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47"/>
  </p:notesMasterIdLst>
  <p:handoutMasterIdLst>
    <p:handoutMasterId r:id="rId48"/>
  </p:handoutMasterIdLst>
  <p:sldIdLst>
    <p:sldId id="447" r:id="rId6"/>
    <p:sldId id="574" r:id="rId7"/>
    <p:sldId id="683" r:id="rId8"/>
    <p:sldId id="634" r:id="rId9"/>
    <p:sldId id="635" r:id="rId10"/>
    <p:sldId id="636" r:id="rId11"/>
    <p:sldId id="637" r:id="rId12"/>
    <p:sldId id="675" r:id="rId13"/>
    <p:sldId id="640" r:id="rId14"/>
    <p:sldId id="641" r:id="rId15"/>
    <p:sldId id="642" r:id="rId16"/>
    <p:sldId id="643" r:id="rId17"/>
    <p:sldId id="644" r:id="rId18"/>
    <p:sldId id="645" r:id="rId19"/>
    <p:sldId id="646" r:id="rId20"/>
    <p:sldId id="647" r:id="rId21"/>
    <p:sldId id="649" r:id="rId22"/>
    <p:sldId id="648" r:id="rId23"/>
    <p:sldId id="650" r:id="rId24"/>
    <p:sldId id="652" r:id="rId25"/>
    <p:sldId id="653" r:id="rId26"/>
    <p:sldId id="676" r:id="rId27"/>
    <p:sldId id="655" r:id="rId28"/>
    <p:sldId id="656" r:id="rId29"/>
    <p:sldId id="657" r:id="rId30"/>
    <p:sldId id="658" r:id="rId31"/>
    <p:sldId id="659" r:id="rId32"/>
    <p:sldId id="660" r:id="rId33"/>
    <p:sldId id="661" r:id="rId34"/>
    <p:sldId id="677" r:id="rId35"/>
    <p:sldId id="678" r:id="rId36"/>
    <p:sldId id="679" r:id="rId37"/>
    <p:sldId id="680" r:id="rId38"/>
    <p:sldId id="681" r:id="rId39"/>
    <p:sldId id="667" r:id="rId40"/>
    <p:sldId id="668" r:id="rId41"/>
    <p:sldId id="669" r:id="rId42"/>
    <p:sldId id="670" r:id="rId43"/>
    <p:sldId id="671" r:id="rId44"/>
    <p:sldId id="682" r:id="rId45"/>
    <p:sldId id="265" r:id="rId4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195A"/>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C6900-DCA6-4372-9B36-7DB0C4D9A59D}" v="90" dt="2019-07-09T12:39:33.46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204" autoAdjust="0"/>
  </p:normalViewPr>
  <p:slideViewPr>
    <p:cSldViewPr snapToGrid="0" showGuides="1">
      <p:cViewPr varScale="1">
        <p:scale>
          <a:sx n="64" d="100"/>
          <a:sy n="64" d="100"/>
        </p:scale>
        <p:origin x="1330" y="6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144"/>
    </p:cViewPr>
  </p:notesTextViewPr>
  <p:sorterViewPr>
    <p:cViewPr varScale="1">
      <p:scale>
        <a:sx n="1" d="1"/>
        <a:sy n="1" d="1"/>
      </p:scale>
      <p:origin x="0" y="0"/>
    </p:cViewPr>
  </p:sorterViewPr>
  <p:notesViewPr>
    <p:cSldViewPr snapToGrid="0" showGuides="1">
      <p:cViewPr varScale="1">
        <p:scale>
          <a:sx n="59" d="100"/>
          <a:sy n="59" d="100"/>
        </p:scale>
        <p:origin x="-30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FDBCF222-53E3-4AFF-8BB4-07C4258E39A7}"/>
  </pc:docChgLst>
  <pc:docChgLst>
    <pc:chgData name="Papai, Krisztian" userId="45ce17a5-7050-4b06-9306-4e3e15f2359a" providerId="ADAL" clId="{7BB7F0AF-C89F-42AA-B723-93FBE71DEE84}"/>
    <pc:docChg chg="undo redo custSel addSld delSld modSld sldOrd">
      <pc:chgData name="Papai, Krisztian" userId="45ce17a5-7050-4b06-9306-4e3e15f2359a" providerId="ADAL" clId="{7BB7F0AF-C89F-42AA-B723-93FBE71DEE84}" dt="2019-05-15T12:25:43.132" v="14057" actId="20577"/>
      <pc:docMkLst>
        <pc:docMk/>
      </pc:docMkLst>
      <pc:sldChg chg="modSp modNotesTx">
        <pc:chgData name="Papai, Krisztian" userId="45ce17a5-7050-4b06-9306-4e3e15f2359a" providerId="ADAL" clId="{7BB7F0AF-C89F-42AA-B723-93FBE71DEE84}" dt="2019-05-03T09:21:58.594" v="318" actId="20577"/>
        <pc:sldMkLst>
          <pc:docMk/>
          <pc:sldMk cId="3262179408" sldId="447"/>
        </pc:sldMkLst>
        <pc:spChg chg="mod">
          <ac:chgData name="Papai, Krisztian" userId="45ce17a5-7050-4b06-9306-4e3e15f2359a" providerId="ADAL" clId="{7BB7F0AF-C89F-42AA-B723-93FBE71DEE84}" dt="2019-04-29T15:22:15.133" v="2" actId="20577"/>
          <ac:spMkLst>
            <pc:docMk/>
            <pc:sldMk cId="3262179408" sldId="447"/>
            <ac:spMk id="35" creationId="{00000000-0000-0000-0000-000000000000}"/>
          </ac:spMkLst>
        </pc:spChg>
      </pc:sldChg>
      <pc:sldChg chg="modSp add modNotesTx">
        <pc:chgData name="Papai, Krisztian" userId="45ce17a5-7050-4b06-9306-4e3e15f2359a" providerId="ADAL" clId="{7BB7F0AF-C89F-42AA-B723-93FBE71DEE84}" dt="2019-04-29T15:24:20.789" v="53" actId="20577"/>
        <pc:sldMkLst>
          <pc:docMk/>
          <pc:sldMk cId="2389665701" sldId="574"/>
        </pc:sldMkLst>
        <pc:spChg chg="mod">
          <ac:chgData name="Papai, Krisztian" userId="45ce17a5-7050-4b06-9306-4e3e15f2359a" providerId="ADAL" clId="{7BB7F0AF-C89F-42AA-B723-93FBE71DEE84}" dt="2019-04-29T15:23:23.193" v="6"/>
          <ac:spMkLst>
            <pc:docMk/>
            <pc:sldMk cId="2389665701" sldId="574"/>
            <ac:spMk id="2" creationId="{BB966D6B-CED5-4512-A047-363CD7187A53}"/>
          </ac:spMkLst>
        </pc:spChg>
        <pc:spChg chg="mod">
          <ac:chgData name="Papai, Krisztian" userId="45ce17a5-7050-4b06-9306-4e3e15f2359a" providerId="ADAL" clId="{7BB7F0AF-C89F-42AA-B723-93FBE71DEE84}" dt="2019-04-29T15:23:05.288" v="4"/>
          <ac:spMkLst>
            <pc:docMk/>
            <pc:sldMk cId="2389665701" sldId="574"/>
            <ac:spMk id="24" creationId="{00000000-0000-0000-0000-000000000000}"/>
          </ac:spMkLst>
        </pc:spChg>
      </pc:sldChg>
      <pc:sldChg chg="modNotesTx">
        <pc:chgData name="Papai, Krisztian" userId="45ce17a5-7050-4b06-9306-4e3e15f2359a" providerId="ADAL" clId="{7BB7F0AF-C89F-42AA-B723-93FBE71DEE84}" dt="2019-04-30T08:20:11.587" v="314" actId="20577"/>
        <pc:sldMkLst>
          <pc:docMk/>
          <pc:sldMk cId="2614652572" sldId="634"/>
        </pc:sldMkLst>
      </pc:sldChg>
      <pc:sldChg chg="modNotesTx">
        <pc:chgData name="Papai, Krisztian" userId="45ce17a5-7050-4b06-9306-4e3e15f2359a" providerId="ADAL" clId="{7BB7F0AF-C89F-42AA-B723-93FBE71DEE84}" dt="2019-04-30T08:02:24.786" v="195" actId="790"/>
        <pc:sldMkLst>
          <pc:docMk/>
          <pc:sldMk cId="4071275890" sldId="635"/>
        </pc:sldMkLst>
      </pc:sldChg>
      <pc:sldChg chg="modNotes modNotesTx">
        <pc:chgData name="Papai, Krisztian" userId="45ce17a5-7050-4b06-9306-4e3e15f2359a" providerId="ADAL" clId="{7BB7F0AF-C89F-42AA-B723-93FBE71DEE84}" dt="2019-05-14T10:34:23.065" v="581" actId="313"/>
        <pc:sldMkLst>
          <pc:docMk/>
          <pc:sldMk cId="2589669246" sldId="636"/>
        </pc:sldMkLst>
      </pc:sldChg>
      <pc:sldChg chg="modNotesTx">
        <pc:chgData name="Papai, Krisztian" userId="45ce17a5-7050-4b06-9306-4e3e15f2359a" providerId="ADAL" clId="{7BB7F0AF-C89F-42AA-B723-93FBE71DEE84}" dt="2019-05-14T10:41:14.334" v="1343" actId="313"/>
        <pc:sldMkLst>
          <pc:docMk/>
          <pc:sldMk cId="3618816634" sldId="637"/>
        </pc:sldMkLst>
      </pc:sldChg>
      <pc:sldChg chg="modNotesTx">
        <pc:chgData name="Papai, Krisztian" userId="45ce17a5-7050-4b06-9306-4e3e15f2359a" providerId="ADAL" clId="{7BB7F0AF-C89F-42AA-B723-93FBE71DEE84}" dt="2019-05-14T10:47:31.189" v="2049" actId="20577"/>
        <pc:sldMkLst>
          <pc:docMk/>
          <pc:sldMk cId="3558955880" sldId="640"/>
        </pc:sldMkLst>
      </pc:sldChg>
      <pc:sldChg chg="modNotesTx">
        <pc:chgData name="Papai, Krisztian" userId="45ce17a5-7050-4b06-9306-4e3e15f2359a" providerId="ADAL" clId="{7BB7F0AF-C89F-42AA-B723-93FBE71DEE84}" dt="2019-05-14T10:50:29.068" v="2417" actId="6549"/>
        <pc:sldMkLst>
          <pc:docMk/>
          <pc:sldMk cId="4240856207" sldId="641"/>
        </pc:sldMkLst>
      </pc:sldChg>
      <pc:sldChg chg="modNotesTx">
        <pc:chgData name="Papai, Krisztian" userId="45ce17a5-7050-4b06-9306-4e3e15f2359a" providerId="ADAL" clId="{7BB7F0AF-C89F-42AA-B723-93FBE71DEE84}" dt="2019-05-14T10:52:17.307" v="2618" actId="6549"/>
        <pc:sldMkLst>
          <pc:docMk/>
          <pc:sldMk cId="3892606205" sldId="642"/>
        </pc:sldMkLst>
      </pc:sldChg>
      <pc:sldChg chg="modNotesTx">
        <pc:chgData name="Papai, Krisztian" userId="45ce17a5-7050-4b06-9306-4e3e15f2359a" providerId="ADAL" clId="{7BB7F0AF-C89F-42AA-B723-93FBE71DEE84}" dt="2019-05-14T10:57:04.074" v="3235" actId="6549"/>
        <pc:sldMkLst>
          <pc:docMk/>
          <pc:sldMk cId="4014863828" sldId="643"/>
        </pc:sldMkLst>
      </pc:sldChg>
      <pc:sldChg chg="modNotesTx">
        <pc:chgData name="Papai, Krisztian" userId="45ce17a5-7050-4b06-9306-4e3e15f2359a" providerId="ADAL" clId="{7BB7F0AF-C89F-42AA-B723-93FBE71DEE84}" dt="2019-05-14T10:59:03.026" v="3498" actId="6549"/>
        <pc:sldMkLst>
          <pc:docMk/>
          <pc:sldMk cId="149854145" sldId="644"/>
        </pc:sldMkLst>
      </pc:sldChg>
      <pc:sldChg chg="modNotesTx">
        <pc:chgData name="Papai, Krisztian" userId="45ce17a5-7050-4b06-9306-4e3e15f2359a" providerId="ADAL" clId="{7BB7F0AF-C89F-42AA-B723-93FBE71DEE84}" dt="2019-05-14T11:00:44.209" v="3847" actId="313"/>
        <pc:sldMkLst>
          <pc:docMk/>
          <pc:sldMk cId="2769198672" sldId="645"/>
        </pc:sldMkLst>
      </pc:sldChg>
      <pc:sldChg chg="modNotesTx">
        <pc:chgData name="Papai, Krisztian" userId="45ce17a5-7050-4b06-9306-4e3e15f2359a" providerId="ADAL" clId="{7BB7F0AF-C89F-42AA-B723-93FBE71DEE84}" dt="2019-05-14T11:30:44.779" v="4141" actId="313"/>
        <pc:sldMkLst>
          <pc:docMk/>
          <pc:sldMk cId="3533580347" sldId="646"/>
        </pc:sldMkLst>
      </pc:sldChg>
      <pc:sldChg chg="modNotesTx">
        <pc:chgData name="Papai, Krisztian" userId="45ce17a5-7050-4b06-9306-4e3e15f2359a" providerId="ADAL" clId="{7BB7F0AF-C89F-42AA-B723-93FBE71DEE84}" dt="2019-05-14T11:33:07.124" v="4474" actId="20577"/>
        <pc:sldMkLst>
          <pc:docMk/>
          <pc:sldMk cId="3874383697" sldId="647"/>
        </pc:sldMkLst>
      </pc:sldChg>
      <pc:sldChg chg="modNotesTx">
        <pc:chgData name="Papai, Krisztian" userId="45ce17a5-7050-4b06-9306-4e3e15f2359a" providerId="ADAL" clId="{7BB7F0AF-C89F-42AA-B723-93FBE71DEE84}" dt="2019-05-14T11:34:05.178" v="4631" actId="790"/>
        <pc:sldMkLst>
          <pc:docMk/>
          <pc:sldMk cId="2246618363" sldId="648"/>
        </pc:sldMkLst>
      </pc:sldChg>
      <pc:sldChg chg="ord modNotesTx">
        <pc:chgData name="Papai, Krisztian" userId="45ce17a5-7050-4b06-9306-4e3e15f2359a" providerId="ADAL" clId="{7BB7F0AF-C89F-42AA-B723-93FBE71DEE84}" dt="2019-05-14T11:36:03.706" v="4910" actId="313"/>
        <pc:sldMkLst>
          <pc:docMk/>
          <pc:sldMk cId="3655712841" sldId="649"/>
        </pc:sldMkLst>
      </pc:sldChg>
      <pc:sldChg chg="modNotesTx">
        <pc:chgData name="Papai, Krisztian" userId="45ce17a5-7050-4b06-9306-4e3e15f2359a" providerId="ADAL" clId="{7BB7F0AF-C89F-42AA-B723-93FBE71DEE84}" dt="2019-05-14T11:41:05.516" v="5599" actId="113"/>
        <pc:sldMkLst>
          <pc:docMk/>
          <pc:sldMk cId="3904830591" sldId="650"/>
        </pc:sldMkLst>
      </pc:sldChg>
      <pc:sldChg chg="modSp modNotesTx">
        <pc:chgData name="Papai, Krisztian" userId="45ce17a5-7050-4b06-9306-4e3e15f2359a" providerId="ADAL" clId="{7BB7F0AF-C89F-42AA-B723-93FBE71DEE84}" dt="2019-05-14T13:30:25.449" v="6240" actId="403"/>
        <pc:sldMkLst>
          <pc:docMk/>
          <pc:sldMk cId="341314034" sldId="652"/>
        </pc:sldMkLst>
        <pc:spChg chg="mod">
          <ac:chgData name="Papai, Krisztian" userId="45ce17a5-7050-4b06-9306-4e3e15f2359a" providerId="ADAL" clId="{7BB7F0AF-C89F-42AA-B723-93FBE71DEE84}" dt="2019-05-14T13:30:25.449" v="6240" actId="403"/>
          <ac:spMkLst>
            <pc:docMk/>
            <pc:sldMk cId="341314034" sldId="652"/>
            <ac:spMk id="60417" creationId="{00000000-0000-0000-0000-000000000000}"/>
          </ac:spMkLst>
        </pc:spChg>
      </pc:sldChg>
      <pc:sldChg chg="delSp modSp modNotesTx">
        <pc:chgData name="Papai, Krisztian" userId="45ce17a5-7050-4b06-9306-4e3e15f2359a" providerId="ADAL" clId="{7BB7F0AF-C89F-42AA-B723-93FBE71DEE84}" dt="2019-05-14T13:34:27.709" v="6712" actId="20577"/>
        <pc:sldMkLst>
          <pc:docMk/>
          <pc:sldMk cId="3765970933" sldId="653"/>
        </pc:sldMkLst>
        <pc:spChg chg="mod">
          <ac:chgData name="Papai, Krisztian" userId="45ce17a5-7050-4b06-9306-4e3e15f2359a" providerId="ADAL" clId="{7BB7F0AF-C89F-42AA-B723-93FBE71DEE84}" dt="2019-05-14T13:30:10.365" v="6235" actId="20577"/>
          <ac:spMkLst>
            <pc:docMk/>
            <pc:sldMk cId="3765970933" sldId="653"/>
            <ac:spMk id="3" creationId="{2FA40C7C-8890-4E0F-A2DB-EDB4FAC3CEE8}"/>
          </ac:spMkLst>
        </pc:spChg>
        <pc:spChg chg="del">
          <ac:chgData name="Papai, Krisztian" userId="45ce17a5-7050-4b06-9306-4e3e15f2359a" providerId="ADAL" clId="{7BB7F0AF-C89F-42AA-B723-93FBE71DEE84}" dt="2019-05-14T13:30:13.631" v="6236" actId="478"/>
          <ac:spMkLst>
            <pc:docMk/>
            <pc:sldMk cId="3765970933" sldId="653"/>
            <ac:spMk id="62467" creationId="{00000000-0000-0000-0000-000000000000}"/>
          </ac:spMkLst>
        </pc:spChg>
      </pc:sldChg>
      <pc:sldChg chg="modSp modNotes modNotesTx">
        <pc:chgData name="Papai, Krisztian" userId="45ce17a5-7050-4b06-9306-4e3e15f2359a" providerId="ADAL" clId="{7BB7F0AF-C89F-42AA-B723-93FBE71DEE84}" dt="2019-05-15T05:53:11.206" v="8162" actId="20577"/>
        <pc:sldMkLst>
          <pc:docMk/>
          <pc:sldMk cId="3208836432" sldId="655"/>
        </pc:sldMkLst>
        <pc:spChg chg="mod">
          <ac:chgData name="Papai, Krisztian" userId="45ce17a5-7050-4b06-9306-4e3e15f2359a" providerId="ADAL" clId="{7BB7F0AF-C89F-42AA-B723-93FBE71DEE84}" dt="2019-05-15T05:52:31.489" v="8055"/>
          <ac:spMkLst>
            <pc:docMk/>
            <pc:sldMk cId="3208836432" sldId="655"/>
            <ac:spMk id="4" creationId="{00000000-0000-0000-0000-000000000000}"/>
          </ac:spMkLst>
        </pc:spChg>
      </pc:sldChg>
      <pc:sldChg chg="modSp modNotesTx">
        <pc:chgData name="Papai, Krisztian" userId="45ce17a5-7050-4b06-9306-4e3e15f2359a" providerId="ADAL" clId="{7BB7F0AF-C89F-42AA-B723-93FBE71DEE84}" dt="2019-05-15T06:11:36.293" v="8612" actId="114"/>
        <pc:sldMkLst>
          <pc:docMk/>
          <pc:sldMk cId="2366041897" sldId="656"/>
        </pc:sldMkLst>
        <pc:spChg chg="mod">
          <ac:chgData name="Papai, Krisztian" userId="45ce17a5-7050-4b06-9306-4e3e15f2359a" providerId="ADAL" clId="{7BB7F0AF-C89F-42AA-B723-93FBE71DEE84}" dt="2019-05-14T13:29:37.369" v="6224"/>
          <ac:spMkLst>
            <pc:docMk/>
            <pc:sldMk cId="2366041897" sldId="656"/>
            <ac:spMk id="68609" creationId="{00000000-0000-0000-0000-000000000000}"/>
          </ac:spMkLst>
        </pc:spChg>
        <pc:spChg chg="mod">
          <ac:chgData name="Papai, Krisztian" userId="45ce17a5-7050-4b06-9306-4e3e15f2359a" providerId="ADAL" clId="{7BB7F0AF-C89F-42AA-B723-93FBE71DEE84}" dt="2019-05-15T05:56:37.086" v="8512" actId="20577"/>
          <ac:spMkLst>
            <pc:docMk/>
            <pc:sldMk cId="2366041897" sldId="656"/>
            <ac:spMk id="68610" creationId="{00000000-0000-0000-0000-000000000000}"/>
          </ac:spMkLst>
        </pc:spChg>
      </pc:sldChg>
      <pc:sldChg chg="modSp modNotesTx">
        <pc:chgData name="Papai, Krisztian" userId="45ce17a5-7050-4b06-9306-4e3e15f2359a" providerId="ADAL" clId="{7BB7F0AF-C89F-42AA-B723-93FBE71DEE84}" dt="2019-05-15T06:15:34.516" v="8663" actId="20577"/>
        <pc:sldMkLst>
          <pc:docMk/>
          <pc:sldMk cId="574639749" sldId="657"/>
        </pc:sldMkLst>
        <pc:spChg chg="mod">
          <ac:chgData name="Papai, Krisztian" userId="45ce17a5-7050-4b06-9306-4e3e15f2359a" providerId="ADAL" clId="{7BB7F0AF-C89F-42AA-B723-93FBE71DEE84}" dt="2019-05-14T13:29:42.900" v="6226" actId="20577"/>
          <ac:spMkLst>
            <pc:docMk/>
            <pc:sldMk cId="574639749" sldId="657"/>
            <ac:spMk id="70657" creationId="{00000000-0000-0000-0000-000000000000}"/>
          </ac:spMkLst>
        </pc:spChg>
      </pc:sldChg>
      <pc:sldChg chg="modNotesTx">
        <pc:chgData name="Papai, Krisztian" userId="45ce17a5-7050-4b06-9306-4e3e15f2359a" providerId="ADAL" clId="{7BB7F0AF-C89F-42AA-B723-93FBE71DEE84}" dt="2019-05-15T06:24:43.444" v="8908" actId="114"/>
        <pc:sldMkLst>
          <pc:docMk/>
          <pc:sldMk cId="1447256406" sldId="658"/>
        </pc:sldMkLst>
      </pc:sldChg>
      <pc:sldChg chg="modNotesTx">
        <pc:chgData name="Papai, Krisztian" userId="45ce17a5-7050-4b06-9306-4e3e15f2359a" providerId="ADAL" clId="{7BB7F0AF-C89F-42AA-B723-93FBE71DEE84}" dt="2019-05-15T06:34:44.883" v="9015" actId="113"/>
        <pc:sldMkLst>
          <pc:docMk/>
          <pc:sldMk cId="2687398619" sldId="659"/>
        </pc:sldMkLst>
      </pc:sldChg>
      <pc:sldChg chg="modNotesTx">
        <pc:chgData name="Papai, Krisztian" userId="45ce17a5-7050-4b06-9306-4e3e15f2359a" providerId="ADAL" clId="{7BB7F0AF-C89F-42AA-B723-93FBE71DEE84}" dt="2019-05-15T06:40:20.667" v="9483" actId="113"/>
        <pc:sldMkLst>
          <pc:docMk/>
          <pc:sldMk cId="1917572375" sldId="660"/>
        </pc:sldMkLst>
      </pc:sldChg>
      <pc:sldChg chg="modNotesTx">
        <pc:chgData name="Papai, Krisztian" userId="45ce17a5-7050-4b06-9306-4e3e15f2359a" providerId="ADAL" clId="{7BB7F0AF-C89F-42AA-B723-93FBE71DEE84}" dt="2019-05-15T08:12:46.938" v="10052" actId="20577"/>
        <pc:sldMkLst>
          <pc:docMk/>
          <pc:sldMk cId="3049043059" sldId="661"/>
        </pc:sldMkLst>
      </pc:sldChg>
      <pc:sldChg chg="modSp modNotesTx">
        <pc:chgData name="Papai, Krisztian" userId="45ce17a5-7050-4b06-9306-4e3e15f2359a" providerId="ADAL" clId="{7BB7F0AF-C89F-42AA-B723-93FBE71DEE84}" dt="2019-05-15T09:56:34.612" v="12905" actId="20577"/>
        <pc:sldMkLst>
          <pc:docMk/>
          <pc:sldMk cId="1301005874" sldId="667"/>
        </pc:sldMkLst>
        <pc:spChg chg="mod">
          <ac:chgData name="Papai, Krisztian" userId="45ce17a5-7050-4b06-9306-4e3e15f2359a" providerId="ADAL" clId="{7BB7F0AF-C89F-42AA-B723-93FBE71DEE84}" dt="2019-05-15T09:00:12.999" v="12082" actId="20577"/>
          <ac:spMkLst>
            <pc:docMk/>
            <pc:sldMk cId="1301005874" sldId="667"/>
            <ac:spMk id="5" creationId="{BCC253B1-2BAA-4819-A3C0-969244B741C8}"/>
          </ac:spMkLst>
        </pc:spChg>
        <pc:graphicFrameChg chg="modGraphic">
          <ac:chgData name="Papai, Krisztian" userId="45ce17a5-7050-4b06-9306-4e3e15f2359a" providerId="ADAL" clId="{7BB7F0AF-C89F-42AA-B723-93FBE71DEE84}" dt="2019-05-15T09:55:08.227" v="12688" actId="14734"/>
          <ac:graphicFrameMkLst>
            <pc:docMk/>
            <pc:sldMk cId="1301005874" sldId="667"/>
            <ac:graphicFrameMk id="31763" creationId="{00000000-0000-0000-0000-000000000000}"/>
          </ac:graphicFrameMkLst>
        </pc:graphicFrameChg>
      </pc:sldChg>
      <pc:sldChg chg="modSp modNotesTx">
        <pc:chgData name="Papai, Krisztian" userId="45ce17a5-7050-4b06-9306-4e3e15f2359a" providerId="ADAL" clId="{7BB7F0AF-C89F-42AA-B723-93FBE71DEE84}" dt="2019-05-15T12:17:30.868" v="13714" actId="20577"/>
        <pc:sldMkLst>
          <pc:docMk/>
          <pc:sldMk cId="662348959" sldId="668"/>
        </pc:sldMkLst>
        <pc:spChg chg="mod">
          <ac:chgData name="Papai, Krisztian" userId="45ce17a5-7050-4b06-9306-4e3e15f2359a" providerId="ADAL" clId="{7BB7F0AF-C89F-42AA-B723-93FBE71DEE84}" dt="2019-05-15T09:00:30.037" v="12093" actId="20577"/>
          <ac:spMkLst>
            <pc:docMk/>
            <pc:sldMk cId="662348959" sldId="668"/>
            <ac:spMk id="93185" creationId="{00000000-0000-0000-0000-000000000000}"/>
          </ac:spMkLst>
        </pc:spChg>
        <pc:graphicFrameChg chg="modGraphic">
          <ac:chgData name="Papai, Krisztian" userId="45ce17a5-7050-4b06-9306-4e3e15f2359a" providerId="ADAL" clId="{7BB7F0AF-C89F-42AA-B723-93FBE71DEE84}" dt="2019-05-15T12:17:12.573" v="13709" actId="20577"/>
          <ac:graphicFrameMkLst>
            <pc:docMk/>
            <pc:sldMk cId="662348959" sldId="668"/>
            <ac:graphicFrameMk id="129029" creationId="{00000000-0000-0000-0000-000000000000}"/>
          </ac:graphicFrameMkLst>
        </pc:graphicFrameChg>
      </pc:sldChg>
      <pc:sldChg chg="modSp modNotesTx">
        <pc:chgData name="Papai, Krisztian" userId="45ce17a5-7050-4b06-9306-4e3e15f2359a" providerId="ADAL" clId="{7BB7F0AF-C89F-42AA-B723-93FBE71DEE84}" dt="2019-05-15T12:21:40.598" v="13945" actId="20577"/>
        <pc:sldMkLst>
          <pc:docMk/>
          <pc:sldMk cId="4168504073" sldId="669"/>
        </pc:sldMkLst>
        <pc:spChg chg="mod">
          <ac:chgData name="Papai, Krisztian" userId="45ce17a5-7050-4b06-9306-4e3e15f2359a" providerId="ADAL" clId="{7BB7F0AF-C89F-42AA-B723-93FBE71DEE84}" dt="2019-05-15T09:01:13.632" v="12129" actId="20577"/>
          <ac:spMkLst>
            <pc:docMk/>
            <pc:sldMk cId="4168504073" sldId="669"/>
            <ac:spMk id="95233" creationId="{00000000-0000-0000-0000-000000000000}"/>
          </ac:spMkLst>
        </pc:spChg>
      </pc:sldChg>
      <pc:sldChg chg="modSp modNotesTx">
        <pc:chgData name="Papai, Krisztian" userId="45ce17a5-7050-4b06-9306-4e3e15f2359a" providerId="ADAL" clId="{7BB7F0AF-C89F-42AA-B723-93FBE71DEE84}" dt="2019-05-15T12:24:19.643" v="14017" actId="20577"/>
        <pc:sldMkLst>
          <pc:docMk/>
          <pc:sldMk cId="1172880364" sldId="670"/>
        </pc:sldMkLst>
        <pc:spChg chg="mod">
          <ac:chgData name="Papai, Krisztian" userId="45ce17a5-7050-4b06-9306-4e3e15f2359a" providerId="ADAL" clId="{7BB7F0AF-C89F-42AA-B723-93FBE71DEE84}" dt="2019-05-15T09:01:18.339" v="12137" actId="20577"/>
          <ac:spMkLst>
            <pc:docMk/>
            <pc:sldMk cId="1172880364" sldId="670"/>
            <ac:spMk id="97281" creationId="{00000000-0000-0000-0000-000000000000}"/>
          </ac:spMkLst>
        </pc:spChg>
      </pc:sldChg>
      <pc:sldChg chg="modSp modNotesTx">
        <pc:chgData name="Papai, Krisztian" userId="45ce17a5-7050-4b06-9306-4e3e15f2359a" providerId="ADAL" clId="{7BB7F0AF-C89F-42AA-B723-93FBE71DEE84}" dt="2019-05-15T12:25:43.132" v="14057" actId="20577"/>
        <pc:sldMkLst>
          <pc:docMk/>
          <pc:sldMk cId="32221835" sldId="671"/>
        </pc:sldMkLst>
        <pc:spChg chg="mod">
          <ac:chgData name="Papai, Krisztian" userId="45ce17a5-7050-4b06-9306-4e3e15f2359a" providerId="ADAL" clId="{7BB7F0AF-C89F-42AA-B723-93FBE71DEE84}" dt="2019-05-15T12:25:09.386" v="14021"/>
          <ac:spMkLst>
            <pc:docMk/>
            <pc:sldMk cId="32221835" sldId="671"/>
            <ac:spMk id="4" creationId="{00000000-0000-0000-0000-000000000000}"/>
          </ac:spMkLst>
        </pc:spChg>
        <pc:spChg chg="mod">
          <ac:chgData name="Papai, Krisztian" userId="45ce17a5-7050-4b06-9306-4e3e15f2359a" providerId="ADAL" clId="{7BB7F0AF-C89F-42AA-B723-93FBE71DEE84}" dt="2019-05-15T09:01:31.740" v="12146" actId="20577"/>
          <ac:spMkLst>
            <pc:docMk/>
            <pc:sldMk cId="32221835" sldId="671"/>
            <ac:spMk id="99329" creationId="{00000000-0000-0000-0000-000000000000}"/>
          </ac:spMkLst>
        </pc:spChg>
      </pc:sldChg>
      <pc:sldChg chg="modNotesTx">
        <pc:chgData name="Papai, Krisztian" userId="45ce17a5-7050-4b06-9306-4e3e15f2359a" providerId="ADAL" clId="{7BB7F0AF-C89F-42AA-B723-93FBE71DEE84}" dt="2019-05-14T10:43:24.807" v="1429" actId="20577"/>
        <pc:sldMkLst>
          <pc:docMk/>
          <pc:sldMk cId="4169780930" sldId="675"/>
        </pc:sldMkLst>
      </pc:sldChg>
      <pc:sldChg chg="modSp modNotesTx">
        <pc:chgData name="Papai, Krisztian" userId="45ce17a5-7050-4b06-9306-4e3e15f2359a" providerId="ADAL" clId="{7BB7F0AF-C89F-42AA-B723-93FBE71DEE84}" dt="2019-05-14T13:40:35.060" v="7305" actId="113"/>
        <pc:sldMkLst>
          <pc:docMk/>
          <pc:sldMk cId="2906986276" sldId="676"/>
        </pc:sldMkLst>
        <pc:spChg chg="mod">
          <ac:chgData name="Papai, Krisztian" userId="45ce17a5-7050-4b06-9306-4e3e15f2359a" providerId="ADAL" clId="{7BB7F0AF-C89F-42AA-B723-93FBE71DEE84}" dt="2019-05-14T13:30:03.915" v="6232" actId="20577"/>
          <ac:spMkLst>
            <pc:docMk/>
            <pc:sldMk cId="2906986276" sldId="676"/>
            <ac:spMk id="3" creationId="{2FA40C7C-8890-4E0F-A2DB-EDB4FAC3CEE8}"/>
          </ac:spMkLst>
        </pc:spChg>
        <pc:spChg chg="mod">
          <ac:chgData name="Papai, Krisztian" userId="45ce17a5-7050-4b06-9306-4e3e15f2359a" providerId="ADAL" clId="{7BB7F0AF-C89F-42AA-B723-93FBE71DEE84}" dt="2019-05-14T13:36:36.013" v="6825" actId="6549"/>
          <ac:spMkLst>
            <pc:docMk/>
            <pc:sldMk cId="2906986276" sldId="676"/>
            <ac:spMk id="62468" creationId="{00000000-0000-0000-0000-000000000000}"/>
          </ac:spMkLst>
        </pc:spChg>
      </pc:sldChg>
      <pc:sldChg chg="modNotesTx">
        <pc:chgData name="Papai, Krisztian" userId="45ce17a5-7050-4b06-9306-4e3e15f2359a" providerId="ADAL" clId="{7BB7F0AF-C89F-42AA-B723-93FBE71DEE84}" dt="2019-05-15T08:17:45.146" v="10672" actId="313"/>
        <pc:sldMkLst>
          <pc:docMk/>
          <pc:sldMk cId="1933232524" sldId="677"/>
        </pc:sldMkLst>
      </pc:sldChg>
      <pc:sldChg chg="modNotesTx">
        <pc:chgData name="Papai, Krisztian" userId="45ce17a5-7050-4b06-9306-4e3e15f2359a" providerId="ADAL" clId="{7BB7F0AF-C89F-42AA-B723-93FBE71DEE84}" dt="2019-05-15T08:22:19.627" v="11274" actId="20577"/>
        <pc:sldMkLst>
          <pc:docMk/>
          <pc:sldMk cId="4274370369" sldId="678"/>
        </pc:sldMkLst>
      </pc:sldChg>
      <pc:sldChg chg="modNotesTx">
        <pc:chgData name="Papai, Krisztian" userId="45ce17a5-7050-4b06-9306-4e3e15f2359a" providerId="ADAL" clId="{7BB7F0AF-C89F-42AA-B723-93FBE71DEE84}" dt="2019-05-15T08:27:32.987" v="11594" actId="114"/>
        <pc:sldMkLst>
          <pc:docMk/>
          <pc:sldMk cId="4036524376" sldId="679"/>
        </pc:sldMkLst>
      </pc:sldChg>
      <pc:sldChg chg="add modNotesTx">
        <pc:chgData name="Papai, Krisztian" userId="45ce17a5-7050-4b06-9306-4e3e15f2359a" providerId="ADAL" clId="{7BB7F0AF-C89F-42AA-B723-93FBE71DEE84}" dt="2019-05-15T09:44:49.789" v="12303" actId="20577"/>
        <pc:sldMkLst>
          <pc:docMk/>
          <pc:sldMk cId="572137855" sldId="680"/>
        </pc:sldMkLst>
      </pc:sldChg>
      <pc:sldChg chg="modSp modNotesTx">
        <pc:chgData name="Papai, Krisztian" userId="45ce17a5-7050-4b06-9306-4e3e15f2359a" providerId="ADAL" clId="{7BB7F0AF-C89F-42AA-B723-93FBE71DEE84}" dt="2019-05-15T09:00:05.238" v="12074" actId="6549"/>
        <pc:sldMkLst>
          <pc:docMk/>
          <pc:sldMk cId="523748171" sldId="681"/>
        </pc:sldMkLst>
        <pc:spChg chg="mod">
          <ac:chgData name="Papai, Krisztian" userId="45ce17a5-7050-4b06-9306-4e3e15f2359a" providerId="ADAL" clId="{7BB7F0AF-C89F-42AA-B723-93FBE71DEE84}" dt="2019-05-15T09:00:05.238" v="12074" actId="6549"/>
          <ac:spMkLst>
            <pc:docMk/>
            <pc:sldMk cId="523748171" sldId="681"/>
            <ac:spMk id="5" creationId="{58C8C1BA-22A4-406F-8472-D7FCE3221154}"/>
          </ac:spMkLst>
        </pc:spChg>
      </pc:sldChg>
      <pc:sldChg chg="modNotesTx">
        <pc:chgData name="Papai, Krisztian" userId="45ce17a5-7050-4b06-9306-4e3e15f2359a" providerId="ADAL" clId="{7BB7F0AF-C89F-42AA-B723-93FBE71DEE84}" dt="2019-05-15T05:39:42.029" v="7385" actId="6549"/>
        <pc:sldMkLst>
          <pc:docMk/>
          <pc:sldMk cId="299384382" sldId="682"/>
        </pc:sldMkLst>
      </pc:sldChg>
      <pc:sldChg chg="addSp delSp modSp add modNotesTx">
        <pc:chgData name="Papai, Krisztian" userId="45ce17a5-7050-4b06-9306-4e3e15f2359a" providerId="ADAL" clId="{7BB7F0AF-C89F-42AA-B723-93FBE71DEE84}" dt="2019-04-30T07:59:31.254" v="164" actId="20577"/>
        <pc:sldMkLst>
          <pc:docMk/>
          <pc:sldMk cId="2114536501" sldId="683"/>
        </pc:sldMkLst>
        <pc:spChg chg="mod">
          <ac:chgData name="Papai, Krisztian" userId="45ce17a5-7050-4b06-9306-4e3e15f2359a" providerId="ADAL" clId="{7BB7F0AF-C89F-42AA-B723-93FBE71DEE84}" dt="2019-04-29T15:25:20.566" v="67" actId="1076"/>
          <ac:spMkLst>
            <pc:docMk/>
            <pc:sldMk cId="2114536501" sldId="683"/>
            <ac:spMk id="2" creationId="{BB966D6B-CED5-4512-A047-363CD7187A53}"/>
          </ac:spMkLst>
        </pc:spChg>
        <pc:spChg chg="mod">
          <ac:chgData name="Papai, Krisztian" userId="45ce17a5-7050-4b06-9306-4e3e15f2359a" providerId="ADAL" clId="{7BB7F0AF-C89F-42AA-B723-93FBE71DEE84}" dt="2019-04-29T15:24:48.887" v="58"/>
          <ac:spMkLst>
            <pc:docMk/>
            <pc:sldMk cId="2114536501" sldId="683"/>
            <ac:spMk id="24" creationId="{00000000-0000-0000-0000-000000000000}"/>
          </ac:spMkLst>
        </pc:spChg>
        <pc:picChg chg="add del">
          <ac:chgData name="Papai, Krisztian" userId="45ce17a5-7050-4b06-9306-4e3e15f2359a" providerId="ADAL" clId="{7BB7F0AF-C89F-42AA-B723-93FBE71DEE84}" dt="2019-04-29T15:24:54.526" v="61" actId="478"/>
          <ac:picMkLst>
            <pc:docMk/>
            <pc:sldMk cId="2114536501" sldId="683"/>
            <ac:picMk id="5" creationId="{7FFED800-2BB9-41AA-A766-E06E39665893}"/>
          </ac:picMkLst>
        </pc:picChg>
        <pc:picChg chg="del">
          <ac:chgData name="Papai, Krisztian" userId="45ce17a5-7050-4b06-9306-4e3e15f2359a" providerId="ADAL" clId="{7BB7F0AF-C89F-42AA-B723-93FBE71DEE84}" dt="2019-04-29T15:24:55.415" v="62" actId="478"/>
          <ac:picMkLst>
            <pc:docMk/>
            <pc:sldMk cId="2114536501" sldId="683"/>
            <ac:picMk id="6" creationId="{99FA1282-60D0-415A-9CA5-7DD7BF6E25F6}"/>
          </ac:picMkLst>
        </pc:picChg>
        <pc:picChg chg="add">
          <ac:chgData name="Papai, Krisztian" userId="45ce17a5-7050-4b06-9306-4e3e15f2359a" providerId="ADAL" clId="{7BB7F0AF-C89F-42AA-B723-93FBE71DEE84}" dt="2019-04-29T15:24:56.491" v="63"/>
          <ac:picMkLst>
            <pc:docMk/>
            <pc:sldMk cId="2114536501" sldId="683"/>
            <ac:picMk id="7" creationId="{C6280B54-9992-44C5-859A-FF3A94CA8295}"/>
          </ac:picMkLst>
        </pc:picChg>
      </pc:sldChg>
    </pc:docChg>
  </pc:docChgLst>
  <pc:docChgLst>
    <pc:chgData name="Yahalom, Raz" userId="a44e4199-10bb-4051-9e8f-f612f3ddb723" providerId="ADAL" clId="{A38D075B-D2E6-4E1C-ACBC-0101B73D7784}"/>
  </pc:docChgLst>
  <pc:docChgLst>
    <pc:chgData name="Papai, Krisztian" userId="45ce17a5-7050-4b06-9306-4e3e15f2359a" providerId="ADAL" clId="{E39C6900-DCA6-4372-9B36-7DB0C4D9A59D}"/>
    <pc:docChg chg="undo custSel addSld delSld modSld sldOrd">
      <pc:chgData name="Papai, Krisztian" userId="45ce17a5-7050-4b06-9306-4e3e15f2359a" providerId="ADAL" clId="{E39C6900-DCA6-4372-9B36-7DB0C4D9A59D}" dt="2019-07-09T12:39:33.466" v="89" actId="255"/>
      <pc:docMkLst>
        <pc:docMk/>
      </pc:docMkLst>
      <pc:sldChg chg="modSp modNotesTx">
        <pc:chgData name="Papai, Krisztian" userId="45ce17a5-7050-4b06-9306-4e3e15f2359a" providerId="ADAL" clId="{E39C6900-DCA6-4372-9B36-7DB0C4D9A59D}" dt="2019-07-09T07:25:46.420" v="82" actId="20577"/>
        <pc:sldMkLst>
          <pc:docMk/>
          <pc:sldMk cId="3262179408" sldId="447"/>
        </pc:sldMkLst>
        <pc:spChg chg="mod">
          <ac:chgData name="Papai, Krisztian" userId="45ce17a5-7050-4b06-9306-4e3e15f2359a" providerId="ADAL" clId="{E39C6900-DCA6-4372-9B36-7DB0C4D9A59D}" dt="2019-07-09T07:25:46.420" v="82" actId="20577"/>
          <ac:spMkLst>
            <pc:docMk/>
            <pc:sldMk cId="3262179408" sldId="447"/>
            <ac:spMk id="8" creationId="{00000000-0000-0000-0000-000000000000}"/>
          </ac:spMkLst>
        </pc:spChg>
        <pc:spChg chg="mod">
          <ac:chgData name="Papai, Krisztian" userId="45ce17a5-7050-4b06-9306-4e3e15f2359a" providerId="ADAL" clId="{E39C6900-DCA6-4372-9B36-7DB0C4D9A59D}" dt="2019-07-08T07:52:36.633" v="3" actId="20577"/>
          <ac:spMkLst>
            <pc:docMk/>
            <pc:sldMk cId="3262179408" sldId="447"/>
            <ac:spMk id="35" creationId="{00000000-0000-0000-0000-000000000000}"/>
          </ac:spMkLst>
        </pc:spChg>
      </pc:sldChg>
      <pc:sldChg chg="modNotesTx">
        <pc:chgData name="Papai, Krisztian" userId="45ce17a5-7050-4b06-9306-4e3e15f2359a" providerId="ADAL" clId="{E39C6900-DCA6-4372-9B36-7DB0C4D9A59D}" dt="2019-07-09T07:18:53.775" v="22" actId="207"/>
        <pc:sldMkLst>
          <pc:docMk/>
          <pc:sldMk cId="2389665701" sldId="574"/>
        </pc:sldMkLst>
      </pc:sldChg>
      <pc:sldChg chg="modNotesTx">
        <pc:chgData name="Papai, Krisztian" userId="45ce17a5-7050-4b06-9306-4e3e15f2359a" providerId="ADAL" clId="{E39C6900-DCA6-4372-9B36-7DB0C4D9A59D}" dt="2019-07-09T07:19:00.485" v="24" actId="207"/>
        <pc:sldMkLst>
          <pc:docMk/>
          <pc:sldMk cId="2614652572" sldId="634"/>
        </pc:sldMkLst>
      </pc:sldChg>
      <pc:sldChg chg="modNotesTx">
        <pc:chgData name="Papai, Krisztian" userId="45ce17a5-7050-4b06-9306-4e3e15f2359a" providerId="ADAL" clId="{E39C6900-DCA6-4372-9B36-7DB0C4D9A59D}" dt="2019-07-09T07:19:03.182" v="25" actId="207"/>
        <pc:sldMkLst>
          <pc:docMk/>
          <pc:sldMk cId="4071275890" sldId="635"/>
        </pc:sldMkLst>
      </pc:sldChg>
      <pc:sldChg chg="modNotesTx">
        <pc:chgData name="Papai, Krisztian" userId="45ce17a5-7050-4b06-9306-4e3e15f2359a" providerId="ADAL" clId="{E39C6900-DCA6-4372-9B36-7DB0C4D9A59D}" dt="2019-07-09T12:39:21.283" v="88" actId="2711"/>
        <pc:sldMkLst>
          <pc:docMk/>
          <pc:sldMk cId="2589669246" sldId="636"/>
        </pc:sldMkLst>
      </pc:sldChg>
      <pc:sldChg chg="modNotesTx">
        <pc:chgData name="Papai, Krisztian" userId="45ce17a5-7050-4b06-9306-4e3e15f2359a" providerId="ADAL" clId="{E39C6900-DCA6-4372-9B36-7DB0C4D9A59D}" dt="2019-07-09T07:19:09.765" v="27" actId="207"/>
        <pc:sldMkLst>
          <pc:docMk/>
          <pc:sldMk cId="3618816634" sldId="637"/>
        </pc:sldMkLst>
      </pc:sldChg>
      <pc:sldChg chg="add del">
        <pc:chgData name="Papai, Krisztian" userId="45ce17a5-7050-4b06-9306-4e3e15f2359a" providerId="ADAL" clId="{E39C6900-DCA6-4372-9B36-7DB0C4D9A59D}" dt="2019-07-09T07:13:48.043" v="13" actId="2696"/>
        <pc:sldMkLst>
          <pc:docMk/>
          <pc:sldMk cId="3604274549" sldId="638"/>
        </pc:sldMkLst>
      </pc:sldChg>
      <pc:sldChg chg="modNotesTx">
        <pc:chgData name="Papai, Krisztian" userId="45ce17a5-7050-4b06-9306-4e3e15f2359a" providerId="ADAL" clId="{E39C6900-DCA6-4372-9B36-7DB0C4D9A59D}" dt="2019-07-09T07:19:14.757" v="29" actId="207"/>
        <pc:sldMkLst>
          <pc:docMk/>
          <pc:sldMk cId="3558955880" sldId="640"/>
        </pc:sldMkLst>
      </pc:sldChg>
      <pc:sldChg chg="ord modNotesTx">
        <pc:chgData name="Papai, Krisztian" userId="45ce17a5-7050-4b06-9306-4e3e15f2359a" providerId="ADAL" clId="{E39C6900-DCA6-4372-9B36-7DB0C4D9A59D}" dt="2019-07-09T07:19:17.469" v="30" actId="207"/>
        <pc:sldMkLst>
          <pc:docMk/>
          <pc:sldMk cId="4240856207" sldId="641"/>
        </pc:sldMkLst>
      </pc:sldChg>
      <pc:sldChg chg="modNotesTx">
        <pc:chgData name="Papai, Krisztian" userId="45ce17a5-7050-4b06-9306-4e3e15f2359a" providerId="ADAL" clId="{E39C6900-DCA6-4372-9B36-7DB0C4D9A59D}" dt="2019-07-09T07:19:20.061" v="31" actId="207"/>
        <pc:sldMkLst>
          <pc:docMk/>
          <pc:sldMk cId="3892606205" sldId="642"/>
        </pc:sldMkLst>
      </pc:sldChg>
      <pc:sldChg chg="modNotesTx">
        <pc:chgData name="Papai, Krisztian" userId="45ce17a5-7050-4b06-9306-4e3e15f2359a" providerId="ADAL" clId="{E39C6900-DCA6-4372-9B36-7DB0C4D9A59D}" dt="2019-07-09T07:19:22.653" v="32" actId="207"/>
        <pc:sldMkLst>
          <pc:docMk/>
          <pc:sldMk cId="4014863828" sldId="643"/>
        </pc:sldMkLst>
      </pc:sldChg>
      <pc:sldChg chg="modNotesTx">
        <pc:chgData name="Papai, Krisztian" userId="45ce17a5-7050-4b06-9306-4e3e15f2359a" providerId="ADAL" clId="{E39C6900-DCA6-4372-9B36-7DB0C4D9A59D}" dt="2019-07-09T07:19:25.413" v="33" actId="207"/>
        <pc:sldMkLst>
          <pc:docMk/>
          <pc:sldMk cId="149854145" sldId="644"/>
        </pc:sldMkLst>
      </pc:sldChg>
      <pc:sldChg chg="modNotesTx">
        <pc:chgData name="Papai, Krisztian" userId="45ce17a5-7050-4b06-9306-4e3e15f2359a" providerId="ADAL" clId="{E39C6900-DCA6-4372-9B36-7DB0C4D9A59D}" dt="2019-07-09T07:19:28.277" v="34" actId="207"/>
        <pc:sldMkLst>
          <pc:docMk/>
          <pc:sldMk cId="2769198672" sldId="645"/>
        </pc:sldMkLst>
      </pc:sldChg>
      <pc:sldChg chg="modNotesTx">
        <pc:chgData name="Papai, Krisztian" userId="45ce17a5-7050-4b06-9306-4e3e15f2359a" providerId="ADAL" clId="{E39C6900-DCA6-4372-9B36-7DB0C4D9A59D}" dt="2019-07-09T07:19:30.677" v="35" actId="207"/>
        <pc:sldMkLst>
          <pc:docMk/>
          <pc:sldMk cId="3533580347" sldId="646"/>
        </pc:sldMkLst>
      </pc:sldChg>
      <pc:sldChg chg="modNotesTx">
        <pc:chgData name="Papai, Krisztian" userId="45ce17a5-7050-4b06-9306-4e3e15f2359a" providerId="ADAL" clId="{E39C6900-DCA6-4372-9B36-7DB0C4D9A59D}" dt="2019-07-09T07:19:33.389" v="36" actId="207"/>
        <pc:sldMkLst>
          <pc:docMk/>
          <pc:sldMk cId="3874383697" sldId="647"/>
        </pc:sldMkLst>
      </pc:sldChg>
      <pc:sldChg chg="modNotesTx">
        <pc:chgData name="Papai, Krisztian" userId="45ce17a5-7050-4b06-9306-4e3e15f2359a" providerId="ADAL" clId="{E39C6900-DCA6-4372-9B36-7DB0C4D9A59D}" dt="2019-07-09T07:19:40.612" v="39" actId="207"/>
        <pc:sldMkLst>
          <pc:docMk/>
          <pc:sldMk cId="2246618363" sldId="648"/>
        </pc:sldMkLst>
      </pc:sldChg>
      <pc:sldChg chg="modNotesTx">
        <pc:chgData name="Papai, Krisztian" userId="45ce17a5-7050-4b06-9306-4e3e15f2359a" providerId="ADAL" clId="{E39C6900-DCA6-4372-9B36-7DB0C4D9A59D}" dt="2019-07-09T07:19:36.437" v="37" actId="207"/>
        <pc:sldMkLst>
          <pc:docMk/>
          <pc:sldMk cId="3655712841" sldId="649"/>
        </pc:sldMkLst>
      </pc:sldChg>
      <pc:sldChg chg="modNotesTx">
        <pc:chgData name="Papai, Krisztian" userId="45ce17a5-7050-4b06-9306-4e3e15f2359a" providerId="ADAL" clId="{E39C6900-DCA6-4372-9B36-7DB0C4D9A59D}" dt="2019-07-09T07:19:43.102" v="40" actId="207"/>
        <pc:sldMkLst>
          <pc:docMk/>
          <pc:sldMk cId="3904830591" sldId="650"/>
        </pc:sldMkLst>
      </pc:sldChg>
      <pc:sldChg chg="modNotesTx">
        <pc:chgData name="Papai, Krisztian" userId="45ce17a5-7050-4b06-9306-4e3e15f2359a" providerId="ADAL" clId="{E39C6900-DCA6-4372-9B36-7DB0C4D9A59D}" dt="2019-07-09T07:19:45.717" v="41" actId="207"/>
        <pc:sldMkLst>
          <pc:docMk/>
          <pc:sldMk cId="341314034" sldId="652"/>
        </pc:sldMkLst>
      </pc:sldChg>
      <pc:sldChg chg="modNotesTx">
        <pc:chgData name="Papai, Krisztian" userId="45ce17a5-7050-4b06-9306-4e3e15f2359a" providerId="ADAL" clId="{E39C6900-DCA6-4372-9B36-7DB0C4D9A59D}" dt="2019-07-09T07:19:48.228" v="42" actId="207"/>
        <pc:sldMkLst>
          <pc:docMk/>
          <pc:sldMk cId="3765970933" sldId="653"/>
        </pc:sldMkLst>
      </pc:sldChg>
      <pc:sldChg chg="modNotesTx">
        <pc:chgData name="Papai, Krisztian" userId="45ce17a5-7050-4b06-9306-4e3e15f2359a" providerId="ADAL" clId="{E39C6900-DCA6-4372-9B36-7DB0C4D9A59D}" dt="2019-07-09T12:39:33.466" v="89" actId="255"/>
        <pc:sldMkLst>
          <pc:docMk/>
          <pc:sldMk cId="3208836432" sldId="655"/>
        </pc:sldMkLst>
      </pc:sldChg>
      <pc:sldChg chg="modNotesTx">
        <pc:chgData name="Papai, Krisztian" userId="45ce17a5-7050-4b06-9306-4e3e15f2359a" providerId="ADAL" clId="{E39C6900-DCA6-4372-9B36-7DB0C4D9A59D}" dt="2019-07-09T07:20:02.421" v="47" actId="207"/>
        <pc:sldMkLst>
          <pc:docMk/>
          <pc:sldMk cId="2366041897" sldId="656"/>
        </pc:sldMkLst>
      </pc:sldChg>
      <pc:sldChg chg="modNotesTx">
        <pc:chgData name="Papai, Krisztian" userId="45ce17a5-7050-4b06-9306-4e3e15f2359a" providerId="ADAL" clId="{E39C6900-DCA6-4372-9B36-7DB0C4D9A59D}" dt="2019-07-09T07:20:05.213" v="48" actId="207"/>
        <pc:sldMkLst>
          <pc:docMk/>
          <pc:sldMk cId="574639749" sldId="657"/>
        </pc:sldMkLst>
      </pc:sldChg>
      <pc:sldChg chg="modNotesTx">
        <pc:chgData name="Papai, Krisztian" userId="45ce17a5-7050-4b06-9306-4e3e15f2359a" providerId="ADAL" clId="{E39C6900-DCA6-4372-9B36-7DB0C4D9A59D}" dt="2019-07-09T07:20:09.284" v="51" actId="20577"/>
        <pc:sldMkLst>
          <pc:docMk/>
          <pc:sldMk cId="1447256406" sldId="658"/>
        </pc:sldMkLst>
      </pc:sldChg>
      <pc:sldChg chg="modNotesTx">
        <pc:chgData name="Papai, Krisztian" userId="45ce17a5-7050-4b06-9306-4e3e15f2359a" providerId="ADAL" clId="{E39C6900-DCA6-4372-9B36-7DB0C4D9A59D}" dt="2019-07-09T07:20:13.250" v="54" actId="20577"/>
        <pc:sldMkLst>
          <pc:docMk/>
          <pc:sldMk cId="2687398619" sldId="659"/>
        </pc:sldMkLst>
      </pc:sldChg>
      <pc:sldChg chg="modNotesTx">
        <pc:chgData name="Papai, Krisztian" userId="45ce17a5-7050-4b06-9306-4e3e15f2359a" providerId="ADAL" clId="{E39C6900-DCA6-4372-9B36-7DB0C4D9A59D}" dt="2019-07-09T07:20:17.814" v="55" actId="207"/>
        <pc:sldMkLst>
          <pc:docMk/>
          <pc:sldMk cId="1917572375" sldId="660"/>
        </pc:sldMkLst>
      </pc:sldChg>
      <pc:sldChg chg="modNotesTx">
        <pc:chgData name="Papai, Krisztian" userId="45ce17a5-7050-4b06-9306-4e3e15f2359a" providerId="ADAL" clId="{E39C6900-DCA6-4372-9B36-7DB0C4D9A59D}" dt="2019-07-09T07:20:20.365" v="56" actId="207"/>
        <pc:sldMkLst>
          <pc:docMk/>
          <pc:sldMk cId="3049043059" sldId="661"/>
        </pc:sldMkLst>
      </pc:sldChg>
      <pc:sldChg chg="modNotesTx">
        <pc:chgData name="Papai, Krisztian" userId="45ce17a5-7050-4b06-9306-4e3e15f2359a" providerId="ADAL" clId="{E39C6900-DCA6-4372-9B36-7DB0C4D9A59D}" dt="2019-07-09T07:20:43.140" v="64" actId="207"/>
        <pc:sldMkLst>
          <pc:docMk/>
          <pc:sldMk cId="1301005874" sldId="667"/>
        </pc:sldMkLst>
      </pc:sldChg>
      <pc:sldChg chg="modNotesTx">
        <pc:chgData name="Papai, Krisztian" userId="45ce17a5-7050-4b06-9306-4e3e15f2359a" providerId="ADAL" clId="{E39C6900-DCA6-4372-9B36-7DB0C4D9A59D}" dt="2019-07-09T07:20:45.454" v="65" actId="207"/>
        <pc:sldMkLst>
          <pc:docMk/>
          <pc:sldMk cId="662348959" sldId="668"/>
        </pc:sldMkLst>
      </pc:sldChg>
      <pc:sldChg chg="modNotesTx">
        <pc:chgData name="Papai, Krisztian" userId="45ce17a5-7050-4b06-9306-4e3e15f2359a" providerId="ADAL" clId="{E39C6900-DCA6-4372-9B36-7DB0C4D9A59D}" dt="2019-07-09T07:20:51.596" v="66" actId="207"/>
        <pc:sldMkLst>
          <pc:docMk/>
          <pc:sldMk cId="4168504073" sldId="669"/>
        </pc:sldMkLst>
      </pc:sldChg>
      <pc:sldChg chg="modNotesTx">
        <pc:chgData name="Papai, Krisztian" userId="45ce17a5-7050-4b06-9306-4e3e15f2359a" providerId="ADAL" clId="{E39C6900-DCA6-4372-9B36-7DB0C4D9A59D}" dt="2019-07-09T07:20:59.077" v="69" actId="207"/>
        <pc:sldMkLst>
          <pc:docMk/>
          <pc:sldMk cId="1172880364" sldId="670"/>
        </pc:sldMkLst>
      </pc:sldChg>
      <pc:sldChg chg="modNotesTx">
        <pc:chgData name="Papai, Krisztian" userId="45ce17a5-7050-4b06-9306-4e3e15f2359a" providerId="ADAL" clId="{E39C6900-DCA6-4372-9B36-7DB0C4D9A59D}" dt="2019-07-09T07:21:01.605" v="70" actId="207"/>
        <pc:sldMkLst>
          <pc:docMk/>
          <pc:sldMk cId="32221835" sldId="671"/>
        </pc:sldMkLst>
      </pc:sldChg>
      <pc:sldChg chg="modNotesTx">
        <pc:chgData name="Papai, Krisztian" userId="45ce17a5-7050-4b06-9306-4e3e15f2359a" providerId="ADAL" clId="{E39C6900-DCA6-4372-9B36-7DB0C4D9A59D}" dt="2019-07-09T07:19:12.101" v="28" actId="207"/>
        <pc:sldMkLst>
          <pc:docMk/>
          <pc:sldMk cId="4169780930" sldId="675"/>
        </pc:sldMkLst>
      </pc:sldChg>
      <pc:sldChg chg="modNotesTx">
        <pc:chgData name="Papai, Krisztian" userId="45ce17a5-7050-4b06-9306-4e3e15f2359a" providerId="ADAL" clId="{E39C6900-DCA6-4372-9B36-7DB0C4D9A59D}" dt="2019-07-09T07:19:56.085" v="45" actId="207"/>
        <pc:sldMkLst>
          <pc:docMk/>
          <pc:sldMk cId="2906986276" sldId="676"/>
        </pc:sldMkLst>
      </pc:sldChg>
      <pc:sldChg chg="modNotesTx">
        <pc:chgData name="Papai, Krisztian" userId="45ce17a5-7050-4b06-9306-4e3e15f2359a" providerId="ADAL" clId="{E39C6900-DCA6-4372-9B36-7DB0C4D9A59D}" dt="2019-07-09T07:20:23.420" v="57" actId="207"/>
        <pc:sldMkLst>
          <pc:docMk/>
          <pc:sldMk cId="1933232524" sldId="677"/>
        </pc:sldMkLst>
      </pc:sldChg>
      <pc:sldChg chg="modNotesTx">
        <pc:chgData name="Papai, Krisztian" userId="45ce17a5-7050-4b06-9306-4e3e15f2359a" providerId="ADAL" clId="{E39C6900-DCA6-4372-9B36-7DB0C4D9A59D}" dt="2019-07-09T07:20:25.845" v="58" actId="207"/>
        <pc:sldMkLst>
          <pc:docMk/>
          <pc:sldMk cId="4274370369" sldId="678"/>
        </pc:sldMkLst>
      </pc:sldChg>
      <pc:sldChg chg="modNotesTx">
        <pc:chgData name="Papai, Krisztian" userId="45ce17a5-7050-4b06-9306-4e3e15f2359a" providerId="ADAL" clId="{E39C6900-DCA6-4372-9B36-7DB0C4D9A59D}" dt="2019-07-09T07:20:30.501" v="60" actId="20577"/>
        <pc:sldMkLst>
          <pc:docMk/>
          <pc:sldMk cId="4036524376" sldId="679"/>
        </pc:sldMkLst>
      </pc:sldChg>
      <pc:sldChg chg="modNotesTx">
        <pc:chgData name="Papai, Krisztian" userId="45ce17a5-7050-4b06-9306-4e3e15f2359a" providerId="ADAL" clId="{E39C6900-DCA6-4372-9B36-7DB0C4D9A59D}" dt="2019-07-09T07:20:34.197" v="61" actId="207"/>
        <pc:sldMkLst>
          <pc:docMk/>
          <pc:sldMk cId="572137855" sldId="680"/>
        </pc:sldMkLst>
      </pc:sldChg>
      <pc:sldChg chg="modNotesTx">
        <pc:chgData name="Papai, Krisztian" userId="45ce17a5-7050-4b06-9306-4e3e15f2359a" providerId="ADAL" clId="{E39C6900-DCA6-4372-9B36-7DB0C4D9A59D}" dt="2019-07-09T07:20:40.253" v="63" actId="207"/>
        <pc:sldMkLst>
          <pc:docMk/>
          <pc:sldMk cId="523748171" sldId="681"/>
        </pc:sldMkLst>
      </pc:sldChg>
      <pc:sldChg chg="modNotesTx">
        <pc:chgData name="Papai, Krisztian" userId="45ce17a5-7050-4b06-9306-4e3e15f2359a" providerId="ADAL" clId="{E39C6900-DCA6-4372-9B36-7DB0C4D9A59D}" dt="2019-07-09T07:21:04.237" v="71" actId="207"/>
        <pc:sldMkLst>
          <pc:docMk/>
          <pc:sldMk cId="299384382" sldId="682"/>
        </pc:sldMkLst>
      </pc:sldChg>
      <pc:sldChg chg="modNotesTx">
        <pc:chgData name="Papai, Krisztian" userId="45ce17a5-7050-4b06-9306-4e3e15f2359a" providerId="ADAL" clId="{E39C6900-DCA6-4372-9B36-7DB0C4D9A59D}" dt="2019-07-09T07:18:57.974" v="23" actId="207"/>
        <pc:sldMkLst>
          <pc:docMk/>
          <pc:sldMk cId="2114536501" sldId="6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0" i="1" dirty="0">
                <a:solidFill>
                  <a:schemeClr val="tx1"/>
                </a:solidFill>
              </a:rPr>
              <a:t>Cross DI API and UI API User-Defined Objects </a:t>
            </a:r>
            <a:r>
              <a:rPr lang="en-US" dirty="0">
                <a:solidFill>
                  <a:schemeClr val="tx1"/>
                </a:solidFill>
              </a:rPr>
              <a:t>course topic.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Now we can have a look at table creation using the user interface.</a:t>
            </a:r>
          </a:p>
          <a:p>
            <a:r>
              <a:rPr lang="en-US" b="0" noProof="0" dirty="0">
                <a:solidFill>
                  <a:schemeClr val="tx1"/>
                </a:solidFill>
              </a:rPr>
              <a:t>The object type should be master data or</a:t>
            </a:r>
            <a:r>
              <a:rPr lang="en-US" b="0" baseline="0" noProof="0" dirty="0">
                <a:solidFill>
                  <a:schemeClr val="tx1"/>
                </a:solidFill>
              </a:rPr>
              <a:t> d</a:t>
            </a:r>
            <a:r>
              <a:rPr lang="en-US" b="0" noProof="0" dirty="0">
                <a:solidFill>
                  <a:schemeClr val="tx1"/>
                </a:solidFill>
              </a:rPr>
              <a:t>ocuments. The master data rows and document rows</a:t>
            </a:r>
            <a:r>
              <a:rPr lang="en-US" b="0" baseline="0" noProof="0" dirty="0">
                <a:solidFill>
                  <a:schemeClr val="tx1"/>
                </a:solidFill>
              </a:rPr>
              <a:t> </a:t>
            </a:r>
            <a:r>
              <a:rPr lang="en-US" b="0" noProof="0" dirty="0">
                <a:solidFill>
                  <a:schemeClr val="tx1"/>
                </a:solidFill>
              </a:rPr>
              <a:t>are only the child table for the user-defined object.</a:t>
            </a:r>
          </a:p>
          <a:p>
            <a:r>
              <a:rPr lang="en-US" b="0" noProof="0" dirty="0">
                <a:solidFill>
                  <a:schemeClr val="tx1"/>
                </a:solidFill>
              </a:rPr>
              <a:t>In the case of DI API, the </a:t>
            </a:r>
            <a:r>
              <a:rPr lang="en-US" b="0" i="1" dirty="0">
                <a:solidFill>
                  <a:schemeClr val="tx1"/>
                </a:solidFill>
              </a:rPr>
              <a:t>UserTablesMD</a:t>
            </a:r>
            <a:r>
              <a:rPr lang="en-US" b="0" dirty="0">
                <a:solidFill>
                  <a:schemeClr val="tx1"/>
                </a:solidFill>
              </a:rPr>
              <a:t> and </a:t>
            </a:r>
            <a:r>
              <a:rPr lang="en-US" b="0" i="1" dirty="0" err="1">
                <a:solidFill>
                  <a:schemeClr val="tx1"/>
                </a:solidFill>
              </a:rPr>
              <a:t>UserFieldsMD</a:t>
            </a:r>
            <a:r>
              <a:rPr lang="en-US" b="0" dirty="0">
                <a:solidFill>
                  <a:schemeClr val="tx1"/>
                </a:solidFill>
              </a:rPr>
              <a:t> objects are used, but we will cover that process later.</a:t>
            </a:r>
            <a:endParaRPr lang="en-US" b="0" noProof="0" dirty="0">
              <a:solidFill>
                <a:schemeClr val="tx1"/>
              </a:solidFill>
            </a:endParaRPr>
          </a:p>
        </p:txBody>
      </p:sp>
    </p:spTree>
    <p:extLst>
      <p:ext uri="{BB962C8B-B14F-4D97-AF65-F5344CB8AC3E}">
        <p14:creationId xmlns:p14="http://schemas.microsoft.com/office/powerpoint/2010/main" val="1826101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type="body" idx="1"/>
          </p:nvPr>
        </p:nvSpPr>
        <p:spPr/>
        <p:txBody>
          <a:bodyPr>
            <a:normAutofit/>
          </a:bodyPr>
          <a:lstStyle/>
          <a:p>
            <a:r>
              <a:rPr lang="en-US" b="0" dirty="0">
                <a:solidFill>
                  <a:schemeClr val="tx1"/>
                </a:solidFill>
              </a:rPr>
              <a:t>After executing the User-Defined Object Registration Wizard, it’s possible to select an action, such as create, update, or delete.</a:t>
            </a:r>
          </a:p>
          <a:p>
            <a:r>
              <a:rPr lang="en-US" b="0" dirty="0">
                <a:solidFill>
                  <a:schemeClr val="tx1"/>
                </a:solidFill>
              </a:rPr>
              <a:t>The user-defined object is defined for</a:t>
            </a:r>
            <a:r>
              <a:rPr lang="en-US" b="0" baseline="0" dirty="0">
                <a:solidFill>
                  <a:schemeClr val="tx1"/>
                </a:solidFill>
              </a:rPr>
              <a:t> a specific </a:t>
            </a:r>
            <a:r>
              <a:rPr lang="en-US" b="0" dirty="0">
                <a:solidFill>
                  <a:schemeClr val="tx1"/>
                </a:solidFill>
              </a:rPr>
              <a:t>company database</a:t>
            </a:r>
            <a:r>
              <a:rPr lang="en-US" dirty="0">
                <a:solidFill>
                  <a:schemeClr val="tx1"/>
                </a:solidFill>
              </a:rPr>
              <a:t>.</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4510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During the user-defined object creation process, the </a:t>
            </a:r>
            <a:r>
              <a:rPr lang="en-US" b="0" i="1" noProof="0" dirty="0">
                <a:solidFill>
                  <a:schemeClr val="tx1"/>
                </a:solidFill>
              </a:rPr>
              <a:t>Unique ID, Name, Type</a:t>
            </a:r>
            <a:r>
              <a:rPr lang="en-US" b="0" noProof="0" dirty="0">
                <a:solidFill>
                  <a:schemeClr val="tx1"/>
                </a:solidFill>
              </a:rPr>
              <a:t> and </a:t>
            </a:r>
            <a:r>
              <a:rPr lang="en-US" b="0" i="1" noProof="0" dirty="0">
                <a:solidFill>
                  <a:schemeClr val="tx1"/>
                </a:solidFill>
              </a:rPr>
              <a:t>Table Name</a:t>
            </a:r>
            <a:r>
              <a:rPr lang="en-US" b="0" noProof="0" dirty="0">
                <a:solidFill>
                  <a:schemeClr val="tx1"/>
                </a:solidFill>
              </a:rPr>
              <a:t> fields need to be filled. The table name property is bound to the selection list, where you can pick an existing table based on the exact type.</a:t>
            </a:r>
          </a:p>
          <a:p>
            <a:endParaRPr lang="en-US" b="0" noProof="0" dirty="0">
              <a:solidFill>
                <a:schemeClr val="tx1"/>
              </a:solidFill>
            </a:endParaRPr>
          </a:p>
          <a:p>
            <a:r>
              <a:rPr lang="en-US" b="0" noProof="0" dirty="0">
                <a:solidFill>
                  <a:schemeClr val="tx1"/>
                </a:solidFill>
              </a:rPr>
              <a:t>In the next phase of the wizard, you can select the required services, such as </a:t>
            </a:r>
            <a:r>
              <a:rPr lang="en-US" b="0" i="1" noProof="0" dirty="0">
                <a:solidFill>
                  <a:schemeClr val="tx1"/>
                </a:solidFill>
              </a:rPr>
              <a:t>Find</a:t>
            </a:r>
            <a:r>
              <a:rPr lang="en-US" b="0" noProof="0" dirty="0">
                <a:solidFill>
                  <a:schemeClr val="tx1"/>
                </a:solidFill>
              </a:rPr>
              <a:t>, </a:t>
            </a:r>
            <a:r>
              <a:rPr lang="en-US" b="0" i="1" noProof="0" dirty="0">
                <a:solidFill>
                  <a:schemeClr val="tx1"/>
                </a:solidFill>
              </a:rPr>
              <a:t>Delete,</a:t>
            </a:r>
            <a:r>
              <a:rPr lang="en-US" b="0" noProof="0" dirty="0">
                <a:solidFill>
                  <a:schemeClr val="tx1"/>
                </a:solidFill>
              </a:rPr>
              <a:t> or </a:t>
            </a:r>
            <a:r>
              <a:rPr lang="en-US" b="0" i="1" noProof="0" dirty="0">
                <a:solidFill>
                  <a:schemeClr val="tx1"/>
                </a:solidFill>
              </a:rPr>
              <a:t>Cancel</a:t>
            </a:r>
            <a:r>
              <a:rPr lang="en-US" b="0" noProof="0" dirty="0">
                <a:solidFill>
                  <a:schemeClr val="tx1"/>
                </a:solidFill>
              </a:rPr>
              <a:t>.</a:t>
            </a:r>
          </a:p>
        </p:txBody>
      </p:sp>
    </p:spTree>
    <p:extLst>
      <p:ext uri="{BB962C8B-B14F-4D97-AF65-F5344CB8AC3E}">
        <p14:creationId xmlns:p14="http://schemas.microsoft.com/office/powerpoint/2010/main" val="1117277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A user-defined object</a:t>
            </a:r>
            <a:r>
              <a:rPr lang="en-US" b="0" baseline="0" noProof="0" dirty="0">
                <a:solidFill>
                  <a:schemeClr val="tx1"/>
                </a:solidFill>
              </a:rPr>
              <a:t> </a:t>
            </a:r>
            <a:r>
              <a:rPr lang="en-US" b="0" noProof="0" dirty="0">
                <a:solidFill>
                  <a:schemeClr val="tx1"/>
                </a:solidFill>
              </a:rPr>
              <a:t>has a default form creation feature. This feature is also accessible to the user interface, so there is no</a:t>
            </a:r>
            <a:r>
              <a:rPr lang="en-US" b="0" baseline="0" noProof="0" dirty="0">
                <a:solidFill>
                  <a:schemeClr val="tx1"/>
                </a:solidFill>
              </a:rPr>
              <a:t> </a:t>
            </a:r>
            <a:r>
              <a:rPr lang="en-US" b="0" noProof="0" dirty="0">
                <a:solidFill>
                  <a:schemeClr val="tx1"/>
                </a:solidFill>
              </a:rPr>
              <a:t>need to have it provided by an add-on solution.</a:t>
            </a:r>
          </a:p>
          <a:p>
            <a:r>
              <a:rPr lang="en-US" b="0" noProof="0" dirty="0">
                <a:solidFill>
                  <a:schemeClr val="tx1"/>
                </a:solidFill>
              </a:rPr>
              <a:t>You can select from two styles. The matrix style is the historical one. </a:t>
            </a:r>
          </a:p>
          <a:p>
            <a:r>
              <a:rPr lang="en-US" b="0" noProof="0" dirty="0">
                <a:solidFill>
                  <a:schemeClr val="tx1"/>
                </a:solidFill>
              </a:rPr>
              <a:t>The header line style comes with the separation of the form from the header and line parts. Here, it</a:t>
            </a:r>
            <a:r>
              <a:rPr lang="en-US" b="0" baseline="0" noProof="0" dirty="0">
                <a:solidFill>
                  <a:schemeClr val="tx1"/>
                </a:solidFill>
              </a:rPr>
              <a:t> is similar </a:t>
            </a:r>
            <a:r>
              <a:rPr lang="en-US" b="0" noProof="0" dirty="0">
                <a:solidFill>
                  <a:schemeClr val="tx1"/>
                </a:solidFill>
              </a:rPr>
              <a:t>to the master data and document system forms.</a:t>
            </a:r>
          </a:p>
        </p:txBody>
      </p:sp>
    </p:spTree>
    <p:extLst>
      <p:ext uri="{BB962C8B-B14F-4D97-AF65-F5344CB8AC3E}">
        <p14:creationId xmlns:p14="http://schemas.microsoft.com/office/powerpoint/2010/main" val="573992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2"/>
          <p:cNvSpPr>
            <a:spLocks noGrp="1"/>
          </p:cNvSpPr>
          <p:nvPr>
            <p:ph type="body" idx="1"/>
          </p:nvPr>
        </p:nvSpPr>
        <p:spPr/>
        <p:txBody>
          <a:bodyPr>
            <a:normAutofit/>
          </a:bodyPr>
          <a:lstStyle/>
          <a:p>
            <a:r>
              <a:rPr lang="en-US" b="0" dirty="0">
                <a:solidFill>
                  <a:schemeClr val="tx1"/>
                </a:solidFill>
              </a:rPr>
              <a:t>Since user-defined objects are usually frequently used because a customer’s business processes require</a:t>
            </a:r>
            <a:r>
              <a:rPr lang="en-US" b="0" baseline="0" dirty="0">
                <a:solidFill>
                  <a:schemeClr val="tx1"/>
                </a:solidFill>
              </a:rPr>
              <a:t> them</a:t>
            </a:r>
            <a:r>
              <a:rPr lang="en-US" b="0" dirty="0">
                <a:solidFill>
                  <a:schemeClr val="tx1"/>
                </a:solidFill>
              </a:rPr>
              <a:t>, it is possible to place the form of a user-defined object directly in the main menu.</a:t>
            </a:r>
          </a:p>
          <a:p>
            <a:r>
              <a:rPr lang="en-US" b="0" dirty="0">
                <a:solidFill>
                  <a:schemeClr val="tx1"/>
                </a:solidFill>
              </a:rPr>
              <a:t>In the generation wizard, you can also specify this feature with the properties required to create the menu item.</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42020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In the next step, it‘s possible to define the fields</a:t>
            </a:r>
            <a:r>
              <a:rPr lang="en-US" b="0" baseline="0" noProof="0" dirty="0">
                <a:solidFill>
                  <a:schemeClr val="tx1"/>
                </a:solidFill>
              </a:rPr>
              <a:t> in which </a:t>
            </a:r>
            <a:r>
              <a:rPr lang="en-US" b="0" noProof="0" dirty="0">
                <a:solidFill>
                  <a:schemeClr val="tx1"/>
                </a:solidFill>
              </a:rPr>
              <a:t>the find function can</a:t>
            </a:r>
            <a:r>
              <a:rPr lang="en-US" b="0" baseline="0" noProof="0" dirty="0">
                <a:solidFill>
                  <a:schemeClr val="tx1"/>
                </a:solidFill>
              </a:rPr>
              <a:t> </a:t>
            </a:r>
            <a:r>
              <a:rPr lang="en-US" b="0" noProof="0" dirty="0">
                <a:solidFill>
                  <a:schemeClr val="tx1"/>
                </a:solidFill>
              </a:rPr>
              <a:t>be used. </a:t>
            </a:r>
          </a:p>
          <a:p>
            <a:r>
              <a:rPr lang="en-US" b="0" noProof="0" dirty="0">
                <a:solidFill>
                  <a:schemeClr val="tx1"/>
                </a:solidFill>
              </a:rPr>
              <a:t>The additional step of the wizard is about the definition of child user tables.</a:t>
            </a:r>
          </a:p>
          <a:p>
            <a:r>
              <a:rPr lang="en-US" b="0" noProof="0" dirty="0">
                <a:solidFill>
                  <a:schemeClr val="tx1"/>
                </a:solidFill>
              </a:rPr>
              <a:t>You can select the row tables here, which should be part of the user-defined object.</a:t>
            </a:r>
          </a:p>
        </p:txBody>
      </p:sp>
    </p:spTree>
    <p:extLst>
      <p:ext uri="{BB962C8B-B14F-4D97-AF65-F5344CB8AC3E}">
        <p14:creationId xmlns:p14="http://schemas.microsoft.com/office/powerpoint/2010/main" val="108238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kern="0" dirty="0">
                <a:solidFill>
                  <a:schemeClr val="tx1"/>
                </a:solidFill>
                <a:latin typeface="+mn-lt"/>
              </a:rPr>
              <a:t>If the Default Form service was selected, a wizard step (as pictured on the left) enables you to define the visible fields on the default form. </a:t>
            </a:r>
          </a:p>
          <a:p>
            <a:r>
              <a:rPr lang="en-US" b="0" kern="0" dirty="0">
                <a:solidFill>
                  <a:schemeClr val="tx1"/>
                </a:solidFill>
                <a:latin typeface="+mn-lt"/>
              </a:rPr>
              <a:t>These fields come</a:t>
            </a:r>
            <a:r>
              <a:rPr lang="en-US" b="0" kern="0" baseline="0" dirty="0">
                <a:solidFill>
                  <a:schemeClr val="tx1"/>
                </a:solidFill>
                <a:latin typeface="+mn-lt"/>
              </a:rPr>
              <a:t> </a:t>
            </a:r>
            <a:r>
              <a:rPr lang="en-US" b="0" kern="0" dirty="0">
                <a:solidFill>
                  <a:schemeClr val="tx1"/>
                </a:solidFill>
                <a:latin typeface="+mn-lt"/>
              </a:rPr>
              <a:t>from the header table.</a:t>
            </a:r>
          </a:p>
          <a:p>
            <a:endParaRPr lang="en-US" b="0" kern="0" dirty="0">
              <a:solidFill>
                <a:schemeClr val="tx1"/>
              </a:solidFill>
              <a:latin typeface="+mn-lt"/>
            </a:endParaRPr>
          </a:p>
          <a:p>
            <a:r>
              <a:rPr lang="en-US" b="0" kern="0" dirty="0">
                <a:solidFill>
                  <a:schemeClr val="tx1"/>
                </a:solidFill>
                <a:latin typeface="+mn-lt"/>
              </a:rPr>
              <a:t>The next step is to define the visible fields for the child table(s). This is depicted</a:t>
            </a:r>
            <a:r>
              <a:rPr lang="en-US" b="0" kern="0" baseline="0" dirty="0">
                <a:solidFill>
                  <a:schemeClr val="tx1"/>
                </a:solidFill>
                <a:latin typeface="+mn-lt"/>
              </a:rPr>
              <a:t> </a:t>
            </a:r>
            <a:r>
              <a:rPr lang="en-US" b="0" kern="0" dirty="0">
                <a:solidFill>
                  <a:schemeClr val="tx1"/>
                </a:solidFill>
                <a:latin typeface="+mn-lt"/>
              </a:rPr>
              <a:t>on the right side of the slide.</a:t>
            </a:r>
            <a:endParaRPr lang="de-DE" b="0" dirty="0">
              <a:solidFill>
                <a:schemeClr val="tx1"/>
              </a:solidFill>
            </a:endParaRPr>
          </a:p>
        </p:txBody>
      </p:sp>
    </p:spTree>
    <p:extLst>
      <p:ext uri="{BB962C8B-B14F-4D97-AF65-F5344CB8AC3E}">
        <p14:creationId xmlns:p14="http://schemas.microsoft.com/office/powerpoint/2010/main" val="2932774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noChangeArrowheads="1"/>
          </p:cNvSpPr>
          <p:nvPr>
            <p:ph type="body" idx="1"/>
          </p:nvPr>
        </p:nvSpPr>
        <p:spPr/>
        <p:txBody>
          <a:bodyPr>
            <a:normAutofit/>
          </a:bodyPr>
          <a:lstStyle/>
          <a:p>
            <a:r>
              <a:rPr lang="en-US" dirty="0">
                <a:solidFill>
                  <a:schemeClr val="tx1"/>
                </a:solidFill>
              </a:rPr>
              <a:t>In the final phase of the wizard, it’s possible to attach a class written in C++ language. </a:t>
            </a:r>
          </a:p>
          <a:p>
            <a:r>
              <a:rPr lang="en-US" b="0" dirty="0">
                <a:solidFill>
                  <a:schemeClr val="tx1"/>
                </a:solidFill>
              </a:rPr>
              <a:t>This feature will allow you to overwrite the standard services</a:t>
            </a:r>
            <a:r>
              <a:rPr lang="en-US" b="0" baseline="0" dirty="0">
                <a:solidFill>
                  <a:schemeClr val="tx1"/>
                </a:solidFill>
              </a:rPr>
              <a:t> </a:t>
            </a:r>
            <a:r>
              <a:rPr lang="en-US" b="0" dirty="0">
                <a:solidFill>
                  <a:schemeClr val="tx1"/>
                </a:solidFill>
              </a:rPr>
              <a:t>line, add the object, or just add some additional services for the user-defined </a:t>
            </a:r>
            <a:r>
              <a:rPr lang="en-US" dirty="0">
                <a:solidFill>
                  <a:schemeClr val="tx1"/>
                </a:solidFill>
              </a:rPr>
              <a:t>object.</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467022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noProof="0" dirty="0">
                <a:solidFill>
                  <a:schemeClr val="tx1"/>
                </a:solidFill>
              </a:rPr>
              <a:t>This is an </a:t>
            </a:r>
            <a:r>
              <a:rPr lang="en-US" b="0" noProof="0" dirty="0">
                <a:solidFill>
                  <a:schemeClr val="tx1"/>
                </a:solidFill>
              </a:rPr>
              <a:t>example of </a:t>
            </a:r>
            <a:r>
              <a:rPr lang="en-US" noProof="0" dirty="0">
                <a:solidFill>
                  <a:schemeClr val="tx1"/>
                </a:solidFill>
              </a:rPr>
              <a:t>the default form using the header line style. It‘s very similar to the system form user for master data and document </a:t>
            </a:r>
            <a:r>
              <a:rPr lang="en-US" b="0" noProof="0" dirty="0">
                <a:solidFill>
                  <a:schemeClr val="tx1"/>
                </a:solidFill>
              </a:rPr>
              <a:t>objects.</a:t>
            </a:r>
          </a:p>
        </p:txBody>
      </p:sp>
    </p:spTree>
    <p:extLst>
      <p:ext uri="{BB962C8B-B14F-4D97-AF65-F5344CB8AC3E}">
        <p14:creationId xmlns:p14="http://schemas.microsoft.com/office/powerpoint/2010/main" val="3958013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It‘s possible to create a link between </a:t>
            </a:r>
            <a:r>
              <a:rPr lang="en-US" sz="1400" b="0" noProof="0" dirty="0">
                <a:solidFill>
                  <a:schemeClr val="tx1"/>
                </a:solidFill>
              </a:rPr>
              <a:t>u</a:t>
            </a:r>
            <a:r>
              <a:rPr lang="en-US" sz="1400" b="0" dirty="0" err="1">
                <a:solidFill>
                  <a:schemeClr val="tx1"/>
                </a:solidFill>
              </a:rPr>
              <a:t>ser</a:t>
            </a:r>
            <a:r>
              <a:rPr lang="en-US" sz="1400" b="0" dirty="0">
                <a:solidFill>
                  <a:schemeClr val="tx1"/>
                </a:solidFill>
              </a:rPr>
              <a:t>-defined fields and user-defined objects. </a:t>
            </a:r>
          </a:p>
          <a:p>
            <a:r>
              <a:rPr lang="en-US" sz="1400" b="0" dirty="0">
                <a:solidFill>
                  <a:schemeClr val="tx1"/>
                </a:solidFill>
              </a:rPr>
              <a:t>This operation needs to be performed at the user-defined field level.</a:t>
            </a:r>
          </a:p>
          <a:p>
            <a:endParaRPr lang="en-US" sz="1400" b="0" dirty="0">
              <a:solidFill>
                <a:schemeClr val="tx1"/>
              </a:solidFill>
            </a:endParaRPr>
          </a:p>
          <a:p>
            <a:r>
              <a:rPr lang="en-US" sz="1400" b="0" dirty="0">
                <a:solidFill>
                  <a:schemeClr val="tx1"/>
                </a:solidFill>
              </a:rPr>
              <a:t>A user-defined field has a checkbox called “Link to UDO” in the user interface, where you can select from the existing user-defined objects using the ComboBox item.</a:t>
            </a:r>
          </a:p>
          <a:p>
            <a:r>
              <a:rPr lang="en-US" sz="1400" b="0" dirty="0">
                <a:solidFill>
                  <a:schemeClr val="tx1"/>
                </a:solidFill>
              </a:rPr>
              <a:t>It’s also possible to configure this feature using the DI API’s </a:t>
            </a:r>
            <a:r>
              <a:rPr lang="en-US" sz="1400" b="0" i="1" dirty="0">
                <a:solidFill>
                  <a:schemeClr val="tx1"/>
                </a:solidFill>
              </a:rPr>
              <a:t>UserFieldsMD </a:t>
            </a:r>
            <a:r>
              <a:rPr lang="en-US" sz="1400" b="0" i="0" dirty="0">
                <a:solidFill>
                  <a:schemeClr val="tx1"/>
                </a:solidFill>
              </a:rPr>
              <a:t>object, where the </a:t>
            </a:r>
            <a:r>
              <a:rPr lang="en-US" sz="1400" b="0" i="1" dirty="0">
                <a:solidFill>
                  <a:schemeClr val="tx1"/>
                </a:solidFill>
              </a:rPr>
              <a:t>LinkedUDO</a:t>
            </a:r>
            <a:r>
              <a:rPr lang="en-US" sz="1400" b="0" i="0" dirty="0">
                <a:solidFill>
                  <a:schemeClr val="tx1"/>
                </a:solidFill>
              </a:rPr>
              <a:t> property needs to be set.</a:t>
            </a:r>
          </a:p>
          <a:p>
            <a:endParaRPr lang="en-US" sz="1400" b="0" i="0" dirty="0">
              <a:solidFill>
                <a:schemeClr val="tx1"/>
              </a:solidFill>
            </a:endParaRPr>
          </a:p>
          <a:p>
            <a:r>
              <a:rPr lang="en-US" sz="1400" b="0" i="0" dirty="0">
                <a:solidFill>
                  <a:schemeClr val="tx1"/>
                </a:solidFill>
              </a:rPr>
              <a:t>As a result, you will see a selection list with the records of the user-defined object. If the record list is empty, then it’s possible to create a new object entry using the New button.</a:t>
            </a:r>
            <a:endParaRPr lang="de-DE" b="0" dirty="0">
              <a:solidFill>
                <a:schemeClr val="tx1"/>
              </a:solidFill>
            </a:endParaRPr>
          </a:p>
        </p:txBody>
      </p:sp>
    </p:spTree>
    <p:extLst>
      <p:ext uri="{BB962C8B-B14F-4D97-AF65-F5344CB8AC3E}">
        <p14:creationId xmlns:p14="http://schemas.microsoft.com/office/powerpoint/2010/main" val="426397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solidFill>
                  <a:schemeClr val="tx1"/>
                </a:solidFill>
              </a:rPr>
              <a:t>After completing this topic, you will be able to:</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b="0" kern="0" dirty="0">
              <a:solidFill>
                <a:schemeClr val="tx1"/>
              </a:solidFill>
            </a:endParaRP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Describe the SAP Business One objects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Explain why UDOs may make sense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Implement UDOs step-by-step</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Use DI API’s GeneralService to maintain UDO data</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Use UDOs within an add-on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01443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2"/>
          <p:cNvSpPr>
            <a:spLocks noGrp="1"/>
          </p:cNvSpPr>
          <p:nvPr>
            <p:ph type="body" idx="1"/>
          </p:nvPr>
        </p:nvSpPr>
        <p:spPr/>
        <p:txBody>
          <a:bodyPr>
            <a:normAutofit/>
          </a:bodyPr>
          <a:lstStyle/>
          <a:p>
            <a:r>
              <a:rPr lang="en-US" b="0" dirty="0">
                <a:solidFill>
                  <a:schemeClr val="tx1"/>
                </a:solidFill>
              </a:rPr>
              <a:t>The default form can be edited in SAP Business One Studio, as well.</a:t>
            </a:r>
          </a:p>
          <a:p>
            <a:r>
              <a:rPr lang="en-US" b="0" dirty="0">
                <a:solidFill>
                  <a:schemeClr val="tx1"/>
                </a:solidFill>
              </a:rPr>
              <a:t>After connecting to the company database, it’s possible to list all the user-defined</a:t>
            </a:r>
            <a:r>
              <a:rPr lang="en-US" b="0" baseline="0" dirty="0">
                <a:solidFill>
                  <a:schemeClr val="tx1"/>
                </a:solidFill>
              </a:rPr>
              <a:t> objects available</a:t>
            </a:r>
            <a:r>
              <a:rPr lang="en-US" b="0" dirty="0">
                <a:solidFill>
                  <a:schemeClr val="tx1"/>
                </a:solidFill>
              </a:rPr>
              <a:t>. </a:t>
            </a:r>
          </a:p>
          <a:p>
            <a:r>
              <a:rPr lang="en-US" b="0" dirty="0">
                <a:solidFill>
                  <a:schemeClr val="tx1"/>
                </a:solidFill>
              </a:rPr>
              <a:t>The default form will</a:t>
            </a:r>
            <a:r>
              <a:rPr lang="en-US" b="0" baseline="0" dirty="0">
                <a:solidFill>
                  <a:schemeClr val="tx1"/>
                </a:solidFill>
              </a:rPr>
              <a:t> then </a:t>
            </a:r>
            <a:r>
              <a:rPr lang="en-US" b="0" dirty="0">
                <a:solidFill>
                  <a:schemeClr val="tx1"/>
                </a:solidFill>
              </a:rPr>
              <a:t>be opened in edit mode, which enables you to change the design. </a:t>
            </a:r>
          </a:p>
          <a:p>
            <a:r>
              <a:rPr lang="en-US" b="0" dirty="0">
                <a:solidFill>
                  <a:schemeClr val="tx1"/>
                </a:solidFill>
              </a:rPr>
              <a:t>It’s possible to save the changes back to the database.</a:t>
            </a:r>
          </a:p>
          <a:p>
            <a:r>
              <a:rPr lang="en-US" b="0" dirty="0">
                <a:solidFill>
                  <a:schemeClr val="tx1"/>
                </a:solidFill>
              </a:rPr>
              <a:t>The changes will be applied immediately as soon as the default form is opened for the user-defined</a:t>
            </a:r>
            <a:r>
              <a:rPr lang="en-US" b="0" baseline="0" dirty="0">
                <a:solidFill>
                  <a:schemeClr val="tx1"/>
                </a:solidFill>
              </a:rPr>
              <a:t> object</a:t>
            </a:r>
            <a:r>
              <a:rPr lang="en-US" b="0" dirty="0">
                <a:solidFill>
                  <a:schemeClr val="tx1"/>
                </a:solidFill>
              </a:rPr>
              <a:t>.</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471090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type="body" idx="1"/>
          </p:nvPr>
        </p:nvSpPr>
        <p:spPr/>
        <p:txBody>
          <a:bodyPr>
            <a:normAutofit/>
          </a:bodyPr>
          <a:lstStyle/>
          <a:p>
            <a:r>
              <a:rPr lang="en-US" b="0" dirty="0">
                <a:solidFill>
                  <a:schemeClr val="tx1"/>
                </a:solidFill>
              </a:rPr>
              <a:t>We will now start to create the user-defined object from the code using the DI API.</a:t>
            </a:r>
          </a:p>
          <a:p>
            <a:endParaRPr lang="en-US" b="0" dirty="0">
              <a:solidFill>
                <a:schemeClr val="tx1"/>
              </a:solidFill>
            </a:endParaRPr>
          </a:p>
          <a:p>
            <a:r>
              <a:rPr lang="en-US" b="0" dirty="0">
                <a:solidFill>
                  <a:schemeClr val="tx1"/>
                </a:solidFill>
              </a:rPr>
              <a:t>The </a:t>
            </a:r>
            <a:r>
              <a:rPr lang="de-DE" sz="1400" b="0" i="1" noProof="1">
                <a:solidFill>
                  <a:schemeClr val="tx1"/>
                </a:solidFill>
              </a:rPr>
              <a:t>UserObjectsMD</a:t>
            </a:r>
            <a:r>
              <a:rPr lang="de-DE" sz="1400" b="0" noProof="1">
                <a:solidFill>
                  <a:schemeClr val="tx1"/>
                </a:solidFill>
              </a:rPr>
              <a:t> needs to be instantiated. It‘s then possible to define the properties:</a:t>
            </a:r>
          </a:p>
          <a:p>
            <a:pPr marL="285750" indent="-285750">
              <a:buFont typeface="Arial" panose="020B0604020202020204" pitchFamily="34" charset="0"/>
              <a:buChar char="•"/>
            </a:pPr>
            <a:r>
              <a:rPr lang="de-DE" sz="1400" b="0" i="0" noProof="1">
                <a:solidFill>
                  <a:schemeClr val="tx1"/>
                </a:solidFill>
              </a:rPr>
              <a:t>Code</a:t>
            </a:r>
            <a:r>
              <a:rPr lang="de-DE" sz="1400" b="0" noProof="1">
                <a:solidFill>
                  <a:schemeClr val="tx1"/>
                </a:solidFill>
              </a:rPr>
              <a:t> – Represents the code of the UDO</a:t>
            </a:r>
          </a:p>
          <a:p>
            <a:pPr marL="285750" indent="-285750">
              <a:buFont typeface="Arial" panose="020B0604020202020204" pitchFamily="34" charset="0"/>
              <a:buChar char="•"/>
            </a:pPr>
            <a:r>
              <a:rPr lang="de-DE" sz="1400" b="0" noProof="1">
                <a:solidFill>
                  <a:schemeClr val="tx1"/>
                </a:solidFill>
              </a:rPr>
              <a:t>Name – The name of the UDO</a:t>
            </a:r>
          </a:p>
          <a:p>
            <a:pPr marL="285750" indent="-285750">
              <a:buFont typeface="Arial" panose="020B0604020202020204" pitchFamily="34" charset="0"/>
              <a:buChar char="•"/>
            </a:pPr>
            <a:r>
              <a:rPr lang="de-DE" sz="1400" b="0" noProof="1">
                <a:solidFill>
                  <a:schemeClr val="tx1"/>
                </a:solidFill>
              </a:rPr>
              <a:t>ObjectType – May</a:t>
            </a:r>
            <a:r>
              <a:rPr lang="de-DE" sz="1400" b="0" baseline="0" noProof="1">
                <a:solidFill>
                  <a:schemeClr val="tx1"/>
                </a:solidFill>
              </a:rPr>
              <a:t> only be </a:t>
            </a:r>
            <a:r>
              <a:rPr lang="de-DE" sz="1400" b="0" noProof="1">
                <a:solidFill>
                  <a:schemeClr val="tx1"/>
                </a:solidFill>
              </a:rPr>
              <a:t>the document or master data type</a:t>
            </a:r>
          </a:p>
          <a:p>
            <a:pPr marL="285750" indent="-285750">
              <a:buFont typeface="Arial" panose="020B0604020202020204" pitchFamily="34" charset="0"/>
              <a:buChar char="•"/>
            </a:pPr>
            <a:r>
              <a:rPr lang="de-DE" sz="1400" b="0" noProof="1">
                <a:solidFill>
                  <a:schemeClr val="tx1"/>
                </a:solidFill>
              </a:rPr>
              <a:t>TableName – Represents the user-defined</a:t>
            </a:r>
            <a:r>
              <a:rPr lang="de-DE" sz="1400" b="0" baseline="0" noProof="1">
                <a:solidFill>
                  <a:schemeClr val="tx1"/>
                </a:solidFill>
              </a:rPr>
              <a:t> table</a:t>
            </a:r>
            <a:endParaRPr lang="de-DE" sz="1400" b="0" noProof="1">
              <a:solidFill>
                <a:schemeClr val="tx1"/>
              </a:solidFill>
            </a:endParaRPr>
          </a:p>
          <a:p>
            <a:pPr marL="285750" indent="-285750">
              <a:buFont typeface="Arial" panose="020B0604020202020204" pitchFamily="34" charset="0"/>
              <a:buChar char="•"/>
            </a:pPr>
            <a:endParaRPr lang="de-DE" sz="1400" noProof="1">
              <a:solidFill>
                <a:schemeClr val="tx1"/>
              </a:solidFill>
            </a:endParaRPr>
          </a:p>
          <a:p>
            <a:pPr marL="0" indent="0">
              <a:buFont typeface="Arial" panose="020B0604020202020204" pitchFamily="34" charset="0"/>
              <a:buNone/>
            </a:pPr>
            <a:r>
              <a:rPr lang="de-DE" sz="1400" noProof="1">
                <a:solidFill>
                  <a:schemeClr val="tx1"/>
                </a:solidFill>
              </a:rPr>
              <a:t>In the current wxample we would add two child tables as well.</a:t>
            </a:r>
            <a:endParaRPr lang="en-US" dirty="0">
              <a:solidFill>
                <a:schemeClr val="tx1"/>
              </a:solidFill>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46878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type="body" idx="1"/>
          </p:nvPr>
        </p:nvSpPr>
        <p:spPr/>
        <p:txBody>
          <a:bodyPr>
            <a:normAutofit/>
          </a:bodyPr>
          <a:lstStyle/>
          <a:p>
            <a:r>
              <a:rPr lang="en-US" b="0" dirty="0">
                <a:solidFill>
                  <a:schemeClr val="tx1"/>
                </a:solidFill>
              </a:rPr>
              <a:t>The code example then continues with the service definition for the UDO. </a:t>
            </a:r>
          </a:p>
          <a:p>
            <a:r>
              <a:rPr lang="en-US" b="0" dirty="0">
                <a:solidFill>
                  <a:schemeClr val="tx1"/>
                </a:solidFill>
              </a:rPr>
              <a:t>For example, the </a:t>
            </a:r>
            <a:r>
              <a:rPr lang="de-DE" sz="1400" b="0" noProof="1">
                <a:solidFill>
                  <a:schemeClr val="tx1"/>
                </a:solidFill>
              </a:rPr>
              <a:t>CanFind property value is set to Yes, so</a:t>
            </a:r>
            <a:r>
              <a:rPr lang="de-DE" sz="1400" b="0" baseline="0" noProof="1">
                <a:solidFill>
                  <a:schemeClr val="tx1"/>
                </a:solidFill>
              </a:rPr>
              <a:t> </a:t>
            </a:r>
            <a:r>
              <a:rPr lang="de-DE" sz="1400" b="0" noProof="1">
                <a:solidFill>
                  <a:schemeClr val="tx1"/>
                </a:solidFill>
              </a:rPr>
              <a:t>it is be possible to use the standard search funtionality on the user-defined object.</a:t>
            </a:r>
          </a:p>
          <a:p>
            <a:r>
              <a:rPr lang="de-DE" sz="1400" b="0" noProof="1">
                <a:solidFill>
                  <a:schemeClr val="tx1"/>
                </a:solidFill>
              </a:rPr>
              <a:t>The find function needs to have the fields defined for the searching area. In this case, it‘s declared using the child object </a:t>
            </a:r>
            <a:r>
              <a:rPr lang="en-GB" sz="1400" b="0" i="1" noProof="1">
                <a:solidFill>
                  <a:schemeClr val="tx1"/>
                </a:solidFill>
              </a:rPr>
              <a:t>oUserObjectMD.FindColumns</a:t>
            </a:r>
            <a:r>
              <a:rPr lang="en-GB" sz="1400" b="0" i="0" noProof="1">
                <a:solidFill>
                  <a:schemeClr val="tx1"/>
                </a:solidFill>
              </a:rPr>
              <a:t> with the</a:t>
            </a:r>
            <a:r>
              <a:rPr lang="en-GB" sz="1400" b="0" i="0" baseline="0" noProof="1">
                <a:solidFill>
                  <a:schemeClr val="tx1"/>
                </a:solidFill>
              </a:rPr>
              <a:t> </a:t>
            </a:r>
            <a:r>
              <a:rPr lang="en-GB" sz="1400" b="0" i="0" noProof="1">
                <a:solidFill>
                  <a:schemeClr val="tx1"/>
                </a:solidFill>
              </a:rPr>
              <a:t>properties </a:t>
            </a:r>
            <a:r>
              <a:rPr lang="en-GB" sz="1400" b="0" noProof="1">
                <a:solidFill>
                  <a:schemeClr val="tx1"/>
                </a:solidFill>
              </a:rPr>
              <a:t>ColumnAlias and </a:t>
            </a:r>
            <a:r>
              <a:rPr lang="de-DE" sz="1400" b="0" noProof="1">
                <a:solidFill>
                  <a:schemeClr val="tx1"/>
                </a:solidFill>
              </a:rPr>
              <a:t>ColumnDescription.</a:t>
            </a:r>
          </a:p>
          <a:p>
            <a:r>
              <a:rPr lang="de-DE" sz="1400" b="0" i="0" noProof="1">
                <a:solidFill>
                  <a:schemeClr val="tx1"/>
                </a:solidFill>
              </a:rPr>
              <a:t>The UDO is created by calling the method Add.</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780994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fontScale="77500" lnSpcReduction="2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sz="1400" b="0" i="0" noProof="1">
                <a:solidFill>
                  <a:schemeClr val="tx1"/>
                </a:solidFill>
              </a:rPr>
              <a:t>In general, all the UDO features available in the user interface can be defined and also performed in the DI API code using the object </a:t>
            </a:r>
            <a:r>
              <a:rPr lang="en-US" sz="1400" b="0" i="0" dirty="0">
                <a:solidFill>
                  <a:schemeClr val="tx1"/>
                </a:solidFill>
              </a:rPr>
              <a:t>UserObjectsMD.</a:t>
            </a:r>
          </a:p>
          <a:p>
            <a:pPr marL="0" marR="0" lvl="0" indent="0" algn="l" defTabSz="1088776" rtl="0" eaLnBrk="1" fontAlgn="auto" latinLnBrk="0" hangingPunct="1">
              <a:lnSpc>
                <a:spcPct val="100000"/>
              </a:lnSpc>
              <a:spcBef>
                <a:spcPts val="0"/>
              </a:spcBef>
              <a:spcAft>
                <a:spcPts val="0"/>
              </a:spcAft>
              <a:buClrTx/>
              <a:buSzTx/>
              <a:buFontTx/>
              <a:buNone/>
              <a:tabLst/>
              <a:defRPr/>
            </a:pPr>
            <a:endParaRPr lang="de-DE" sz="1400" b="0" i="1" noProof="1">
              <a:solidFill>
                <a:schemeClr val="tx1"/>
              </a:solidFill>
            </a:endParaRPr>
          </a:p>
          <a:p>
            <a:r>
              <a:rPr lang="en-US" sz="1400" b="0" noProof="0" dirty="0">
                <a:solidFill>
                  <a:schemeClr val="tx1"/>
                </a:solidFill>
              </a:rPr>
              <a:t>The following properties and child objects can be used to manage the default form on the user-defined</a:t>
            </a:r>
            <a:r>
              <a:rPr lang="en-US" sz="1400" b="0" baseline="0" noProof="0" dirty="0">
                <a:solidFill>
                  <a:schemeClr val="tx1"/>
                </a:solidFill>
              </a:rPr>
              <a:t> objects</a:t>
            </a:r>
            <a:r>
              <a:rPr lang="en-US" sz="1400" b="0" noProof="0" dirty="0">
                <a:solidFill>
                  <a:schemeClr val="tx1"/>
                </a:solidFill>
              </a:rPr>
              <a: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With </a:t>
            </a:r>
            <a:r>
              <a:rPr lang="fr-FR" sz="1400" b="0" i="1" dirty="0" err="1">
                <a:solidFill>
                  <a:schemeClr val="tx1"/>
                </a:solidFill>
              </a:rPr>
              <a:t>EnableEnhancedForm</a:t>
            </a:r>
            <a:r>
              <a:rPr lang="fr-FR" sz="1400" b="0" i="1" dirty="0">
                <a:solidFill>
                  <a:schemeClr val="tx1"/>
                </a:solidFill>
              </a:rPr>
              <a:t>, </a:t>
            </a:r>
            <a:r>
              <a:rPr lang="fr-FR" sz="1400" b="0" i="0" dirty="0">
                <a:solidFill>
                  <a:schemeClr val="tx1"/>
                </a:solidFill>
              </a:rPr>
              <a:t>a header-line style </a:t>
            </a:r>
            <a:r>
              <a:rPr lang="en-US" sz="1400" b="0" i="0" noProof="0" dirty="0">
                <a:solidFill>
                  <a:schemeClr val="tx1"/>
                </a:solidFill>
              </a:rPr>
              <a:t>form can be created and the </a:t>
            </a:r>
            <a:r>
              <a:rPr lang="en-US" sz="1400" b="0" i="1" dirty="0">
                <a:solidFill>
                  <a:schemeClr val="tx1"/>
                </a:solidFill>
              </a:rPr>
              <a:t>EnhancedFormColumns</a:t>
            </a:r>
            <a:r>
              <a:rPr lang="en-US" sz="1400" b="0" i="0" dirty="0">
                <a:solidFill>
                  <a:schemeClr val="tx1"/>
                </a:solidFill>
              </a:rPr>
              <a:t> child object will specify the database columns visible on the form.</a:t>
            </a:r>
            <a:endParaRPr lang="en-US" sz="1400" b="0" i="0" noProof="0" dirty="0">
              <a:solidFill>
                <a:schemeClr val="tx1"/>
              </a:solidFill>
            </a:endParaRP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noProof="0" dirty="0">
                <a:solidFill>
                  <a:schemeClr val="tx1"/>
                </a:solidFill>
              </a:rPr>
              <a:t>The property </a:t>
            </a:r>
            <a:r>
              <a:rPr lang="en-US" sz="1400" b="0" i="1" dirty="0">
                <a:solidFill>
                  <a:schemeClr val="tx1"/>
                </a:solidFill>
              </a:rPr>
              <a:t>RebuildEnhancedForm</a:t>
            </a:r>
            <a:r>
              <a:rPr lang="en-US" sz="1400" b="0" i="0" dirty="0">
                <a:solidFill>
                  <a:schemeClr val="tx1"/>
                </a:solidFill>
              </a:rPr>
              <a:t> is responsible for the form rebuild.</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i="0" dirty="0">
                <a:solidFill>
                  <a:schemeClr val="tx1"/>
                </a:solidFill>
              </a:rPr>
              <a:t>The </a:t>
            </a:r>
            <a:r>
              <a:rPr lang="en-US" sz="1400" b="0" i="1" dirty="0">
                <a:solidFill>
                  <a:schemeClr val="tx1"/>
                </a:solidFill>
              </a:rPr>
              <a:t>FormSRF </a:t>
            </a:r>
            <a:r>
              <a:rPr lang="en-US" sz="1400" b="0" i="0" dirty="0">
                <a:solidFill>
                  <a:schemeClr val="tx1"/>
                </a:solidFill>
              </a:rPr>
              <a:t>property stores</a:t>
            </a:r>
            <a:r>
              <a:rPr lang="en-US" sz="1400" b="0" i="0" baseline="0" dirty="0">
                <a:solidFill>
                  <a:schemeClr val="tx1"/>
                </a:solidFill>
              </a:rPr>
              <a:t> </a:t>
            </a:r>
            <a:r>
              <a:rPr lang="en-US" sz="1400" b="0" i="0" dirty="0">
                <a:solidFill>
                  <a:schemeClr val="tx1"/>
                </a:solidFill>
              </a:rPr>
              <a:t>the name of the srf form file.</a:t>
            </a:r>
          </a:p>
          <a:p>
            <a:pPr marL="1588" lvl="1" indent="0">
              <a:lnSpc>
                <a:spcPts val="2160"/>
              </a:lnSpc>
              <a:spcBef>
                <a:spcPts val="600"/>
              </a:spcBef>
              <a:spcAft>
                <a:spcPts val="600"/>
              </a:spcAft>
              <a:buClr>
                <a:srgbClr val="F0AB00"/>
              </a:buClr>
              <a:buSzPct val="80000"/>
              <a:buFont typeface="Wingdings" panose="05000000000000000000" pitchFamily="2" charset="2"/>
              <a:buNone/>
              <a:defRPr/>
            </a:pPr>
            <a:endParaRPr lang="en-US" sz="1400" b="0" i="0" noProof="0" dirty="0">
              <a:solidFill>
                <a:schemeClr val="tx1"/>
              </a:solidFill>
            </a:endParaRPr>
          </a:p>
          <a:p>
            <a:pPr marL="1588" lvl="1" indent="0">
              <a:lnSpc>
                <a:spcPts val="2160"/>
              </a:lnSpc>
              <a:spcBef>
                <a:spcPts val="600"/>
              </a:spcBef>
              <a:spcAft>
                <a:spcPts val="600"/>
              </a:spcAft>
              <a:buClr>
                <a:srgbClr val="F0AB00"/>
              </a:buClr>
              <a:buSzPct val="80000"/>
              <a:buFont typeface="Wingdings" panose="05000000000000000000" pitchFamily="2" charset="2"/>
              <a:buNone/>
              <a:defRPr/>
            </a:pPr>
            <a:r>
              <a:rPr lang="en-US" sz="1400" b="0" i="0" noProof="0" dirty="0">
                <a:solidFill>
                  <a:schemeClr val="tx1"/>
                </a:solidFill>
              </a:rPr>
              <a:t>There are some additional properties responsible for menu-related operations, as well. With </a:t>
            </a:r>
            <a:r>
              <a:rPr lang="en-US" sz="1400" b="0" i="1" dirty="0" err="1">
                <a:solidFill>
                  <a:schemeClr val="tx1"/>
                </a:solidFill>
              </a:rPr>
              <a:t>MenuItem</a:t>
            </a:r>
            <a:r>
              <a:rPr lang="en-US" sz="1400" b="0" i="1" dirty="0">
                <a:solidFill>
                  <a:schemeClr val="tx1"/>
                </a:solidFill>
              </a:rPr>
              <a:t>,</a:t>
            </a:r>
            <a:r>
              <a:rPr lang="en-US" sz="1400" b="0" i="0" dirty="0">
                <a:solidFill>
                  <a:schemeClr val="tx1"/>
                </a:solidFill>
              </a:rPr>
              <a:t> it’s possible to declare whether the menu needs to be created. </a:t>
            </a:r>
          </a:p>
          <a:p>
            <a:pPr marL="1588" lvl="1" indent="0">
              <a:lnSpc>
                <a:spcPts val="2160"/>
              </a:lnSpc>
              <a:spcBef>
                <a:spcPts val="600"/>
              </a:spcBef>
              <a:spcAft>
                <a:spcPts val="600"/>
              </a:spcAft>
              <a:buClr>
                <a:srgbClr val="F0AB00"/>
              </a:buClr>
              <a:buSzPct val="80000"/>
              <a:buFont typeface="Wingdings" panose="05000000000000000000" pitchFamily="2" charset="2"/>
              <a:buNone/>
              <a:defRPr/>
            </a:pPr>
            <a:r>
              <a:rPr lang="en-US" sz="1400" b="0" i="0" noProof="0" dirty="0">
                <a:solidFill>
                  <a:schemeClr val="tx1"/>
                </a:solidFill>
              </a:rPr>
              <a:t>The menu item can be specified using the</a:t>
            </a:r>
            <a:r>
              <a:rPr lang="en-US" sz="1400" b="0" i="1" dirty="0">
                <a:solidFill>
                  <a:schemeClr val="tx1"/>
                </a:solidFill>
              </a:rPr>
              <a:t> MenuCaption, FatherMenuI</a:t>
            </a:r>
            <a:r>
              <a:rPr lang="en-US" sz="1400" i="1" dirty="0">
                <a:solidFill>
                  <a:schemeClr val="tx1"/>
                </a:solidFill>
              </a:rPr>
              <a:t>D, Position, </a:t>
            </a:r>
            <a:r>
              <a:rPr lang="en-US" sz="1400" b="0" i="0" dirty="0">
                <a:solidFill>
                  <a:schemeClr val="tx1"/>
                </a:solidFill>
              </a:rPr>
              <a:t>and</a:t>
            </a:r>
            <a:r>
              <a:rPr lang="en-US" sz="1400" b="0" i="1" dirty="0">
                <a:solidFill>
                  <a:schemeClr val="tx1"/>
                </a:solidFill>
              </a:rPr>
              <a:t> </a:t>
            </a:r>
            <a:r>
              <a:rPr lang="en-US" sz="1400" b="0" i="1" dirty="0" err="1">
                <a:solidFill>
                  <a:schemeClr val="tx1"/>
                </a:solidFill>
              </a:rPr>
              <a:t>MenuID</a:t>
            </a:r>
            <a:r>
              <a:rPr lang="en-US" sz="1400" b="0" i="0" dirty="0">
                <a:solidFill>
                  <a:schemeClr val="tx1"/>
                </a:solidFill>
              </a:rPr>
              <a:t> properties, which also make it possible to ensure the right naming, position, and location in the main menu.</a:t>
            </a:r>
            <a:endParaRPr lang="en-US" sz="1400" b="0" i="0" noProof="0" dirty="0">
              <a:solidFill>
                <a:schemeClr val="tx1"/>
              </a:solidFill>
            </a:endParaRPr>
          </a:p>
        </p:txBody>
      </p:sp>
    </p:spTree>
    <p:extLst>
      <p:ext uri="{BB962C8B-B14F-4D97-AF65-F5344CB8AC3E}">
        <p14:creationId xmlns:p14="http://schemas.microsoft.com/office/powerpoint/2010/main" val="1454617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3"/>
          <p:cNvSpPr>
            <a:spLocks noGrp="1" noChangeArrowheads="1"/>
          </p:cNvSpPr>
          <p:nvPr>
            <p:ph type="body" idx="1"/>
          </p:nvPr>
        </p:nvSpPr>
        <p:spPr/>
        <p:txBody>
          <a:bodyPr>
            <a:normAutofit/>
          </a:bodyPr>
          <a:lstStyle/>
          <a:p>
            <a:pPr>
              <a:buNone/>
            </a:pPr>
            <a:r>
              <a:rPr lang="en-US" b="0" dirty="0">
                <a:solidFill>
                  <a:schemeClr val="tx1"/>
                </a:solidFill>
              </a:rPr>
              <a:t>You can use the implementation DLL feature for a user-defined object in case you want to add actions or replace the default behavior.</a:t>
            </a:r>
          </a:p>
          <a:p>
            <a:pPr>
              <a:buNone/>
            </a:pPr>
            <a:endParaRPr lang="en-US" b="0" dirty="0">
              <a:solidFill>
                <a:schemeClr val="tx1"/>
              </a:solidFill>
            </a:endParaRPr>
          </a:p>
          <a:p>
            <a:pPr>
              <a:buNone/>
            </a:pPr>
            <a:r>
              <a:rPr lang="en-US" b="0" dirty="0">
                <a:solidFill>
                  <a:schemeClr val="tx1"/>
                </a:solidFill>
              </a:rPr>
              <a:t>The class needs to be created in C++ language. Only one class can be registered for each UDO. The naming convention is essential to avoid conflicts. </a:t>
            </a:r>
          </a:p>
          <a:p>
            <a:pPr>
              <a:buNone/>
            </a:pPr>
            <a:r>
              <a:rPr lang="en-US" sz="1400" b="0" dirty="0">
                <a:solidFill>
                  <a:schemeClr val="tx1"/>
                </a:solidFill>
              </a:rPr>
              <a:t>When a user activates a UDO, the SAP Business One application loads the DLL into memory.</a:t>
            </a:r>
            <a:endParaRPr lang="en-US" b="0" dirty="0">
              <a:solidFill>
                <a:schemeClr val="tx1"/>
              </a:solidFill>
            </a:endParaRPr>
          </a:p>
          <a:p>
            <a:pPr>
              <a:buNone/>
            </a:pPr>
            <a:endParaRPr lang="en-US" b="0" dirty="0">
              <a:solidFill>
                <a:schemeClr val="tx1"/>
              </a:solidFill>
            </a:endParaRPr>
          </a:p>
          <a:p>
            <a:r>
              <a:rPr lang="en-US" b="0" dirty="0">
                <a:solidFill>
                  <a:schemeClr val="tx1"/>
                </a:solidFill>
              </a:rPr>
              <a:t>The implementation DLL can then be loaded using the UDO wizard on the </a:t>
            </a:r>
            <a:r>
              <a:rPr lang="en-US" b="0" i="1" dirty="0">
                <a:solidFill>
                  <a:schemeClr val="tx1"/>
                </a:solidFill>
              </a:rPr>
              <a:t>ExtensionName</a:t>
            </a:r>
            <a:r>
              <a:rPr lang="en-US" b="0" dirty="0">
                <a:solidFill>
                  <a:schemeClr val="tx1"/>
                </a:solidFill>
              </a:rPr>
              <a:t> </a:t>
            </a:r>
            <a:r>
              <a:rPr lang="en-US" b="0" dirty="0">
                <a:solidFill>
                  <a:schemeClr val="tx1"/>
                </a:solidFill>
                <a:effectLst/>
              </a:rPr>
              <a:t>property in the DI API.</a:t>
            </a:r>
            <a:endParaRPr lang="en-US" b="0" dirty="0">
              <a:solidFill>
                <a:schemeClr val="tx1"/>
              </a:solidFill>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442599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noChangeArrowheads="1"/>
          </p:cNvSpPr>
          <p:nvPr>
            <p:ph type="body" idx="1"/>
          </p:nvPr>
        </p:nvSpPr>
        <p:spPr/>
        <p:txBody>
          <a:bodyPr>
            <a:normAutofit/>
          </a:bodyPr>
          <a:lstStyle/>
          <a:p>
            <a:r>
              <a:rPr lang="en-US" b="0" dirty="0">
                <a:solidFill>
                  <a:schemeClr val="tx1"/>
                </a:solidFill>
              </a:rPr>
              <a:t>Steps to writing your own object’s business logic unit:</a:t>
            </a:r>
          </a:p>
          <a:p>
            <a:endParaRPr lang="en-US" b="0" dirty="0">
              <a:solidFill>
                <a:schemeClr val="tx1"/>
              </a:solidFill>
            </a:endParaRPr>
          </a:p>
          <a:p>
            <a:pPr marL="285750" indent="-285750">
              <a:buFont typeface="Arial" panose="020B0604020202020204" pitchFamily="34" charset="0"/>
              <a:buChar char="•"/>
            </a:pPr>
            <a:r>
              <a:rPr lang="en-US" b="0" dirty="0">
                <a:solidFill>
                  <a:schemeClr val="tx1"/>
                </a:solidFill>
              </a:rPr>
              <a:t>Write a class that inherits from CSBOBusinessObject. </a:t>
            </a:r>
          </a:p>
          <a:p>
            <a:pPr marL="285750" indent="-285750">
              <a:buFont typeface="Arial" panose="020B0604020202020204" pitchFamily="34" charset="0"/>
              <a:buChar char="•"/>
            </a:pPr>
            <a:r>
              <a:rPr lang="en-US" b="0" dirty="0">
                <a:solidFill>
                  <a:schemeClr val="tx1"/>
                </a:solidFill>
              </a:rPr>
              <a:t>Export the</a:t>
            </a:r>
            <a:r>
              <a:rPr lang="en-US" b="0" baseline="0" dirty="0">
                <a:solidFill>
                  <a:schemeClr val="tx1"/>
                </a:solidFill>
              </a:rPr>
              <a:t> </a:t>
            </a:r>
            <a:r>
              <a:rPr lang="en-US" b="0" dirty="0" err="1">
                <a:solidFill>
                  <a:schemeClr val="tx1"/>
                </a:solidFill>
              </a:rPr>
              <a:t>CreateObject</a:t>
            </a:r>
            <a:r>
              <a:rPr lang="en-US" b="0" dirty="0">
                <a:solidFill>
                  <a:schemeClr val="tx1"/>
                </a:solidFill>
              </a:rPr>
              <a:t> function (DLL entry point).</a:t>
            </a:r>
          </a:p>
          <a:p>
            <a:pPr marL="285750" indent="-285750">
              <a:buFont typeface="Arial" panose="020B0604020202020204" pitchFamily="34" charset="0"/>
              <a:buChar char="•"/>
            </a:pPr>
            <a:r>
              <a:rPr lang="en-US" b="0" dirty="0">
                <a:solidFill>
                  <a:schemeClr val="tx1"/>
                </a:solidFill>
              </a:rPr>
              <a:t>Implement Destroy and Close functions (purely virtual). </a:t>
            </a:r>
          </a:p>
          <a:p>
            <a:pPr marL="285750" indent="-285750">
              <a:buFont typeface="Arial" panose="020B0604020202020204" pitchFamily="34" charset="0"/>
              <a:buChar char="•"/>
            </a:pPr>
            <a:r>
              <a:rPr lang="en-US" b="0" dirty="0">
                <a:solidFill>
                  <a:schemeClr val="tx1"/>
                </a:solidFill>
              </a:rPr>
              <a:t>Overwrite any desired virtual functions.</a:t>
            </a:r>
          </a:p>
          <a:p>
            <a:pPr marL="285750" indent="-285750">
              <a:buFont typeface="Arial" panose="020B0604020202020204" pitchFamily="34" charset="0"/>
              <a:buChar char="•"/>
            </a:pPr>
            <a:r>
              <a:rPr lang="en-US" b="0" dirty="0">
                <a:solidFill>
                  <a:schemeClr val="tx1"/>
                </a:solidFill>
              </a:rPr>
              <a:t>Call the base class functions to get the default behavior.</a:t>
            </a:r>
          </a:p>
          <a:p>
            <a:pPr marL="285750" indent="-285750">
              <a:buFont typeface="Arial" panose="020B0604020202020204" pitchFamily="34" charset="0"/>
              <a:buChar char="•"/>
            </a:pPr>
            <a:r>
              <a:rPr lang="en-US" b="0" dirty="0">
                <a:solidFill>
                  <a:schemeClr val="tx1"/>
                </a:solidFill>
              </a:rPr>
              <a:t>Use the interface functions to do your work.</a:t>
            </a:r>
          </a:p>
          <a:p>
            <a:pPr marL="285750" indent="-285750">
              <a:buFont typeface="Arial" panose="020B0604020202020204" pitchFamily="34" charset="0"/>
              <a:buChar char="•"/>
            </a:pPr>
            <a:r>
              <a:rPr lang="en-US" b="0" dirty="0">
                <a:solidFill>
                  <a:schemeClr val="tx1"/>
                </a:solidFill>
              </a:rPr>
              <a:t>Register the DLL in the registration wizard or in the </a:t>
            </a:r>
            <a:r>
              <a:rPr lang="en-US" dirty="0">
                <a:solidFill>
                  <a:schemeClr val="tx1"/>
                </a:solidFill>
              </a:rPr>
              <a:t>DI API.</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65242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effectLst/>
              </a:rPr>
              <a:t>With the </a:t>
            </a:r>
            <a:r>
              <a:rPr lang="en-US" b="0" dirty="0" err="1">
                <a:solidFill>
                  <a:schemeClr val="tx1"/>
                </a:solidFill>
                <a:effectLst/>
              </a:rPr>
              <a:t>GeneralService</a:t>
            </a:r>
            <a:r>
              <a:rPr lang="en-US" b="0" dirty="0">
                <a:solidFill>
                  <a:schemeClr val="tx1"/>
                </a:solidFill>
                <a:effectLst/>
              </a:rPr>
              <a:t> object, you can add, update, look up, and remove rows from user-defined tables.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effectLst/>
              </a:rPr>
              <a:t>You can also invoke custom methods on the UDO's custom business implementation DLL.</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effectLst/>
              </a:rPr>
              <a:t>You can use the </a:t>
            </a:r>
            <a:r>
              <a:rPr lang="en-US" b="0" i="1" dirty="0">
                <a:solidFill>
                  <a:schemeClr val="tx1"/>
                </a:solidFill>
                <a:effectLst/>
              </a:rPr>
              <a:t>InvokeMethod</a:t>
            </a:r>
            <a:r>
              <a:rPr lang="en-US" b="0" dirty="0">
                <a:solidFill>
                  <a:schemeClr val="tx1"/>
                </a:solidFill>
                <a:effectLst/>
              </a:rPr>
              <a:t> method as a dispatcher to other methods in your DLL.</a:t>
            </a:r>
          </a:p>
          <a:p>
            <a:r>
              <a:rPr lang="en-US" b="0" noProof="0" dirty="0">
                <a:solidFill>
                  <a:schemeClr val="tx1"/>
                </a:solidFill>
              </a:rPr>
              <a:t>For creating</a:t>
            </a:r>
            <a:r>
              <a:rPr lang="en-US" b="0" baseline="0" noProof="0" dirty="0">
                <a:solidFill>
                  <a:schemeClr val="tx1"/>
                </a:solidFill>
              </a:rPr>
              <a:t> a</a:t>
            </a:r>
            <a:r>
              <a:rPr lang="en-US" b="0" noProof="0" dirty="0">
                <a:solidFill>
                  <a:schemeClr val="tx1"/>
                </a:solidFill>
              </a:rPr>
              <a:t> user-defined object, you might use the GetDataInterface, </a:t>
            </a:r>
            <a:r>
              <a:rPr lang="en-US" b="0" noProof="0" dirty="0" err="1">
                <a:solidFill>
                  <a:schemeClr val="tx1"/>
                </a:solidFill>
              </a:rPr>
              <a:t>GetDataInterfaceFromXMLFile</a:t>
            </a:r>
            <a:r>
              <a:rPr lang="en-US" b="0" noProof="0" dirty="0">
                <a:solidFill>
                  <a:schemeClr val="tx1"/>
                </a:solidFill>
              </a:rPr>
              <a:t>, and GetDataInterfaceFromXMLString methods to create an empty object or an object from an</a:t>
            </a:r>
            <a:r>
              <a:rPr lang="en-US" b="0" baseline="0" noProof="0" dirty="0">
                <a:solidFill>
                  <a:schemeClr val="tx1"/>
                </a:solidFill>
              </a:rPr>
              <a:t> </a:t>
            </a:r>
            <a:r>
              <a:rPr lang="en-US" b="0" noProof="0" dirty="0">
                <a:solidFill>
                  <a:schemeClr val="tx1"/>
                </a:solidFill>
              </a:rPr>
              <a:t>XML string or file.</a:t>
            </a:r>
          </a:p>
          <a:p>
            <a:r>
              <a:rPr lang="en-US" b="0" noProof="0" dirty="0">
                <a:solidFill>
                  <a:schemeClr val="tx1"/>
                </a:solidFill>
              </a:rPr>
              <a:t>For retrieving the records from the UDO, the </a:t>
            </a:r>
            <a:r>
              <a:rPr lang="de-DE" b="0" i="1" dirty="0">
                <a:solidFill>
                  <a:schemeClr val="tx1"/>
                </a:solidFill>
              </a:rPr>
              <a:t>GetByParams</a:t>
            </a:r>
            <a:r>
              <a:rPr lang="de-DE" b="0" dirty="0">
                <a:solidFill>
                  <a:schemeClr val="tx1"/>
                </a:solidFill>
              </a:rPr>
              <a:t> </a:t>
            </a:r>
            <a:r>
              <a:rPr lang="en-US" b="0" dirty="0">
                <a:solidFill>
                  <a:schemeClr val="tx1"/>
                </a:solidFill>
                <a:effectLst/>
              </a:rPr>
              <a:t>method is used.</a:t>
            </a:r>
            <a:endParaRPr lang="de-DE" b="0" dirty="0">
              <a:solidFill>
                <a:schemeClr val="tx1"/>
              </a:solidFill>
            </a:endParaRPr>
          </a:p>
        </p:txBody>
      </p:sp>
    </p:spTree>
    <p:extLst>
      <p:ext uri="{BB962C8B-B14F-4D97-AF65-F5344CB8AC3E}">
        <p14:creationId xmlns:p14="http://schemas.microsoft.com/office/powerpoint/2010/main" val="2289315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Let‘s have a look at the content of the </a:t>
            </a:r>
            <a:r>
              <a:rPr lang="en-US" b="0" dirty="0" err="1">
                <a:solidFill>
                  <a:schemeClr val="tx1"/>
                </a:solidFill>
                <a:effectLst/>
              </a:rPr>
              <a:t>GeneralService</a:t>
            </a:r>
            <a:r>
              <a:rPr lang="en-US" b="0" dirty="0">
                <a:solidFill>
                  <a:schemeClr val="tx1"/>
                </a:solidFill>
                <a:effectLst/>
              </a:rPr>
              <a:t> object.</a:t>
            </a:r>
          </a:p>
          <a:p>
            <a:endParaRPr lang="en-US" b="0" noProof="0" dirty="0">
              <a:solidFill>
                <a:schemeClr val="tx1"/>
              </a:solidFill>
              <a:effectLst/>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rPr>
              <a:t>General Data represents a single row in a database table of a UDO, or in a child table of the UDO.</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err="1">
                <a:solidFill>
                  <a:schemeClr val="tx1"/>
                </a:solidFill>
              </a:rPr>
              <a:t>GeneralDataParams</a:t>
            </a:r>
            <a:r>
              <a:rPr lang="en-US" b="0" dirty="0">
                <a:solidFill>
                  <a:schemeClr val="tx1"/>
                </a:solidFill>
              </a:rPr>
              <a:t> holds the keys to rows in database tables linked to UDO data. This object is used to pass keys to and from GeneralService methods.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err="1">
                <a:solidFill>
                  <a:schemeClr val="tx1"/>
                </a:solidFill>
              </a:rPr>
              <a:t>GeneralCollectionParams</a:t>
            </a:r>
            <a:r>
              <a:rPr lang="en-US" b="0" dirty="0">
                <a:solidFill>
                  <a:schemeClr val="tx1"/>
                </a:solidFill>
              </a:rPr>
              <a:t> is a collection of GeneralDataParams objects.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err="1">
                <a:solidFill>
                  <a:schemeClr val="tx1"/>
                </a:solidFill>
              </a:rPr>
              <a:t>GeneralDataCollection</a:t>
            </a:r>
            <a:r>
              <a:rPr lang="en-US" b="0" dirty="0">
                <a:solidFill>
                  <a:schemeClr val="tx1"/>
                </a:solidFill>
              </a:rPr>
              <a:t> is a collection of GeneralData objects, each of which represents a row in a child user table for a specific row of the main table of a UDO.</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err="1">
                <a:solidFill>
                  <a:schemeClr val="tx1"/>
                </a:solidFill>
              </a:rPr>
              <a:t>InvokeParams</a:t>
            </a:r>
            <a:r>
              <a:rPr lang="en-US" b="0" dirty="0">
                <a:solidFill>
                  <a:schemeClr val="tx1"/>
                </a:solidFill>
              </a:rPr>
              <a:t> holds a single string value. This object is used to pass a parameter to or receive a return value from the Invoke method of the GeneralService service.</a:t>
            </a:r>
          </a:p>
        </p:txBody>
      </p:sp>
    </p:spTree>
    <p:extLst>
      <p:ext uri="{BB962C8B-B14F-4D97-AF65-F5344CB8AC3E}">
        <p14:creationId xmlns:p14="http://schemas.microsoft.com/office/powerpoint/2010/main" val="22444453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Please refer to the implementation chart to see how data is organized within objects and collections.</a:t>
            </a:r>
          </a:p>
          <a:p>
            <a:endParaRPr lang="en-US" b="0" noProof="0" dirty="0">
              <a:solidFill>
                <a:schemeClr val="tx1"/>
              </a:solidFill>
            </a:endParaRPr>
          </a:p>
          <a:p>
            <a:r>
              <a:rPr lang="en-US" b="0" dirty="0" err="1">
                <a:solidFill>
                  <a:schemeClr val="tx1"/>
                </a:solidFill>
              </a:rPr>
              <a:t>GeneralCollectionParams</a:t>
            </a:r>
            <a:r>
              <a:rPr lang="en-US" b="0" dirty="0">
                <a:solidFill>
                  <a:schemeClr val="tx1"/>
                </a:solidFill>
              </a:rPr>
              <a:t> holds the header table key collections, which are connected to the </a:t>
            </a:r>
            <a:r>
              <a:rPr lang="en-US" b="0" dirty="0" err="1">
                <a:solidFill>
                  <a:schemeClr val="tx1"/>
                </a:solidFill>
              </a:rPr>
              <a:t>GeneralDataParams</a:t>
            </a:r>
            <a:r>
              <a:rPr lang="en-US" b="0" dirty="0">
                <a:solidFill>
                  <a:schemeClr val="tx1"/>
                </a:solidFill>
              </a:rPr>
              <a:t> object</a:t>
            </a:r>
            <a:r>
              <a:rPr lang="en-US" b="0" baseline="0" dirty="0">
                <a:solidFill>
                  <a:schemeClr val="tx1"/>
                </a:solidFill>
              </a:rPr>
              <a:t> in which </a:t>
            </a:r>
            <a:r>
              <a:rPr lang="en-US" b="0" dirty="0">
                <a:solidFill>
                  <a:schemeClr val="tx1"/>
                </a:solidFill>
              </a:rPr>
              <a:t>the header table keys are located.</a:t>
            </a:r>
          </a:p>
          <a:p>
            <a:r>
              <a:rPr lang="en-US" b="0" noProof="0" dirty="0">
                <a:solidFill>
                  <a:schemeClr val="tx1"/>
                </a:solidFill>
              </a:rPr>
              <a:t>It has a one-to-one relationship with the header table record, which may be connected to the </a:t>
            </a:r>
            <a:r>
              <a:rPr lang="en-US" b="0" dirty="0">
                <a:solidFill>
                  <a:schemeClr val="tx1"/>
                </a:solidFill>
              </a:rPr>
              <a:t>GeneralDataCollection object responsible for the son or child key collections.</a:t>
            </a:r>
          </a:p>
          <a:p>
            <a:r>
              <a:rPr lang="en-US" b="0" noProof="0" dirty="0">
                <a:solidFill>
                  <a:schemeClr val="tx1"/>
                </a:solidFill>
              </a:rPr>
              <a:t>The son table records are also stored in the </a:t>
            </a:r>
            <a:r>
              <a:rPr lang="en-US" b="1" dirty="0">
                <a:solidFill>
                  <a:schemeClr val="tx1"/>
                </a:solidFill>
              </a:rPr>
              <a:t>GeneralData</a:t>
            </a:r>
            <a:r>
              <a:rPr lang="en-US" dirty="0">
                <a:solidFill>
                  <a:schemeClr val="tx1"/>
                </a:solidFill>
              </a:rPr>
              <a:t> object.</a:t>
            </a:r>
            <a:endParaRPr lang="en-US" noProof="0" dirty="0">
              <a:solidFill>
                <a:schemeClr val="tx1"/>
              </a:solidFill>
            </a:endParaRPr>
          </a:p>
        </p:txBody>
      </p:sp>
    </p:spTree>
    <p:extLst>
      <p:ext uri="{BB962C8B-B14F-4D97-AF65-F5344CB8AC3E}">
        <p14:creationId xmlns:p14="http://schemas.microsoft.com/office/powerpoint/2010/main" val="3122759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body" idx="1"/>
          </p:nvPr>
        </p:nvSpPr>
        <p:spPr/>
        <p:txBody>
          <a:bodyPr>
            <a:normAutofit/>
          </a:bodyPr>
          <a:lstStyle/>
          <a:p>
            <a:r>
              <a:rPr lang="en-US" b="0" dirty="0">
                <a:solidFill>
                  <a:schemeClr val="tx1"/>
                </a:solidFill>
              </a:rPr>
              <a:t>In the following example, you will see how the new user-defined object</a:t>
            </a:r>
            <a:r>
              <a:rPr lang="en-US" b="0" baseline="0" dirty="0">
                <a:solidFill>
                  <a:schemeClr val="tx1"/>
                </a:solidFill>
              </a:rPr>
              <a:t> </a:t>
            </a:r>
            <a:r>
              <a:rPr lang="en-US" b="0" dirty="0">
                <a:solidFill>
                  <a:schemeClr val="tx1"/>
                </a:solidFill>
              </a:rPr>
              <a:t>entry can be added with the document object type.</a:t>
            </a:r>
          </a:p>
          <a:p>
            <a:endParaRPr lang="en-US" b="0" dirty="0">
              <a:solidFill>
                <a:schemeClr val="tx1"/>
              </a:solidFill>
            </a:endParaRPr>
          </a:p>
          <a:p>
            <a:r>
              <a:rPr lang="en-US" sz="1400" b="0" dirty="0">
                <a:solidFill>
                  <a:schemeClr val="tx1"/>
                </a:solidFill>
              </a:rPr>
              <a:t>The </a:t>
            </a:r>
            <a:r>
              <a:rPr lang="en-US" sz="1400" b="0" i="1" dirty="0">
                <a:solidFill>
                  <a:schemeClr val="tx1"/>
                </a:solidFill>
              </a:rPr>
              <a:t>GetGeneralService</a:t>
            </a:r>
            <a:r>
              <a:rPr lang="en-US" sz="1400" b="0" dirty="0">
                <a:solidFill>
                  <a:schemeClr val="tx1"/>
                </a:solidFill>
              </a:rPr>
              <a:t> method is used in the GeneralService object to get the UDO. </a:t>
            </a:r>
          </a:p>
          <a:p>
            <a:r>
              <a:rPr lang="en-US" sz="1400" b="0" dirty="0">
                <a:solidFill>
                  <a:schemeClr val="tx1"/>
                </a:solidFill>
              </a:rPr>
              <a:t>The data is then created in the UDO’s header table.</a:t>
            </a:r>
          </a:p>
          <a:p>
            <a:r>
              <a:rPr lang="en-US" sz="1400" b="0" dirty="0">
                <a:solidFill>
                  <a:schemeClr val="tx1"/>
                </a:solidFill>
              </a:rPr>
              <a:t>The example continues with the child table data creation.</a:t>
            </a:r>
          </a:p>
          <a:p>
            <a:r>
              <a:rPr lang="en-US" sz="1400" b="0" dirty="0">
                <a:solidFill>
                  <a:schemeClr val="tx1"/>
                </a:solidFill>
              </a:rPr>
              <a:t>Finally,</a:t>
            </a:r>
            <a:r>
              <a:rPr lang="en-US" sz="1400" b="0" baseline="0" dirty="0">
                <a:solidFill>
                  <a:schemeClr val="tx1"/>
                </a:solidFill>
              </a:rPr>
              <a:t> </a:t>
            </a:r>
            <a:r>
              <a:rPr lang="en-US" sz="1400" b="0" dirty="0">
                <a:solidFill>
                  <a:schemeClr val="tx1"/>
                </a:solidFill>
              </a:rPr>
              <a:t>the user-defined object entry is added using the Add method on the GeneralService object with the GeneralData parameters.</a:t>
            </a:r>
          </a:p>
          <a:p>
            <a:endParaRPr lang="en-US" dirty="0">
              <a:solidFill>
                <a:schemeClr val="tx1"/>
              </a:solidFill>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68921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a:lnSpc>
                <a:spcPts val="2160"/>
              </a:lnSpc>
              <a:spcBef>
                <a:spcPts val="600"/>
              </a:spcBef>
              <a:spcAft>
                <a:spcPts val="600"/>
              </a:spcAft>
              <a:buClr>
                <a:srgbClr val="F0AB00"/>
              </a:buClr>
              <a:buSzPct val="80000"/>
              <a:buNone/>
              <a:defRPr/>
            </a:pPr>
            <a:r>
              <a:rPr lang="en-US" sz="1400" b="0" kern="0" dirty="0">
                <a:solidFill>
                  <a:schemeClr val="tx1"/>
                </a:solidFill>
              </a:rPr>
              <a:t>A typical use case for this topic might involve creating and using some additional objects that are not covered yet by the current</a:t>
            </a:r>
            <a:r>
              <a:rPr lang="en-US" sz="1400" b="0" kern="0" baseline="0" dirty="0">
                <a:solidFill>
                  <a:schemeClr val="tx1"/>
                </a:solidFill>
              </a:rPr>
              <a:t> </a:t>
            </a:r>
            <a:r>
              <a:rPr lang="en-US" sz="1400" b="0" kern="0" dirty="0">
                <a:solidFill>
                  <a:schemeClr val="tx1"/>
                </a:solidFill>
              </a:rPr>
              <a:t>SAP Business One system definition</a:t>
            </a:r>
            <a:r>
              <a:rPr lang="en-US" sz="1400" b="0" kern="0" baseline="0" dirty="0">
                <a:solidFill>
                  <a:schemeClr val="tx1"/>
                </a:solidFill>
              </a:rPr>
              <a:t> </a:t>
            </a:r>
            <a:r>
              <a:rPr lang="en-US" sz="1400" b="0" kern="0" dirty="0">
                <a:solidFill>
                  <a:schemeClr val="tx1"/>
                </a:solidFill>
              </a:rPr>
              <a:t>with the help of user-defined objects.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099505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body" idx="1"/>
          </p:nvPr>
        </p:nvSpPr>
        <p:spPr/>
        <p:txBody>
          <a:bodyPr>
            <a:normAutofit/>
          </a:bodyPr>
          <a:lstStyle/>
          <a:p>
            <a:r>
              <a:rPr lang="en-US" b="0" dirty="0">
                <a:solidFill>
                  <a:schemeClr val="tx1"/>
                </a:solidFill>
              </a:rPr>
              <a:t>The current example updates</a:t>
            </a:r>
            <a:r>
              <a:rPr lang="en-US" b="0" baseline="0" dirty="0">
                <a:solidFill>
                  <a:schemeClr val="tx1"/>
                </a:solidFill>
              </a:rPr>
              <a:t> </a:t>
            </a:r>
            <a:r>
              <a:rPr lang="en-US" b="0" dirty="0">
                <a:solidFill>
                  <a:schemeClr val="tx1"/>
                </a:solidFill>
              </a:rPr>
              <a:t>the user-defined object entry.</a:t>
            </a:r>
          </a:p>
          <a:p>
            <a:endParaRPr lang="en-US" b="0" dirty="0">
              <a:solidFill>
                <a:schemeClr val="tx1"/>
              </a:solidFill>
            </a:endParaRPr>
          </a:p>
          <a:p>
            <a:r>
              <a:rPr lang="en-US" b="0" dirty="0">
                <a:solidFill>
                  <a:schemeClr val="tx1"/>
                </a:solidFill>
              </a:rPr>
              <a:t>The code structure is similar to the previous example. After retrieving the relevant UDO service, the record is selected based on the primary key DocEntry.</a:t>
            </a:r>
          </a:p>
          <a:p>
            <a:r>
              <a:rPr lang="en-US" b="0" dirty="0">
                <a:solidFill>
                  <a:schemeClr val="tx1"/>
                </a:solidFill>
              </a:rPr>
              <a:t>The changes are performed at the child object level</a:t>
            </a:r>
            <a:r>
              <a:rPr lang="en-US" b="0" baseline="0" dirty="0">
                <a:solidFill>
                  <a:schemeClr val="tx1"/>
                </a:solidFill>
              </a:rPr>
              <a:t> – more specifically, </a:t>
            </a:r>
            <a:r>
              <a:rPr lang="en-US" b="0" dirty="0">
                <a:solidFill>
                  <a:schemeClr val="tx1"/>
                </a:solidFill>
              </a:rPr>
              <a:t>a new line is added.</a:t>
            </a:r>
          </a:p>
          <a:p>
            <a:r>
              <a:rPr lang="en-US" b="0" dirty="0">
                <a:solidFill>
                  <a:schemeClr val="tx1"/>
                </a:solidFill>
              </a:rPr>
              <a:t>The </a:t>
            </a:r>
            <a:r>
              <a:rPr lang="en-US" b="0" i="1" dirty="0">
                <a:solidFill>
                  <a:schemeClr val="tx1"/>
                </a:solidFill>
              </a:rPr>
              <a:t>SetProperty</a:t>
            </a:r>
            <a:r>
              <a:rPr lang="en-US" b="0" dirty="0">
                <a:solidFill>
                  <a:schemeClr val="tx1"/>
                </a:solidFill>
              </a:rPr>
              <a:t> method is used for changing the data at the header table level in order to update the value of the document total stored in the user-defined field.</a:t>
            </a:r>
          </a:p>
          <a:p>
            <a:r>
              <a:rPr lang="en-US" b="0" dirty="0">
                <a:solidFill>
                  <a:schemeClr val="tx1"/>
                </a:solidFill>
              </a:rPr>
              <a:t>Finally, the </a:t>
            </a:r>
            <a:r>
              <a:rPr lang="en-US" b="0" i="1" dirty="0">
                <a:solidFill>
                  <a:schemeClr val="tx1"/>
                </a:solidFill>
              </a:rPr>
              <a:t>Update</a:t>
            </a:r>
            <a:r>
              <a:rPr lang="en-US" b="0" dirty="0">
                <a:solidFill>
                  <a:schemeClr val="tx1"/>
                </a:solidFill>
              </a:rPr>
              <a:t> method is executed at the </a:t>
            </a:r>
            <a:r>
              <a:rPr lang="en-US" sz="1400" b="0" dirty="0">
                <a:solidFill>
                  <a:schemeClr val="tx1"/>
                </a:solidFill>
              </a:rPr>
              <a:t>GeneralService object level.</a:t>
            </a:r>
            <a:endParaRPr lang="en-US" b="0" dirty="0">
              <a:solidFill>
                <a:schemeClr val="tx1"/>
              </a:solidFill>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96098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body" idx="1"/>
          </p:nvPr>
        </p:nvSpPr>
        <p:spPr/>
        <p:txBody>
          <a:bodyPr>
            <a:normAutofit/>
          </a:bodyPr>
          <a:lstStyle/>
          <a:p>
            <a:r>
              <a:rPr lang="en-US" b="0" dirty="0">
                <a:solidFill>
                  <a:schemeClr val="tx1"/>
                </a:solidFill>
              </a:rPr>
              <a:t>To delete a record from a</a:t>
            </a:r>
            <a:r>
              <a:rPr lang="en-US" b="0" baseline="0" dirty="0">
                <a:solidFill>
                  <a:schemeClr val="tx1"/>
                </a:solidFill>
              </a:rPr>
              <a:t> user-defined object, </a:t>
            </a:r>
            <a:r>
              <a:rPr lang="en-US" b="0" dirty="0">
                <a:solidFill>
                  <a:schemeClr val="tx1"/>
                </a:solidFill>
              </a:rPr>
              <a:t>it’s essential to instantiate the </a:t>
            </a:r>
            <a:r>
              <a:rPr lang="en-US" sz="1400" b="0" dirty="0">
                <a:solidFill>
                  <a:schemeClr val="tx1"/>
                </a:solidFill>
              </a:rPr>
              <a:t>GeneralService and assign the </a:t>
            </a:r>
            <a:r>
              <a:rPr lang="en-US" sz="1400" b="0" i="1" dirty="0">
                <a:solidFill>
                  <a:schemeClr val="tx1"/>
                </a:solidFill>
              </a:rPr>
              <a:t>DocEntry</a:t>
            </a:r>
            <a:r>
              <a:rPr lang="en-US" sz="1400" b="0" dirty="0">
                <a:solidFill>
                  <a:schemeClr val="tx1"/>
                </a:solidFill>
              </a:rPr>
              <a:t> primary key value to the GeneralDataParams object. </a:t>
            </a:r>
            <a:endParaRPr lang="en-US" b="0" dirty="0">
              <a:solidFill>
                <a:schemeClr val="tx1"/>
              </a:solidFill>
            </a:endParaRPr>
          </a:p>
          <a:p>
            <a:endParaRPr lang="en-US" b="0" dirty="0">
              <a:solidFill>
                <a:schemeClr val="tx1"/>
              </a:solidFill>
            </a:endParaRPr>
          </a:p>
          <a:p>
            <a:r>
              <a:rPr lang="en-US" b="0" dirty="0">
                <a:solidFill>
                  <a:schemeClr val="tx1"/>
                </a:solidFill>
              </a:rPr>
              <a:t>The Delete method can then be executed at the </a:t>
            </a:r>
            <a:r>
              <a:rPr lang="en-US" sz="1400" b="0" dirty="0">
                <a:solidFill>
                  <a:schemeClr val="tx1"/>
                </a:solidFill>
              </a:rPr>
              <a:t>GeneralService object level.</a:t>
            </a:r>
          </a:p>
          <a:p>
            <a:endParaRPr lang="en-US" sz="1400" b="0" dirty="0">
              <a:solidFill>
                <a:schemeClr val="tx1"/>
              </a:solidFill>
            </a:endParaRPr>
          </a:p>
          <a:p>
            <a:r>
              <a:rPr lang="en-US" sz="1400" b="0" dirty="0">
                <a:solidFill>
                  <a:schemeClr val="tx1"/>
                </a:solidFill>
              </a:rPr>
              <a:t>To close or cancel the document,</a:t>
            </a:r>
            <a:r>
              <a:rPr lang="en-US" sz="1400" b="0" baseline="0" dirty="0">
                <a:solidFill>
                  <a:schemeClr val="tx1"/>
                </a:solidFill>
              </a:rPr>
              <a:t> </a:t>
            </a:r>
            <a:r>
              <a:rPr lang="en-US" sz="1400" b="0" dirty="0">
                <a:solidFill>
                  <a:schemeClr val="tx1"/>
                </a:solidFill>
              </a:rPr>
              <a:t>the same approach needs to be used by selecting the corresponding method.</a:t>
            </a:r>
          </a:p>
          <a:p>
            <a:endParaRPr lang="en-US" sz="1400" b="0" dirty="0">
              <a:solidFill>
                <a:schemeClr val="tx1"/>
              </a:solidFill>
            </a:endParaRPr>
          </a:p>
          <a:p>
            <a:r>
              <a:rPr lang="en-US" sz="1400" b="0" dirty="0">
                <a:solidFill>
                  <a:schemeClr val="tx1"/>
                </a:solidFill>
              </a:rPr>
              <a:t>The close and cancel methods are relevant only for document object types.</a:t>
            </a:r>
            <a:endParaRPr lang="en-US" b="0" dirty="0">
              <a:solidFill>
                <a:schemeClr val="tx1"/>
              </a:solidFill>
            </a:endParaRPr>
          </a:p>
          <a:p>
            <a:endParaRPr lang="en-US" dirty="0">
              <a:solidFill>
                <a:schemeClr val="tx1"/>
              </a:solidFill>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98882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effectLst/>
              </a:rPr>
              <a:t>The GetList method returns the keys for all the rows in the main table for a specific user-defined</a:t>
            </a:r>
            <a:r>
              <a:rPr lang="en-US" b="0" baseline="0" dirty="0">
                <a:solidFill>
                  <a:schemeClr val="tx1"/>
                </a:solidFill>
                <a:effectLst/>
              </a:rPr>
              <a:t> object</a:t>
            </a:r>
            <a:r>
              <a:rPr lang="en-US" b="0" dirty="0">
                <a:solidFill>
                  <a:schemeClr val="tx1"/>
                </a:solidFill>
                <a:effectLst/>
              </a:rPr>
              <a:t>.</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solidFill>
                <a:schemeClr val="tx1"/>
              </a:solidFill>
              <a:effectLst/>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effectLst/>
              </a:rPr>
              <a:t>For example, if the UDO </a:t>
            </a:r>
            <a:r>
              <a:rPr lang="en-US" sz="1400" b="0" i="1" dirty="0">
                <a:solidFill>
                  <a:schemeClr val="tx1"/>
                </a:solidFill>
              </a:rPr>
              <a:t>MyDocUDO</a:t>
            </a:r>
            <a:r>
              <a:rPr lang="en-US" b="0" dirty="0">
                <a:solidFill>
                  <a:schemeClr val="tx1"/>
                </a:solidFill>
                <a:effectLst/>
              </a:rPr>
              <a:t> was linked to the user-defined table </a:t>
            </a:r>
            <a:r>
              <a:rPr lang="en-US" b="0" i="1" dirty="0">
                <a:solidFill>
                  <a:schemeClr val="tx1"/>
                </a:solidFill>
                <a:effectLst/>
              </a:rPr>
              <a:t>@TABLE1</a:t>
            </a:r>
            <a:r>
              <a:rPr lang="en-US" b="0" dirty="0">
                <a:solidFill>
                  <a:schemeClr val="tx1"/>
                </a:solidFill>
                <a:effectLst/>
              </a:rPr>
              <a:t> table and the service was instantiated for the </a:t>
            </a:r>
            <a:r>
              <a:rPr lang="en-US" sz="1400" b="0" i="1" dirty="0">
                <a:solidFill>
                  <a:schemeClr val="tx1"/>
                </a:solidFill>
              </a:rPr>
              <a:t>MyDocUDO</a:t>
            </a:r>
            <a:r>
              <a:rPr lang="en-US" b="0" dirty="0">
                <a:solidFill>
                  <a:schemeClr val="tx1"/>
                </a:solidFill>
                <a:effectLst/>
              </a:rPr>
              <a:t> UDO, then this method would return the keys for all the rows in </a:t>
            </a:r>
            <a:r>
              <a:rPr lang="en-US" b="0" i="1" dirty="0">
                <a:solidFill>
                  <a:schemeClr val="tx1"/>
                </a:solidFill>
                <a:effectLst/>
              </a:rPr>
              <a:t>@TABLE1</a:t>
            </a:r>
            <a:r>
              <a:rPr lang="en-US" b="0" dirty="0">
                <a:solidFill>
                  <a:schemeClr val="tx1"/>
                </a:solidFill>
                <a:effectLst/>
              </a:rPr>
              <a:t>.</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solidFill>
                <a:schemeClr val="tx1"/>
              </a:solidFill>
              <a:effectLst/>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effectLst/>
              </a:rPr>
              <a:t>The code example will retrieve the keys from the </a:t>
            </a:r>
            <a:r>
              <a:rPr lang="en-US" sz="1400" b="0" i="1" dirty="0" err="1">
                <a:solidFill>
                  <a:schemeClr val="tx1"/>
                </a:solidFill>
              </a:rPr>
              <a:t>MyDocUDO</a:t>
            </a:r>
            <a:r>
              <a:rPr lang="en-US" sz="1400" b="0" i="0" baseline="0" dirty="0">
                <a:solidFill>
                  <a:schemeClr val="tx1"/>
                </a:solidFill>
              </a:rPr>
              <a:t> user-defined object </a:t>
            </a:r>
            <a:r>
              <a:rPr lang="en-US" sz="1400" b="0" dirty="0">
                <a:solidFill>
                  <a:schemeClr val="tx1"/>
                </a:solidFill>
              </a:rPr>
              <a:t>and will save them to an XML file.</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solidFill>
                <a:schemeClr val="tx1"/>
              </a:solidFill>
              <a:effectLst/>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effectLst/>
              </a:rPr>
              <a:t>The </a:t>
            </a:r>
            <a:r>
              <a:rPr lang="en-US" b="0" i="1" dirty="0">
                <a:solidFill>
                  <a:schemeClr val="tx1"/>
                </a:solidFill>
                <a:effectLst/>
              </a:rPr>
              <a:t>Count</a:t>
            </a:r>
            <a:r>
              <a:rPr lang="en-US" b="0" dirty="0">
                <a:solidFill>
                  <a:schemeClr val="tx1"/>
                </a:solidFill>
                <a:effectLst/>
              </a:rPr>
              <a:t> property for</a:t>
            </a:r>
            <a:r>
              <a:rPr lang="en-US" b="0" baseline="0" dirty="0">
                <a:solidFill>
                  <a:schemeClr val="tx1"/>
                </a:solidFill>
                <a:effectLst/>
              </a:rPr>
              <a:t> the</a:t>
            </a:r>
            <a:r>
              <a:rPr lang="en-US" b="0" dirty="0">
                <a:solidFill>
                  <a:schemeClr val="tx1"/>
                </a:solidFill>
                <a:effectLst/>
              </a:rPr>
              <a:t> </a:t>
            </a:r>
            <a:r>
              <a:rPr lang="en-US" sz="1400" b="0" dirty="0">
                <a:solidFill>
                  <a:schemeClr val="tx1"/>
                </a:solidFill>
              </a:rPr>
              <a:t>GeneralCollectionParams collection contains</a:t>
            </a:r>
            <a:r>
              <a:rPr lang="en-US" sz="1400" b="0" baseline="0" dirty="0">
                <a:solidFill>
                  <a:schemeClr val="tx1"/>
                </a:solidFill>
              </a:rPr>
              <a:t> </a:t>
            </a:r>
            <a:r>
              <a:rPr lang="en-US" sz="1400" b="0" dirty="0">
                <a:solidFill>
                  <a:schemeClr val="tx1"/>
                </a:solidFill>
              </a:rPr>
              <a:t>the entry count located in the UDO.</a:t>
            </a:r>
            <a:endParaRPr lang="en-US" b="0" dirty="0">
              <a:solidFill>
                <a:schemeClr val="tx1"/>
              </a:solidFill>
              <a:effectLst/>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90782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body" idx="1"/>
          </p:nvPr>
        </p:nvSpPr>
        <p:spPr/>
        <p:txBody>
          <a:bodyPr>
            <a:normAutofit/>
          </a:bodyPr>
          <a:lstStyle/>
          <a:p>
            <a:pPr marL="1587" lvl="1" indent="0" eaLnBrk="0" hangingPunct="0">
              <a:spcBef>
                <a:spcPct val="25000"/>
              </a:spcBef>
              <a:buClr>
                <a:srgbClr val="F0AB00"/>
              </a:buClr>
              <a:buSzPct val="80000"/>
              <a:buFont typeface="Wingdings" pitchFamily="2" charset="2"/>
              <a:buNone/>
            </a:pPr>
            <a:r>
              <a:rPr lang="en-US" b="0" dirty="0">
                <a:solidFill>
                  <a:schemeClr val="tx1"/>
                </a:solidFill>
              </a:rPr>
              <a:t>Please refer to the hyperlinks on the slide in order to learn more about General Service usage in DI API and DI Server.</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240617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body" idx="1"/>
          </p:nvPr>
        </p:nvSpPr>
        <p:spPr/>
        <p:txBody>
          <a:bodyPr>
            <a:normAutofit/>
          </a:bodyPr>
          <a:lstStyle/>
          <a:p>
            <a:pPr marL="1587" lvl="1" indent="0" eaLnBrk="0" hangingPunct="0">
              <a:spcBef>
                <a:spcPct val="25000"/>
              </a:spcBef>
              <a:buClr>
                <a:srgbClr val="F0AB00"/>
              </a:buClr>
              <a:buSzPct val="80000"/>
              <a:buFont typeface="Wingdings" pitchFamily="2" charset="2"/>
              <a:buNone/>
            </a:pPr>
            <a:r>
              <a:rPr lang="en-US" b="0" dirty="0">
                <a:solidFill>
                  <a:schemeClr val="tx1"/>
                </a:solidFill>
              </a:rPr>
              <a:t>In this</a:t>
            </a:r>
            <a:r>
              <a:rPr lang="en-US" b="0" baseline="0" dirty="0">
                <a:solidFill>
                  <a:schemeClr val="tx1"/>
                </a:solidFill>
              </a:rPr>
              <a:t> </a:t>
            </a:r>
            <a:r>
              <a:rPr lang="en-US" b="0" dirty="0">
                <a:solidFill>
                  <a:schemeClr val="tx1"/>
                </a:solidFill>
              </a:rPr>
              <a:t>example, we are using the UI API in order to create a new form for the user-defined object.</a:t>
            </a:r>
          </a:p>
          <a:p>
            <a:pPr marL="1587" lvl="1" indent="0" eaLnBrk="0" hangingPunct="0">
              <a:spcBef>
                <a:spcPct val="25000"/>
              </a:spcBef>
              <a:buClr>
                <a:srgbClr val="F0AB00"/>
              </a:buClr>
              <a:buSzPct val="80000"/>
              <a:buFont typeface="Wingdings" pitchFamily="2" charset="2"/>
              <a:buNone/>
            </a:pPr>
            <a:r>
              <a:rPr lang="en-US" b="0" dirty="0">
                <a:solidFill>
                  <a:schemeClr val="tx1"/>
                </a:solidFill>
              </a:rPr>
              <a:t>The code is very similar to the form creation process covered in the UI API chapter.</a:t>
            </a:r>
          </a:p>
          <a:p>
            <a:pPr marL="1587" lvl="1" indent="0" eaLnBrk="0" hangingPunct="0">
              <a:spcBef>
                <a:spcPct val="25000"/>
              </a:spcBef>
              <a:buClr>
                <a:srgbClr val="F0AB00"/>
              </a:buClr>
              <a:buSzPct val="80000"/>
              <a:buFont typeface="Wingdings" pitchFamily="2" charset="2"/>
              <a:buNone/>
            </a:pPr>
            <a:r>
              <a:rPr lang="en-US" b="0" dirty="0">
                <a:solidFill>
                  <a:schemeClr val="tx1"/>
                </a:solidFill>
              </a:rPr>
              <a:t>The key property is the </a:t>
            </a:r>
            <a:r>
              <a:rPr lang="en-US" b="0" i="1" dirty="0">
                <a:solidFill>
                  <a:schemeClr val="tx1"/>
                </a:solidFill>
              </a:rPr>
              <a:t>ObjectType</a:t>
            </a:r>
            <a:r>
              <a:rPr lang="en-US" b="0" dirty="0">
                <a:solidFill>
                  <a:schemeClr val="tx1"/>
                </a:solidFill>
              </a:rPr>
              <a:t> on the </a:t>
            </a:r>
            <a:r>
              <a:rPr lang="en-US" b="0" dirty="0">
                <a:solidFill>
                  <a:schemeClr val="tx1"/>
                </a:solidFill>
                <a:effectLst/>
              </a:rPr>
              <a:t>FormCreationParams object.</a:t>
            </a:r>
          </a:p>
          <a:p>
            <a:pPr marL="1587" lvl="1" indent="0" eaLnBrk="0" hangingPunct="0">
              <a:spcBef>
                <a:spcPct val="25000"/>
              </a:spcBef>
              <a:buClr>
                <a:srgbClr val="F0AB00"/>
              </a:buClr>
              <a:buSzPct val="80000"/>
              <a:buFont typeface="Wingdings" pitchFamily="2" charset="2"/>
              <a:buNone/>
            </a:pPr>
            <a:r>
              <a:rPr lang="en-US" b="0" dirty="0">
                <a:solidFill>
                  <a:schemeClr val="tx1"/>
                </a:solidFill>
                <a:effectLst/>
              </a:rPr>
              <a:t>You are entering the </a:t>
            </a:r>
            <a:r>
              <a:rPr lang="en-US" b="0" i="1" dirty="0">
                <a:solidFill>
                  <a:schemeClr val="tx1"/>
                </a:solidFill>
                <a:effectLst/>
              </a:rPr>
              <a:t>unique ID </a:t>
            </a:r>
            <a:r>
              <a:rPr lang="en-US" b="0" dirty="0">
                <a:solidFill>
                  <a:schemeClr val="tx1"/>
                </a:solidFill>
                <a:effectLst/>
              </a:rPr>
              <a:t>of the </a:t>
            </a:r>
            <a:r>
              <a:rPr lang="en-US" b="0" dirty="0">
                <a:solidFill>
                  <a:schemeClr val="tx1"/>
                </a:solidFill>
              </a:rPr>
              <a:t>user-defined object </a:t>
            </a:r>
            <a:r>
              <a:rPr lang="en-US" b="0" dirty="0">
                <a:solidFill>
                  <a:schemeClr val="tx1"/>
                </a:solidFill>
                <a:effectLst/>
              </a:rPr>
              <a:t>for the </a:t>
            </a:r>
            <a:r>
              <a:rPr lang="en-US" b="0" i="1" dirty="0" err="1">
                <a:solidFill>
                  <a:schemeClr val="tx1"/>
                </a:solidFill>
              </a:rPr>
              <a:t>ObjectType</a:t>
            </a:r>
            <a:r>
              <a:rPr lang="en-US" b="0" i="1" dirty="0">
                <a:solidFill>
                  <a:schemeClr val="tx1"/>
                </a:solidFill>
              </a:rPr>
              <a:t> </a:t>
            </a:r>
            <a:r>
              <a:rPr lang="en-US" b="0" i="0" dirty="0">
                <a:solidFill>
                  <a:schemeClr val="tx1"/>
                </a:solidFill>
              </a:rPr>
              <a:t> property, which will ensure that the newly created form will be assigned to the specific UDO.</a:t>
            </a:r>
            <a:endParaRPr lang="en-US" b="0" dirty="0">
              <a:solidFill>
                <a:schemeClr val="tx1"/>
              </a:solidFill>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953770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Two buttons are automatically generated on the default form of the </a:t>
            </a:r>
            <a:r>
              <a:rPr lang="en-US" b="0" dirty="0">
                <a:solidFill>
                  <a:schemeClr val="tx1"/>
                </a:solidFill>
              </a:rPr>
              <a:t>user-defined object</a:t>
            </a:r>
            <a:r>
              <a:rPr lang="en-US" b="0" noProof="0" dirty="0">
                <a:solidFill>
                  <a:schemeClr val="tx1"/>
                </a:solidFill>
              </a:rPr>
              <a:t>.</a:t>
            </a:r>
          </a:p>
          <a:p>
            <a:r>
              <a:rPr lang="en-US" b="0" noProof="0" dirty="0">
                <a:solidFill>
                  <a:schemeClr val="tx1"/>
                </a:solidFill>
              </a:rPr>
              <a:t>The </a:t>
            </a:r>
            <a:r>
              <a:rPr lang="en-US" b="0" i="1" noProof="0" dirty="0">
                <a:solidFill>
                  <a:schemeClr val="tx1"/>
                </a:solidFill>
              </a:rPr>
              <a:t>UniqueID</a:t>
            </a:r>
            <a:r>
              <a:rPr lang="en-US" b="0" noProof="0" dirty="0">
                <a:solidFill>
                  <a:schemeClr val="tx1"/>
                </a:solidFill>
              </a:rPr>
              <a:t> of the OK button is “1” and the </a:t>
            </a:r>
            <a:r>
              <a:rPr lang="en-US" b="0" i="1" noProof="0" dirty="0">
                <a:solidFill>
                  <a:schemeClr val="tx1"/>
                </a:solidFill>
              </a:rPr>
              <a:t>UniqueID </a:t>
            </a:r>
            <a:r>
              <a:rPr lang="en-US" b="0" i="0" noProof="0" dirty="0">
                <a:solidFill>
                  <a:schemeClr val="tx1"/>
                </a:solidFill>
              </a:rPr>
              <a:t> of the Cancel button is “2”.</a:t>
            </a:r>
          </a:p>
          <a:p>
            <a:r>
              <a:rPr lang="en-US" b="0" i="0" noProof="0" dirty="0">
                <a:solidFill>
                  <a:schemeClr val="tx1"/>
                </a:solidFill>
              </a:rPr>
              <a:t>The SAP Business One digital core changes the caption of the OK button dynamically to OK, Add, Update, or Find strings depending on the data mode status.</a:t>
            </a:r>
          </a:p>
          <a:p>
            <a:r>
              <a:rPr lang="en-US" b="0" i="0" noProof="0" dirty="0">
                <a:solidFill>
                  <a:schemeClr val="tx1"/>
                </a:solidFill>
              </a:rPr>
              <a:t>In this case, do not set the Caption property for the Button object.</a:t>
            </a:r>
            <a:endParaRPr lang="en-US" b="0" noProof="0" dirty="0">
              <a:solidFill>
                <a:schemeClr val="tx1"/>
              </a:solidFill>
            </a:endParaRPr>
          </a:p>
        </p:txBody>
      </p:sp>
    </p:spTree>
    <p:extLst>
      <p:ext uri="{BB962C8B-B14F-4D97-AF65-F5344CB8AC3E}">
        <p14:creationId xmlns:p14="http://schemas.microsoft.com/office/powerpoint/2010/main" val="2389150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A </a:t>
            </a:r>
            <a:r>
              <a:rPr lang="en-US" b="0" dirty="0">
                <a:solidFill>
                  <a:schemeClr val="tx1"/>
                </a:solidFill>
              </a:rPr>
              <a:t>user-defined object</a:t>
            </a:r>
            <a:r>
              <a:rPr lang="en-US" b="0" noProof="0" dirty="0">
                <a:solidFill>
                  <a:schemeClr val="tx1"/>
                </a:solidFill>
              </a:rPr>
              <a:t> of the document object type can have the Numbering Series feature enabled.</a:t>
            </a:r>
          </a:p>
          <a:p>
            <a:r>
              <a:rPr lang="en-US" b="0" noProof="0" dirty="0">
                <a:solidFill>
                  <a:schemeClr val="tx1"/>
                </a:solidFill>
              </a:rPr>
              <a:t>The corresponding service name in the UDO is called </a:t>
            </a:r>
            <a:r>
              <a:rPr lang="en-US" b="0" i="1" noProof="0" dirty="0" err="1">
                <a:solidFill>
                  <a:schemeClr val="tx1"/>
                </a:solidFill>
              </a:rPr>
              <a:t>ManageSeries</a:t>
            </a:r>
            <a:r>
              <a:rPr lang="en-US" b="0" i="1" noProof="0" dirty="0">
                <a:solidFill>
                  <a:schemeClr val="tx1"/>
                </a:solidFill>
              </a:rPr>
              <a:t>,</a:t>
            </a:r>
            <a:r>
              <a:rPr lang="en-US" b="0" noProof="0" dirty="0">
                <a:solidFill>
                  <a:schemeClr val="tx1"/>
                </a:solidFill>
              </a:rPr>
              <a:t> which is represented as a property in DI API‘s UserObjectsMD object.</a:t>
            </a:r>
          </a:p>
          <a:p>
            <a:endParaRPr lang="en-US" b="0" noProof="0" dirty="0">
              <a:solidFill>
                <a:schemeClr val="tx1"/>
              </a:solidFill>
            </a:endParaRPr>
          </a:p>
          <a:p>
            <a:r>
              <a:rPr lang="en-US" b="0" noProof="0" dirty="0">
                <a:solidFill>
                  <a:schemeClr val="tx1"/>
                </a:solidFill>
              </a:rPr>
              <a:t>The code example on the slide creates a new </a:t>
            </a:r>
            <a:r>
              <a:rPr lang="en-US" b="0" i="1" noProof="0" dirty="0">
                <a:solidFill>
                  <a:schemeClr val="tx1"/>
                </a:solidFill>
              </a:rPr>
              <a:t>ComboBox</a:t>
            </a:r>
            <a:r>
              <a:rPr lang="en-US" b="0" noProof="0" dirty="0">
                <a:solidFill>
                  <a:schemeClr val="tx1"/>
                </a:solidFill>
              </a:rPr>
              <a:t> item on the form, which is bound to the </a:t>
            </a:r>
            <a:r>
              <a:rPr lang="en-US" b="0" i="1" noProof="0" dirty="0">
                <a:solidFill>
                  <a:schemeClr val="tx1"/>
                </a:solidFill>
              </a:rPr>
              <a:t>Series</a:t>
            </a:r>
            <a:r>
              <a:rPr lang="en-US" b="0" noProof="0" dirty="0">
                <a:solidFill>
                  <a:schemeClr val="tx1"/>
                </a:solidFill>
              </a:rPr>
              <a:t> field of the </a:t>
            </a:r>
            <a:r>
              <a:rPr kumimoji="0" lang="en-US" sz="1400" b="0" i="0" u="none" strike="noStrike" cap="none" normalizeH="0" baseline="0" dirty="0">
                <a:ln>
                  <a:noFill/>
                </a:ln>
                <a:solidFill>
                  <a:schemeClr val="tx1"/>
                </a:solidFill>
                <a:effectLst/>
                <a:latin typeface="Arial" pitchFamily="34" charset="0"/>
                <a:ea typeface="ＭＳ Ｐゴシック" pitchFamily="34" charset="-128"/>
              </a:rPr>
              <a:t>@MATH database table.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In addition, a new </a:t>
            </a:r>
            <a:r>
              <a:rPr lang="en-US" b="0" i="1" noProof="0" dirty="0">
                <a:solidFill>
                  <a:schemeClr val="tx1"/>
                </a:solidFill>
              </a:rPr>
              <a:t>EditText</a:t>
            </a:r>
            <a:r>
              <a:rPr lang="en-US" b="0" noProof="0" dirty="0">
                <a:solidFill>
                  <a:schemeClr val="tx1"/>
                </a:solidFill>
              </a:rPr>
              <a:t> item is placed on the form, which is bound to the </a:t>
            </a:r>
            <a:r>
              <a:rPr lang="en-US" b="0" i="1" noProof="0" dirty="0">
                <a:solidFill>
                  <a:schemeClr val="tx1"/>
                </a:solidFill>
              </a:rPr>
              <a:t>DocNum</a:t>
            </a:r>
            <a:r>
              <a:rPr lang="en-US" b="0" noProof="0" dirty="0">
                <a:solidFill>
                  <a:schemeClr val="tx1"/>
                </a:solidFill>
              </a:rPr>
              <a:t> field of the </a:t>
            </a:r>
            <a:r>
              <a:rPr kumimoji="0" lang="en-US" sz="1400" b="0" i="0" u="none" strike="noStrike" cap="none" normalizeH="0" baseline="0" dirty="0">
                <a:ln>
                  <a:noFill/>
                </a:ln>
                <a:solidFill>
                  <a:schemeClr val="tx1"/>
                </a:solidFill>
                <a:effectLst/>
                <a:latin typeface="Arial" pitchFamily="34" charset="0"/>
                <a:ea typeface="ＭＳ Ｐゴシック" pitchFamily="34" charset="-128"/>
              </a:rPr>
              <a:t>@MATH table.</a:t>
            </a:r>
          </a:p>
          <a:p>
            <a:endParaRPr lang="en-US" b="0" noProof="0" dirty="0">
              <a:solidFill>
                <a:schemeClr val="tx1"/>
              </a:solidFill>
            </a:endParaRPr>
          </a:p>
          <a:p>
            <a:r>
              <a:rPr lang="en-US" b="0" noProof="0" dirty="0">
                <a:solidFill>
                  <a:schemeClr val="tx1"/>
                </a:solidFill>
              </a:rPr>
              <a:t>The assignment to the serial numbering</a:t>
            </a:r>
            <a:r>
              <a:rPr lang="en-US" b="0" baseline="0" noProof="0" dirty="0">
                <a:solidFill>
                  <a:schemeClr val="tx1"/>
                </a:solidFill>
              </a:rPr>
              <a:t> is handled i</a:t>
            </a:r>
            <a:r>
              <a:rPr lang="en-US" b="0" noProof="0" dirty="0">
                <a:solidFill>
                  <a:schemeClr val="tx1"/>
                </a:solidFill>
              </a:rPr>
              <a:t>n the event handler.</a:t>
            </a:r>
          </a:p>
          <a:p>
            <a:r>
              <a:rPr lang="en-US" b="0" noProof="0" dirty="0">
                <a:solidFill>
                  <a:schemeClr val="tx1"/>
                </a:solidFill>
              </a:rPr>
              <a:t>In</a:t>
            </a:r>
            <a:r>
              <a:rPr lang="en-US" b="0" baseline="0" noProof="0" dirty="0">
                <a:solidFill>
                  <a:schemeClr val="tx1"/>
                </a:solidFill>
              </a:rPr>
              <a:t> some cases – especially if</a:t>
            </a:r>
            <a:r>
              <a:rPr lang="en-US" b="0" noProof="0" dirty="0">
                <a:solidFill>
                  <a:schemeClr val="tx1"/>
                </a:solidFill>
              </a:rPr>
              <a:t> the form is in adding mode</a:t>
            </a:r>
            <a:r>
              <a:rPr lang="en-US" b="0" baseline="0" noProof="0" dirty="0">
                <a:solidFill>
                  <a:schemeClr val="tx1"/>
                </a:solidFill>
              </a:rPr>
              <a:t> – </a:t>
            </a:r>
            <a:r>
              <a:rPr lang="en-US" b="0" noProof="0" dirty="0">
                <a:solidFill>
                  <a:schemeClr val="tx1"/>
                </a:solidFill>
              </a:rPr>
              <a:t>the next serial number will be assigned to the user-defined object’s record using the </a:t>
            </a:r>
            <a:r>
              <a:rPr kumimoji="0" lang="en-US" sz="1400" b="0" i="1" u="none" strike="noStrike" cap="none" normalizeH="0" baseline="0" dirty="0">
                <a:ln>
                  <a:noFill/>
                </a:ln>
                <a:solidFill>
                  <a:schemeClr val="tx1"/>
                </a:solidFill>
                <a:effectLst/>
                <a:latin typeface="Arial" pitchFamily="34" charset="0"/>
                <a:ea typeface="ＭＳ Ｐゴシック" pitchFamily="34" charset="-128"/>
              </a:rPr>
              <a:t>GetNextSerialNumber</a:t>
            </a:r>
            <a:r>
              <a:rPr kumimoji="0" lang="en-US" sz="1400" b="0" i="0" u="none" strike="noStrike" cap="none" normalizeH="0" baseline="0" dirty="0">
                <a:ln>
                  <a:noFill/>
                </a:ln>
                <a:solidFill>
                  <a:schemeClr val="tx1"/>
                </a:solidFill>
                <a:effectLst/>
                <a:latin typeface="Arial" pitchFamily="34" charset="0"/>
                <a:ea typeface="ＭＳ Ｐゴシック" pitchFamily="34" charset="-128"/>
              </a:rPr>
              <a:t> method.</a:t>
            </a:r>
            <a:endParaRPr lang="en-US" b="0" i="0" noProof="0" dirty="0">
              <a:solidFill>
                <a:schemeClr val="tx1"/>
              </a:solidFill>
            </a:endParaRPr>
          </a:p>
        </p:txBody>
      </p:sp>
    </p:spTree>
    <p:extLst>
      <p:ext uri="{BB962C8B-B14F-4D97-AF65-F5344CB8AC3E}">
        <p14:creationId xmlns:p14="http://schemas.microsoft.com/office/powerpoint/2010/main" val="215104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de-DE" b="0" dirty="0">
                <a:solidFill>
                  <a:schemeClr val="tx1"/>
                </a:solidFill>
              </a:rPr>
              <a:t>The </a:t>
            </a:r>
            <a:r>
              <a:rPr lang="en-US" b="0" dirty="0">
                <a:solidFill>
                  <a:schemeClr val="tx1"/>
                </a:solidFill>
                <a:effectLst/>
              </a:rPr>
              <a:t>EventFilter collection contains event types</a:t>
            </a:r>
            <a:r>
              <a:rPr lang="en-US" b="0" baseline="0" dirty="0">
                <a:solidFill>
                  <a:schemeClr val="tx1"/>
                </a:solidFill>
                <a:effectLst/>
              </a:rPr>
              <a:t> that </a:t>
            </a:r>
            <a:r>
              <a:rPr lang="en-US" b="0" dirty="0">
                <a:solidFill>
                  <a:schemeClr val="tx1"/>
                </a:solidFill>
                <a:effectLst/>
              </a:rPr>
              <a:t>are related only to user-defined objects.</a:t>
            </a:r>
          </a:p>
          <a:p>
            <a:endParaRPr lang="en-US" b="0" dirty="0">
              <a:solidFill>
                <a:schemeClr val="tx1"/>
              </a:solidFill>
              <a:effectLst/>
            </a:endParaRPr>
          </a:p>
          <a:p>
            <a:r>
              <a:rPr lang="en-US" b="0" dirty="0" err="1">
                <a:solidFill>
                  <a:schemeClr val="tx1"/>
                </a:solidFill>
                <a:effectLst/>
              </a:rPr>
              <a:t>et_UDO_FORM_BUILD</a:t>
            </a:r>
            <a:r>
              <a:rPr lang="en-US" b="0" dirty="0">
                <a:solidFill>
                  <a:schemeClr val="tx1"/>
                </a:solidFill>
                <a:effectLst/>
              </a:rPr>
              <a:t> is triggered when the user-defined object’s form has been built.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err="1">
                <a:solidFill>
                  <a:schemeClr val="tx1"/>
                </a:solidFill>
                <a:effectLst/>
              </a:rPr>
              <a:t>et_UDO_FORM_OPEN</a:t>
            </a:r>
            <a:r>
              <a:rPr lang="en-US" b="0" dirty="0">
                <a:solidFill>
                  <a:schemeClr val="tx1"/>
                </a:solidFill>
                <a:effectLst/>
              </a:rPr>
              <a:t> is triggered when the user-defined object’s form has been opened.</a:t>
            </a:r>
          </a:p>
          <a:p>
            <a:endParaRPr lang="de-DE" dirty="0">
              <a:solidFill>
                <a:schemeClr val="tx1"/>
              </a:solidFill>
            </a:endParaRPr>
          </a:p>
        </p:txBody>
      </p:sp>
    </p:spTree>
    <p:extLst>
      <p:ext uri="{BB962C8B-B14F-4D97-AF65-F5344CB8AC3E}">
        <p14:creationId xmlns:p14="http://schemas.microsoft.com/office/powerpoint/2010/main" val="3937205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dirty="0">
                <a:solidFill>
                  <a:schemeClr val="tx1"/>
                </a:solidFill>
              </a:rPr>
              <a:t>The </a:t>
            </a:r>
            <a:r>
              <a:rPr lang="en-US" sz="1400" dirty="0">
                <a:solidFill>
                  <a:schemeClr val="tx1"/>
                </a:solidFill>
              </a:rPr>
              <a:t>FormDataEvent o</a:t>
            </a:r>
            <a:r>
              <a:rPr lang="en-US" dirty="0">
                <a:solidFill>
                  <a:schemeClr val="tx1"/>
                </a:solidFill>
                <a:effectLst/>
              </a:rPr>
              <a:t>ccurs when the application performs the following actions on forms connected to business objects:</a:t>
            </a:r>
          </a:p>
          <a:p>
            <a:pPr marL="285750" indent="-285750">
              <a:buFont typeface="Arial" panose="020B0604020202020204" pitchFamily="34" charset="0"/>
              <a:buChar char="•"/>
            </a:pPr>
            <a:r>
              <a:rPr lang="en-US" dirty="0">
                <a:solidFill>
                  <a:schemeClr val="tx1"/>
                </a:solidFill>
                <a:effectLst/>
              </a:rPr>
              <a:t>Add </a:t>
            </a:r>
          </a:p>
          <a:p>
            <a:pPr marL="285750" indent="-285750">
              <a:buFont typeface="Arial" panose="020B0604020202020204" pitchFamily="34" charset="0"/>
              <a:buChar char="•"/>
            </a:pPr>
            <a:r>
              <a:rPr lang="en-US" dirty="0">
                <a:solidFill>
                  <a:schemeClr val="tx1"/>
                </a:solidFill>
                <a:effectLst/>
              </a:rPr>
              <a:t>Update </a:t>
            </a:r>
          </a:p>
          <a:p>
            <a:pPr marL="285750" indent="-285750">
              <a:buFont typeface="Arial" panose="020B0604020202020204" pitchFamily="34" charset="0"/>
              <a:buChar char="•"/>
            </a:pPr>
            <a:r>
              <a:rPr lang="en-US" dirty="0">
                <a:solidFill>
                  <a:schemeClr val="tx1"/>
                </a:solidFill>
                <a:effectLst/>
              </a:rPr>
              <a:t>Delete </a:t>
            </a:r>
          </a:p>
          <a:p>
            <a:pPr marL="285750" indent="-285750">
              <a:buFont typeface="Arial" panose="020B0604020202020204" pitchFamily="34" charset="0"/>
              <a:buChar char="•"/>
            </a:pPr>
            <a:r>
              <a:rPr lang="en-US" dirty="0">
                <a:solidFill>
                  <a:schemeClr val="tx1"/>
                </a:solidFill>
                <a:effectLst/>
              </a:rPr>
              <a:t>Load form data via browse, link button, or find</a:t>
            </a:r>
          </a:p>
          <a:p>
            <a:pPr marL="285750" indent="-285750">
              <a:buFont typeface="Arial" panose="020B0604020202020204" pitchFamily="34" charset="0"/>
              <a:buChar char="•"/>
            </a:pPr>
            <a:endParaRPr lang="en-US" dirty="0">
              <a:solidFill>
                <a:schemeClr val="tx1"/>
              </a:solidFill>
              <a:effectLst/>
            </a:endParaRPr>
          </a:p>
          <a:p>
            <a:r>
              <a:rPr lang="en-US" dirty="0">
                <a:solidFill>
                  <a:schemeClr val="tx1"/>
                </a:solidFill>
                <a:effectLst/>
              </a:rPr>
              <a:t>The event provides the </a:t>
            </a:r>
            <a:r>
              <a:rPr lang="en-US" i="1" dirty="0">
                <a:solidFill>
                  <a:schemeClr val="tx1"/>
                </a:solidFill>
                <a:effectLst/>
              </a:rPr>
              <a:t>UniqueID</a:t>
            </a:r>
            <a:r>
              <a:rPr lang="en-US" dirty="0">
                <a:solidFill>
                  <a:schemeClr val="tx1"/>
                </a:solidFill>
                <a:effectLst/>
              </a:rPr>
              <a:t> of the modified business object. Use this as an input object </a:t>
            </a:r>
            <a:r>
              <a:rPr lang="en-US" b="1" dirty="0">
                <a:solidFill>
                  <a:schemeClr val="tx1"/>
                </a:solidFill>
                <a:effectLst/>
              </a:rPr>
              <a:t>for</a:t>
            </a:r>
            <a:r>
              <a:rPr lang="en-US" dirty="0">
                <a:solidFill>
                  <a:schemeClr val="tx1"/>
                </a:solidFill>
                <a:effectLst/>
              </a:rPr>
              <a:t> the DI API </a:t>
            </a:r>
            <a:r>
              <a:rPr lang="en-US" i="1" dirty="0">
                <a:solidFill>
                  <a:schemeClr val="tx1"/>
                </a:solidFill>
                <a:effectLst/>
              </a:rPr>
              <a:t>DataBrowser.GetByKeys</a:t>
            </a:r>
            <a:r>
              <a:rPr lang="en-US" dirty="0">
                <a:solidFill>
                  <a:schemeClr val="tx1"/>
                </a:solidFill>
                <a:effectLst/>
              </a:rPr>
              <a:t> method to get a DI object.</a:t>
            </a:r>
          </a:p>
          <a:p>
            <a:endParaRPr lang="en-US" dirty="0">
              <a:solidFill>
                <a:schemeClr val="tx1"/>
              </a:solidFill>
              <a:effectLst/>
            </a:endParaRPr>
          </a:p>
          <a:p>
            <a:r>
              <a:rPr lang="en-US" dirty="0">
                <a:solidFill>
                  <a:schemeClr val="tx1"/>
                </a:solidFill>
                <a:effectLst/>
              </a:rPr>
              <a:t>The event contains two variables:</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BusinessObjectInfo - The object that holds the event information </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BubbleEvent - </a:t>
            </a:r>
            <a:r>
              <a:rPr lang="en-US" sz="1400" dirty="0">
                <a:solidFill>
                  <a:schemeClr val="tx1"/>
                </a:solidFill>
              </a:rPr>
              <a:t>Indicates how the application handles the event. Relevant only when BusinessObjectInfo. BeforeAction is true.</a:t>
            </a:r>
          </a:p>
        </p:txBody>
      </p:sp>
    </p:spTree>
    <p:extLst>
      <p:ext uri="{BB962C8B-B14F-4D97-AF65-F5344CB8AC3E}">
        <p14:creationId xmlns:p14="http://schemas.microsoft.com/office/powerpoint/2010/main" val="106480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effectLst/>
              </a:rPr>
              <a:t>You can use the change log to gain an overview of changes in most windows of SAP Business One.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effectLst/>
              </a:rPr>
              <a:t>Each time you update </a:t>
            </a:r>
            <a:r>
              <a:rPr lang="en-US" b="0" dirty="0">
                <a:solidFill>
                  <a:schemeClr val="tx1"/>
                </a:solidFill>
                <a:effectLst/>
              </a:rPr>
              <a:t>a user-defined object</a:t>
            </a:r>
            <a:r>
              <a:rPr lang="en-US" dirty="0">
                <a:solidFill>
                  <a:schemeClr val="tx1"/>
                </a:solidFill>
                <a:effectLst/>
              </a:rPr>
              <a:t>, you can use </a:t>
            </a:r>
            <a:r>
              <a:rPr lang="en-US" i="1" dirty="0" err="1">
                <a:solidFill>
                  <a:schemeClr val="tx1"/>
                </a:solidFill>
                <a:effectLst/>
              </a:rPr>
              <a:t>ChangeLogsService</a:t>
            </a:r>
            <a:r>
              <a:rPr lang="en-US" dirty="0">
                <a:solidFill>
                  <a:schemeClr val="tx1"/>
                </a:solidFill>
                <a:effectLst/>
              </a:rPr>
              <a:t> to look up the change logs and show the differences between two change logs.</a:t>
            </a:r>
          </a:p>
          <a:p>
            <a:endParaRPr lang="de-DE" dirty="0">
              <a:solidFill>
                <a:schemeClr val="tx1"/>
              </a:solidFill>
            </a:endParaRPr>
          </a:p>
        </p:txBody>
      </p:sp>
    </p:spTree>
    <p:extLst>
      <p:ext uri="{BB962C8B-B14F-4D97-AF65-F5344CB8AC3E}">
        <p14:creationId xmlns:p14="http://schemas.microsoft.com/office/powerpoint/2010/main" val="1454214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idx="1"/>
          </p:nvPr>
        </p:nvSpPr>
        <p:spPr/>
        <p:txBody>
          <a:bodyPr>
            <a:normAutofit/>
          </a:bodyPr>
          <a:lstStyle/>
          <a:p>
            <a:r>
              <a:rPr lang="en-US" sz="1400" b="0" dirty="0">
                <a:solidFill>
                  <a:schemeClr val="tx1"/>
                </a:solidFill>
              </a:rPr>
              <a:t>A typical use case for user-defined objects involves adding new business logic to the SAP Business One application.</a:t>
            </a:r>
          </a:p>
          <a:p>
            <a:r>
              <a:rPr lang="en-US" sz="1400" b="0" dirty="0">
                <a:solidFill>
                  <a:schemeClr val="tx1"/>
                </a:solidFill>
              </a:rPr>
              <a:t>It simplifies the add-on development process, as the bulk of the implementation is provided automatically. </a:t>
            </a:r>
          </a:p>
          <a:p>
            <a:r>
              <a:rPr lang="en-US" sz="1400" b="0" dirty="0">
                <a:solidFill>
                  <a:schemeClr val="tx1"/>
                </a:solidFill>
              </a:rPr>
              <a:t>This is a fast way to develop any add-on that works with data from user-defined tables in a database format used for UI.</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036809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noProof="0" dirty="0">
                <a:solidFill>
                  <a:schemeClr val="tx1"/>
                </a:solidFill>
              </a:rPr>
              <a:t>In the exercise for this part, you will practice </a:t>
            </a:r>
            <a:r>
              <a:rPr lang="en-US" b="0" noProof="0" dirty="0">
                <a:solidFill>
                  <a:schemeClr val="tx1"/>
                </a:solidFill>
              </a:rPr>
              <a:t>binding</a:t>
            </a:r>
            <a:r>
              <a:rPr lang="en-US" b="1" baseline="0" noProof="0" dirty="0">
                <a:solidFill>
                  <a:schemeClr val="tx1"/>
                </a:solidFill>
              </a:rPr>
              <a:t> </a:t>
            </a:r>
            <a:r>
              <a:rPr lang="en-US" noProof="0" dirty="0">
                <a:solidFill>
                  <a:schemeClr val="tx1"/>
                </a:solidFill>
              </a:rPr>
              <a:t>data to the fields located on the SAP Business One form.</a:t>
            </a:r>
            <a:endParaRPr lang="de-DE" dirty="0">
              <a:solidFill>
                <a:schemeClr val="tx1"/>
              </a:solidFill>
            </a:endParaRPr>
          </a:p>
        </p:txBody>
      </p:sp>
    </p:spTree>
    <p:extLst>
      <p:ext uri="{BB962C8B-B14F-4D97-AF65-F5344CB8AC3E}">
        <p14:creationId xmlns:p14="http://schemas.microsoft.com/office/powerpoint/2010/main" val="24987990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sz="1400" b="0" noProof="0" dirty="0">
                <a:solidFill>
                  <a:schemeClr val="tx1"/>
                </a:solidFill>
              </a:rPr>
              <a:t>A user-defined object may have two types of objects: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A master data object</a:t>
            </a:r>
            <a:r>
              <a:rPr lang="en-US" sz="1400" b="0" kern="0" baseline="0" dirty="0">
                <a:solidFill>
                  <a:schemeClr val="tx1"/>
                </a:solidFill>
              </a:rPr>
              <a:t> (business partners,</a:t>
            </a:r>
            <a:r>
              <a:rPr lang="en-US" sz="1400" b="0" kern="0" dirty="0">
                <a:solidFill>
                  <a:schemeClr val="tx1"/>
                </a:solidFill>
              </a:rPr>
              <a:t> for example)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solidFill>
                  <a:schemeClr val="tx1"/>
                </a:solidFill>
              </a:rPr>
              <a:t>A</a:t>
            </a:r>
            <a:r>
              <a:rPr lang="en-US" sz="1400" b="0" kern="0" baseline="0" dirty="0">
                <a:solidFill>
                  <a:schemeClr val="tx1"/>
                </a:solidFill>
              </a:rPr>
              <a:t> d</a:t>
            </a:r>
            <a:r>
              <a:rPr lang="en-US" sz="1400" b="0" kern="0" dirty="0">
                <a:solidFill>
                  <a:schemeClr val="tx1"/>
                </a:solidFill>
              </a:rPr>
              <a:t>ocuments object</a:t>
            </a:r>
            <a:r>
              <a:rPr lang="en-US" sz="1400" b="0" kern="0" baseline="0" dirty="0">
                <a:solidFill>
                  <a:schemeClr val="tx1"/>
                </a:solidFill>
              </a:rPr>
              <a:t> (such as the sales order in question)</a:t>
            </a:r>
            <a:endParaRPr lang="en-US" sz="1400" b="0" kern="0" dirty="0">
              <a:solidFill>
                <a:schemeClr val="tx1"/>
              </a:solidFill>
            </a:endParaRP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endParaRPr lang="en-US" sz="1400" b="0" kern="0" dirty="0">
              <a:solidFill>
                <a:schemeClr val="tx1"/>
              </a:solidFill>
            </a:endParaRPr>
          </a:p>
          <a:p>
            <a:pPr marL="1588" lvl="1" indent="0">
              <a:lnSpc>
                <a:spcPts val="2160"/>
              </a:lnSpc>
              <a:spcBef>
                <a:spcPts val="600"/>
              </a:spcBef>
              <a:spcAft>
                <a:spcPts val="600"/>
              </a:spcAft>
              <a:buClr>
                <a:srgbClr val="F0AB00"/>
              </a:buClr>
              <a:buSzPct val="80000"/>
              <a:buFont typeface="Wingdings" panose="05000000000000000000" pitchFamily="2" charset="2"/>
              <a:buNone/>
              <a:defRPr/>
            </a:pPr>
            <a:r>
              <a:rPr lang="en-US" sz="1400" b="0" kern="0" dirty="0">
                <a:solidFill>
                  <a:schemeClr val="tx1"/>
                </a:solidFill>
              </a:rPr>
              <a:t>A user-defined object of the document object type supports</a:t>
            </a:r>
            <a:r>
              <a:rPr lang="en-US" sz="1400" b="0" kern="0" baseline="0" dirty="0">
                <a:solidFill>
                  <a:schemeClr val="tx1"/>
                </a:solidFill>
              </a:rPr>
              <a:t> </a:t>
            </a:r>
            <a:r>
              <a:rPr lang="en-US" sz="1400" b="0" kern="0" dirty="0">
                <a:solidFill>
                  <a:schemeClr val="tx1"/>
                </a:solidFill>
              </a:rPr>
              <a:t>some additional methods on top of those</a:t>
            </a:r>
            <a:r>
              <a:rPr lang="en-US" sz="1400" b="0" kern="0" baseline="0" dirty="0">
                <a:solidFill>
                  <a:schemeClr val="tx1"/>
                </a:solidFill>
              </a:rPr>
              <a:t> </a:t>
            </a:r>
            <a:r>
              <a:rPr lang="en-US" sz="1400" b="0" kern="0" dirty="0">
                <a:solidFill>
                  <a:schemeClr val="tx1"/>
                </a:solidFill>
              </a:rPr>
              <a:t>supported for master data. </a:t>
            </a:r>
          </a:p>
          <a:p>
            <a:pPr marL="1588" lvl="1" indent="0">
              <a:lnSpc>
                <a:spcPts val="2160"/>
              </a:lnSpc>
              <a:spcBef>
                <a:spcPts val="600"/>
              </a:spcBef>
              <a:spcAft>
                <a:spcPts val="600"/>
              </a:spcAft>
              <a:buClr>
                <a:srgbClr val="F0AB00"/>
              </a:buClr>
              <a:buSzPct val="80000"/>
              <a:buFont typeface="Wingdings" panose="05000000000000000000" pitchFamily="2" charset="2"/>
              <a:buNone/>
              <a:defRPr/>
            </a:pPr>
            <a:r>
              <a:rPr lang="en-US" sz="1400" b="0" kern="0" dirty="0">
                <a:solidFill>
                  <a:schemeClr val="tx1"/>
                </a:solidFill>
              </a:rPr>
              <a:t>The closing and numbering of documents are typical examples of this difference.</a:t>
            </a:r>
          </a:p>
        </p:txBody>
      </p:sp>
    </p:spTree>
    <p:extLst>
      <p:ext uri="{BB962C8B-B14F-4D97-AF65-F5344CB8AC3E}">
        <p14:creationId xmlns:p14="http://schemas.microsoft.com/office/powerpoint/2010/main" val="226851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type="body" idx="1"/>
          </p:nvPr>
        </p:nvSpPr>
        <p:spPr/>
        <p:txBody>
          <a:bodyPr>
            <a:normAutofit fontScale="77500" lnSpcReduction="20000"/>
          </a:bodyPr>
          <a:lstStyle/>
          <a:p>
            <a:r>
              <a:rPr lang="en-US" b="0" dirty="0">
                <a:solidFill>
                  <a:schemeClr val="tx1"/>
                </a:solidFill>
                <a:latin typeface="+mn-lt"/>
              </a:rPr>
              <a:t>This slide</a:t>
            </a:r>
            <a:r>
              <a:rPr lang="en-US" b="0" baseline="0" dirty="0">
                <a:solidFill>
                  <a:schemeClr val="tx1"/>
                </a:solidFill>
                <a:latin typeface="+mn-lt"/>
              </a:rPr>
              <a:t> presents</a:t>
            </a:r>
            <a:r>
              <a:rPr lang="en-US" b="0" dirty="0">
                <a:solidFill>
                  <a:schemeClr val="tx1"/>
                </a:solidFill>
                <a:latin typeface="+mn-lt"/>
              </a:rPr>
              <a:t> the most frequently used services</a:t>
            </a:r>
            <a:r>
              <a:rPr lang="en-US" b="0" baseline="0" dirty="0">
                <a:solidFill>
                  <a:schemeClr val="tx1"/>
                </a:solidFill>
                <a:latin typeface="+mn-lt"/>
              </a:rPr>
              <a:t> (or “methods”)</a:t>
            </a:r>
            <a:r>
              <a:rPr lang="en-US" b="0" dirty="0">
                <a:solidFill>
                  <a:schemeClr val="tx1"/>
                </a:solidFill>
                <a:latin typeface="+mn-lt"/>
              </a:rPr>
              <a:t> for user-defined objects.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b="0" dirty="0">
                <a:solidFill>
                  <a:schemeClr val="tx1"/>
                </a:solidFill>
                <a:latin typeface="+mn-lt"/>
              </a:rPr>
              <a:t>Add – Adds a new record of the object to the database.</a:t>
            </a:r>
            <a:endParaRPr kumimoji="0" lang="en-US" sz="1400" b="0" i="0" u="none" strike="noStrike" cap="none" normalizeH="0" baseline="0" dirty="0">
              <a:ln>
                <a:noFill/>
              </a:ln>
              <a:solidFill>
                <a:schemeClr val="tx1"/>
              </a:solidFill>
              <a:effectLst/>
              <a:latin typeface="+mn-lt"/>
              <a:ea typeface="+mn-ea"/>
            </a:endParaRP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kumimoji="0" lang="en-US" sz="1400" b="0" i="0" u="none" strike="noStrike" cap="none" normalizeH="0" baseline="0" dirty="0">
                <a:ln>
                  <a:noFill/>
                </a:ln>
                <a:solidFill>
                  <a:schemeClr val="tx1"/>
                </a:solidFill>
                <a:effectLst/>
                <a:latin typeface="+mn-lt"/>
                <a:ea typeface="ＭＳ Ｐゴシック" pitchFamily="34" charset="-128"/>
              </a:rPr>
              <a:t>Update – Updates the fields of the object in the </a:t>
            </a:r>
            <a:r>
              <a:rPr lang="en-US" b="0" dirty="0">
                <a:solidFill>
                  <a:schemeClr val="tx1"/>
                </a:solidFill>
                <a:latin typeface="+mn-lt"/>
              </a:rPr>
              <a:t>database</a:t>
            </a:r>
            <a:r>
              <a:rPr kumimoji="0" lang="en-US" sz="1400" b="0" i="0" u="none" strike="noStrike" cap="none" normalizeH="0" baseline="0" dirty="0">
                <a:ln>
                  <a:noFill/>
                </a:ln>
                <a:solidFill>
                  <a:schemeClr val="tx1"/>
                </a:solidFill>
                <a:effectLst/>
                <a:latin typeface="+mn-lt"/>
                <a:ea typeface="ＭＳ Ｐゴシック" pitchFamily="34" charset="-128"/>
              </a:rPr>
              <a:t>. </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kumimoji="0" lang="en-US" sz="1400" b="0" i="0" u="none" strike="noStrike" cap="none" normalizeH="0" baseline="0" dirty="0">
                <a:ln>
                  <a:noFill/>
                </a:ln>
                <a:solidFill>
                  <a:schemeClr val="tx1"/>
                </a:solidFill>
                <a:effectLst/>
                <a:latin typeface="+mn-lt"/>
                <a:ea typeface="ＭＳ Ｐゴシック" pitchFamily="34" charset="-128"/>
              </a:rPr>
              <a:t>Find – Supports </a:t>
            </a:r>
            <a:r>
              <a:rPr kumimoji="0" lang="ja-JP" altLang="en-US" sz="1400" b="0" i="0" u="none" strike="noStrike" cap="none" normalizeH="0" baseline="0" dirty="0">
                <a:ln>
                  <a:noFill/>
                </a:ln>
                <a:solidFill>
                  <a:schemeClr val="tx1"/>
                </a:solidFill>
                <a:effectLst/>
                <a:latin typeface="+mn-lt"/>
                <a:ea typeface="ＭＳ Ｐゴシック" pitchFamily="34" charset="-128"/>
              </a:rPr>
              <a:t>“</a:t>
            </a:r>
            <a:r>
              <a:rPr kumimoji="0" lang="en-US" altLang="ja-JP" sz="1400" b="0" i="0" u="none" strike="noStrike" cap="none" normalizeH="0" baseline="0" dirty="0">
                <a:ln>
                  <a:noFill/>
                </a:ln>
                <a:solidFill>
                  <a:schemeClr val="tx1"/>
                </a:solidFill>
                <a:effectLst/>
                <a:latin typeface="+mn-lt"/>
                <a:ea typeface="ＭＳ Ｐゴシック" pitchFamily="34" charset="-128"/>
              </a:rPr>
              <a:t>Choose From List</a:t>
            </a:r>
            <a:r>
              <a:rPr kumimoji="0" lang="ja-JP" altLang="en-US" sz="1400" b="0" i="0" u="none" strike="noStrike" cap="none" normalizeH="0" baseline="0" dirty="0">
                <a:ln>
                  <a:noFill/>
                </a:ln>
                <a:solidFill>
                  <a:schemeClr val="tx1"/>
                </a:solidFill>
                <a:effectLst/>
                <a:latin typeface="+mn-lt"/>
                <a:ea typeface="ＭＳ Ｐゴシック" pitchFamily="34" charset="-128"/>
              </a:rPr>
              <a:t>”</a:t>
            </a:r>
            <a:r>
              <a:rPr kumimoji="0" lang="en-US" altLang="ja-JP" sz="1400" b="0" i="0" u="none" strike="noStrike" cap="none" normalizeH="0" baseline="0" dirty="0">
                <a:ln>
                  <a:noFill/>
                </a:ln>
                <a:solidFill>
                  <a:schemeClr val="tx1"/>
                </a:solidFill>
                <a:effectLst/>
                <a:latin typeface="+mn-lt"/>
                <a:ea typeface="ＭＳ Ｐゴシック" pitchFamily="34" charset="-128"/>
              </a:rPr>
              <a:t> for the object.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kumimoji="0" lang="de-DE" sz="1400" b="0" i="0" u="none" strike="noStrike" cap="none" normalizeH="0" baseline="0" dirty="0">
                <a:ln>
                  <a:noFill/>
                </a:ln>
                <a:solidFill>
                  <a:schemeClr val="tx1"/>
                </a:solidFill>
                <a:effectLst/>
                <a:latin typeface="+mn-lt"/>
                <a:ea typeface="ＭＳ Ｐゴシック" pitchFamily="34" charset="-128"/>
              </a:rPr>
              <a:t>Close </a:t>
            </a:r>
            <a:r>
              <a:rPr kumimoji="0" lang="en-US" sz="1400" b="0" i="0" u="none" strike="noStrike" cap="none" normalizeH="0" baseline="0" dirty="0">
                <a:ln>
                  <a:noFill/>
                </a:ln>
                <a:solidFill>
                  <a:schemeClr val="tx1"/>
                </a:solidFill>
                <a:effectLst/>
                <a:latin typeface="+mn-lt"/>
                <a:ea typeface="ＭＳ Ｐゴシック" pitchFamily="34" charset="-128"/>
              </a:rPr>
              <a:t>–</a:t>
            </a:r>
            <a:r>
              <a:rPr kumimoji="0" lang="de-DE" sz="1400" b="0" i="0" u="none" strike="noStrike" cap="none" normalizeH="0" baseline="0" dirty="0">
                <a:ln>
                  <a:noFill/>
                </a:ln>
                <a:solidFill>
                  <a:schemeClr val="tx1"/>
                </a:solidFill>
                <a:effectLst/>
                <a:latin typeface="+mn-lt"/>
                <a:ea typeface="ＭＳ Ｐゴシック" pitchFamily="34" charset="-128"/>
              </a:rPr>
              <a:t> </a:t>
            </a:r>
            <a:r>
              <a:rPr kumimoji="0" lang="en-US" sz="1400" b="0" i="0" u="none" strike="noStrike" cap="none" normalizeH="0" baseline="0" noProof="0" dirty="0">
                <a:ln>
                  <a:noFill/>
                </a:ln>
                <a:solidFill>
                  <a:schemeClr val="tx1"/>
                </a:solidFill>
                <a:effectLst/>
                <a:latin typeface="+mn-lt"/>
                <a:ea typeface="ＭＳ Ｐゴシック" pitchFamily="34" charset="-128"/>
              </a:rPr>
              <a:t>Only relevant for user-defined objects of the document data type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kumimoji="0" lang="en-US" sz="1400" b="0" i="0" u="none" strike="noStrike" cap="none" normalizeH="0" baseline="0" noProof="0" dirty="0">
                <a:ln>
                  <a:noFill/>
                </a:ln>
                <a:solidFill>
                  <a:schemeClr val="tx1"/>
                </a:solidFill>
                <a:effectLst/>
                <a:latin typeface="+mn-lt"/>
                <a:ea typeface="ＭＳ Ｐゴシック" pitchFamily="34" charset="-128"/>
              </a:rPr>
              <a:t>Delete – This function works only for removing an entry from objects of the master data type.</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kumimoji="0" lang="en-US" sz="1400" b="0" i="0" u="none" strike="noStrike" cap="none" normalizeH="0" baseline="0" dirty="0">
                <a:ln>
                  <a:noFill/>
                </a:ln>
                <a:solidFill>
                  <a:schemeClr val="tx1"/>
                </a:solidFill>
                <a:effectLst/>
                <a:latin typeface="+mn-lt"/>
                <a:ea typeface="ＭＳ Ｐゴシック" pitchFamily="34" charset="-128"/>
              </a:rPr>
              <a:t>Manage Series – Relevant to document objects. Adds the object to the Document Numbering form and manages the series for that object.</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kumimoji="0" lang="en-US" sz="1400" b="0" i="0" u="none" strike="noStrike" cap="none" normalizeH="0" baseline="0" dirty="0">
                <a:ln>
                  <a:noFill/>
                </a:ln>
                <a:solidFill>
                  <a:schemeClr val="tx1"/>
                </a:solidFill>
                <a:effectLst/>
                <a:latin typeface="+mn-lt"/>
                <a:ea typeface="ＭＳ Ｐゴシック" pitchFamily="34" charset="-128"/>
              </a:rPr>
              <a:t>Log – Creates a log table for the object and saves its history.</a:t>
            </a:r>
          </a:p>
          <a:p>
            <a:pPr marL="344488" marR="0" lvl="1" indent="-342900" algn="l" defTabSz="1088776" rtl="0" eaLnBrk="1" fontAlgn="auto" latinLnBrk="0" hangingPunct="1">
              <a:lnSpc>
                <a:spcPts val="2160"/>
              </a:lnSpc>
              <a:spcBef>
                <a:spcPts val="600"/>
              </a:spcBef>
              <a:spcAft>
                <a:spcPts val="600"/>
              </a:spcAft>
              <a:buClr>
                <a:srgbClr val="F0AB00"/>
              </a:buClr>
              <a:buSzPct val="80000"/>
              <a:buFont typeface="Wingdings" panose="05000000000000000000" pitchFamily="2" charset="2"/>
              <a:buChar char="§"/>
              <a:tabLst/>
              <a:defRPr/>
            </a:pPr>
            <a:r>
              <a:rPr kumimoji="0" lang="en-US" sz="1400" b="0" i="0" u="none" strike="noStrike" cap="none" normalizeH="0" baseline="0" dirty="0">
                <a:ln>
                  <a:noFill/>
                </a:ln>
                <a:solidFill>
                  <a:schemeClr val="tx1"/>
                </a:solidFill>
                <a:effectLst/>
                <a:latin typeface="+mn-lt"/>
                <a:ea typeface="ＭＳ Ｐゴシック" pitchFamily="34" charset="-128"/>
              </a:rPr>
              <a:t>Default Form – Creates a default form for the object that manages all the services. </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6079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1"/>
          </p:nvPr>
        </p:nvSpPr>
        <p:spPr/>
        <p:txBody>
          <a:bodyPr>
            <a:normAutofit/>
          </a:bodyPr>
          <a:lstStyle/>
          <a:p>
            <a:r>
              <a:rPr lang="en-US" dirty="0">
                <a:solidFill>
                  <a:schemeClr val="tx1"/>
                </a:solidFill>
              </a:rPr>
              <a:t>In the following diagram</a:t>
            </a:r>
            <a:r>
              <a:rPr lang="en-US" b="1" dirty="0">
                <a:solidFill>
                  <a:schemeClr val="tx1"/>
                </a:solidFill>
              </a:rPr>
              <a:t>,</a:t>
            </a:r>
            <a:r>
              <a:rPr lang="en-US" dirty="0">
                <a:solidFill>
                  <a:schemeClr val="tx1"/>
                </a:solidFill>
              </a:rPr>
              <a:t> you can see how custom functionality can be achieved in the add-on solution.</a:t>
            </a:r>
          </a:p>
          <a:p>
            <a:endParaRPr lang="en-US" dirty="0">
              <a:solidFill>
                <a:schemeClr val="tx1"/>
              </a:solidFill>
            </a:endParaRPr>
          </a:p>
          <a:p>
            <a:r>
              <a:rPr lang="en-US" dirty="0">
                <a:solidFill>
                  <a:schemeClr val="tx1"/>
                </a:solidFill>
              </a:rPr>
              <a:t>All basic functionalities are implemented in the add-on solution</a:t>
            </a:r>
            <a:r>
              <a:rPr lang="en-US" b="1" dirty="0">
                <a:solidFill>
                  <a:schemeClr val="tx1"/>
                </a:solidFill>
              </a:rPr>
              <a:t>,</a:t>
            </a:r>
            <a:r>
              <a:rPr lang="en-US" dirty="0">
                <a:solidFill>
                  <a:schemeClr val="tx1"/>
                </a:solidFill>
              </a:rPr>
              <a:t> and all methods or </a:t>
            </a:r>
            <a:r>
              <a:rPr lang="en-US" b="0" dirty="0">
                <a:solidFill>
                  <a:schemeClr val="tx1"/>
                </a:solidFill>
              </a:rPr>
              <a:t>actions need to be coded </a:t>
            </a:r>
            <a:r>
              <a:rPr lang="en-US" dirty="0">
                <a:solidFill>
                  <a:schemeClr val="tx1"/>
                </a:solidFill>
              </a:rPr>
              <a:t>from scratch.</a:t>
            </a:r>
          </a:p>
          <a:p>
            <a:endParaRPr lang="en-US" dirty="0">
              <a:solidFill>
                <a:schemeClr val="tx1"/>
              </a:solidFill>
            </a:endParaRPr>
          </a:p>
          <a:p>
            <a:r>
              <a:rPr lang="en-US" dirty="0">
                <a:solidFill>
                  <a:schemeClr val="tx1"/>
                </a:solidFill>
              </a:rPr>
              <a:t>User-defined objects were introduced to solve the current issue and simplify development needs.</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248141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1"/>
          </p:nvPr>
        </p:nvSpPr>
        <p:spPr/>
        <p:txBody>
          <a:bodyPr>
            <a:normAutofit/>
          </a:bodyPr>
          <a:lstStyle/>
          <a:p>
            <a:r>
              <a:rPr lang="en-US" b="0" dirty="0">
                <a:solidFill>
                  <a:schemeClr val="tx1"/>
                </a:solidFill>
              </a:rPr>
              <a:t>After running the UDO wizard, your object will</a:t>
            </a:r>
            <a:r>
              <a:rPr lang="en-US" b="0" baseline="0" dirty="0">
                <a:solidFill>
                  <a:schemeClr val="tx1"/>
                </a:solidFill>
              </a:rPr>
              <a:t> be</a:t>
            </a:r>
            <a:r>
              <a:rPr lang="en-US" b="0" dirty="0">
                <a:solidFill>
                  <a:schemeClr val="tx1"/>
                </a:solidFill>
              </a:rPr>
              <a:t> registered to SAP Business One services. It’s possible to create the UDO directly from the add-on solution.</a:t>
            </a:r>
          </a:p>
          <a:p>
            <a:endParaRPr lang="en-US" b="0" dirty="0">
              <a:solidFill>
                <a:schemeClr val="tx1"/>
              </a:solidFill>
            </a:endParaRPr>
          </a:p>
          <a:p>
            <a:r>
              <a:rPr lang="en-US" b="0" dirty="0">
                <a:solidFill>
                  <a:schemeClr val="tx1"/>
                </a:solidFill>
              </a:rPr>
              <a:t>User-defined objects help</a:t>
            </a:r>
            <a:r>
              <a:rPr lang="en-US" b="0" baseline="0" dirty="0">
                <a:solidFill>
                  <a:schemeClr val="tx1"/>
                </a:solidFill>
              </a:rPr>
              <a:t> you </a:t>
            </a:r>
            <a:r>
              <a:rPr lang="en-US" b="0" dirty="0">
                <a:solidFill>
                  <a:schemeClr val="tx1"/>
                </a:solidFill>
              </a:rPr>
              <a:t>create custom objects and carry out</a:t>
            </a:r>
            <a:r>
              <a:rPr lang="en-US" b="0" baseline="0" dirty="0">
                <a:solidFill>
                  <a:schemeClr val="tx1"/>
                </a:solidFill>
              </a:rPr>
              <a:t> </a:t>
            </a:r>
            <a:r>
              <a:rPr lang="en-US" b="0" dirty="0">
                <a:solidFill>
                  <a:schemeClr val="tx1"/>
                </a:solidFill>
              </a:rPr>
              <a:t>basic operations like modifying UDO entries or searching among records.</a:t>
            </a:r>
          </a:p>
          <a:p>
            <a:endParaRPr lang="en-US" b="0" dirty="0">
              <a:solidFill>
                <a:schemeClr val="tx1"/>
              </a:solidFill>
            </a:endParaRPr>
          </a:p>
          <a:p>
            <a:r>
              <a:rPr lang="en-US" dirty="0">
                <a:solidFill>
                  <a:schemeClr val="tx1"/>
                </a:solidFill>
              </a:rPr>
              <a:t>It’s not necessary to develop the standard feature in the add-on solution because the UDO offers this already.</a:t>
            </a:r>
          </a:p>
          <a:p>
            <a:endParaRPr lang="en-US" dirty="0">
              <a:solidFill>
                <a:schemeClr val="tx1"/>
              </a:solidFill>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720448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body" idx="1"/>
          </p:nvPr>
        </p:nvSpPr>
        <p:spPr/>
        <p:txBody>
          <a:bodyPr>
            <a:normAutofit/>
          </a:bodyPr>
          <a:lstStyle/>
          <a:p>
            <a:r>
              <a:rPr lang="en-US" b="0" dirty="0">
                <a:solidFill>
                  <a:schemeClr val="tx1"/>
                </a:solidFill>
              </a:rPr>
              <a:t>Let’s see how </a:t>
            </a:r>
            <a:r>
              <a:rPr lang="en-US" dirty="0">
                <a:solidFill>
                  <a:schemeClr val="tx1"/>
                </a:solidFill>
              </a:rPr>
              <a:t>a user-defined object can be implemented.</a:t>
            </a:r>
          </a:p>
          <a:p>
            <a:endParaRPr lang="en-US" dirty="0">
              <a:solidFill>
                <a:schemeClr val="tx1"/>
              </a:solidFill>
            </a:endParaRPr>
          </a:p>
          <a:p>
            <a:r>
              <a:rPr lang="en-US" dirty="0">
                <a:solidFill>
                  <a:schemeClr val="tx1"/>
                </a:solidFill>
              </a:rPr>
              <a:t>A user-defined </a:t>
            </a:r>
            <a:r>
              <a:rPr lang="en-US" b="0" dirty="0">
                <a:solidFill>
                  <a:schemeClr val="tx1"/>
                </a:solidFill>
              </a:rPr>
              <a:t>object first </a:t>
            </a:r>
            <a:r>
              <a:rPr lang="en-US" dirty="0">
                <a:solidFill>
                  <a:schemeClr val="tx1"/>
                </a:solidFill>
              </a:rPr>
              <a:t>needs to be created with the master data or document type.</a:t>
            </a:r>
          </a:p>
          <a:p>
            <a:r>
              <a:rPr lang="en-US" dirty="0">
                <a:solidFill>
                  <a:schemeClr val="tx1"/>
                </a:solidFill>
              </a:rPr>
              <a:t>The services </a:t>
            </a:r>
            <a:r>
              <a:rPr lang="en-US" b="0" dirty="0">
                <a:solidFill>
                  <a:schemeClr val="tx1"/>
                </a:solidFill>
              </a:rPr>
              <a:t>then</a:t>
            </a:r>
            <a:r>
              <a:rPr lang="en-US" dirty="0">
                <a:solidFill>
                  <a:schemeClr val="tx1"/>
                </a:solidFill>
              </a:rPr>
              <a:t> need to be selected during the creation of the </a:t>
            </a:r>
            <a:r>
              <a:rPr lang="en-US" b="0" dirty="0">
                <a:solidFill>
                  <a:schemeClr val="tx1"/>
                </a:solidFill>
              </a:rPr>
              <a:t>user-defined object.</a:t>
            </a:r>
          </a:p>
          <a:p>
            <a:r>
              <a:rPr lang="en-US" dirty="0">
                <a:solidFill>
                  <a:schemeClr val="tx1"/>
                </a:solidFill>
              </a:rPr>
              <a:t>It is possible to create a default form, create a menu entry, or implement some additional classes for the user-defined object in order to overwrite the standard functionality.</a:t>
            </a:r>
          </a:p>
          <a:p>
            <a:endParaRPr lang="en-US" dirty="0">
              <a:solidFill>
                <a:schemeClr val="tx1"/>
              </a:solidFill>
            </a:endParaRPr>
          </a:p>
          <a:p>
            <a:r>
              <a:rPr lang="en-US" dirty="0">
                <a:solidFill>
                  <a:schemeClr val="tx1"/>
                </a:solidFill>
              </a:rPr>
              <a:t>All these steps can be done </a:t>
            </a:r>
            <a:r>
              <a:rPr lang="en-US" b="0" dirty="0">
                <a:solidFill>
                  <a:schemeClr val="tx1"/>
                </a:solidFill>
              </a:rPr>
              <a:t>in</a:t>
            </a:r>
            <a:r>
              <a:rPr lang="en-US" dirty="0">
                <a:solidFill>
                  <a:schemeClr val="tx1"/>
                </a:solidFill>
              </a:rPr>
              <a:t> the source code or from the user interface.</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38298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s://blogs.sap.com/2010/02/02/how-to-use-udo-services-in-di-server/" TargetMode="External"/><Relationship Id="rId4" Type="http://schemas.openxmlformats.org/officeDocument/2006/relationships/hyperlink" Target="https://blogs.sap.com/2009/02/01/simple-sample-blog/"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it-IT" dirty="0">
                <a:solidFill>
                  <a:schemeClr val="accent1"/>
                </a:solidFill>
              </a:rPr>
              <a:t>Cross DI API / UI API – </a:t>
            </a:r>
            <a:r>
              <a:rPr lang="en-US">
                <a:solidFill>
                  <a:schemeClr val="accent1"/>
                </a:solidFill>
              </a:rPr>
              <a:t>User-Defined</a:t>
            </a:r>
            <a:r>
              <a:rPr lang="it-IT" dirty="0">
                <a:solidFill>
                  <a:schemeClr val="accent1"/>
                </a:solidFill>
              </a:rPr>
              <a:t> Objects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nchor="ctr"/>
          <a:lstStyle/>
          <a:p>
            <a:r>
              <a:rPr lang="en-US" dirty="0"/>
              <a:t>User-Defined Objects: Define Base Tables</a:t>
            </a:r>
          </a:p>
        </p:txBody>
      </p:sp>
      <p:sp>
        <p:nvSpPr>
          <p:cNvPr id="39938" name="Rectangle 3"/>
          <p:cNvSpPr txBox="1">
            <a:spLocks noChangeArrowheads="1"/>
          </p:cNvSpPr>
          <p:nvPr/>
        </p:nvSpPr>
        <p:spPr bwMode="gray">
          <a:xfrm>
            <a:off x="504001" y="1479550"/>
            <a:ext cx="11186475" cy="2635250"/>
          </a:xfrm>
          <a:prstGeom prst="rect">
            <a:avLst/>
          </a:prstGeom>
          <a:noFill/>
          <a:ln w="12700">
            <a:noFill/>
            <a:miter lim="800000"/>
            <a:headEnd/>
            <a:tailEnd/>
          </a:ln>
        </p:spPr>
        <p:txBody>
          <a:bodyPr lIns="0" tIns="0" rIns="0" bIns="0"/>
          <a:lstStyle/>
          <a:p>
            <a:pPr marL="293688" lvl="1" indent="-293688">
              <a:spcBef>
                <a:spcPct val="50000"/>
              </a:spcBef>
              <a:buClr>
                <a:srgbClr val="F0AB00"/>
              </a:buClr>
              <a:buSzPct val="80000"/>
              <a:buFont typeface="Wingdings" pitchFamily="2" charset="2"/>
              <a:buChar char="n"/>
            </a:pPr>
            <a:r>
              <a:rPr lang="en-US" dirty="0"/>
              <a:t>Create user table(s) with user fields that will hold the data for your new business object.</a:t>
            </a:r>
          </a:p>
          <a:p>
            <a:pPr marL="293688" lvl="2" indent="277813">
              <a:spcBef>
                <a:spcPct val="50000"/>
              </a:spcBef>
              <a:buFont typeface="Wingdings" pitchFamily="2" charset="2"/>
              <a:buChar char="n"/>
            </a:pPr>
            <a:r>
              <a:rPr lang="en-US" dirty="0"/>
              <a:t>Use the SAP Business One application </a:t>
            </a:r>
          </a:p>
          <a:p>
            <a:pPr marL="293688" lvl="3" indent="277813">
              <a:spcBef>
                <a:spcPct val="50000"/>
              </a:spcBef>
              <a:buNone/>
            </a:pPr>
            <a:r>
              <a:rPr lang="en-US" dirty="0"/>
              <a:t>(Tools </a:t>
            </a:r>
            <a:r>
              <a:rPr lang="en-US" dirty="0">
                <a:sym typeface="Wingdings" pitchFamily="2" charset="2"/>
              </a:rPr>
              <a:t> User-Defined Fields  Manage User Fields  User Tables)</a:t>
            </a:r>
            <a:endParaRPr lang="en-US" dirty="0"/>
          </a:p>
          <a:p>
            <a:pPr marL="293688" lvl="2" indent="277813">
              <a:spcBef>
                <a:spcPct val="25000"/>
              </a:spcBef>
              <a:buFont typeface="Wingdings" pitchFamily="2" charset="2"/>
              <a:buChar char="n"/>
            </a:pPr>
            <a:r>
              <a:rPr lang="en-US" dirty="0"/>
              <a:t>Use the DI API Metadata object </a:t>
            </a:r>
          </a:p>
          <a:p>
            <a:pPr marL="293688" lvl="3" indent="277813">
              <a:spcBef>
                <a:spcPct val="50000"/>
              </a:spcBef>
              <a:buClr>
                <a:srgbClr val="999999"/>
              </a:buClr>
              <a:buNone/>
            </a:pPr>
            <a:r>
              <a:rPr lang="en-US" dirty="0"/>
              <a:t>(UserTablesMD and UserFieldsMD)</a:t>
            </a:r>
          </a:p>
          <a:p>
            <a:pPr marL="293688" lvl="1" indent="-293688">
              <a:spcBef>
                <a:spcPct val="50000"/>
              </a:spcBef>
              <a:buClr>
                <a:srgbClr val="F0AB00"/>
              </a:buClr>
              <a:buSzPct val="80000"/>
              <a:buFont typeface="Wingdings" pitchFamily="2" charset="2"/>
              <a:buChar char="n"/>
            </a:pPr>
            <a:r>
              <a:rPr lang="en-US" dirty="0"/>
              <a:t>Do not forget to choose the suitable object type.</a:t>
            </a:r>
          </a:p>
        </p:txBody>
      </p:sp>
      <p:pic>
        <p:nvPicPr>
          <p:cNvPr id="39939" name="Picture 5" descr="Screen Shot 2013-05-13 at 9.37.40 AM.png"/>
          <p:cNvPicPr>
            <a:picLocks noChangeAspect="1"/>
          </p:cNvPicPr>
          <p:nvPr/>
        </p:nvPicPr>
        <p:blipFill>
          <a:blip r:embed="rId4" cstate="print"/>
          <a:srcRect/>
          <a:stretch>
            <a:fillRect/>
          </a:stretch>
        </p:blipFill>
        <p:spPr bwMode="auto">
          <a:xfrm>
            <a:off x="2611830" y="3694907"/>
            <a:ext cx="6519672" cy="275339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4085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504001" y="350112"/>
            <a:ext cx="11186476" cy="677108"/>
          </a:xfrm>
        </p:spPr>
        <p:txBody>
          <a:bodyPr anchor="ctr"/>
          <a:lstStyle/>
          <a:p>
            <a:r>
              <a:rPr lang="en-US" dirty="0"/>
              <a:t>User-Defined Objects: Registration</a:t>
            </a:r>
            <a:br>
              <a:rPr lang="en-US" dirty="0"/>
            </a:br>
            <a:r>
              <a:rPr lang="en-US" sz="2000" dirty="0"/>
              <a:t>Step 1 - Using the Wizard</a:t>
            </a:r>
            <a:endParaRPr lang="en-US" dirty="0"/>
          </a:p>
        </p:txBody>
      </p:sp>
      <p:sp>
        <p:nvSpPr>
          <p:cNvPr id="41986" name="Text Box 4"/>
          <p:cNvSpPr txBox="1">
            <a:spLocks noChangeArrowheads="1"/>
          </p:cNvSpPr>
          <p:nvPr/>
        </p:nvSpPr>
        <p:spPr bwMode="auto">
          <a:xfrm>
            <a:off x="504001" y="1479550"/>
            <a:ext cx="11186475" cy="1292662"/>
          </a:xfrm>
          <a:prstGeom prst="rect">
            <a:avLst/>
          </a:prstGeom>
          <a:noFill/>
          <a:ln w="12700">
            <a:noFill/>
            <a:miter lim="800000"/>
            <a:headEnd/>
            <a:tailEnd/>
          </a:ln>
        </p:spPr>
        <p:txBody>
          <a:bodyPr wrap="square" lIns="0" tIns="0" rIns="0" bIns="0">
            <a:spAutoFit/>
          </a:bodyPr>
          <a:lstStyle/>
          <a:p>
            <a:pPr marL="277813" indent="-277813">
              <a:spcBef>
                <a:spcPct val="50000"/>
              </a:spcBef>
              <a:buClr>
                <a:srgbClr val="F0AB00"/>
              </a:buClr>
              <a:buSzPct val="80000"/>
              <a:buFont typeface="Wingdings" pitchFamily="2" charset="2"/>
              <a:buChar char="n"/>
            </a:pPr>
            <a:r>
              <a:rPr lang="en-US" sz="1800" dirty="0"/>
              <a:t> </a:t>
            </a:r>
            <a:r>
              <a:rPr lang="en-US" dirty="0"/>
              <a:t>The registration wizard helps you register your user-defined objects.</a:t>
            </a:r>
          </a:p>
          <a:p>
            <a:pPr marL="277813" indent="-277813">
              <a:spcBef>
                <a:spcPct val="50000"/>
              </a:spcBef>
              <a:buClr>
                <a:srgbClr val="F0AB00"/>
              </a:buClr>
              <a:buSzPct val="80000"/>
              <a:buFont typeface="Wingdings" pitchFamily="2" charset="2"/>
              <a:buChar char="n"/>
            </a:pPr>
            <a:r>
              <a:rPr lang="en-US" dirty="0"/>
              <a:t> Registration takes place for each company.</a:t>
            </a:r>
          </a:p>
          <a:p>
            <a:pPr marL="277813" indent="-277813">
              <a:spcBef>
                <a:spcPct val="50000"/>
              </a:spcBef>
              <a:buClr>
                <a:srgbClr val="F0AB00"/>
              </a:buClr>
              <a:buSzPct val="80000"/>
              <a:buFont typeface="Wingdings" pitchFamily="2" charset="2"/>
              <a:buChar char="n"/>
            </a:pPr>
            <a:r>
              <a:rPr lang="en-US" dirty="0"/>
              <a:t> From the SAP Business One menu, choose </a:t>
            </a:r>
            <a:r>
              <a:rPr lang="en-US" sz="1800" i="1" dirty="0"/>
              <a:t>Tools </a:t>
            </a:r>
            <a:r>
              <a:rPr lang="en-US" sz="1800" i="1" dirty="0">
                <a:sym typeface="Wingdings" pitchFamily="2" charset="2"/>
              </a:rPr>
              <a:t> User-Defined Objects  Registration Wizard</a:t>
            </a:r>
            <a:endParaRPr lang="en-US" sz="1400" i="1" dirty="0"/>
          </a:p>
        </p:txBody>
      </p:sp>
      <p:pic>
        <p:nvPicPr>
          <p:cNvPr id="41987" name="Picture 1" descr="Screen Shot 2013-05-13 at 9.34.00 AM.png"/>
          <p:cNvPicPr>
            <a:picLocks noChangeAspect="1"/>
          </p:cNvPicPr>
          <p:nvPr/>
        </p:nvPicPr>
        <p:blipFill>
          <a:blip r:embed="rId4" cstate="print"/>
          <a:srcRect/>
          <a:stretch>
            <a:fillRect/>
          </a:stretch>
        </p:blipFill>
        <p:spPr bwMode="auto">
          <a:xfrm>
            <a:off x="2837922" y="2949489"/>
            <a:ext cx="6518632" cy="343023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892606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504001" y="350112"/>
            <a:ext cx="11186476" cy="677108"/>
          </a:xfrm>
        </p:spPr>
        <p:txBody>
          <a:bodyPr anchor="ctr"/>
          <a:lstStyle/>
          <a:p>
            <a:r>
              <a:rPr lang="en-US" dirty="0"/>
              <a:t>User-Defined Objects: Registration </a:t>
            </a:r>
            <a:br>
              <a:rPr lang="en-US" dirty="0"/>
            </a:br>
            <a:r>
              <a:rPr lang="en-US" sz="2000" dirty="0"/>
              <a:t>Step 2 – Basic Settings and Step 3 – Services </a:t>
            </a:r>
            <a:endParaRPr lang="en-US" dirty="0"/>
          </a:p>
        </p:txBody>
      </p:sp>
      <p:sp>
        <p:nvSpPr>
          <p:cNvPr id="7" name="Rectangle 3"/>
          <p:cNvSpPr txBox="1">
            <a:spLocks noChangeArrowheads="1"/>
          </p:cNvSpPr>
          <p:nvPr/>
        </p:nvSpPr>
        <p:spPr bwMode="gray">
          <a:xfrm>
            <a:off x="499489" y="4607074"/>
            <a:ext cx="6221945" cy="1318713"/>
          </a:xfrm>
          <a:prstGeom prst="rect">
            <a:avLst/>
          </a:prstGeom>
          <a:noFill/>
          <a:ln w="12700" algn="ctr">
            <a:noFill/>
            <a:miter lim="800000"/>
            <a:headEnd/>
            <a:tailEnd/>
          </a:ln>
        </p:spPr>
        <p:txBody>
          <a:bodyPr lIns="0" tIns="0" rIns="0" bIns="0"/>
          <a:lstStyle/>
          <a:p>
            <a:pPr marL="495300" indent="-431800">
              <a:spcBef>
                <a:spcPct val="75000"/>
              </a:spcBef>
              <a:buClr>
                <a:schemeClr val="tx1"/>
              </a:buClr>
              <a:buSzPct val="80000"/>
              <a:defRPr/>
            </a:pPr>
            <a:r>
              <a:rPr lang="en-US" sz="1800" kern="0" dirty="0">
                <a:latin typeface="+mn-lt"/>
              </a:rPr>
              <a:t>Set a unique ID for your object (use namespace)</a:t>
            </a:r>
          </a:p>
          <a:p>
            <a:pPr marL="495300" indent="-431800">
              <a:spcBef>
                <a:spcPct val="75000"/>
              </a:spcBef>
              <a:buClr>
                <a:schemeClr val="tx1"/>
              </a:buClr>
              <a:buSzPct val="80000"/>
              <a:defRPr/>
            </a:pPr>
            <a:r>
              <a:rPr lang="en-US" sz="1800" kern="0" dirty="0">
                <a:latin typeface="+mn-lt"/>
              </a:rPr>
              <a:t>Set the object type</a:t>
            </a:r>
          </a:p>
          <a:p>
            <a:pPr marL="495300" indent="-431800">
              <a:spcBef>
                <a:spcPct val="75000"/>
              </a:spcBef>
              <a:buClr>
                <a:schemeClr val="tx1"/>
              </a:buClr>
              <a:buSzPct val="80000"/>
              <a:defRPr/>
            </a:pPr>
            <a:r>
              <a:rPr lang="en-US" sz="1800" kern="0" dirty="0">
                <a:latin typeface="+mn-lt"/>
              </a:rPr>
              <a:t>Set the header/parent table</a:t>
            </a:r>
          </a:p>
        </p:txBody>
      </p:sp>
      <p:sp>
        <p:nvSpPr>
          <p:cNvPr id="8" name="Rectangle 3"/>
          <p:cNvSpPr txBox="1">
            <a:spLocks noChangeArrowheads="1"/>
          </p:cNvSpPr>
          <p:nvPr/>
        </p:nvSpPr>
        <p:spPr bwMode="gray">
          <a:xfrm>
            <a:off x="5858456" y="4745820"/>
            <a:ext cx="5832022" cy="1435100"/>
          </a:xfrm>
          <a:prstGeom prst="rect">
            <a:avLst/>
          </a:prstGeom>
          <a:noFill/>
          <a:ln w="12700" algn="ctr">
            <a:noFill/>
            <a:miter lim="800000"/>
            <a:headEnd/>
            <a:tailEnd/>
          </a:ln>
        </p:spPr>
        <p:txBody>
          <a:bodyPr lIns="0" tIns="0" rIns="0" bIns="0"/>
          <a:lstStyle/>
          <a:p>
            <a:pPr>
              <a:spcBef>
                <a:spcPct val="75000"/>
              </a:spcBef>
              <a:buClr>
                <a:schemeClr val="tx1"/>
              </a:buClr>
              <a:buSzPct val="80000"/>
              <a:defRPr/>
            </a:pPr>
            <a:r>
              <a:rPr lang="en-US" sz="1800" kern="0" dirty="0">
                <a:latin typeface="+mn-lt"/>
              </a:rPr>
              <a:t>Register for services.</a:t>
            </a:r>
          </a:p>
          <a:p>
            <a:pPr>
              <a:spcBef>
                <a:spcPct val="75000"/>
              </a:spcBef>
              <a:buClr>
                <a:schemeClr val="tx1"/>
              </a:buClr>
              <a:buSzPct val="80000"/>
              <a:defRPr/>
            </a:pPr>
            <a:r>
              <a:rPr lang="en-US" sz="1800" kern="0" dirty="0">
                <a:latin typeface="+mn-lt"/>
              </a:rPr>
              <a:t>Add and Update are the basic services and cannot be deselected.</a:t>
            </a:r>
          </a:p>
        </p:txBody>
      </p:sp>
      <p:grpSp>
        <p:nvGrpSpPr>
          <p:cNvPr id="9" name="Group 8"/>
          <p:cNvGrpSpPr/>
          <p:nvPr/>
        </p:nvGrpSpPr>
        <p:grpSpPr>
          <a:xfrm>
            <a:off x="499489" y="1286766"/>
            <a:ext cx="11190988" cy="3035300"/>
            <a:chOff x="249238" y="1244600"/>
            <a:chExt cx="8197850" cy="3506788"/>
          </a:xfrm>
        </p:grpSpPr>
        <p:pic>
          <p:nvPicPr>
            <p:cNvPr id="44036" name="Picture 2" descr="Screen Shot 2013-05-13 at 9.34.37 AM.png"/>
            <p:cNvPicPr>
              <a:picLocks noChangeAspect="1"/>
            </p:cNvPicPr>
            <p:nvPr/>
          </p:nvPicPr>
          <p:blipFill>
            <a:blip r:embed="rId4" cstate="print"/>
            <a:srcRect/>
            <a:stretch>
              <a:fillRect/>
            </a:stretch>
          </p:blipFill>
          <p:spPr bwMode="auto">
            <a:xfrm>
              <a:off x="249238" y="1244600"/>
              <a:ext cx="4786312" cy="3178175"/>
            </a:xfrm>
            <a:prstGeom prst="rect">
              <a:avLst/>
            </a:prstGeom>
            <a:noFill/>
            <a:ln w="9525">
              <a:noFill/>
              <a:miter lim="800000"/>
              <a:headEnd/>
              <a:tailEnd/>
            </a:ln>
          </p:spPr>
        </p:pic>
        <p:pic>
          <p:nvPicPr>
            <p:cNvPr id="44037" name="Picture 1" descr="Screen Shot 2013-05-13 at 9.34.45 AM.png"/>
            <p:cNvPicPr>
              <a:picLocks noChangeAspect="1"/>
            </p:cNvPicPr>
            <p:nvPr/>
          </p:nvPicPr>
          <p:blipFill>
            <a:blip r:embed="rId5" cstate="print"/>
            <a:srcRect/>
            <a:stretch>
              <a:fillRect/>
            </a:stretch>
          </p:blipFill>
          <p:spPr bwMode="auto">
            <a:xfrm>
              <a:off x="3868738" y="1716088"/>
              <a:ext cx="4578350" cy="30353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01486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504001" y="350112"/>
            <a:ext cx="11186476" cy="677108"/>
          </a:xfrm>
        </p:spPr>
        <p:txBody>
          <a:bodyPr anchor="ctr"/>
          <a:lstStyle/>
          <a:p>
            <a:r>
              <a:rPr lang="en-US" dirty="0"/>
              <a:t>User-Defined Objects: Default Form </a:t>
            </a:r>
            <a:br>
              <a:rPr lang="en-US" dirty="0"/>
            </a:br>
            <a:r>
              <a:rPr lang="en-US" sz="2000" dirty="0"/>
              <a:t>Step 4 – Default Form (optional)</a:t>
            </a:r>
            <a:endParaRPr lang="en-US" dirty="0"/>
          </a:p>
        </p:txBody>
      </p:sp>
      <p:sp>
        <p:nvSpPr>
          <p:cNvPr id="4" name="Text Placeholder 3"/>
          <p:cNvSpPr txBox="1">
            <a:spLocks/>
          </p:cNvSpPr>
          <p:nvPr/>
        </p:nvSpPr>
        <p:spPr bwMode="gray">
          <a:xfrm>
            <a:off x="504001" y="1479552"/>
            <a:ext cx="11186476" cy="1524906"/>
          </a:xfrm>
          <a:prstGeom prst="rect">
            <a:avLst/>
          </a:prstGeom>
        </p:spPr>
        <p:txBody>
          <a:bodyPr lIns="0" tIns="0" rIns="0" bIns="0"/>
          <a:lstStyle/>
          <a:p>
            <a:pPr>
              <a:spcBef>
                <a:spcPts val="1620"/>
              </a:spcBef>
              <a:buClr>
                <a:schemeClr val="accent1"/>
              </a:buClr>
              <a:buSzPct val="150000"/>
              <a:buFont typeface="Wingdings" pitchFamily="2" charset="2"/>
              <a:buChar char="ü"/>
              <a:defRPr/>
            </a:pPr>
            <a:r>
              <a:rPr lang="en-US" sz="1800" dirty="0">
                <a:latin typeface="+mn-lt"/>
              </a:rPr>
              <a:t> </a:t>
            </a:r>
            <a:r>
              <a:rPr lang="en-US" dirty="0">
                <a:latin typeface="Arial" charset="0"/>
                <a:ea typeface="ＭＳ Ｐゴシック" charset="0"/>
                <a:cs typeface="ＭＳ Ｐゴシック" charset="0"/>
              </a:rPr>
              <a:t>You can choose between two UDO form styles:</a:t>
            </a:r>
            <a:endParaRPr lang="en-US" sz="1400" dirty="0">
              <a:latin typeface="+mn-lt"/>
            </a:endParaRPr>
          </a:p>
          <a:p>
            <a:pPr marL="985838" lvl="5" indent="-228600" defTabSz="457200">
              <a:spcBef>
                <a:spcPct val="20000"/>
              </a:spcBef>
              <a:buClr>
                <a:srgbClr val="F0AB00">
                  <a:lumMod val="75000"/>
                </a:srgbClr>
              </a:buClr>
              <a:buSzPct val="150000"/>
              <a:buFont typeface="Arial" pitchFamily="34" charset="0"/>
              <a:buChar char="•"/>
              <a:defRPr/>
            </a:pPr>
            <a:r>
              <a:rPr lang="en-US" dirty="0">
                <a:latin typeface="Arial" charset="0"/>
                <a:ea typeface="ＭＳ Ｐゴシック" charset="0"/>
                <a:cs typeface="ＭＳ Ｐゴシック" charset="0"/>
              </a:rPr>
              <a:t>A form with a matrix only (old style) </a:t>
            </a:r>
            <a:endParaRPr lang="en-US" dirty="0">
              <a:solidFill>
                <a:srgbClr val="000000"/>
              </a:solidFill>
              <a:latin typeface="Arial" charset="0"/>
              <a:ea typeface="ＭＳ Ｐゴシック" charset="0"/>
              <a:cs typeface="ＭＳ Ｐゴシック" charset="0"/>
            </a:endParaRPr>
          </a:p>
          <a:p>
            <a:pPr marL="985838" lvl="5" indent="-228600" defTabSz="457200">
              <a:spcBef>
                <a:spcPct val="20000"/>
              </a:spcBef>
              <a:buClr>
                <a:srgbClr val="F0AB00">
                  <a:lumMod val="75000"/>
                </a:srgbClr>
              </a:buClr>
              <a:buSzPct val="150000"/>
              <a:buFont typeface="Arial" pitchFamily="34" charset="0"/>
              <a:buChar char="•"/>
              <a:defRPr/>
            </a:pPr>
            <a:r>
              <a:rPr lang="en-US" dirty="0">
                <a:latin typeface="Arial" charset="0"/>
                <a:ea typeface="ＭＳ Ｐゴシック" charset="0"/>
                <a:cs typeface="ＭＳ Ｐゴシック" charset="0"/>
              </a:rPr>
              <a:t>A form with a header area and a lines area (new style)</a:t>
            </a:r>
          </a:p>
          <a:p>
            <a:pPr marL="447675" lvl="4">
              <a:spcBef>
                <a:spcPts val="252"/>
              </a:spcBef>
              <a:buClr>
                <a:schemeClr val="accent2"/>
              </a:buClr>
              <a:buSzPct val="150000"/>
              <a:defRPr/>
            </a:pPr>
            <a:endParaRPr lang="en-US" dirty="0">
              <a:latin typeface="+mn-lt"/>
            </a:endParaRPr>
          </a:p>
        </p:txBody>
      </p:sp>
      <p:pic>
        <p:nvPicPr>
          <p:cNvPr id="46083" name="Picture 1" descr="Screen Shot 2013-05-15 at 4.57.35 PM.png"/>
          <p:cNvPicPr>
            <a:picLocks noChangeAspect="1"/>
          </p:cNvPicPr>
          <p:nvPr/>
        </p:nvPicPr>
        <p:blipFill>
          <a:blip r:embed="rId3" cstate="print"/>
          <a:srcRect/>
          <a:stretch>
            <a:fillRect/>
          </a:stretch>
        </p:blipFill>
        <p:spPr bwMode="auto">
          <a:xfrm>
            <a:off x="1825585" y="3456790"/>
            <a:ext cx="8016820" cy="2467923"/>
          </a:xfrm>
          <a:prstGeom prst="rect">
            <a:avLst/>
          </a:prstGeom>
          <a:noFill/>
          <a:ln w="9525">
            <a:noFill/>
            <a:miter lim="800000"/>
            <a:headEnd/>
            <a:tailEnd/>
          </a:ln>
        </p:spPr>
      </p:pic>
    </p:spTree>
    <p:extLst>
      <p:ext uri="{BB962C8B-B14F-4D97-AF65-F5344CB8AC3E}">
        <p14:creationId xmlns:p14="http://schemas.microsoft.com/office/powerpoint/2010/main" val="1498541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504001" y="350112"/>
            <a:ext cx="11186476" cy="677108"/>
          </a:xfrm>
        </p:spPr>
        <p:txBody>
          <a:bodyPr anchor="ctr"/>
          <a:lstStyle/>
          <a:p>
            <a:r>
              <a:rPr lang="en-US" dirty="0"/>
              <a:t>User-Defined Objects: Registration </a:t>
            </a:r>
            <a:br>
              <a:rPr lang="en-US" dirty="0"/>
            </a:br>
            <a:r>
              <a:rPr lang="en-US" sz="2000" dirty="0"/>
              <a:t>Step 4 – Menu location (optional)</a:t>
            </a:r>
            <a:endParaRPr lang="en-US" dirty="0"/>
          </a:p>
        </p:txBody>
      </p:sp>
      <p:sp>
        <p:nvSpPr>
          <p:cNvPr id="4" name="Text Placeholder 3"/>
          <p:cNvSpPr txBox="1">
            <a:spLocks/>
          </p:cNvSpPr>
          <p:nvPr/>
        </p:nvSpPr>
        <p:spPr bwMode="gray">
          <a:xfrm>
            <a:off x="504001" y="1479551"/>
            <a:ext cx="11186476" cy="562949"/>
          </a:xfrm>
          <a:prstGeom prst="rect">
            <a:avLst/>
          </a:prstGeom>
        </p:spPr>
        <p:txBody>
          <a:bodyPr lIns="0" tIns="0" rIns="0" bIns="0"/>
          <a:lstStyle/>
          <a:p>
            <a:pPr>
              <a:spcBef>
                <a:spcPts val="1620"/>
              </a:spcBef>
              <a:buClr>
                <a:schemeClr val="accent1"/>
              </a:buClr>
              <a:buSzPct val="150000"/>
              <a:buFont typeface="Wingdings" pitchFamily="2" charset="2"/>
              <a:buChar char="ü"/>
              <a:defRPr/>
            </a:pPr>
            <a:r>
              <a:rPr lang="en-US" sz="1800" dirty="0">
                <a:latin typeface="+mn-lt"/>
              </a:rPr>
              <a:t> </a:t>
            </a:r>
            <a:r>
              <a:rPr lang="en-US" dirty="0">
                <a:latin typeface="Arial" charset="0"/>
                <a:ea typeface="ＭＳ Ｐゴシック" charset="0"/>
                <a:cs typeface="ＭＳ Ｐゴシック" charset="0"/>
              </a:rPr>
              <a:t>Specify the menu location of the UDO in the SAP Business One main menu.</a:t>
            </a:r>
            <a:endParaRPr lang="en-US" sz="1800" dirty="0">
              <a:latin typeface="+mn-lt"/>
            </a:endParaRPr>
          </a:p>
          <a:p>
            <a:pPr marL="447675" lvl="3" indent="-177800">
              <a:spcBef>
                <a:spcPts val="420"/>
              </a:spcBef>
              <a:buClr>
                <a:schemeClr val="accent2"/>
              </a:buClr>
              <a:buSzPct val="150000"/>
              <a:buFont typeface="Arial" pitchFamily="34" charset="0"/>
              <a:buChar char="•"/>
              <a:defRPr/>
            </a:pPr>
            <a:endParaRPr lang="en-US" sz="800" dirty="0">
              <a:latin typeface="+mn-lt"/>
            </a:endParaRPr>
          </a:p>
        </p:txBody>
      </p:sp>
      <p:pic>
        <p:nvPicPr>
          <p:cNvPr id="48131" name="Picture 1" descr="Screen Shot 2013-05-15 at 4.58.17 PM.png"/>
          <p:cNvPicPr>
            <a:picLocks noChangeAspect="1"/>
          </p:cNvPicPr>
          <p:nvPr/>
        </p:nvPicPr>
        <p:blipFill>
          <a:blip r:embed="rId3" cstate="print"/>
          <a:srcRect/>
          <a:stretch>
            <a:fillRect/>
          </a:stretch>
        </p:blipFill>
        <p:spPr bwMode="auto">
          <a:xfrm>
            <a:off x="2884139" y="2042500"/>
            <a:ext cx="6426200" cy="4267200"/>
          </a:xfrm>
          <a:prstGeom prst="rect">
            <a:avLst/>
          </a:prstGeom>
          <a:noFill/>
          <a:ln w="9525">
            <a:noFill/>
            <a:miter lim="800000"/>
            <a:headEnd/>
            <a:tailEnd/>
          </a:ln>
        </p:spPr>
      </p:pic>
    </p:spTree>
    <p:extLst>
      <p:ext uri="{BB962C8B-B14F-4D97-AF65-F5344CB8AC3E}">
        <p14:creationId xmlns:p14="http://schemas.microsoft.com/office/powerpoint/2010/main" val="276919867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504001" y="350112"/>
            <a:ext cx="11186476" cy="677108"/>
          </a:xfrm>
        </p:spPr>
        <p:txBody>
          <a:bodyPr anchor="ctr"/>
          <a:lstStyle/>
          <a:p>
            <a:r>
              <a:rPr lang="en-US" dirty="0"/>
              <a:t>User-Defined Objects: Registration </a:t>
            </a:r>
            <a:br>
              <a:rPr lang="en-US" dirty="0"/>
            </a:br>
            <a:r>
              <a:rPr lang="en-US" sz="2000" dirty="0"/>
              <a:t>Step 5 – Fields for </a:t>
            </a:r>
            <a:r>
              <a:rPr lang="ja-JP" altLang="en-US" sz="2000" dirty="0"/>
              <a:t>“</a:t>
            </a:r>
            <a:r>
              <a:rPr lang="en-US" altLang="ja-JP" sz="2000" dirty="0"/>
              <a:t>Find</a:t>
            </a:r>
            <a:r>
              <a:rPr lang="ja-JP" altLang="en-US" sz="2000" dirty="0"/>
              <a:t>”</a:t>
            </a:r>
            <a:r>
              <a:rPr lang="en-US" altLang="ja-JP" sz="2000" dirty="0"/>
              <a:t> and Step 6 – Select child tables</a:t>
            </a:r>
            <a:endParaRPr lang="en-US" dirty="0"/>
          </a:p>
        </p:txBody>
      </p:sp>
      <p:sp>
        <p:nvSpPr>
          <p:cNvPr id="7" name="Rectangle 3"/>
          <p:cNvSpPr txBox="1">
            <a:spLocks noChangeArrowheads="1"/>
          </p:cNvSpPr>
          <p:nvPr/>
        </p:nvSpPr>
        <p:spPr bwMode="gray">
          <a:xfrm>
            <a:off x="504001" y="5001613"/>
            <a:ext cx="4970524" cy="1293812"/>
          </a:xfrm>
          <a:prstGeom prst="rect">
            <a:avLst/>
          </a:prstGeom>
          <a:noFill/>
          <a:ln w="12700" algn="ctr">
            <a:noFill/>
            <a:miter lim="800000"/>
            <a:headEnd/>
            <a:tailEnd/>
          </a:ln>
        </p:spPr>
        <p:txBody>
          <a:bodyPr lIns="0" tIns="0" rIns="0" bIns="0"/>
          <a:lstStyle/>
          <a:p>
            <a:pPr>
              <a:spcBef>
                <a:spcPct val="75000"/>
              </a:spcBef>
              <a:buClr>
                <a:schemeClr val="tx1"/>
              </a:buClr>
              <a:buSzPct val="80000"/>
              <a:buFont typeface="Wingdings" pitchFamily="2" charset="2"/>
              <a:buNone/>
              <a:defRPr/>
            </a:pPr>
            <a:r>
              <a:rPr lang="en-US" kern="0" dirty="0">
                <a:latin typeface="+mn-lt"/>
              </a:rPr>
              <a:t>If the Find service was selected:</a:t>
            </a:r>
          </a:p>
          <a:p>
            <a:pPr>
              <a:spcBef>
                <a:spcPct val="75000"/>
              </a:spcBef>
              <a:buClr>
                <a:schemeClr val="tx1"/>
              </a:buClr>
              <a:buSzPct val="80000"/>
              <a:defRPr/>
            </a:pPr>
            <a:r>
              <a:rPr lang="en-US" kern="0" dirty="0">
                <a:latin typeface="+mn-lt"/>
              </a:rPr>
              <a:t>Select the fields from the parent table to be displayed in the find form.</a:t>
            </a:r>
          </a:p>
        </p:txBody>
      </p:sp>
      <p:sp>
        <p:nvSpPr>
          <p:cNvPr id="50179" name="Rectangle 3"/>
          <p:cNvSpPr txBox="1">
            <a:spLocks noChangeArrowheads="1"/>
          </p:cNvSpPr>
          <p:nvPr/>
        </p:nvSpPr>
        <p:spPr bwMode="gray">
          <a:xfrm>
            <a:off x="6146357" y="5001613"/>
            <a:ext cx="5544119" cy="1547812"/>
          </a:xfrm>
          <a:prstGeom prst="rect">
            <a:avLst/>
          </a:prstGeom>
          <a:noFill/>
          <a:ln w="12700">
            <a:noFill/>
            <a:miter lim="800000"/>
            <a:headEnd/>
            <a:tailEnd/>
          </a:ln>
        </p:spPr>
        <p:txBody>
          <a:bodyPr lIns="0" tIns="0" rIns="0" bIns="0"/>
          <a:lstStyle/>
          <a:p>
            <a:pPr>
              <a:spcBef>
                <a:spcPct val="75000"/>
              </a:spcBef>
              <a:buClr>
                <a:schemeClr val="tx1"/>
              </a:buClr>
              <a:buSzPct val="80000"/>
            </a:pPr>
            <a:r>
              <a:rPr lang="en-US" dirty="0"/>
              <a:t> Select the Child tables of the object.</a:t>
            </a:r>
          </a:p>
          <a:p>
            <a:pPr>
              <a:spcBef>
                <a:spcPct val="75000"/>
              </a:spcBef>
              <a:buClr>
                <a:schemeClr val="tx1"/>
              </a:buClr>
              <a:buSzPct val="80000"/>
            </a:pPr>
            <a:r>
              <a:rPr lang="en-US" dirty="0"/>
              <a:t> Only suitable tables are displayed in the list.</a:t>
            </a:r>
          </a:p>
          <a:p>
            <a:pPr>
              <a:spcBef>
                <a:spcPct val="75000"/>
              </a:spcBef>
              <a:buClr>
                <a:schemeClr val="tx1"/>
              </a:buClr>
              <a:buSzPct val="80000"/>
              <a:buFont typeface="Wingdings" pitchFamily="2" charset="2"/>
              <a:buNone/>
            </a:pPr>
            <a:endParaRPr lang="en-US" dirty="0"/>
          </a:p>
        </p:txBody>
      </p:sp>
      <p:pic>
        <p:nvPicPr>
          <p:cNvPr id="50180" name="Picture 1" descr="Screen Shot 2013-05-13 at 9.35.04 AM.png"/>
          <p:cNvPicPr>
            <a:picLocks noChangeAspect="1"/>
          </p:cNvPicPr>
          <p:nvPr/>
        </p:nvPicPr>
        <p:blipFill>
          <a:blip r:embed="rId4" cstate="print"/>
          <a:srcRect/>
          <a:stretch>
            <a:fillRect/>
          </a:stretch>
        </p:blipFill>
        <p:spPr bwMode="auto">
          <a:xfrm>
            <a:off x="504001" y="1348922"/>
            <a:ext cx="4970524" cy="3188728"/>
          </a:xfrm>
          <a:prstGeom prst="rect">
            <a:avLst/>
          </a:prstGeom>
          <a:noFill/>
          <a:ln w="9525">
            <a:noFill/>
            <a:miter lim="800000"/>
            <a:headEnd/>
            <a:tailEnd/>
          </a:ln>
        </p:spPr>
      </p:pic>
      <p:pic>
        <p:nvPicPr>
          <p:cNvPr id="50181" name="Picture 2" descr="Screen Shot 2013-05-13 at 9.35.25 AM.png"/>
          <p:cNvPicPr>
            <a:picLocks noChangeAspect="1"/>
          </p:cNvPicPr>
          <p:nvPr/>
        </p:nvPicPr>
        <p:blipFill>
          <a:blip r:embed="rId5" cstate="print"/>
          <a:srcRect/>
          <a:stretch>
            <a:fillRect/>
          </a:stretch>
        </p:blipFill>
        <p:spPr bwMode="auto">
          <a:xfrm>
            <a:off x="6146358" y="1348922"/>
            <a:ext cx="5544119" cy="319125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3358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1" descr="Screen Shot 2013-05-15 at 5.02.25 PM.png"/>
          <p:cNvPicPr>
            <a:picLocks noChangeAspect="1"/>
          </p:cNvPicPr>
          <p:nvPr/>
        </p:nvPicPr>
        <p:blipFill>
          <a:blip r:embed="rId4" cstate="print"/>
          <a:srcRect/>
          <a:stretch>
            <a:fillRect/>
          </a:stretch>
        </p:blipFill>
        <p:spPr bwMode="auto">
          <a:xfrm>
            <a:off x="504001" y="1529227"/>
            <a:ext cx="5326783" cy="3096390"/>
          </a:xfrm>
          <a:prstGeom prst="rect">
            <a:avLst/>
          </a:prstGeom>
          <a:noFill/>
          <a:ln w="9525">
            <a:noFill/>
            <a:miter lim="800000"/>
            <a:headEnd/>
            <a:tailEnd/>
          </a:ln>
        </p:spPr>
      </p:pic>
      <p:sp>
        <p:nvSpPr>
          <p:cNvPr id="52226" name="Rectangle 2"/>
          <p:cNvSpPr>
            <a:spLocks noGrp="1" noChangeArrowheads="1"/>
          </p:cNvSpPr>
          <p:nvPr>
            <p:ph type="title"/>
          </p:nvPr>
        </p:nvSpPr>
        <p:spPr>
          <a:xfrm>
            <a:off x="504001" y="350112"/>
            <a:ext cx="11186476" cy="677108"/>
          </a:xfrm>
        </p:spPr>
        <p:txBody>
          <a:bodyPr anchor="ctr"/>
          <a:lstStyle/>
          <a:p>
            <a:r>
              <a:rPr lang="en-US" dirty="0"/>
              <a:t>User-Defined Objects: Registration</a:t>
            </a:r>
            <a:br>
              <a:rPr lang="en-US" dirty="0"/>
            </a:br>
            <a:r>
              <a:rPr lang="en-US" sz="2000" dirty="0"/>
              <a:t>Step 6 – Define </a:t>
            </a:r>
            <a:r>
              <a:rPr lang="ja-JP" altLang="en-US" sz="2000" dirty="0"/>
              <a:t>“</a:t>
            </a:r>
            <a:r>
              <a:rPr lang="en-US" altLang="ja-JP" sz="2000" dirty="0"/>
              <a:t>Default Form</a:t>
            </a:r>
            <a:r>
              <a:rPr lang="ja-JP" altLang="en-US" sz="2000" dirty="0"/>
              <a:t>” </a:t>
            </a:r>
            <a:r>
              <a:rPr lang="de-DE" altLang="ja-JP" sz="2000" dirty="0"/>
              <a:t>(optional)</a:t>
            </a:r>
            <a:endParaRPr lang="en-US" dirty="0"/>
          </a:p>
        </p:txBody>
      </p:sp>
      <p:sp>
        <p:nvSpPr>
          <p:cNvPr id="6" name="Rectangle 3"/>
          <p:cNvSpPr txBox="1">
            <a:spLocks noChangeArrowheads="1"/>
          </p:cNvSpPr>
          <p:nvPr/>
        </p:nvSpPr>
        <p:spPr bwMode="gray">
          <a:xfrm>
            <a:off x="504001" y="4901993"/>
            <a:ext cx="11186476" cy="1330928"/>
          </a:xfrm>
          <a:prstGeom prst="rect">
            <a:avLst/>
          </a:prstGeom>
          <a:noFill/>
          <a:ln w="12700" algn="ctr">
            <a:noFill/>
            <a:miter lim="800000"/>
            <a:headEnd/>
            <a:tailEnd/>
          </a:ln>
        </p:spPr>
        <p:txBody>
          <a:bodyPr lIns="0" tIns="0" rIns="0" bIns="0"/>
          <a:lstStyle/>
          <a:p>
            <a:pPr>
              <a:spcBef>
                <a:spcPct val="75000"/>
              </a:spcBef>
              <a:buClr>
                <a:schemeClr val="tx1"/>
              </a:buClr>
              <a:buSzPct val="80000"/>
              <a:buFont typeface="Wingdings" pitchFamily="2" charset="2"/>
              <a:buNone/>
              <a:defRPr/>
            </a:pPr>
            <a:r>
              <a:rPr lang="en-US" kern="0" dirty="0">
                <a:latin typeface="+mn-lt"/>
              </a:rPr>
              <a:t>If the Default Form service was checked:</a:t>
            </a:r>
          </a:p>
          <a:p>
            <a:pPr>
              <a:spcBef>
                <a:spcPct val="75000"/>
              </a:spcBef>
              <a:buClr>
                <a:schemeClr val="tx1"/>
              </a:buClr>
              <a:buSzPct val="80000"/>
              <a:defRPr/>
            </a:pPr>
            <a:r>
              <a:rPr lang="en-US" kern="0" dirty="0">
                <a:latin typeface="+mn-lt"/>
              </a:rPr>
              <a:t>Select fields from parent table to be displayed in the default form.</a:t>
            </a:r>
          </a:p>
          <a:p>
            <a:pPr>
              <a:spcBef>
                <a:spcPct val="75000"/>
              </a:spcBef>
              <a:buClr>
                <a:schemeClr val="tx1"/>
              </a:buClr>
              <a:buSzPct val="80000"/>
              <a:defRPr/>
            </a:pPr>
            <a:r>
              <a:rPr lang="en-US" kern="0" dirty="0">
                <a:latin typeface="+mn-lt"/>
              </a:rPr>
              <a:t>Select fields from one child table.</a:t>
            </a:r>
          </a:p>
        </p:txBody>
      </p:sp>
      <p:pic>
        <p:nvPicPr>
          <p:cNvPr id="52228" name="Picture 2" descr="Screen Shot 2013-05-13 at 9.35.45 AM.png"/>
          <p:cNvPicPr>
            <a:picLocks noChangeAspect="1"/>
          </p:cNvPicPr>
          <p:nvPr/>
        </p:nvPicPr>
        <p:blipFill>
          <a:blip r:embed="rId5" cstate="print"/>
          <a:srcRect/>
          <a:stretch>
            <a:fillRect/>
          </a:stretch>
        </p:blipFill>
        <p:spPr bwMode="auto">
          <a:xfrm>
            <a:off x="6080166" y="1529227"/>
            <a:ext cx="5610311" cy="309639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87438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504001" y="350112"/>
            <a:ext cx="11186476" cy="677108"/>
          </a:xfrm>
        </p:spPr>
        <p:txBody>
          <a:bodyPr anchor="ctr"/>
          <a:lstStyle/>
          <a:p>
            <a:r>
              <a:rPr lang="en-US" dirty="0"/>
              <a:t>User-Defined Objects: Registration</a:t>
            </a:r>
            <a:br>
              <a:rPr lang="en-US" dirty="0"/>
            </a:br>
            <a:r>
              <a:rPr lang="en-US" sz="2000" dirty="0"/>
              <a:t>Step 7 – Implementation DLL (optional)</a:t>
            </a:r>
            <a:endParaRPr lang="en-US" dirty="0"/>
          </a:p>
        </p:txBody>
      </p:sp>
      <p:sp>
        <p:nvSpPr>
          <p:cNvPr id="7" name="Rectangle 3"/>
          <p:cNvSpPr txBox="1">
            <a:spLocks noChangeArrowheads="1"/>
          </p:cNvSpPr>
          <p:nvPr/>
        </p:nvSpPr>
        <p:spPr bwMode="gray">
          <a:xfrm>
            <a:off x="504001" y="1479550"/>
            <a:ext cx="6277098" cy="392898"/>
          </a:xfrm>
          <a:prstGeom prst="rect">
            <a:avLst/>
          </a:prstGeom>
          <a:noFill/>
          <a:ln w="12700" algn="ctr">
            <a:noFill/>
            <a:miter lim="800000"/>
            <a:headEnd/>
            <a:tailEnd/>
          </a:ln>
        </p:spPr>
        <p:txBody>
          <a:bodyPr lIns="0" tIns="0" rIns="0" bIns="0"/>
          <a:lstStyle/>
          <a:p>
            <a:pPr>
              <a:spcBef>
                <a:spcPct val="75000"/>
              </a:spcBef>
              <a:buClr>
                <a:schemeClr val="tx1"/>
              </a:buClr>
              <a:buSzPct val="80000"/>
              <a:defRPr/>
            </a:pPr>
            <a:r>
              <a:rPr lang="en-US" kern="0" dirty="0">
                <a:latin typeface="+mn-lt"/>
              </a:rPr>
              <a:t> Set the Extension DLL file (optional).</a:t>
            </a:r>
          </a:p>
        </p:txBody>
      </p:sp>
      <p:pic>
        <p:nvPicPr>
          <p:cNvPr id="56323" name="Picture 1" descr="Screen Shot 2013-05-13 at 9.35.51 AM.png"/>
          <p:cNvPicPr>
            <a:picLocks noChangeAspect="1"/>
          </p:cNvPicPr>
          <p:nvPr/>
        </p:nvPicPr>
        <p:blipFill>
          <a:blip r:embed="rId4" cstate="print"/>
          <a:srcRect/>
          <a:stretch>
            <a:fillRect/>
          </a:stretch>
        </p:blipFill>
        <p:spPr bwMode="auto">
          <a:xfrm>
            <a:off x="2865089" y="1978314"/>
            <a:ext cx="6464300" cy="428148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65571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04001" y="350112"/>
            <a:ext cx="11186476" cy="677108"/>
          </a:xfrm>
        </p:spPr>
        <p:txBody>
          <a:bodyPr anchor="ctr"/>
          <a:lstStyle/>
          <a:p>
            <a:r>
              <a:rPr lang="en-US" dirty="0"/>
              <a:t>User-Defined Objects: Default Form</a:t>
            </a:r>
            <a:br>
              <a:rPr lang="en-US" dirty="0"/>
            </a:br>
            <a:r>
              <a:rPr lang="en-US" sz="2000" dirty="0"/>
              <a:t>Example</a:t>
            </a:r>
            <a:endParaRPr lang="en-US" dirty="0"/>
          </a:p>
        </p:txBody>
      </p:sp>
      <p:pic>
        <p:nvPicPr>
          <p:cNvPr id="54274" name="Picture 2"/>
          <p:cNvPicPr>
            <a:picLocks noChangeAspect="1" noChangeArrowheads="1"/>
          </p:cNvPicPr>
          <p:nvPr/>
        </p:nvPicPr>
        <p:blipFill>
          <a:blip r:embed="rId3" cstate="print"/>
          <a:srcRect/>
          <a:stretch>
            <a:fillRect/>
          </a:stretch>
        </p:blipFill>
        <p:spPr bwMode="auto">
          <a:xfrm>
            <a:off x="504001" y="1404268"/>
            <a:ext cx="11186476" cy="4659542"/>
          </a:xfrm>
          <a:prstGeom prst="rect">
            <a:avLst/>
          </a:prstGeom>
          <a:noFill/>
          <a:ln w="9525">
            <a:noFill/>
            <a:miter lim="800000"/>
            <a:headEnd/>
            <a:tailEnd/>
          </a:ln>
        </p:spPr>
      </p:pic>
    </p:spTree>
    <p:extLst>
      <p:ext uri="{BB962C8B-B14F-4D97-AF65-F5344CB8AC3E}">
        <p14:creationId xmlns:p14="http://schemas.microsoft.com/office/powerpoint/2010/main" val="224661836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504001" y="350112"/>
            <a:ext cx="11186476" cy="677108"/>
          </a:xfrm>
        </p:spPr>
        <p:txBody>
          <a:bodyPr anchor="ctr"/>
          <a:lstStyle/>
          <a:p>
            <a:r>
              <a:rPr lang="en-US" dirty="0"/>
              <a:t>User-Defined Objects</a:t>
            </a:r>
            <a:br>
              <a:rPr lang="en-US" dirty="0"/>
            </a:br>
            <a:r>
              <a:rPr lang="en-US" sz="2000" dirty="0"/>
              <a:t>Link between user-defined fields and user-defined objects</a:t>
            </a:r>
            <a:endParaRPr lang="en-US" dirty="0"/>
          </a:p>
        </p:txBody>
      </p:sp>
      <p:sp>
        <p:nvSpPr>
          <p:cNvPr id="4" name="Text Placeholder 3"/>
          <p:cNvSpPr>
            <a:spLocks noGrp="1"/>
          </p:cNvSpPr>
          <p:nvPr>
            <p:ph type="body" sz="quarter" idx="4294967295"/>
          </p:nvPr>
        </p:nvSpPr>
        <p:spPr>
          <a:xfrm>
            <a:off x="504001" y="1479552"/>
            <a:ext cx="11186475" cy="788636"/>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normAutofit fontScale="92500"/>
          </a:bodyPr>
          <a:lstStyle/>
          <a:p>
            <a:pPr marL="269875" indent="-269875">
              <a:buClr>
                <a:srgbClr val="F0AB00"/>
              </a:buClr>
              <a:buSzPct val="150000"/>
              <a:buFont typeface="Wingdings" pitchFamily="2" charset="2"/>
              <a:buChar char="ü"/>
              <a:defRPr/>
            </a:pPr>
            <a:r>
              <a:rPr lang="en-US" sz="2200" dirty="0">
                <a:solidFill>
                  <a:srgbClr val="000000"/>
                </a:solidFill>
              </a:rPr>
              <a:t>New checkbox “Link to UDO” added to the user-defined fields (UDFs) management form. </a:t>
            </a:r>
          </a:p>
          <a:p>
            <a:pPr lvl="4">
              <a:buSzPct val="150000"/>
              <a:buFont typeface="Arial" charset="0"/>
              <a:buBlip>
                <a:blip r:embed="rId3"/>
              </a:buBlip>
              <a:defRPr/>
            </a:pPr>
            <a:r>
              <a:rPr lang="en-US" sz="1900" dirty="0">
                <a:solidFill>
                  <a:srgbClr val="000000"/>
                </a:solidFill>
              </a:rPr>
              <a:t> Supported by the </a:t>
            </a:r>
            <a:r>
              <a:rPr lang="en-US" sz="1900" i="1" dirty="0">
                <a:solidFill>
                  <a:srgbClr val="000000"/>
                </a:solidFill>
              </a:rPr>
              <a:t>LinkedUDO</a:t>
            </a:r>
            <a:r>
              <a:rPr lang="en-US" sz="1900" dirty="0">
                <a:solidFill>
                  <a:srgbClr val="000000"/>
                </a:solidFill>
              </a:rPr>
              <a:t> property of the </a:t>
            </a:r>
            <a:r>
              <a:rPr lang="en-US" sz="1900" i="1" dirty="0">
                <a:solidFill>
                  <a:srgbClr val="000000"/>
                </a:solidFill>
              </a:rPr>
              <a:t>UserFieldsMD</a:t>
            </a:r>
            <a:r>
              <a:rPr lang="en-US" sz="1900" dirty="0">
                <a:solidFill>
                  <a:srgbClr val="000000"/>
                </a:solidFill>
              </a:rPr>
              <a:t> object in the DI API.</a:t>
            </a:r>
            <a:endParaRPr lang="en-US" sz="1900" dirty="0"/>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p:txBody>
      </p:sp>
      <p:pic>
        <p:nvPicPr>
          <p:cNvPr id="58371" name="Picture 4"/>
          <p:cNvPicPr>
            <a:picLocks noChangeAspect="1" noChangeArrowheads="1"/>
          </p:cNvPicPr>
          <p:nvPr/>
        </p:nvPicPr>
        <p:blipFill>
          <a:blip r:embed="rId4" cstate="print"/>
          <a:srcRect/>
          <a:stretch>
            <a:fillRect/>
          </a:stretch>
        </p:blipFill>
        <p:spPr bwMode="auto">
          <a:xfrm>
            <a:off x="1808648" y="2268188"/>
            <a:ext cx="8760391" cy="3823088"/>
          </a:xfrm>
          <a:prstGeom prst="rect">
            <a:avLst/>
          </a:prstGeom>
          <a:noFill/>
          <a:ln w="9525">
            <a:noFill/>
            <a:miter lim="800000"/>
            <a:headEnd/>
            <a:tailEnd/>
          </a:ln>
        </p:spPr>
      </p:pic>
      <p:pic>
        <p:nvPicPr>
          <p:cNvPr id="58372" name="Picture 3"/>
          <p:cNvPicPr>
            <a:picLocks noChangeAspect="1" noChangeArrowheads="1"/>
          </p:cNvPicPr>
          <p:nvPr/>
        </p:nvPicPr>
        <p:blipFill>
          <a:blip r:embed="rId5" cstate="print"/>
          <a:srcRect/>
          <a:stretch>
            <a:fillRect/>
          </a:stretch>
        </p:blipFill>
        <p:spPr bwMode="auto">
          <a:xfrm>
            <a:off x="1475273" y="2682413"/>
            <a:ext cx="3589682" cy="3685088"/>
          </a:xfrm>
          <a:prstGeom prst="rect">
            <a:avLst/>
          </a:prstGeom>
          <a:noFill/>
          <a:ln w="9525">
            <a:noFill/>
            <a:miter lim="800000"/>
            <a:headEnd/>
            <a:tailEnd/>
          </a:ln>
        </p:spPr>
      </p:pic>
    </p:spTree>
    <p:extLst>
      <p:ext uri="{BB962C8B-B14F-4D97-AF65-F5344CB8AC3E}">
        <p14:creationId xmlns:p14="http://schemas.microsoft.com/office/powerpoint/2010/main" val="390483059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User</a:t>
            </a:r>
            <a:r>
              <a:rPr lang="en-US" dirty="0">
                <a:solidFill>
                  <a:srgbClr val="FF0000"/>
                </a:solidFill>
                <a:ea typeface="ヒラギノ角ゴ Pro W3" pitchFamily="-84" charset="-128"/>
              </a:rPr>
              <a:t>-</a:t>
            </a:r>
            <a:r>
              <a:rPr lang="en-US" dirty="0">
                <a:ea typeface="ヒラギノ角ゴ Pro W3" pitchFamily="-84" charset="-128"/>
              </a:rPr>
              <a:t>Defined Objects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67575"/>
            <a:ext cx="9874376" cy="2444259"/>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the SAP Business One objects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why UDOs may make sense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Implement UDOs step-by-step</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Use DI API’s GeneralService to maintain UDO data</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Use UDOs within an add-on</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38966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504001" y="504000"/>
            <a:ext cx="11186476" cy="369332"/>
          </a:xfrm>
        </p:spPr>
        <p:txBody>
          <a:bodyPr anchor="ctr"/>
          <a:lstStyle/>
          <a:p>
            <a:r>
              <a:rPr lang="en-US" dirty="0"/>
              <a:t>User-Defined Objects: Default Form Editing – B1Studio</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79" y="1575873"/>
            <a:ext cx="52959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330" y="2214645"/>
            <a:ext cx="5434147" cy="419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a:cxnSpLocks/>
          </p:cNvCxnSpPr>
          <p:nvPr/>
        </p:nvCxnSpPr>
        <p:spPr>
          <a:xfrm>
            <a:off x="1869679" y="2856317"/>
            <a:ext cx="5326768" cy="113206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04002" y="3052248"/>
            <a:ext cx="5326782" cy="3253549"/>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normAutofit/>
          </a:bodyPr>
          <a:lstStyle/>
          <a:p>
            <a:pPr>
              <a:buSzPct val="150000"/>
              <a:defRPr/>
            </a:pPr>
            <a:endParaRPr lang="en-US" sz="800" dirty="0"/>
          </a:p>
          <a:p>
            <a:pPr marL="539750" lvl="5" indent="-184150">
              <a:spcBef>
                <a:spcPts val="600"/>
              </a:spcBef>
              <a:buClr>
                <a:schemeClr val="accent1"/>
              </a:buClr>
              <a:buSzPct val="150000"/>
              <a:defRPr/>
            </a:pPr>
            <a:r>
              <a:rPr lang="en-US" sz="1800" dirty="0"/>
              <a:t>Enter DB connection details.</a:t>
            </a:r>
          </a:p>
          <a:p>
            <a:pPr marL="539750" lvl="5" indent="-184150">
              <a:spcBef>
                <a:spcPts val="600"/>
              </a:spcBef>
              <a:buClr>
                <a:schemeClr val="accent1"/>
              </a:buClr>
              <a:buSzPct val="150000"/>
              <a:defRPr/>
            </a:pPr>
            <a:r>
              <a:rPr lang="en-US" sz="1800" dirty="0"/>
              <a:t>Select UDO from list.</a:t>
            </a:r>
          </a:p>
          <a:p>
            <a:pPr marL="539750" lvl="5" indent="-184150">
              <a:spcBef>
                <a:spcPts val="600"/>
              </a:spcBef>
              <a:buClr>
                <a:schemeClr val="accent1"/>
              </a:buClr>
              <a:buSzPct val="150000"/>
              <a:defRPr/>
            </a:pPr>
            <a:r>
              <a:rPr lang="en-US" sz="1800" dirty="0"/>
              <a:t>The UDO form opens in edit mode.</a:t>
            </a:r>
            <a:endParaRPr lang="en-US" sz="1600" dirty="0"/>
          </a:p>
          <a:p>
            <a:pPr marL="355600" lvl="5" indent="0">
              <a:spcBef>
                <a:spcPts val="600"/>
              </a:spcBef>
              <a:buClr>
                <a:schemeClr val="accent1"/>
              </a:buClr>
              <a:buSzPct val="150000"/>
              <a:buNone/>
              <a:defRPr/>
            </a:pPr>
            <a:endParaRPr lang="en-US" sz="1800" dirty="0"/>
          </a:p>
          <a:p>
            <a:pPr marL="539750" lvl="5" indent="-184150">
              <a:spcBef>
                <a:spcPts val="600"/>
              </a:spcBef>
              <a:buClr>
                <a:schemeClr val="accent1"/>
              </a:buClr>
              <a:buSzPct val="150000"/>
              <a:defRPr/>
            </a:pPr>
            <a:r>
              <a:rPr lang="en-US" sz="1800" dirty="0"/>
              <a:t>Saving the form will save the changes to the database.</a:t>
            </a:r>
          </a:p>
          <a:p>
            <a:pPr marL="539750" lvl="5" indent="-184150">
              <a:spcBef>
                <a:spcPts val="600"/>
              </a:spcBef>
              <a:buClr>
                <a:schemeClr val="accent1"/>
              </a:buClr>
              <a:buSzPct val="150000"/>
              <a:defRPr/>
            </a:pPr>
            <a:endParaRPr lang="en-US" sz="1800" dirty="0"/>
          </a:p>
          <a:p>
            <a:pPr marL="539750" lvl="5" indent="-184150">
              <a:spcBef>
                <a:spcPts val="600"/>
              </a:spcBef>
              <a:buClr>
                <a:schemeClr val="accent1"/>
              </a:buClr>
              <a:buSzPct val="150000"/>
              <a:defRPr/>
            </a:pPr>
            <a:r>
              <a:rPr lang="en-US" sz="1800" dirty="0"/>
              <a:t>The updated content will take effect the next time you open the UDO form in B1</a:t>
            </a:r>
            <a:r>
              <a:rPr lang="en-US" sz="2000" dirty="0"/>
              <a:t>.</a:t>
            </a:r>
          </a:p>
        </p:txBody>
      </p:sp>
      <p:sp>
        <p:nvSpPr>
          <p:cNvPr id="16" name="Oval 15"/>
          <p:cNvSpPr/>
          <p:nvPr/>
        </p:nvSpPr>
        <p:spPr bwMode="gray">
          <a:xfrm>
            <a:off x="988616" y="2707886"/>
            <a:ext cx="881063" cy="296862"/>
          </a:xfrm>
          <a:prstGeom prst="ellipse">
            <a:avLst/>
          </a:prstGeom>
          <a:noFill/>
          <a:ln w="25400" algn="ctr">
            <a:solidFill>
              <a:srgbClr val="FF0000"/>
            </a:solidFill>
            <a:miter lim="800000"/>
            <a:headEnd/>
            <a:tailEnd/>
          </a:ln>
        </p:spPr>
        <p:txBody>
          <a:bodyPr lIns="90000" tIns="72000" rIns="90000" bIns="72000" anchor="ctr"/>
          <a:lstStyle/>
          <a:p>
            <a:pPr algn="ctr">
              <a:spcBef>
                <a:spcPct val="50000"/>
              </a:spcBef>
              <a:buClr>
                <a:srgbClr val="F0AB00"/>
              </a:buClr>
              <a:buSzPct val="80000"/>
              <a:defRPr/>
            </a:pPr>
            <a:endParaRPr lang="fr-FR" kern="0" dirty="0">
              <a:latin typeface="Arial" charset="0"/>
              <a:ea typeface="Arial Unicode MS" pitchFamily="34" charset="-128"/>
              <a:cs typeface="Arial Unicode MS" pitchFamily="34" charset="-128"/>
            </a:endParaRPr>
          </a:p>
        </p:txBody>
      </p:sp>
    </p:spTree>
    <p:extLst>
      <p:ext uri="{BB962C8B-B14F-4D97-AF65-F5344CB8AC3E}">
        <p14:creationId xmlns:p14="http://schemas.microsoft.com/office/powerpoint/2010/main" val="34131403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5"/>
          <p:cNvSpPr>
            <a:spLocks noChangeArrowheads="1"/>
          </p:cNvSpPr>
          <p:nvPr/>
        </p:nvSpPr>
        <p:spPr bwMode="auto">
          <a:xfrm>
            <a:off x="504001" y="1658183"/>
            <a:ext cx="11186476" cy="4299652"/>
          </a:xfrm>
          <a:prstGeom prst="rect">
            <a:avLst/>
          </a:prstGeom>
          <a:solidFill>
            <a:srgbClr val="B4C3CB"/>
          </a:solidFill>
          <a:ln w="12700">
            <a:solidFill>
              <a:schemeClr val="tx1"/>
            </a:solidFill>
            <a:miter lim="800000"/>
            <a:headEnd/>
            <a:tailEnd/>
          </a:ln>
        </p:spPr>
        <p:txBody>
          <a:bodyPr lIns="90000" tIns="46800" rIns="90000" bIns="46800"/>
          <a:lstStyle/>
          <a:p>
            <a:r>
              <a:rPr lang="de-DE" sz="1800" noProof="1"/>
              <a:t>Dim oUserObjectMD As UserObjectsMD</a:t>
            </a:r>
            <a:endParaRPr lang="de-DE" sz="1800" dirty="0"/>
          </a:p>
          <a:p>
            <a:endParaRPr lang="de-DE" sz="1800" dirty="0"/>
          </a:p>
          <a:p>
            <a:r>
              <a:rPr lang="de-DE" sz="1800" noProof="1"/>
              <a:t>oUserObjectMD = oCompany.GetBusinessObject(SAPbobsCOM.BoObjectTypes.oUserObjectsMD)</a:t>
            </a:r>
            <a:endParaRPr lang="de-DE" sz="1800" dirty="0"/>
          </a:p>
          <a:p>
            <a:endParaRPr lang="de-DE" sz="1800" noProof="1"/>
          </a:p>
          <a:p>
            <a:r>
              <a:rPr lang="de-DE" sz="1800" noProof="1"/>
              <a:t>oUserObjectMD.Code = "TT_MD</a:t>
            </a:r>
            <a:r>
              <a:rPr lang="de-DE" altLang="en-US" sz="1800" noProof="1"/>
              <a:t>“</a:t>
            </a:r>
            <a:endParaRPr lang="de-DE" sz="1800" noProof="1"/>
          </a:p>
          <a:p>
            <a:r>
              <a:rPr lang="de-DE" sz="1800" noProof="1"/>
              <a:t>oUserObjectMD.Name = "TEST_MD</a:t>
            </a:r>
            <a:r>
              <a:rPr lang="de-DE" altLang="en-US" sz="1800" dirty="0"/>
              <a:t>“</a:t>
            </a:r>
            <a:endParaRPr lang="de-DE" sz="1800" dirty="0"/>
          </a:p>
          <a:p>
            <a:endParaRPr lang="de-DE" sz="1800" noProof="1"/>
          </a:p>
          <a:p>
            <a:r>
              <a:rPr lang="de-DE" sz="1800" noProof="1"/>
              <a:t>oUserObjectMD.ObjectType = SAPbobsCOM.BoUDOObjType.boud_MasterData</a:t>
            </a:r>
          </a:p>
          <a:p>
            <a:r>
              <a:rPr lang="de-DE" sz="1800" noProof="1"/>
              <a:t>oUserObjectMD.TableName = "T_MD</a:t>
            </a:r>
            <a:r>
              <a:rPr lang="de-DE" altLang="en-US" sz="1800" noProof="1"/>
              <a:t>“</a:t>
            </a:r>
            <a:r>
              <a:rPr lang="de-DE" altLang="ja-JP" sz="1800" dirty="0"/>
              <a:t>   </a:t>
            </a:r>
            <a:r>
              <a:rPr lang="de-DE" altLang="en-US" sz="1800" noProof="1">
                <a:solidFill>
                  <a:srgbClr val="339966"/>
                </a:solidFill>
              </a:rPr>
              <a:t>‘</a:t>
            </a:r>
            <a:r>
              <a:rPr lang="de-DE" altLang="ja-JP" sz="1800" noProof="1">
                <a:solidFill>
                  <a:srgbClr val="339966"/>
                </a:solidFill>
              </a:rPr>
              <a:t> Main </a:t>
            </a:r>
            <a:r>
              <a:rPr lang="en-GB" altLang="ja-JP" sz="1800" dirty="0">
                <a:solidFill>
                  <a:srgbClr val="339966"/>
                </a:solidFill>
              </a:rPr>
              <a:t>user </a:t>
            </a:r>
            <a:r>
              <a:rPr lang="en-GB" altLang="ja-JP" sz="1800" noProof="1">
                <a:solidFill>
                  <a:srgbClr val="339966"/>
                </a:solidFill>
              </a:rPr>
              <a:t>table (same type as the UDO)</a:t>
            </a:r>
            <a:endParaRPr lang="de-DE" altLang="ja-JP" sz="1800" dirty="0">
              <a:solidFill>
                <a:srgbClr val="339966"/>
              </a:solidFill>
            </a:endParaRPr>
          </a:p>
          <a:p>
            <a:endParaRPr lang="de-DE" sz="1800" noProof="1">
              <a:solidFill>
                <a:srgbClr val="339966"/>
              </a:solidFill>
            </a:endParaRPr>
          </a:p>
          <a:p>
            <a:r>
              <a:rPr lang="de-DE" sz="1800" noProof="1"/>
              <a:t>oUserObjectMD.ChildTables.TableName = "T_MD1</a:t>
            </a:r>
            <a:r>
              <a:rPr lang="de-DE" altLang="en-US" sz="1800" noProof="1"/>
              <a:t>“</a:t>
            </a:r>
            <a:r>
              <a:rPr lang="de-DE" sz="1800" noProof="1"/>
              <a:t> </a:t>
            </a:r>
            <a:r>
              <a:rPr lang="de-DE" altLang="en-US" sz="1800" noProof="1">
                <a:solidFill>
                  <a:srgbClr val="339966"/>
                </a:solidFill>
              </a:rPr>
              <a:t>‘</a:t>
            </a:r>
            <a:r>
              <a:rPr lang="de-DE" sz="1800" noProof="1">
                <a:solidFill>
                  <a:srgbClr val="339966"/>
                </a:solidFill>
              </a:rPr>
              <a:t> First child </a:t>
            </a:r>
            <a:r>
              <a:rPr lang="en-GB" sz="1800" dirty="0">
                <a:solidFill>
                  <a:srgbClr val="339966"/>
                </a:solidFill>
              </a:rPr>
              <a:t>user </a:t>
            </a:r>
            <a:r>
              <a:rPr lang="en-GB" sz="1800" noProof="1">
                <a:solidFill>
                  <a:srgbClr val="339966"/>
                </a:solidFill>
              </a:rPr>
              <a:t>table</a:t>
            </a:r>
          </a:p>
          <a:p>
            <a:endParaRPr lang="de-DE" sz="1800" dirty="0"/>
          </a:p>
          <a:p>
            <a:r>
              <a:rPr lang="de-DE" altLang="en-US" sz="1800" noProof="1">
                <a:solidFill>
                  <a:srgbClr val="339966"/>
                </a:solidFill>
              </a:rPr>
              <a:t>‘</a:t>
            </a:r>
            <a:r>
              <a:rPr lang="de-DE" sz="1800" noProof="1">
                <a:solidFill>
                  <a:srgbClr val="339966"/>
                </a:solidFill>
              </a:rPr>
              <a:t> </a:t>
            </a:r>
            <a:r>
              <a:rPr lang="de-DE" sz="1800" dirty="0">
                <a:solidFill>
                  <a:srgbClr val="339966"/>
                </a:solidFill>
              </a:rPr>
              <a:t>Add </a:t>
            </a:r>
            <a:r>
              <a:rPr lang="de-DE" sz="1800" dirty="0" err="1">
                <a:solidFill>
                  <a:srgbClr val="339966"/>
                </a:solidFill>
              </a:rPr>
              <a:t>second</a:t>
            </a:r>
            <a:r>
              <a:rPr lang="de-DE" sz="1800" dirty="0">
                <a:solidFill>
                  <a:srgbClr val="339966"/>
                </a:solidFill>
              </a:rPr>
              <a:t> </a:t>
            </a:r>
            <a:r>
              <a:rPr lang="de-DE" sz="1800" dirty="0" err="1">
                <a:solidFill>
                  <a:srgbClr val="339966"/>
                </a:solidFill>
              </a:rPr>
              <a:t>line</a:t>
            </a:r>
            <a:r>
              <a:rPr lang="de-DE" sz="1800" dirty="0">
                <a:solidFill>
                  <a:srgbClr val="339966"/>
                </a:solidFill>
              </a:rPr>
              <a:t>; f</a:t>
            </a:r>
            <a:r>
              <a:rPr lang="de-DE" sz="1800" noProof="1">
                <a:solidFill>
                  <a:srgbClr val="339966"/>
                </a:solidFill>
              </a:rPr>
              <a:t>irst line</a:t>
            </a:r>
            <a:r>
              <a:rPr lang="de-DE" sz="1800" dirty="0">
                <a:solidFill>
                  <a:srgbClr val="339966"/>
                </a:solidFill>
              </a:rPr>
              <a:t> </a:t>
            </a:r>
            <a:r>
              <a:rPr lang="de-DE" sz="1800" noProof="1">
                <a:solidFill>
                  <a:srgbClr val="339966"/>
                </a:solidFill>
              </a:rPr>
              <a:t>already exists by default</a:t>
            </a:r>
            <a:endParaRPr lang="de-DE" sz="1800" noProof="1"/>
          </a:p>
          <a:p>
            <a:r>
              <a:rPr lang="de-DE" sz="1800" noProof="1"/>
              <a:t>oUserObjectMD.ChildTables.Add() </a:t>
            </a:r>
            <a:endParaRPr lang="de-DE" sz="1800" dirty="0"/>
          </a:p>
          <a:p>
            <a:r>
              <a:rPr lang="de-DE" sz="1800" noProof="1"/>
              <a:t>oUserObjectMD.ChildTables.TableName = "T_MD2</a:t>
            </a:r>
            <a:r>
              <a:rPr lang="de-DE" altLang="en-US" sz="1800" noProof="1"/>
              <a:t>“</a:t>
            </a:r>
            <a:r>
              <a:rPr lang="de-DE" sz="1800" noProof="1"/>
              <a:t> </a:t>
            </a:r>
            <a:r>
              <a:rPr lang="de-DE" altLang="en-US" sz="1800" noProof="1">
                <a:solidFill>
                  <a:srgbClr val="339966"/>
                </a:solidFill>
              </a:rPr>
              <a:t>‘</a:t>
            </a:r>
            <a:r>
              <a:rPr lang="de-DE" sz="1800" noProof="1">
                <a:solidFill>
                  <a:srgbClr val="339966"/>
                </a:solidFill>
              </a:rPr>
              <a:t> Second child </a:t>
            </a:r>
            <a:r>
              <a:rPr lang="en-GB" sz="1800" dirty="0">
                <a:solidFill>
                  <a:srgbClr val="339966"/>
                </a:solidFill>
              </a:rPr>
              <a:t>user </a:t>
            </a:r>
            <a:r>
              <a:rPr lang="en-GB" sz="1800" noProof="1">
                <a:solidFill>
                  <a:srgbClr val="339966"/>
                </a:solidFill>
              </a:rPr>
              <a:t>table</a:t>
            </a:r>
          </a:p>
        </p:txBody>
      </p:sp>
      <p:sp>
        <p:nvSpPr>
          <p:cNvPr id="3" name="Title 2">
            <a:extLst>
              <a:ext uri="{FF2B5EF4-FFF2-40B4-BE49-F238E27FC236}">
                <a16:creationId xmlns:a16="http://schemas.microsoft.com/office/drawing/2014/main" id="{2FA40C7C-8890-4E0F-A2DB-EDB4FAC3CEE8}"/>
              </a:ext>
            </a:extLst>
          </p:cNvPr>
          <p:cNvSpPr>
            <a:spLocks noGrp="1"/>
          </p:cNvSpPr>
          <p:nvPr>
            <p:ph type="title"/>
          </p:nvPr>
        </p:nvSpPr>
        <p:spPr>
          <a:xfrm>
            <a:off x="504001" y="504000"/>
            <a:ext cx="11186476" cy="369332"/>
          </a:xfrm>
        </p:spPr>
        <p:txBody>
          <a:bodyPr/>
          <a:lstStyle/>
          <a:p>
            <a:r>
              <a:rPr lang="en-US" dirty="0"/>
              <a:t>User-Defined Objects: Definition Through DI API (1/2)</a:t>
            </a:r>
          </a:p>
        </p:txBody>
      </p:sp>
    </p:spTree>
    <p:custDataLst>
      <p:tags r:id="rId1"/>
    </p:custDataLst>
    <p:extLst>
      <p:ext uri="{BB962C8B-B14F-4D97-AF65-F5344CB8AC3E}">
        <p14:creationId xmlns:p14="http://schemas.microsoft.com/office/powerpoint/2010/main" val="3765970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4"/>
          <p:cNvSpPr txBox="1">
            <a:spLocks noChangeArrowheads="1"/>
          </p:cNvSpPr>
          <p:nvPr/>
        </p:nvSpPr>
        <p:spPr bwMode="auto">
          <a:xfrm>
            <a:off x="2136776" y="1293813"/>
            <a:ext cx="7489825" cy="2033506"/>
          </a:xfrm>
          <a:prstGeom prst="rect">
            <a:avLst/>
          </a:prstGeom>
          <a:noFill/>
          <a:ln w="12700">
            <a:noFill/>
            <a:miter lim="800000"/>
            <a:headEnd/>
            <a:tailEnd/>
          </a:ln>
        </p:spPr>
        <p:txBody>
          <a:bodyPr lIns="90000" tIns="46800" rIns="90000" bIns="46800">
            <a:spAutoFit/>
          </a:bodyPr>
          <a:lstStyle/>
          <a:p>
            <a:pPr marL="457200" indent="-457200">
              <a:buFont typeface="Wingdings" pitchFamily="2" charset="2"/>
              <a:buChar char="§"/>
            </a:pPr>
            <a:endParaRPr lang="en-US" dirty="0"/>
          </a:p>
          <a:p>
            <a:pPr marL="457200" indent="-457200"/>
            <a:endParaRPr lang="en-US" dirty="0"/>
          </a:p>
          <a:p>
            <a:pPr marL="457200" indent="-457200">
              <a:buFontTx/>
              <a:buChar char="•"/>
            </a:pPr>
            <a:endParaRPr lang="en-US" dirty="0"/>
          </a:p>
          <a:p>
            <a:pPr marL="457200" indent="-457200"/>
            <a:endParaRPr lang="en-US" dirty="0"/>
          </a:p>
          <a:p>
            <a:pPr marL="457200" indent="-457200"/>
            <a:endParaRPr lang="en-US" dirty="0"/>
          </a:p>
          <a:p>
            <a:pPr marL="457200" indent="-457200"/>
            <a:r>
              <a:rPr lang="en-US" dirty="0"/>
              <a:t> </a:t>
            </a:r>
          </a:p>
        </p:txBody>
      </p:sp>
      <p:sp>
        <p:nvSpPr>
          <p:cNvPr id="62468" name="Rectangle 5"/>
          <p:cNvSpPr>
            <a:spLocks noChangeArrowheads="1"/>
          </p:cNvSpPr>
          <p:nvPr/>
        </p:nvSpPr>
        <p:spPr bwMode="auto">
          <a:xfrm>
            <a:off x="504001" y="1305091"/>
            <a:ext cx="11186476" cy="5118862"/>
          </a:xfrm>
          <a:prstGeom prst="rect">
            <a:avLst/>
          </a:prstGeom>
          <a:solidFill>
            <a:srgbClr val="B4C3CB"/>
          </a:solidFill>
          <a:ln w="12700">
            <a:solidFill>
              <a:schemeClr val="tx1"/>
            </a:solidFill>
            <a:miter lim="800000"/>
            <a:headEnd/>
            <a:tailEnd/>
          </a:ln>
        </p:spPr>
        <p:txBody>
          <a:bodyPr lIns="90000" tIns="46800" rIns="90000" bIns="46800"/>
          <a:lstStyle/>
          <a:p>
            <a:r>
              <a:rPr lang="de-DE" sz="1400" dirty="0"/>
              <a:t>Dim c_Yes As </a:t>
            </a:r>
            <a:r>
              <a:rPr lang="de-DE" sz="1400" noProof="1"/>
              <a:t>SAPbobsCOM.BoYesNoEnum</a:t>
            </a:r>
            <a:r>
              <a:rPr lang="de-DE" sz="1400" dirty="0"/>
              <a:t> = </a:t>
            </a:r>
            <a:r>
              <a:rPr lang="de-DE" sz="1400" noProof="1"/>
              <a:t>BoYesNoEnum</a:t>
            </a:r>
            <a:r>
              <a:rPr lang="de-DE" sz="1400" dirty="0"/>
              <a:t>.tYES</a:t>
            </a:r>
          </a:p>
          <a:p>
            <a:endParaRPr lang="de-DE" sz="1400" dirty="0"/>
          </a:p>
          <a:p>
            <a:r>
              <a:rPr lang="de-DE" altLang="en-US" sz="1400" noProof="1">
                <a:solidFill>
                  <a:srgbClr val="339966"/>
                </a:solidFill>
              </a:rPr>
              <a:t>‘</a:t>
            </a:r>
            <a:r>
              <a:rPr lang="en-US" sz="1400" dirty="0">
                <a:solidFill>
                  <a:srgbClr val="339966"/>
                </a:solidFill>
              </a:rPr>
              <a:t>Configure</a:t>
            </a:r>
            <a:r>
              <a:rPr lang="de-DE" sz="1400" dirty="0">
                <a:solidFill>
                  <a:srgbClr val="339966"/>
                </a:solidFill>
              </a:rPr>
              <a:t> </a:t>
            </a:r>
            <a:r>
              <a:rPr lang="de-DE" sz="1400" noProof="1">
                <a:solidFill>
                  <a:srgbClr val="339966"/>
                </a:solidFill>
              </a:rPr>
              <a:t>Services</a:t>
            </a:r>
          </a:p>
          <a:p>
            <a:r>
              <a:rPr lang="de-DE" sz="1400" noProof="1"/>
              <a:t>oUserObjectMD.CanCancel </a:t>
            </a:r>
            <a:r>
              <a:rPr lang="de-DE" sz="1400" dirty="0"/>
              <a:t>	</a:t>
            </a:r>
            <a:r>
              <a:rPr lang="de-DE" sz="1400" noProof="1"/>
              <a:t>= c_Yes</a:t>
            </a:r>
          </a:p>
          <a:p>
            <a:r>
              <a:rPr lang="de-DE" sz="1400" noProof="1"/>
              <a:t>oUserObjectMD.CanClose </a:t>
            </a:r>
            <a:r>
              <a:rPr lang="de-DE" sz="1400" dirty="0"/>
              <a:t>		</a:t>
            </a:r>
            <a:r>
              <a:rPr lang="de-DE" sz="1400" noProof="1"/>
              <a:t>= c_Yes</a:t>
            </a:r>
          </a:p>
          <a:p>
            <a:r>
              <a:rPr lang="de-DE" sz="1400" noProof="1"/>
              <a:t>oUserObjectMD.CanCreateDefaultForm </a:t>
            </a:r>
            <a:r>
              <a:rPr lang="de-DE" sz="1400" dirty="0"/>
              <a:t>	</a:t>
            </a:r>
            <a:r>
              <a:rPr lang="de-DE" sz="1400" noProof="1"/>
              <a:t>= c_Yes</a:t>
            </a:r>
            <a:r>
              <a:rPr lang="de-DE" sz="1400" dirty="0"/>
              <a:t> </a:t>
            </a:r>
            <a:r>
              <a:rPr lang="de-DE" altLang="en-US" sz="1400" noProof="1">
                <a:solidFill>
                  <a:srgbClr val="339966"/>
                </a:solidFill>
              </a:rPr>
              <a:t>‘</a:t>
            </a:r>
            <a:r>
              <a:rPr lang="de-DE" sz="1400" noProof="1">
                <a:solidFill>
                  <a:srgbClr val="339966"/>
                </a:solidFill>
              </a:rPr>
              <a:t> </a:t>
            </a:r>
            <a:r>
              <a:rPr lang="en-US" sz="1400" dirty="0">
                <a:solidFill>
                  <a:srgbClr val="339966"/>
                </a:solidFill>
              </a:rPr>
              <a:t>Need to specify columns</a:t>
            </a:r>
            <a:endParaRPr lang="en-US" sz="1400" dirty="0"/>
          </a:p>
          <a:p>
            <a:r>
              <a:rPr lang="de-DE" sz="1400" noProof="1"/>
              <a:t>oUserObjectMD.CanDelete </a:t>
            </a:r>
            <a:r>
              <a:rPr lang="de-DE" sz="1400" dirty="0"/>
              <a:t>	</a:t>
            </a:r>
            <a:r>
              <a:rPr lang="de-DE" sz="1400" noProof="1"/>
              <a:t>= c_Yes</a:t>
            </a:r>
          </a:p>
          <a:p>
            <a:r>
              <a:rPr lang="de-DE" sz="1400" noProof="1"/>
              <a:t>oUserObjectMD.CanFind </a:t>
            </a:r>
            <a:r>
              <a:rPr lang="de-DE" sz="1400" dirty="0"/>
              <a:t>		</a:t>
            </a:r>
            <a:r>
              <a:rPr lang="de-DE" sz="1400" noProof="1"/>
              <a:t>= c_Yes</a:t>
            </a:r>
            <a:r>
              <a:rPr lang="de-DE" sz="1400" dirty="0"/>
              <a:t> </a:t>
            </a:r>
            <a:r>
              <a:rPr lang="de-DE" altLang="en-US" sz="1400" noProof="1">
                <a:solidFill>
                  <a:srgbClr val="339966"/>
                </a:solidFill>
              </a:rPr>
              <a:t>‘</a:t>
            </a:r>
            <a:r>
              <a:rPr lang="de-DE" sz="1400" noProof="1">
                <a:solidFill>
                  <a:srgbClr val="339966"/>
                </a:solidFill>
              </a:rPr>
              <a:t> </a:t>
            </a:r>
            <a:r>
              <a:rPr lang="en-US" sz="1400" dirty="0">
                <a:solidFill>
                  <a:srgbClr val="339966"/>
                </a:solidFill>
              </a:rPr>
              <a:t>Need to specify columns</a:t>
            </a:r>
            <a:endParaRPr lang="en-US" sz="1400" noProof="1"/>
          </a:p>
          <a:p>
            <a:r>
              <a:rPr lang="de-DE" sz="1400" noProof="1"/>
              <a:t>oUserObjectMD.CanLog </a:t>
            </a:r>
            <a:r>
              <a:rPr lang="de-DE" sz="1400" dirty="0"/>
              <a:t>		</a:t>
            </a:r>
            <a:r>
              <a:rPr lang="de-DE" sz="1400" noProof="1"/>
              <a:t>= SAPbobsCOM.BoYesNoEnum.tNO</a:t>
            </a:r>
          </a:p>
          <a:p>
            <a:r>
              <a:rPr lang="de-DE" sz="1400" noProof="1"/>
              <a:t>oUserObjectMD.CanYearTransfer </a:t>
            </a:r>
            <a:r>
              <a:rPr lang="de-DE" sz="1400" dirty="0"/>
              <a:t>	</a:t>
            </a:r>
            <a:r>
              <a:rPr lang="de-DE" sz="1400" noProof="1"/>
              <a:t>= SAPbobsCOM.BoYesNoEnum.tNO </a:t>
            </a:r>
          </a:p>
          <a:p>
            <a:r>
              <a:rPr lang="de-DE" sz="1400" noProof="1"/>
              <a:t>oUserObjectMD.ManageSeries </a:t>
            </a:r>
            <a:r>
              <a:rPr lang="de-DE" sz="1400" dirty="0"/>
              <a:t>	</a:t>
            </a:r>
            <a:r>
              <a:rPr lang="de-DE" sz="1400" noProof="1"/>
              <a:t>= c_Yes</a:t>
            </a:r>
            <a:endParaRPr lang="de-DE" sz="1400" dirty="0"/>
          </a:p>
          <a:p>
            <a:endParaRPr lang="de-DE" sz="1400" noProof="1"/>
          </a:p>
          <a:p>
            <a:r>
              <a:rPr lang="de-DE" sz="1400" noProof="1">
                <a:solidFill>
                  <a:srgbClr val="339966"/>
                </a:solidFill>
              </a:rPr>
              <a:t>'Columns added in the ChooseFromList form</a:t>
            </a:r>
            <a:r>
              <a:rPr lang="en-GB" sz="1400" dirty="0">
                <a:solidFill>
                  <a:srgbClr val="339966"/>
                </a:solidFill>
              </a:rPr>
              <a:t>, repeat these three lines for each column</a:t>
            </a:r>
            <a:endParaRPr lang="en-GB" sz="1400" noProof="1">
              <a:solidFill>
                <a:srgbClr val="339966"/>
              </a:solidFill>
            </a:endParaRPr>
          </a:p>
          <a:p>
            <a:r>
              <a:rPr lang="en-GB" sz="1400" noProof="1"/>
              <a:t>oUserObjectMD.FindColumns.ColumnAlias </a:t>
            </a:r>
            <a:r>
              <a:rPr lang="de-DE" sz="1400" dirty="0"/>
              <a:t>	</a:t>
            </a:r>
            <a:r>
              <a:rPr lang="de-DE" sz="1400" noProof="1"/>
              <a:t>= "Code"</a:t>
            </a:r>
          </a:p>
          <a:p>
            <a:r>
              <a:rPr lang="de-DE" sz="1400" noProof="1"/>
              <a:t>oUserObjectMD.FindColumns.ColumnDescription </a:t>
            </a:r>
            <a:r>
              <a:rPr lang="de-DE" sz="1400" dirty="0"/>
              <a:t>	</a:t>
            </a:r>
            <a:r>
              <a:rPr lang="de-DE" sz="1400" noProof="1"/>
              <a:t>= "Code"</a:t>
            </a:r>
          </a:p>
          <a:p>
            <a:endParaRPr lang="de-DE" sz="1400" dirty="0">
              <a:solidFill>
                <a:srgbClr val="339966"/>
              </a:solidFill>
            </a:endParaRPr>
          </a:p>
          <a:p>
            <a:r>
              <a:rPr lang="de-DE" sz="1400" noProof="1"/>
              <a:t>oUserObjectMD.FindColumns.Add()</a:t>
            </a:r>
            <a:br>
              <a:rPr lang="de-DE" sz="1400" noProof="1"/>
            </a:br>
            <a:r>
              <a:rPr lang="de-DE" sz="1400" noProof="1"/>
              <a:t>oUserObjectMD.FindColumns.ColumnAlias </a:t>
            </a:r>
            <a:r>
              <a:rPr lang="de-DE" sz="1400" dirty="0"/>
              <a:t>	</a:t>
            </a:r>
            <a:r>
              <a:rPr lang="de-DE" sz="1400" noProof="1"/>
              <a:t>= "U_MyName"</a:t>
            </a:r>
          </a:p>
          <a:p>
            <a:r>
              <a:rPr lang="de-DE" sz="1400" noProof="1"/>
              <a:t>oUserObjectMD.FindColumns.ColumnDescription </a:t>
            </a:r>
            <a:r>
              <a:rPr lang="de-DE" sz="1400" dirty="0"/>
              <a:t>	</a:t>
            </a:r>
            <a:r>
              <a:rPr lang="de-DE" sz="1400" noProof="1"/>
              <a:t>= "My Name"</a:t>
            </a:r>
            <a:br>
              <a:rPr lang="de-DE" sz="1400" noProof="1"/>
            </a:br>
            <a:endParaRPr lang="de-DE" sz="1400" noProof="1"/>
          </a:p>
          <a:p>
            <a:r>
              <a:rPr lang="de-DE" altLang="en-US" sz="1400" noProof="1">
                <a:solidFill>
                  <a:srgbClr val="339966"/>
                </a:solidFill>
              </a:rPr>
              <a:t>‘</a:t>
            </a:r>
            <a:r>
              <a:rPr lang="de-DE" sz="1400" dirty="0">
                <a:solidFill>
                  <a:srgbClr val="339966"/>
                </a:solidFill>
              </a:rPr>
              <a:t>… </a:t>
            </a:r>
            <a:r>
              <a:rPr lang="en-US" sz="1400" dirty="0">
                <a:solidFill>
                  <a:srgbClr val="339966"/>
                </a:solidFill>
              </a:rPr>
              <a:t>add columns for default form in the same way</a:t>
            </a:r>
            <a:r>
              <a:rPr lang="de-DE" sz="1400" dirty="0">
                <a:solidFill>
                  <a:srgbClr val="339966"/>
                </a:solidFill>
              </a:rPr>
              <a:t> …</a:t>
            </a:r>
          </a:p>
          <a:p>
            <a:r>
              <a:rPr lang="de-DE" altLang="en-US" sz="1400" noProof="1">
                <a:solidFill>
                  <a:srgbClr val="339966"/>
                </a:solidFill>
              </a:rPr>
              <a:t>‘</a:t>
            </a:r>
            <a:r>
              <a:rPr lang="de-DE" sz="1400" noProof="1">
                <a:solidFill>
                  <a:srgbClr val="339966"/>
                </a:solidFill>
              </a:rPr>
              <a:t>Add the UDO</a:t>
            </a:r>
          </a:p>
          <a:p>
            <a:r>
              <a:rPr lang="de-DE" sz="1400" noProof="1"/>
              <a:t>lRetCode = oUserObjectMD.Add()</a:t>
            </a:r>
          </a:p>
        </p:txBody>
      </p:sp>
      <p:sp>
        <p:nvSpPr>
          <p:cNvPr id="3" name="Title 2">
            <a:extLst>
              <a:ext uri="{FF2B5EF4-FFF2-40B4-BE49-F238E27FC236}">
                <a16:creationId xmlns:a16="http://schemas.microsoft.com/office/drawing/2014/main" id="{2FA40C7C-8890-4E0F-A2DB-EDB4FAC3CEE8}"/>
              </a:ext>
            </a:extLst>
          </p:cNvPr>
          <p:cNvSpPr>
            <a:spLocks noGrp="1"/>
          </p:cNvSpPr>
          <p:nvPr>
            <p:ph type="title"/>
          </p:nvPr>
        </p:nvSpPr>
        <p:spPr>
          <a:xfrm>
            <a:off x="504001" y="504000"/>
            <a:ext cx="11186476" cy="369332"/>
          </a:xfrm>
        </p:spPr>
        <p:txBody>
          <a:bodyPr/>
          <a:lstStyle/>
          <a:p>
            <a:r>
              <a:rPr lang="en-US" dirty="0"/>
              <a:t>User-Defined Objects: Definition Through DI API (2/2)</a:t>
            </a:r>
            <a:endParaRPr lang="en-US" sz="2800" dirty="0"/>
          </a:p>
        </p:txBody>
      </p:sp>
    </p:spTree>
    <p:custDataLst>
      <p:tags r:id="rId1"/>
    </p:custDataLst>
    <p:extLst>
      <p:ext uri="{BB962C8B-B14F-4D97-AF65-F5344CB8AC3E}">
        <p14:creationId xmlns:p14="http://schemas.microsoft.com/office/powerpoint/2010/main" val="290698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504001" y="504000"/>
            <a:ext cx="11186476" cy="677108"/>
          </a:xfrm>
        </p:spPr>
        <p:txBody>
          <a:bodyPr/>
          <a:lstStyle/>
          <a:p>
            <a:r>
              <a:rPr lang="en-US" dirty="0"/>
              <a:t>User-Defined Objects</a:t>
            </a:r>
            <a:br>
              <a:rPr lang="en-US" dirty="0"/>
            </a:br>
            <a:r>
              <a:rPr lang="en-US" sz="2000" dirty="0"/>
              <a:t>DI API Object - UserObjectsMD default form and menu </a:t>
            </a:r>
          </a:p>
        </p:txBody>
      </p:sp>
      <p:sp>
        <p:nvSpPr>
          <p:cNvPr id="4" name="Text Placeholder 3"/>
          <p:cNvSpPr>
            <a:spLocks noGrp="1"/>
          </p:cNvSpPr>
          <p:nvPr>
            <p:ph type="body" sz="quarter" idx="4294967295"/>
          </p:nvPr>
        </p:nvSpPr>
        <p:spPr>
          <a:xfrm>
            <a:off x="504001" y="1479551"/>
            <a:ext cx="11186475" cy="4391025"/>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buSzPct val="150000"/>
              <a:buFont typeface="Wingdings" pitchFamily="2" charset="2"/>
              <a:buChar char="ü"/>
              <a:defRPr/>
            </a:pPr>
            <a:r>
              <a:rPr lang="en-US" dirty="0"/>
              <a:t> The </a:t>
            </a:r>
            <a:r>
              <a:rPr lang="en-US" dirty="0" err="1"/>
              <a:t>UserObjectsMD</a:t>
            </a:r>
            <a:r>
              <a:rPr lang="en-US" dirty="0"/>
              <a:t> object supports the same UDO features as the wizard:</a:t>
            </a:r>
          </a:p>
          <a:p>
            <a:pPr lvl="3">
              <a:buSzPct val="150000"/>
              <a:buFont typeface="Arial" pitchFamily="34" charset="0"/>
              <a:buChar char="•"/>
              <a:defRPr/>
            </a:pPr>
            <a:endParaRPr lang="en-US" dirty="0"/>
          </a:p>
          <a:p>
            <a:pPr lvl="4">
              <a:buSzPct val="150000"/>
              <a:buFont typeface="Arial" charset="0"/>
              <a:buBlip>
                <a:blip r:embed="rId3"/>
              </a:buBlip>
              <a:defRPr/>
            </a:pPr>
            <a:r>
              <a:rPr lang="en-US" sz="1600" dirty="0"/>
              <a:t> Properties for managing the UDO-enhanced default form: </a:t>
            </a:r>
          </a:p>
          <a:p>
            <a:pPr marL="985838" lvl="5">
              <a:buClr>
                <a:srgbClr val="F0AB00">
                  <a:lumMod val="75000"/>
                </a:srgbClr>
              </a:buClr>
              <a:buSzPct val="150000"/>
              <a:defRPr/>
            </a:pPr>
            <a:r>
              <a:rPr lang="fr-FR" sz="1600" i="1" dirty="0"/>
              <a:t>EnableEnhancedForm </a:t>
            </a:r>
            <a:r>
              <a:rPr lang="fr-FR" sz="1600" dirty="0"/>
              <a:t>property</a:t>
            </a:r>
          </a:p>
          <a:p>
            <a:pPr marL="985838" lvl="5">
              <a:buClr>
                <a:srgbClr val="F0AB00">
                  <a:lumMod val="75000"/>
                </a:srgbClr>
              </a:buClr>
              <a:buSzPct val="150000"/>
              <a:defRPr/>
            </a:pPr>
            <a:r>
              <a:rPr lang="en-US" sz="1600" i="1" dirty="0"/>
              <a:t>EnhancedFormColumns: UserObjectMD_EnhancedFormColumns </a:t>
            </a:r>
            <a:r>
              <a:rPr lang="en-US" sz="1600" dirty="0"/>
              <a:t>collection</a:t>
            </a:r>
          </a:p>
          <a:p>
            <a:pPr marL="985838" lvl="5">
              <a:buClr>
                <a:srgbClr val="F0AB00">
                  <a:lumMod val="75000"/>
                </a:srgbClr>
              </a:buClr>
              <a:buSzPct val="150000"/>
              <a:defRPr/>
            </a:pPr>
            <a:r>
              <a:rPr lang="en-US" sz="1600" i="1" dirty="0"/>
              <a:t>FormSRF </a:t>
            </a:r>
            <a:r>
              <a:rPr lang="en-US" sz="1600" dirty="0"/>
              <a:t>property</a:t>
            </a:r>
          </a:p>
          <a:p>
            <a:pPr marL="985838" lvl="5">
              <a:buClr>
                <a:srgbClr val="F0AB00">
                  <a:lumMod val="75000"/>
                </a:srgbClr>
              </a:buClr>
              <a:buSzPct val="150000"/>
              <a:defRPr/>
            </a:pPr>
            <a:r>
              <a:rPr lang="en-US" sz="1600" i="1" dirty="0"/>
              <a:t>RebuildEnhancedForm </a:t>
            </a:r>
            <a:r>
              <a:rPr lang="en-US" sz="1600" dirty="0"/>
              <a:t>property</a:t>
            </a:r>
          </a:p>
          <a:p>
            <a:pPr lvl="4">
              <a:buSzPct val="150000"/>
              <a:buFont typeface="Arial" charset="0"/>
              <a:buBlip>
                <a:blip r:embed="rId3"/>
              </a:buBlip>
              <a:defRPr/>
            </a:pPr>
            <a:endParaRPr lang="en-US" sz="1600" dirty="0"/>
          </a:p>
          <a:p>
            <a:pPr lvl="4">
              <a:buSzPct val="150000"/>
              <a:buFont typeface="Arial" charset="0"/>
              <a:buBlip>
                <a:blip r:embed="rId3"/>
              </a:buBlip>
              <a:defRPr/>
            </a:pPr>
            <a:r>
              <a:rPr lang="en-US" sz="1600" dirty="0"/>
              <a:t> Properties for attaching a menu:</a:t>
            </a:r>
            <a:endParaRPr lang="en-US" dirty="0"/>
          </a:p>
          <a:p>
            <a:pPr marL="985838" lvl="5">
              <a:buClr>
                <a:schemeClr val="accent1">
                  <a:lumMod val="75000"/>
                </a:schemeClr>
              </a:buClr>
              <a:buSzPct val="150000"/>
              <a:defRPr/>
            </a:pPr>
            <a:r>
              <a:rPr lang="en-US" sz="1600" i="1" dirty="0"/>
              <a:t>MenuItem </a:t>
            </a:r>
            <a:r>
              <a:rPr lang="en-US" sz="1600" dirty="0"/>
              <a:t>property</a:t>
            </a:r>
          </a:p>
          <a:p>
            <a:pPr marL="985838" lvl="5">
              <a:buClr>
                <a:schemeClr val="accent1">
                  <a:lumMod val="75000"/>
                </a:schemeClr>
              </a:buClr>
              <a:buSzPct val="150000"/>
              <a:defRPr/>
            </a:pPr>
            <a:r>
              <a:rPr lang="en-US" sz="1600" i="1" dirty="0"/>
              <a:t>MenuCaption </a:t>
            </a:r>
            <a:r>
              <a:rPr lang="en-US" sz="1600" dirty="0"/>
              <a:t>property</a:t>
            </a:r>
          </a:p>
          <a:p>
            <a:pPr marL="985838" lvl="5">
              <a:buClr>
                <a:schemeClr val="accent1">
                  <a:lumMod val="75000"/>
                </a:schemeClr>
              </a:buClr>
              <a:buSzPct val="150000"/>
              <a:defRPr/>
            </a:pPr>
            <a:r>
              <a:rPr lang="en-US" sz="1600" i="1" dirty="0"/>
              <a:t>FatherMenuID </a:t>
            </a:r>
            <a:r>
              <a:rPr lang="en-US" sz="1600" dirty="0"/>
              <a:t>property</a:t>
            </a:r>
          </a:p>
          <a:p>
            <a:pPr marL="985838" lvl="5">
              <a:buClr>
                <a:schemeClr val="accent1">
                  <a:lumMod val="75000"/>
                </a:schemeClr>
              </a:buClr>
              <a:buSzPct val="150000"/>
              <a:defRPr/>
            </a:pPr>
            <a:r>
              <a:rPr lang="en-US" sz="1600" i="1" dirty="0"/>
              <a:t>Position</a:t>
            </a:r>
            <a:r>
              <a:rPr lang="en-US" sz="1600" dirty="0"/>
              <a:t> property</a:t>
            </a:r>
          </a:p>
          <a:p>
            <a:pPr marL="985838" lvl="5">
              <a:buClr>
                <a:schemeClr val="accent1">
                  <a:lumMod val="75000"/>
                </a:schemeClr>
              </a:buClr>
              <a:buSzPct val="150000"/>
              <a:defRPr/>
            </a:pPr>
            <a:r>
              <a:rPr lang="en-US" sz="1600" i="1" dirty="0"/>
              <a:t>MenuUID</a:t>
            </a:r>
            <a:r>
              <a:rPr lang="en-US" sz="1600" dirty="0"/>
              <a:t> property</a:t>
            </a:r>
          </a:p>
          <a:p>
            <a:pPr>
              <a:buFont typeface="Wingdings" charset="0"/>
              <a:buNone/>
              <a:defRPr/>
            </a:pPr>
            <a:endParaRPr lang="en-US" dirty="0"/>
          </a:p>
          <a:p>
            <a:pPr marL="985838" lvl="5">
              <a:buClr>
                <a:schemeClr val="accent1">
                  <a:lumMod val="75000"/>
                </a:schemeClr>
              </a:buClr>
              <a:buSzPct val="150000"/>
              <a:defRPr/>
            </a:pPr>
            <a:endParaRPr lang="en-US" sz="1600" dirty="0"/>
          </a:p>
        </p:txBody>
      </p:sp>
    </p:spTree>
    <p:extLst>
      <p:ext uri="{BB962C8B-B14F-4D97-AF65-F5344CB8AC3E}">
        <p14:creationId xmlns:p14="http://schemas.microsoft.com/office/powerpoint/2010/main" val="320883643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504001" y="504000"/>
            <a:ext cx="11186476" cy="369332"/>
          </a:xfrm>
        </p:spPr>
        <p:txBody>
          <a:bodyPr anchor="ctr"/>
          <a:lstStyle/>
          <a:p>
            <a:r>
              <a:rPr lang="en-US" dirty="0"/>
              <a:t>User-Defined Objects: Implementation</a:t>
            </a:r>
            <a:r>
              <a:rPr lang="es-ES_tradnl" dirty="0"/>
              <a:t> DLL (1/2)</a:t>
            </a:r>
            <a:endParaRPr lang="en-US" sz="2000" dirty="0"/>
          </a:p>
        </p:txBody>
      </p:sp>
      <p:sp>
        <p:nvSpPr>
          <p:cNvPr id="68610" name="Rectangle 3"/>
          <p:cNvSpPr txBox="1">
            <a:spLocks noChangeArrowheads="1"/>
          </p:cNvSpPr>
          <p:nvPr/>
        </p:nvSpPr>
        <p:spPr bwMode="gray">
          <a:xfrm>
            <a:off x="504001" y="1479551"/>
            <a:ext cx="11186476" cy="4802496"/>
          </a:xfrm>
          <a:prstGeom prst="rect">
            <a:avLst/>
          </a:prstGeom>
          <a:noFill/>
          <a:ln w="12700">
            <a:noFill/>
            <a:miter lim="800000"/>
            <a:headEnd/>
            <a:tailEnd/>
          </a:ln>
        </p:spPr>
        <p:txBody>
          <a:bodyPr lIns="0" tIns="0" rIns="0" bIns="0"/>
          <a:lstStyle/>
          <a:p>
            <a:pPr marL="495300" indent="-431800">
              <a:spcBef>
                <a:spcPct val="75000"/>
              </a:spcBef>
              <a:buClr>
                <a:schemeClr val="tx1"/>
              </a:buClr>
              <a:buSzPct val="80000"/>
            </a:pPr>
            <a:r>
              <a:rPr lang="en-US" sz="1800" dirty="0"/>
              <a:t>You can overwrite the implementation for your object in the following cases:</a:t>
            </a:r>
          </a:p>
          <a:p>
            <a:pPr marL="452438" indent="-269875">
              <a:spcBef>
                <a:spcPct val="75000"/>
              </a:spcBef>
              <a:buClr>
                <a:srgbClr val="F0AB00"/>
              </a:buClr>
              <a:buSzPct val="80000"/>
              <a:buFont typeface="Arial" pitchFamily="34" charset="0"/>
              <a:buChar char="■"/>
            </a:pPr>
            <a:r>
              <a:rPr lang="en-US" dirty="0"/>
              <a:t>You want to add actions to the default behavior.</a:t>
            </a:r>
          </a:p>
          <a:p>
            <a:pPr marL="452438" indent="-269875">
              <a:spcBef>
                <a:spcPct val="75000"/>
              </a:spcBef>
              <a:buClr>
                <a:srgbClr val="F0AB00"/>
              </a:buClr>
              <a:buSzPct val="80000"/>
              <a:buFont typeface="Arial" pitchFamily="34" charset="0"/>
              <a:buChar char="■"/>
            </a:pPr>
            <a:r>
              <a:rPr lang="en-US" dirty="0"/>
              <a:t>You want to replace the default behavior.</a:t>
            </a:r>
          </a:p>
          <a:p>
            <a:pPr marL="495300" indent="-431800">
              <a:buClr>
                <a:srgbClr val="333333"/>
              </a:buClr>
              <a:buSzPct val="80000"/>
            </a:pPr>
            <a:endParaRPr lang="de-DE" dirty="0"/>
          </a:p>
          <a:p>
            <a:pPr marL="495300" indent="-431800">
              <a:buClr>
                <a:srgbClr val="333333"/>
              </a:buClr>
              <a:buSzPct val="80000"/>
            </a:pPr>
            <a:endParaRPr lang="en-US" sz="1800" dirty="0"/>
          </a:p>
          <a:p>
            <a:pPr marL="495300" indent="-431800">
              <a:buClr>
                <a:srgbClr val="333333"/>
              </a:buClr>
              <a:buSzPct val="80000"/>
            </a:pPr>
            <a:r>
              <a:rPr lang="en-US" sz="2400" dirty="0">
                <a:solidFill>
                  <a:schemeClr val="accent3"/>
                </a:solidFill>
              </a:rPr>
              <a:t>Important</a:t>
            </a:r>
            <a:r>
              <a:rPr lang="en-US" sz="1800" dirty="0">
                <a:solidFill>
                  <a:schemeClr val="accent3"/>
                </a:solidFill>
              </a:rPr>
              <a:t>:</a:t>
            </a:r>
            <a:endParaRPr lang="en-US" sz="1800" dirty="0"/>
          </a:p>
          <a:p>
            <a:pPr marL="452438" indent="-269875">
              <a:spcBef>
                <a:spcPct val="75000"/>
              </a:spcBef>
              <a:buClr>
                <a:srgbClr val="F0AB00"/>
              </a:buClr>
              <a:buSzPct val="80000"/>
              <a:buFont typeface="Arial" pitchFamily="34" charset="0"/>
              <a:buChar char="■"/>
            </a:pPr>
            <a:r>
              <a:rPr lang="en-US" sz="1800" dirty="0"/>
              <a:t>You must implement this in C++</a:t>
            </a:r>
          </a:p>
          <a:p>
            <a:pPr marL="452438" indent="-269875">
              <a:spcBef>
                <a:spcPct val="75000"/>
              </a:spcBef>
              <a:buClr>
                <a:srgbClr val="F0AB00"/>
              </a:buClr>
              <a:buSzPct val="80000"/>
              <a:buFont typeface="Arial" pitchFamily="34" charset="0"/>
              <a:buChar char="■"/>
            </a:pPr>
            <a:r>
              <a:rPr lang="en-US" sz="1800" dirty="0"/>
              <a:t>You can only register one DLL for each UDO</a:t>
            </a:r>
          </a:p>
          <a:p>
            <a:pPr marL="452438" indent="-269875">
              <a:spcBef>
                <a:spcPct val="75000"/>
              </a:spcBef>
              <a:buClr>
                <a:srgbClr val="F0AB00"/>
              </a:buClr>
              <a:buSzPct val="80000"/>
              <a:buFont typeface="Arial" pitchFamily="34" charset="0"/>
              <a:buChar char="■"/>
            </a:pPr>
            <a:r>
              <a:rPr lang="en-US" sz="1800" dirty="0"/>
              <a:t>Pay attention to the namespaces to avoid conflicts</a:t>
            </a:r>
          </a:p>
          <a:p>
            <a:pPr marL="452438" indent="-269875">
              <a:spcBef>
                <a:spcPct val="75000"/>
              </a:spcBef>
              <a:buClr>
                <a:srgbClr val="F0AB00"/>
              </a:buClr>
              <a:buSzPct val="80000"/>
              <a:buFont typeface="Arial" pitchFamily="34" charset="0"/>
              <a:buChar char="■"/>
            </a:pPr>
            <a:r>
              <a:rPr lang="en-US" sz="1800" dirty="0"/>
              <a:t>When a user activates a UDO, the SAP Business One application loads the DLL into memory</a:t>
            </a:r>
          </a:p>
        </p:txBody>
      </p:sp>
    </p:spTree>
    <p:custDataLst>
      <p:tags r:id="rId1"/>
    </p:custDataLst>
    <p:extLst>
      <p:ext uri="{BB962C8B-B14F-4D97-AF65-F5344CB8AC3E}">
        <p14:creationId xmlns:p14="http://schemas.microsoft.com/office/powerpoint/2010/main" val="2366041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504001" y="522065"/>
            <a:ext cx="11186476" cy="369332"/>
          </a:xfrm>
        </p:spPr>
        <p:txBody>
          <a:bodyPr anchor="ctr"/>
          <a:lstStyle/>
          <a:p>
            <a:r>
              <a:rPr lang="en-US" dirty="0"/>
              <a:t>User-Defined Objects: Implementation</a:t>
            </a:r>
            <a:r>
              <a:rPr lang="es-ES_tradnl" dirty="0"/>
              <a:t> DLL (2/2)</a:t>
            </a:r>
            <a:endParaRPr lang="en-US" sz="2800" dirty="0"/>
          </a:p>
        </p:txBody>
      </p:sp>
      <p:sp>
        <p:nvSpPr>
          <p:cNvPr id="70658" name="Text Box 4"/>
          <p:cNvSpPr txBox="1">
            <a:spLocks noChangeArrowheads="1"/>
          </p:cNvSpPr>
          <p:nvPr/>
        </p:nvSpPr>
        <p:spPr bwMode="auto">
          <a:xfrm>
            <a:off x="504001" y="2411784"/>
            <a:ext cx="11186476" cy="3924151"/>
          </a:xfrm>
          <a:prstGeom prst="rect">
            <a:avLst/>
          </a:prstGeom>
          <a:solidFill>
            <a:srgbClr val="B4C3CB"/>
          </a:solidFill>
          <a:ln w="9525">
            <a:solidFill>
              <a:schemeClr val="tx1"/>
            </a:solidFill>
            <a:miter lim="800000"/>
            <a:headEnd/>
            <a:tailEnd/>
          </a:ln>
        </p:spPr>
        <p:txBody>
          <a:bodyPr wrap="square" lIns="0" tIns="0" rIns="0" bIns="0">
            <a:spAutoFit/>
          </a:bodyPr>
          <a:lstStyle/>
          <a:p>
            <a:pPr>
              <a:buClr>
                <a:schemeClr val="tx1"/>
              </a:buClr>
              <a:tabLst>
                <a:tab pos="457200" algn="l"/>
              </a:tabLst>
            </a:pPr>
            <a:r>
              <a:rPr lang="en-US" sz="1500" dirty="0"/>
              <a:t>class MyUDO : public CSboBusinessObject</a:t>
            </a:r>
          </a:p>
          <a:p>
            <a:pPr>
              <a:buClr>
                <a:schemeClr val="tx1"/>
              </a:buClr>
              <a:tabLst>
                <a:tab pos="457200" algn="l"/>
              </a:tabLst>
            </a:pPr>
            <a:r>
              <a:rPr lang="en-US" sz="1500" dirty="0"/>
              <a:t>{</a:t>
            </a:r>
          </a:p>
          <a:p>
            <a:pPr>
              <a:buClr>
                <a:schemeClr val="tx1"/>
              </a:buClr>
              <a:tabLst>
                <a:tab pos="457200" algn="l"/>
              </a:tabLst>
            </a:pPr>
            <a:r>
              <a:rPr lang="en-US" sz="1500" dirty="0"/>
              <a:t>	public:</a:t>
            </a:r>
          </a:p>
          <a:p>
            <a:pPr>
              <a:buClr>
                <a:schemeClr val="tx1"/>
              </a:buClr>
              <a:tabLst>
                <a:tab pos="457200" algn="l"/>
              </a:tabLst>
            </a:pPr>
            <a:r>
              <a:rPr lang="en-US" sz="1500" dirty="0"/>
              <a:t>	  MyUDO (unsigned long systemHandle);</a:t>
            </a:r>
          </a:p>
          <a:p>
            <a:pPr>
              <a:buClr>
                <a:schemeClr val="tx1"/>
              </a:buClr>
              <a:tabLst>
                <a:tab pos="457200" algn="l"/>
              </a:tabLst>
            </a:pPr>
            <a:r>
              <a:rPr lang="en-US" sz="1500" dirty="0"/>
              <a:t>	  ~MyUDO ();</a:t>
            </a:r>
          </a:p>
          <a:p>
            <a:pPr>
              <a:buClr>
                <a:schemeClr val="tx1"/>
              </a:buClr>
              <a:tabLst>
                <a:tab pos="457200" algn="l"/>
              </a:tabLst>
            </a:pPr>
            <a:endParaRPr lang="en-US" sz="1500" dirty="0"/>
          </a:p>
          <a:p>
            <a:pPr>
              <a:buClr>
                <a:schemeClr val="tx1"/>
              </a:buClr>
              <a:tabLst>
                <a:tab pos="457200" algn="l"/>
              </a:tabLst>
            </a:pPr>
            <a:r>
              <a:rPr lang="en-US" sz="1500" dirty="0">
                <a:solidFill>
                  <a:srgbClr val="339966"/>
                </a:solidFill>
              </a:rPr>
              <a:t>	  </a:t>
            </a:r>
            <a:r>
              <a:rPr lang="ja-JP" altLang="en-US" sz="1500" dirty="0">
                <a:solidFill>
                  <a:srgbClr val="339966"/>
                </a:solidFill>
              </a:rPr>
              <a:t>‘</a:t>
            </a:r>
            <a:r>
              <a:rPr lang="en-US" altLang="ja-JP" sz="1500" dirty="0">
                <a:solidFill>
                  <a:srgbClr val="339966"/>
                </a:solidFill>
              </a:rPr>
              <a:t> Mandatory</a:t>
            </a:r>
          </a:p>
          <a:p>
            <a:pPr>
              <a:buClr>
                <a:schemeClr val="tx1"/>
              </a:buClr>
              <a:tabLst>
                <a:tab pos="457200" algn="l"/>
              </a:tabLst>
            </a:pPr>
            <a:r>
              <a:rPr lang="en-US" sz="1500" dirty="0"/>
              <a:t>	  virtual CSboBusinessObject *Clone (unsigned long systemHandle) </a:t>
            </a:r>
          </a:p>
          <a:p>
            <a:pPr>
              <a:buClr>
                <a:schemeClr val="tx1"/>
              </a:buClr>
              <a:tabLst>
                <a:tab pos="457200" algn="l"/>
              </a:tabLst>
            </a:pPr>
            <a:r>
              <a:rPr lang="en-US" sz="1500" dirty="0"/>
              <a:t>		{return new MyUDO (systemHandle);}</a:t>
            </a:r>
          </a:p>
          <a:p>
            <a:pPr>
              <a:buClr>
                <a:schemeClr val="tx1"/>
              </a:buClr>
              <a:tabLst>
                <a:tab pos="457200" algn="l"/>
              </a:tabLst>
            </a:pPr>
            <a:endParaRPr lang="en-US" sz="1500" dirty="0"/>
          </a:p>
          <a:p>
            <a:pPr>
              <a:buClr>
                <a:schemeClr val="tx1"/>
              </a:buClr>
              <a:tabLst>
                <a:tab pos="457200" algn="l"/>
              </a:tabLst>
            </a:pPr>
            <a:r>
              <a:rPr lang="en-US" sz="1500" dirty="0"/>
              <a:t>	  virtual void Destroy () </a:t>
            </a:r>
          </a:p>
          <a:p>
            <a:pPr>
              <a:buClr>
                <a:schemeClr val="tx1"/>
              </a:buClr>
              <a:tabLst>
                <a:tab pos="457200" algn="l"/>
              </a:tabLst>
            </a:pPr>
            <a:r>
              <a:rPr lang="en-US" sz="1500" dirty="0"/>
              <a:t>		{delete this;}</a:t>
            </a:r>
          </a:p>
          <a:p>
            <a:pPr>
              <a:buClr>
                <a:schemeClr val="tx1"/>
              </a:buClr>
              <a:tabLst>
                <a:tab pos="457200" algn="l"/>
              </a:tabLst>
            </a:pPr>
            <a:endParaRPr lang="en-US" sz="1500" dirty="0"/>
          </a:p>
          <a:p>
            <a:pPr>
              <a:buClr>
                <a:schemeClr val="tx1"/>
              </a:buClr>
              <a:tabLst>
                <a:tab pos="457200" algn="l"/>
              </a:tabLst>
            </a:pPr>
            <a:r>
              <a:rPr lang="en-US" sz="1500" dirty="0">
                <a:solidFill>
                  <a:srgbClr val="339966"/>
                </a:solidFill>
              </a:rPr>
              <a:t>	  </a:t>
            </a:r>
            <a:r>
              <a:rPr lang="ja-JP" altLang="en-US" sz="1500" dirty="0">
                <a:solidFill>
                  <a:srgbClr val="339966"/>
                </a:solidFill>
              </a:rPr>
              <a:t>‘</a:t>
            </a:r>
            <a:r>
              <a:rPr lang="en-US" altLang="ja-JP" sz="1500" dirty="0">
                <a:solidFill>
                  <a:srgbClr val="339966"/>
                </a:solidFill>
              </a:rPr>
              <a:t> Optional (just a sample!)</a:t>
            </a:r>
          </a:p>
          <a:p>
            <a:pPr>
              <a:buClr>
                <a:schemeClr val="tx1"/>
              </a:buClr>
              <a:tabLst>
                <a:tab pos="457200" algn="l"/>
              </a:tabLst>
            </a:pPr>
            <a:r>
              <a:rPr lang="en-US" sz="1500" dirty="0"/>
              <a:t>	  virtual SBOErr OnAdd ();</a:t>
            </a:r>
          </a:p>
          <a:p>
            <a:pPr>
              <a:buClr>
                <a:schemeClr val="tx1"/>
              </a:buClr>
              <a:tabLst>
                <a:tab pos="457200" algn="l"/>
              </a:tabLst>
            </a:pPr>
            <a:r>
              <a:rPr lang="en-US" sz="1500" dirty="0"/>
              <a:t>	  virtual SBOErr OnUpdate ();</a:t>
            </a:r>
          </a:p>
          <a:p>
            <a:pPr>
              <a:buClr>
                <a:schemeClr val="tx1"/>
              </a:buClr>
              <a:tabLst>
                <a:tab pos="457200" algn="l"/>
              </a:tabLst>
            </a:pPr>
            <a:r>
              <a:rPr lang="en-US" sz="1500" dirty="0"/>
              <a:t>};</a:t>
            </a:r>
          </a:p>
        </p:txBody>
      </p:sp>
      <p:sp>
        <p:nvSpPr>
          <p:cNvPr id="5" name="Rectangle 3"/>
          <p:cNvSpPr txBox="1">
            <a:spLocks noChangeArrowheads="1"/>
          </p:cNvSpPr>
          <p:nvPr/>
        </p:nvSpPr>
        <p:spPr bwMode="gray">
          <a:xfrm>
            <a:off x="504001" y="1479550"/>
            <a:ext cx="11186476" cy="753011"/>
          </a:xfrm>
          <a:prstGeom prst="rect">
            <a:avLst/>
          </a:prstGeom>
          <a:noFill/>
          <a:ln w="12700" algn="ctr">
            <a:noFill/>
            <a:miter lim="800000"/>
            <a:headEnd/>
            <a:tailEnd/>
          </a:ln>
        </p:spPr>
        <p:txBody>
          <a:bodyPr lIns="0" tIns="0" rIns="0" bIns="0"/>
          <a:lstStyle/>
          <a:p>
            <a:pPr>
              <a:spcBef>
                <a:spcPct val="35000"/>
              </a:spcBef>
              <a:buClr>
                <a:schemeClr val="tx1"/>
              </a:buClr>
              <a:buSzPct val="80000"/>
              <a:buFont typeface="Wingdings" pitchFamily="2" charset="2"/>
              <a:buNone/>
              <a:defRPr/>
            </a:pPr>
            <a:r>
              <a:rPr lang="en-US" kern="0" dirty="0">
                <a:latin typeface="+mn-lt"/>
              </a:rPr>
              <a:t>Write a C++ class that inherits from CSboBusinessObject and redefine the purely virtual methods Clone and Destroy.</a:t>
            </a:r>
          </a:p>
        </p:txBody>
      </p:sp>
    </p:spTree>
    <p:custDataLst>
      <p:tags r:id="rId1"/>
    </p:custDataLst>
    <p:extLst>
      <p:ext uri="{BB962C8B-B14F-4D97-AF65-F5344CB8AC3E}">
        <p14:creationId xmlns:p14="http://schemas.microsoft.com/office/powerpoint/2010/main" val="574639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504001" y="504000"/>
            <a:ext cx="11186476" cy="677108"/>
          </a:xfrm>
        </p:spPr>
        <p:txBody>
          <a:bodyPr/>
          <a:lstStyle/>
          <a:p>
            <a:r>
              <a:rPr lang="en-US" dirty="0"/>
              <a:t>User-Defined Objects: DI API General Service</a:t>
            </a:r>
            <a:br>
              <a:rPr lang="en-US" dirty="0"/>
            </a:br>
            <a:r>
              <a:rPr lang="en-US" sz="2000" dirty="0"/>
              <a:t>Methods</a:t>
            </a:r>
            <a:endParaRPr lang="de-DE" dirty="0"/>
          </a:p>
        </p:txBody>
      </p:sp>
      <p:sp>
        <p:nvSpPr>
          <p:cNvPr id="6" name="Rectangle 3"/>
          <p:cNvSpPr txBox="1">
            <a:spLocks noChangeArrowheads="1"/>
          </p:cNvSpPr>
          <p:nvPr/>
        </p:nvSpPr>
        <p:spPr bwMode="gray">
          <a:xfrm>
            <a:off x="504001" y="1740807"/>
            <a:ext cx="11186475" cy="3781219"/>
          </a:xfrm>
          <a:prstGeom prst="rect">
            <a:avLst/>
          </a:prstGeom>
          <a:noFill/>
          <a:ln w="12700">
            <a:noFill/>
            <a:miter lim="800000"/>
            <a:headEnd/>
            <a:tailEnd/>
          </a:ln>
        </p:spPr>
        <p:txBody>
          <a:bodyPr lIns="0" tIns="0" rIns="0" bIns="0"/>
          <a:lstStyle/>
          <a:p>
            <a:pPr marL="184150" lvl="1" indent="-182563" eaLnBrk="0" hangingPunct="0">
              <a:spcBef>
                <a:spcPct val="25000"/>
              </a:spcBef>
              <a:buClr>
                <a:srgbClr val="F0AB00"/>
              </a:buClr>
              <a:buSzPct val="80000"/>
              <a:buFont typeface="Wingdings" pitchFamily="2" charset="2"/>
              <a:buChar char="n"/>
            </a:pPr>
            <a:r>
              <a:rPr lang="en-US" dirty="0"/>
              <a:t>  The new interface includes the </a:t>
            </a:r>
            <a:r>
              <a:rPr lang="en-US" i="1" dirty="0"/>
              <a:t>GeneralService</a:t>
            </a:r>
            <a:r>
              <a:rPr lang="en-US" dirty="0"/>
              <a:t> and a set of four supporting objects</a:t>
            </a:r>
          </a:p>
          <a:p>
            <a:pPr marL="184150" lvl="1" indent="-182563" eaLnBrk="0" hangingPunct="0">
              <a:spcBef>
                <a:spcPct val="25000"/>
              </a:spcBef>
              <a:buClr>
                <a:srgbClr val="F0AB00"/>
              </a:buClr>
              <a:buSzPct val="80000"/>
              <a:buFont typeface="Wingdings" pitchFamily="2" charset="2"/>
              <a:buChar char="n"/>
            </a:pPr>
            <a:r>
              <a:rPr lang="en-US" dirty="0"/>
              <a:t>  One interface is valid for all UDOs (master data and document types)</a:t>
            </a:r>
          </a:p>
          <a:p>
            <a:pPr marL="184150" lvl="1" indent="-182563" eaLnBrk="0" hangingPunct="0">
              <a:spcBef>
                <a:spcPct val="25000"/>
              </a:spcBef>
              <a:buClr>
                <a:srgbClr val="F0AB00"/>
              </a:buClr>
              <a:buSzPct val="80000"/>
              <a:buFont typeface="Wingdings" pitchFamily="2" charset="2"/>
              <a:buChar char="n"/>
            </a:pPr>
            <a:r>
              <a:rPr lang="en-US" dirty="0"/>
              <a:t>  The new interface provides access to UDO data:</a:t>
            </a:r>
          </a:p>
          <a:p>
            <a:pPr marL="358775" lvl="2" indent="-195263" eaLnBrk="0" hangingPunct="0">
              <a:spcBef>
                <a:spcPct val="25000"/>
              </a:spcBef>
              <a:buFont typeface="Wingdings" pitchFamily="2" charset="2"/>
              <a:buChar char="n"/>
            </a:pPr>
            <a:r>
              <a:rPr lang="en-US" dirty="0"/>
              <a:t>Add records </a:t>
            </a:r>
          </a:p>
          <a:p>
            <a:pPr marL="358775" lvl="2" indent="-195263" eaLnBrk="0" hangingPunct="0">
              <a:spcBef>
                <a:spcPct val="25000"/>
              </a:spcBef>
              <a:buFont typeface="Wingdings" pitchFamily="2" charset="2"/>
              <a:buChar char="n"/>
            </a:pPr>
            <a:r>
              <a:rPr lang="en-US" dirty="0"/>
              <a:t>Find records</a:t>
            </a:r>
          </a:p>
          <a:p>
            <a:pPr marL="358775" lvl="2" indent="-195263" eaLnBrk="0" hangingPunct="0">
              <a:spcBef>
                <a:spcPct val="25000"/>
              </a:spcBef>
              <a:buFont typeface="Wingdings" pitchFamily="2" charset="2"/>
              <a:buChar char="n"/>
            </a:pPr>
            <a:r>
              <a:rPr lang="en-US" dirty="0"/>
              <a:t>Delete records</a:t>
            </a:r>
          </a:p>
          <a:p>
            <a:pPr marL="358775" lvl="2" indent="-195263" eaLnBrk="0" hangingPunct="0">
              <a:spcBef>
                <a:spcPct val="25000"/>
              </a:spcBef>
              <a:buFont typeface="Wingdings" pitchFamily="2" charset="2"/>
              <a:buChar char="n"/>
            </a:pPr>
            <a:r>
              <a:rPr lang="en-US" dirty="0"/>
              <a:t>Cancel / close document</a:t>
            </a:r>
          </a:p>
          <a:p>
            <a:pPr marL="358775" lvl="2" indent="-195263" eaLnBrk="0" hangingPunct="0">
              <a:spcBef>
                <a:spcPct val="25000"/>
              </a:spcBef>
              <a:buFont typeface="Wingdings" pitchFamily="2" charset="2"/>
              <a:buChar char="n"/>
            </a:pPr>
            <a:r>
              <a:rPr lang="en-US" dirty="0"/>
              <a:t>Invoke partner method (to invoke a custom method written in an implementation DLL for your UDO)</a:t>
            </a:r>
          </a:p>
          <a:p>
            <a:pPr marL="358775" lvl="2" indent="-195263" eaLnBrk="0" hangingPunct="0">
              <a:spcBef>
                <a:spcPct val="25000"/>
              </a:spcBef>
              <a:buFont typeface="Wingdings" pitchFamily="2" charset="2"/>
              <a:buChar char="n"/>
            </a:pPr>
            <a:r>
              <a:rPr lang="en-US" dirty="0"/>
              <a:t>GetDataInterfaceFromXMLFile / GetDataInterfaceFromXMLString (creates object from XML file or string)</a:t>
            </a:r>
          </a:p>
          <a:p>
            <a:pPr marL="358775" lvl="2" indent="-195263" eaLnBrk="0" hangingPunct="0">
              <a:spcBef>
                <a:spcPct val="25000"/>
              </a:spcBef>
              <a:buFont typeface="Wingdings" pitchFamily="2" charset="2"/>
              <a:buChar char="n"/>
            </a:pPr>
            <a:r>
              <a:rPr lang="en-US" dirty="0"/>
              <a:t>Get/Set property – for getting and setting table field values (for most fields that are auto-generated, only getting is implemented)</a:t>
            </a:r>
          </a:p>
        </p:txBody>
      </p:sp>
    </p:spTree>
    <p:extLst>
      <p:ext uri="{BB962C8B-B14F-4D97-AF65-F5344CB8AC3E}">
        <p14:creationId xmlns:p14="http://schemas.microsoft.com/office/powerpoint/2010/main" val="1447256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504001" y="504000"/>
            <a:ext cx="11186476" cy="677108"/>
          </a:xfrm>
        </p:spPr>
        <p:txBody>
          <a:bodyPr/>
          <a:lstStyle/>
          <a:p>
            <a:r>
              <a:rPr lang="en-US" dirty="0"/>
              <a:t>User-Defined Objects: DI API General Service</a:t>
            </a:r>
            <a:br>
              <a:rPr lang="en-US" dirty="0"/>
            </a:br>
            <a:r>
              <a:rPr lang="en-US" sz="2000" dirty="0"/>
              <a:t>Objects</a:t>
            </a:r>
            <a:endParaRPr lang="de-DE" dirty="0"/>
          </a:p>
        </p:txBody>
      </p:sp>
      <p:sp>
        <p:nvSpPr>
          <p:cNvPr id="6" name="Rectangle 3"/>
          <p:cNvSpPr txBox="1">
            <a:spLocks noChangeArrowheads="1"/>
          </p:cNvSpPr>
          <p:nvPr/>
        </p:nvSpPr>
        <p:spPr bwMode="gray">
          <a:xfrm>
            <a:off x="504001" y="1776432"/>
            <a:ext cx="11186476" cy="4541240"/>
          </a:xfrm>
          <a:prstGeom prst="rect">
            <a:avLst/>
          </a:prstGeom>
          <a:noFill/>
          <a:ln w="12700">
            <a:noFill/>
            <a:miter lim="800000"/>
            <a:headEnd/>
            <a:tailEnd/>
          </a:ln>
        </p:spPr>
        <p:txBody>
          <a:bodyPr lIns="0" tIns="0" rIns="0" bIns="0"/>
          <a:lstStyle/>
          <a:p>
            <a:pPr marL="184150" lvl="1" indent="-182563" eaLnBrk="0" hangingPunct="0">
              <a:spcBef>
                <a:spcPct val="25000"/>
              </a:spcBef>
              <a:buClr>
                <a:srgbClr val="F0AB00"/>
              </a:buClr>
              <a:buSzPct val="80000"/>
              <a:buFont typeface="Wingdings" pitchFamily="2" charset="2"/>
              <a:buChar char="n"/>
            </a:pPr>
            <a:r>
              <a:rPr lang="en-US" dirty="0"/>
              <a:t> General Data</a:t>
            </a:r>
          </a:p>
          <a:p>
            <a:pPr marL="545975" lvl="2" eaLnBrk="0" hangingPunct="0">
              <a:spcBef>
                <a:spcPct val="25000"/>
              </a:spcBef>
              <a:buClr>
                <a:srgbClr val="F0AB00"/>
              </a:buClr>
              <a:buNone/>
            </a:pPr>
            <a:r>
              <a:rPr lang="en-US" dirty="0"/>
              <a:t>Represents a single row in a database table of a UDO, or in a child table of the UDO</a:t>
            </a:r>
          </a:p>
          <a:p>
            <a:pPr marL="184150" lvl="1" indent="-182563" eaLnBrk="0" hangingPunct="0">
              <a:spcBef>
                <a:spcPct val="25000"/>
              </a:spcBef>
              <a:buClr>
                <a:srgbClr val="F0AB00"/>
              </a:buClr>
              <a:buSzPct val="80000"/>
              <a:buFont typeface="Wingdings" pitchFamily="2" charset="2"/>
              <a:buChar char="n"/>
            </a:pPr>
            <a:r>
              <a:rPr lang="en-US" dirty="0"/>
              <a:t> GeneralDataParams</a:t>
            </a:r>
          </a:p>
          <a:p>
            <a:pPr marL="545975" lvl="2" eaLnBrk="0" hangingPunct="0">
              <a:spcBef>
                <a:spcPct val="25000"/>
              </a:spcBef>
              <a:buClr>
                <a:srgbClr val="F0AB00"/>
              </a:buClr>
              <a:buNone/>
            </a:pPr>
            <a:r>
              <a:rPr lang="en-US" dirty="0"/>
              <a:t>Holds the keys to rows in database tables linked to UDO data. This object is used to pass keys to and from GeneralService methods</a:t>
            </a:r>
          </a:p>
          <a:p>
            <a:pPr marL="184150" lvl="1" indent="-182563" eaLnBrk="0" hangingPunct="0">
              <a:spcBef>
                <a:spcPct val="25000"/>
              </a:spcBef>
              <a:buClr>
                <a:srgbClr val="F0AB00"/>
              </a:buClr>
              <a:buSzPct val="80000"/>
              <a:buFont typeface="Wingdings" pitchFamily="2" charset="2"/>
              <a:buChar char="n"/>
            </a:pPr>
            <a:r>
              <a:rPr lang="en-US" dirty="0"/>
              <a:t> GeneralCollectionParams</a:t>
            </a:r>
          </a:p>
          <a:p>
            <a:pPr marL="545975" lvl="2" eaLnBrk="0" hangingPunct="0">
              <a:spcBef>
                <a:spcPct val="25000"/>
              </a:spcBef>
              <a:buClr>
                <a:srgbClr val="F0AB00"/>
              </a:buClr>
              <a:buNone/>
            </a:pPr>
            <a:r>
              <a:rPr lang="en-US" dirty="0"/>
              <a:t>A collection of GeneralDataParams objects</a:t>
            </a:r>
          </a:p>
          <a:p>
            <a:pPr marL="184150" lvl="1" indent="-182563" eaLnBrk="0" hangingPunct="0">
              <a:spcBef>
                <a:spcPct val="25000"/>
              </a:spcBef>
              <a:buClr>
                <a:srgbClr val="F0AB00"/>
              </a:buClr>
              <a:buSzPct val="80000"/>
              <a:buFont typeface="Wingdings" pitchFamily="2" charset="2"/>
              <a:buChar char="n"/>
            </a:pPr>
            <a:r>
              <a:rPr lang="en-US" dirty="0"/>
              <a:t> GeneralDataCollection</a:t>
            </a:r>
          </a:p>
          <a:p>
            <a:pPr marL="545975" lvl="2" eaLnBrk="0" hangingPunct="0">
              <a:spcBef>
                <a:spcPct val="25000"/>
              </a:spcBef>
              <a:buClr>
                <a:srgbClr val="F0AB00"/>
              </a:buClr>
              <a:buNone/>
            </a:pPr>
            <a:r>
              <a:rPr lang="en-US" dirty="0"/>
              <a:t>A collection of GeneralData objects, each of which represents a row in a child user table for a specific row of the main table of a UDO</a:t>
            </a:r>
          </a:p>
          <a:p>
            <a:pPr marL="184150" lvl="1" indent="-182563" eaLnBrk="0" hangingPunct="0">
              <a:spcBef>
                <a:spcPct val="25000"/>
              </a:spcBef>
              <a:buClr>
                <a:srgbClr val="F0AB00"/>
              </a:buClr>
              <a:buSzPct val="80000"/>
              <a:buFont typeface="Wingdings" pitchFamily="2" charset="2"/>
              <a:buChar char="n"/>
            </a:pPr>
            <a:r>
              <a:rPr lang="en-US" dirty="0"/>
              <a:t> InvokeParams</a:t>
            </a:r>
          </a:p>
          <a:p>
            <a:pPr marL="545975" lvl="2" eaLnBrk="0" hangingPunct="0">
              <a:spcBef>
                <a:spcPct val="25000"/>
              </a:spcBef>
              <a:buClr>
                <a:srgbClr val="F0AB00"/>
              </a:buClr>
              <a:buNone/>
            </a:pPr>
            <a:r>
              <a:rPr lang="en-US" dirty="0"/>
              <a:t>Holds a single string value. This object is used to pass a parameter to or receive a return value from the Invoke method of the </a:t>
            </a:r>
            <a:r>
              <a:rPr lang="en-US" dirty="0" err="1"/>
              <a:t>GeneralService</a:t>
            </a:r>
            <a:r>
              <a:rPr lang="en-US" dirty="0"/>
              <a:t> service</a:t>
            </a:r>
          </a:p>
        </p:txBody>
      </p:sp>
    </p:spTree>
    <p:extLst>
      <p:ext uri="{BB962C8B-B14F-4D97-AF65-F5344CB8AC3E}">
        <p14:creationId xmlns:p14="http://schemas.microsoft.com/office/powerpoint/2010/main" val="2687398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504001" y="1531916"/>
            <a:ext cx="11186475" cy="4763005"/>
            <a:chOff x="336550" y="1479550"/>
            <a:chExt cx="7026275" cy="5043488"/>
          </a:xfrm>
        </p:grpSpPr>
        <p:sp>
          <p:nvSpPr>
            <p:cNvPr id="880644" name="AutoShape 4"/>
            <p:cNvSpPr>
              <a:spLocks noChangeArrowheads="1"/>
            </p:cNvSpPr>
            <p:nvPr/>
          </p:nvSpPr>
          <p:spPr bwMode="auto">
            <a:xfrm>
              <a:off x="1246187" y="4321175"/>
              <a:ext cx="1743075" cy="1225550"/>
            </a:xfrm>
            <a:prstGeom prst="flowChartPredefinedProcess">
              <a:avLst/>
            </a:prstGeom>
            <a:solidFill>
              <a:schemeClr val="bg1"/>
            </a:solidFill>
            <a:ln w="12700">
              <a:solidFill>
                <a:schemeClr val="tx1"/>
              </a:solidFill>
              <a:miter lim="800000"/>
              <a:headEnd/>
              <a:tailEnd/>
            </a:ln>
          </p:spPr>
          <p:txBody>
            <a:bodyPr wrap="none" lIns="90000" tIns="46800" rIns="90000" bIns="46800" anchor="ctr"/>
            <a:lstStyle/>
            <a:p>
              <a:r>
                <a:rPr lang="en-US" dirty="0"/>
                <a:t>GeneralData</a:t>
              </a:r>
            </a:p>
            <a:p>
              <a:r>
                <a:rPr lang="en-US" dirty="0"/>
                <a:t>(Header Table</a:t>
              </a:r>
            </a:p>
            <a:p>
              <a:r>
                <a:rPr lang="en-US" dirty="0"/>
                <a:t>Record)</a:t>
              </a:r>
            </a:p>
          </p:txBody>
        </p:sp>
        <p:sp>
          <p:nvSpPr>
            <p:cNvPr id="880645" name="AutoShape 5"/>
            <p:cNvSpPr>
              <a:spLocks noChangeArrowheads="1"/>
            </p:cNvSpPr>
            <p:nvPr/>
          </p:nvSpPr>
          <p:spPr bwMode="auto">
            <a:xfrm>
              <a:off x="782637" y="2868613"/>
              <a:ext cx="2674938" cy="911225"/>
            </a:xfrm>
            <a:prstGeom prst="flowChartPredefinedProcess">
              <a:avLst/>
            </a:prstGeom>
            <a:solidFill>
              <a:schemeClr val="bg1"/>
            </a:solidFill>
            <a:ln w="12700">
              <a:solidFill>
                <a:schemeClr val="tx1"/>
              </a:solidFill>
              <a:miter lim="800000"/>
              <a:headEnd/>
              <a:tailEnd/>
            </a:ln>
          </p:spPr>
          <p:txBody>
            <a:bodyPr wrap="none" lIns="90000" tIns="46800" rIns="90000" bIns="46800" anchor="ctr"/>
            <a:lstStyle/>
            <a:p>
              <a:r>
                <a:rPr lang="en-US" dirty="0"/>
                <a:t>GeneralDataParams</a:t>
              </a:r>
            </a:p>
            <a:p>
              <a:r>
                <a:rPr lang="en-US" dirty="0"/>
                <a:t>(Header Table Key)</a:t>
              </a:r>
            </a:p>
          </p:txBody>
        </p:sp>
        <p:sp>
          <p:nvSpPr>
            <p:cNvPr id="880646" name="AutoShape 6"/>
            <p:cNvSpPr>
              <a:spLocks noChangeArrowheads="1"/>
            </p:cNvSpPr>
            <p:nvPr/>
          </p:nvSpPr>
          <p:spPr bwMode="auto">
            <a:xfrm>
              <a:off x="336550" y="1479550"/>
              <a:ext cx="3563937" cy="911225"/>
            </a:xfrm>
            <a:prstGeom prst="flowChartPredefinedProcess">
              <a:avLst/>
            </a:prstGeom>
            <a:solidFill>
              <a:schemeClr val="bg1"/>
            </a:solidFill>
            <a:ln w="12700">
              <a:solidFill>
                <a:schemeClr val="tx1"/>
              </a:solidFill>
              <a:miter lim="800000"/>
              <a:headEnd/>
              <a:tailEnd/>
            </a:ln>
          </p:spPr>
          <p:txBody>
            <a:bodyPr wrap="none" lIns="90000" tIns="46800" rIns="90000" bIns="46800" anchor="ctr"/>
            <a:lstStyle/>
            <a:p>
              <a:r>
                <a:rPr lang="en-US" dirty="0"/>
                <a:t>GeneralCollectionParams</a:t>
              </a:r>
            </a:p>
            <a:p>
              <a:r>
                <a:rPr lang="en-US" dirty="0"/>
                <a:t>(Header Table Key Collection)</a:t>
              </a:r>
            </a:p>
          </p:txBody>
        </p:sp>
        <p:sp>
          <p:nvSpPr>
            <p:cNvPr id="880647" name="AutoShape 7"/>
            <p:cNvSpPr>
              <a:spLocks noChangeArrowheads="1"/>
            </p:cNvSpPr>
            <p:nvPr/>
          </p:nvSpPr>
          <p:spPr bwMode="auto">
            <a:xfrm>
              <a:off x="4248150" y="3779838"/>
              <a:ext cx="3114675" cy="911225"/>
            </a:xfrm>
            <a:prstGeom prst="flowChartPredefinedProcess">
              <a:avLst/>
            </a:prstGeom>
            <a:solidFill>
              <a:schemeClr val="bg1"/>
            </a:solidFill>
            <a:ln w="12700">
              <a:solidFill>
                <a:schemeClr val="tx1"/>
              </a:solidFill>
              <a:miter lim="800000"/>
              <a:headEnd/>
              <a:tailEnd/>
            </a:ln>
          </p:spPr>
          <p:txBody>
            <a:bodyPr wrap="none" lIns="90000" tIns="46800" rIns="90000" bIns="46800" anchor="ctr"/>
            <a:lstStyle/>
            <a:p>
              <a:r>
                <a:rPr lang="en-US" dirty="0"/>
                <a:t>GeneralDataCollection</a:t>
              </a:r>
            </a:p>
            <a:p>
              <a:r>
                <a:rPr lang="en-US" dirty="0"/>
                <a:t>(Son Key Collection)</a:t>
              </a:r>
            </a:p>
          </p:txBody>
        </p:sp>
        <p:sp>
          <p:nvSpPr>
            <p:cNvPr id="880648" name="AutoShape 8"/>
            <p:cNvSpPr>
              <a:spLocks noChangeArrowheads="1"/>
            </p:cNvSpPr>
            <p:nvPr/>
          </p:nvSpPr>
          <p:spPr bwMode="auto">
            <a:xfrm>
              <a:off x="4941887" y="5297488"/>
              <a:ext cx="1743075" cy="1225550"/>
            </a:xfrm>
            <a:prstGeom prst="flowChartPredefinedProcess">
              <a:avLst/>
            </a:prstGeom>
            <a:solidFill>
              <a:schemeClr val="bg1"/>
            </a:solidFill>
            <a:ln w="12700">
              <a:solidFill>
                <a:schemeClr val="tx1"/>
              </a:solidFill>
              <a:miter lim="800000"/>
              <a:headEnd/>
              <a:tailEnd/>
            </a:ln>
          </p:spPr>
          <p:txBody>
            <a:bodyPr wrap="none" lIns="90000" tIns="46800" rIns="90000" bIns="46800" anchor="ctr"/>
            <a:lstStyle/>
            <a:p>
              <a:r>
                <a:rPr lang="en-US" dirty="0"/>
                <a:t>GeneralData</a:t>
              </a:r>
            </a:p>
            <a:p>
              <a:r>
                <a:rPr lang="en-US" dirty="0"/>
                <a:t>(Son Table</a:t>
              </a:r>
            </a:p>
            <a:p>
              <a:r>
                <a:rPr lang="en-US" dirty="0"/>
                <a:t>Record)</a:t>
              </a:r>
            </a:p>
          </p:txBody>
        </p:sp>
        <p:cxnSp>
          <p:nvCxnSpPr>
            <p:cNvPr id="880649" name="AutoShape 9"/>
            <p:cNvCxnSpPr>
              <a:cxnSpLocks noChangeShapeType="1"/>
              <a:stCxn id="880646" idx="2"/>
              <a:endCxn id="880645" idx="0"/>
            </p:cNvCxnSpPr>
            <p:nvPr/>
          </p:nvCxnSpPr>
          <p:spPr bwMode="auto">
            <a:xfrm>
              <a:off x="2119312" y="2390775"/>
              <a:ext cx="1588" cy="477838"/>
            </a:xfrm>
            <a:prstGeom prst="straightConnector1">
              <a:avLst/>
            </a:prstGeom>
            <a:noFill/>
            <a:ln w="12700">
              <a:solidFill>
                <a:schemeClr val="tx1"/>
              </a:solidFill>
              <a:round/>
              <a:headEnd/>
              <a:tailEnd/>
            </a:ln>
          </p:spPr>
        </p:cxnSp>
        <p:cxnSp>
          <p:nvCxnSpPr>
            <p:cNvPr id="880650" name="AutoShape 10"/>
            <p:cNvCxnSpPr>
              <a:cxnSpLocks noChangeShapeType="1"/>
              <a:stCxn id="880644" idx="3"/>
              <a:endCxn id="880647" idx="1"/>
            </p:cNvCxnSpPr>
            <p:nvPr/>
          </p:nvCxnSpPr>
          <p:spPr bwMode="auto">
            <a:xfrm flipV="1">
              <a:off x="2989262" y="4235450"/>
              <a:ext cx="1258888" cy="698500"/>
            </a:xfrm>
            <a:prstGeom prst="straightConnector1">
              <a:avLst/>
            </a:prstGeom>
            <a:noFill/>
            <a:ln w="12700">
              <a:solidFill>
                <a:schemeClr val="tx1"/>
              </a:solidFill>
              <a:round/>
              <a:headEnd/>
              <a:tailEnd/>
            </a:ln>
          </p:spPr>
        </p:cxnSp>
        <p:cxnSp>
          <p:nvCxnSpPr>
            <p:cNvPr id="880651" name="AutoShape 11"/>
            <p:cNvCxnSpPr>
              <a:cxnSpLocks noChangeShapeType="1"/>
              <a:stCxn id="880647" idx="2"/>
              <a:endCxn id="880648" idx="0"/>
            </p:cNvCxnSpPr>
            <p:nvPr/>
          </p:nvCxnSpPr>
          <p:spPr bwMode="auto">
            <a:xfrm>
              <a:off x="5805487" y="4691063"/>
              <a:ext cx="7938" cy="606425"/>
            </a:xfrm>
            <a:prstGeom prst="straightConnector1">
              <a:avLst/>
            </a:prstGeom>
            <a:noFill/>
            <a:ln w="12700">
              <a:solidFill>
                <a:schemeClr val="tx1"/>
              </a:solidFill>
              <a:round/>
              <a:headEnd/>
              <a:tailEnd/>
            </a:ln>
          </p:spPr>
        </p:cxnSp>
        <p:sp>
          <p:nvSpPr>
            <p:cNvPr id="880652" name="Text Box 12"/>
            <p:cNvSpPr txBox="1">
              <a:spLocks noChangeArrowheads="1"/>
            </p:cNvSpPr>
            <p:nvPr/>
          </p:nvSpPr>
          <p:spPr bwMode="auto">
            <a:xfrm>
              <a:off x="1657350" y="3773488"/>
              <a:ext cx="657225" cy="260169"/>
            </a:xfrm>
            <a:prstGeom prst="rect">
              <a:avLst/>
            </a:prstGeom>
            <a:noFill/>
            <a:ln w="12700">
              <a:noFill/>
              <a:miter lim="800000"/>
              <a:headEnd/>
              <a:tailEnd/>
            </a:ln>
          </p:spPr>
          <p:txBody>
            <a:bodyPr lIns="90000" tIns="46800" rIns="90000" bIns="46800">
              <a:spAutoFit/>
            </a:bodyPr>
            <a:lstStyle/>
            <a:p>
              <a:pPr>
                <a:spcBef>
                  <a:spcPct val="50000"/>
                </a:spcBef>
              </a:pPr>
              <a:r>
                <a:rPr lang="en-US" sz="1000" dirty="0"/>
                <a:t>1</a:t>
              </a:r>
            </a:p>
          </p:txBody>
        </p:sp>
        <p:sp>
          <p:nvSpPr>
            <p:cNvPr id="880653" name="Text Box 13"/>
            <p:cNvSpPr txBox="1">
              <a:spLocks noChangeArrowheads="1"/>
            </p:cNvSpPr>
            <p:nvPr/>
          </p:nvSpPr>
          <p:spPr bwMode="auto">
            <a:xfrm>
              <a:off x="1668462" y="4098925"/>
              <a:ext cx="657225" cy="260169"/>
            </a:xfrm>
            <a:prstGeom prst="rect">
              <a:avLst/>
            </a:prstGeom>
            <a:noFill/>
            <a:ln w="12700">
              <a:noFill/>
              <a:miter lim="800000"/>
              <a:headEnd/>
              <a:tailEnd/>
            </a:ln>
          </p:spPr>
          <p:txBody>
            <a:bodyPr lIns="90000" tIns="46800" rIns="90000" bIns="46800">
              <a:spAutoFit/>
            </a:bodyPr>
            <a:lstStyle/>
            <a:p>
              <a:pPr>
                <a:spcBef>
                  <a:spcPct val="50000"/>
                </a:spcBef>
              </a:pPr>
              <a:r>
                <a:rPr lang="en-US" sz="1000" dirty="0"/>
                <a:t>1</a:t>
              </a:r>
            </a:p>
          </p:txBody>
        </p:sp>
        <p:sp>
          <p:nvSpPr>
            <p:cNvPr id="880654" name="Text Box 14"/>
            <p:cNvSpPr txBox="1">
              <a:spLocks noChangeArrowheads="1"/>
            </p:cNvSpPr>
            <p:nvPr/>
          </p:nvSpPr>
          <p:spPr bwMode="auto">
            <a:xfrm>
              <a:off x="1706562" y="2354263"/>
              <a:ext cx="657225" cy="260169"/>
            </a:xfrm>
            <a:prstGeom prst="rect">
              <a:avLst/>
            </a:prstGeom>
            <a:noFill/>
            <a:ln w="12700">
              <a:noFill/>
              <a:miter lim="800000"/>
              <a:headEnd/>
              <a:tailEnd/>
            </a:ln>
          </p:spPr>
          <p:txBody>
            <a:bodyPr lIns="90000" tIns="46800" rIns="90000" bIns="46800">
              <a:spAutoFit/>
            </a:bodyPr>
            <a:lstStyle/>
            <a:p>
              <a:pPr>
                <a:spcBef>
                  <a:spcPct val="50000"/>
                </a:spcBef>
              </a:pPr>
              <a:r>
                <a:rPr lang="en-US" sz="1000" dirty="0"/>
                <a:t>1</a:t>
              </a:r>
            </a:p>
          </p:txBody>
        </p:sp>
        <p:sp>
          <p:nvSpPr>
            <p:cNvPr id="880655" name="Text Box 15"/>
            <p:cNvSpPr txBox="1">
              <a:spLocks noChangeArrowheads="1"/>
            </p:cNvSpPr>
            <p:nvPr/>
          </p:nvSpPr>
          <p:spPr bwMode="auto">
            <a:xfrm>
              <a:off x="1711325" y="2674938"/>
              <a:ext cx="657225" cy="260169"/>
            </a:xfrm>
            <a:prstGeom prst="rect">
              <a:avLst/>
            </a:prstGeom>
            <a:noFill/>
            <a:ln w="12700">
              <a:noFill/>
              <a:miter lim="800000"/>
              <a:headEnd/>
              <a:tailEnd/>
            </a:ln>
          </p:spPr>
          <p:txBody>
            <a:bodyPr lIns="90000" tIns="46800" rIns="90000" bIns="46800">
              <a:spAutoFit/>
            </a:bodyPr>
            <a:lstStyle/>
            <a:p>
              <a:pPr>
                <a:spcBef>
                  <a:spcPct val="50000"/>
                </a:spcBef>
              </a:pPr>
              <a:r>
                <a:rPr lang="en-US" sz="1000" dirty="0"/>
                <a:t>n</a:t>
              </a:r>
            </a:p>
          </p:txBody>
        </p:sp>
        <p:sp>
          <p:nvSpPr>
            <p:cNvPr id="880656" name="Text Box 16"/>
            <p:cNvSpPr txBox="1">
              <a:spLocks noChangeArrowheads="1"/>
            </p:cNvSpPr>
            <p:nvPr/>
          </p:nvSpPr>
          <p:spPr bwMode="auto">
            <a:xfrm>
              <a:off x="3813175" y="4056063"/>
              <a:ext cx="657225" cy="260169"/>
            </a:xfrm>
            <a:prstGeom prst="rect">
              <a:avLst/>
            </a:prstGeom>
            <a:noFill/>
            <a:ln w="12700">
              <a:noFill/>
              <a:miter lim="800000"/>
              <a:headEnd/>
              <a:tailEnd/>
            </a:ln>
          </p:spPr>
          <p:txBody>
            <a:bodyPr lIns="90000" tIns="46800" rIns="90000" bIns="46800">
              <a:spAutoFit/>
            </a:bodyPr>
            <a:lstStyle/>
            <a:p>
              <a:pPr>
                <a:spcBef>
                  <a:spcPct val="50000"/>
                </a:spcBef>
              </a:pPr>
              <a:r>
                <a:rPr lang="en-US" sz="1000" dirty="0"/>
                <a:t>n</a:t>
              </a:r>
            </a:p>
          </p:txBody>
        </p:sp>
        <p:sp>
          <p:nvSpPr>
            <p:cNvPr id="880657" name="Text Box 17"/>
            <p:cNvSpPr txBox="1">
              <a:spLocks noChangeArrowheads="1"/>
            </p:cNvSpPr>
            <p:nvPr/>
          </p:nvSpPr>
          <p:spPr bwMode="auto">
            <a:xfrm>
              <a:off x="5407025" y="5072063"/>
              <a:ext cx="657225" cy="260169"/>
            </a:xfrm>
            <a:prstGeom prst="rect">
              <a:avLst/>
            </a:prstGeom>
            <a:noFill/>
            <a:ln w="12700">
              <a:noFill/>
              <a:miter lim="800000"/>
              <a:headEnd/>
              <a:tailEnd/>
            </a:ln>
          </p:spPr>
          <p:txBody>
            <a:bodyPr lIns="90000" tIns="46800" rIns="90000" bIns="46800">
              <a:spAutoFit/>
            </a:bodyPr>
            <a:lstStyle/>
            <a:p>
              <a:pPr>
                <a:spcBef>
                  <a:spcPct val="50000"/>
                </a:spcBef>
              </a:pPr>
              <a:r>
                <a:rPr lang="en-US" sz="1000" dirty="0"/>
                <a:t>n</a:t>
              </a:r>
            </a:p>
          </p:txBody>
        </p:sp>
        <p:sp>
          <p:nvSpPr>
            <p:cNvPr id="880658" name="Text Box 18"/>
            <p:cNvSpPr txBox="1">
              <a:spLocks noChangeArrowheads="1"/>
            </p:cNvSpPr>
            <p:nvPr/>
          </p:nvSpPr>
          <p:spPr bwMode="auto">
            <a:xfrm>
              <a:off x="2738437" y="4684713"/>
              <a:ext cx="657225" cy="260169"/>
            </a:xfrm>
            <a:prstGeom prst="rect">
              <a:avLst/>
            </a:prstGeom>
            <a:noFill/>
            <a:ln w="12700">
              <a:noFill/>
              <a:miter lim="800000"/>
              <a:headEnd/>
              <a:tailEnd/>
            </a:ln>
          </p:spPr>
          <p:txBody>
            <a:bodyPr lIns="90000" tIns="46800" rIns="90000" bIns="46800">
              <a:spAutoFit/>
            </a:bodyPr>
            <a:lstStyle/>
            <a:p>
              <a:pPr>
                <a:spcBef>
                  <a:spcPct val="50000"/>
                </a:spcBef>
              </a:pPr>
              <a:r>
                <a:rPr lang="en-US" sz="1000" dirty="0"/>
                <a:t>1</a:t>
              </a:r>
            </a:p>
          </p:txBody>
        </p:sp>
        <p:sp>
          <p:nvSpPr>
            <p:cNvPr id="880659" name="Text Box 19"/>
            <p:cNvSpPr txBox="1">
              <a:spLocks noChangeArrowheads="1"/>
            </p:cNvSpPr>
            <p:nvPr/>
          </p:nvSpPr>
          <p:spPr bwMode="auto">
            <a:xfrm>
              <a:off x="5413375" y="4672014"/>
              <a:ext cx="657225" cy="260169"/>
            </a:xfrm>
            <a:prstGeom prst="rect">
              <a:avLst/>
            </a:prstGeom>
            <a:noFill/>
            <a:ln w="12700">
              <a:noFill/>
              <a:miter lim="800000"/>
              <a:headEnd/>
              <a:tailEnd/>
            </a:ln>
          </p:spPr>
          <p:txBody>
            <a:bodyPr lIns="90000" tIns="46800" rIns="90000" bIns="46800">
              <a:spAutoFit/>
            </a:bodyPr>
            <a:lstStyle/>
            <a:p>
              <a:pPr>
                <a:spcBef>
                  <a:spcPct val="50000"/>
                </a:spcBef>
              </a:pPr>
              <a:r>
                <a:rPr lang="en-US" sz="1000" dirty="0"/>
                <a:t>1</a:t>
              </a:r>
            </a:p>
          </p:txBody>
        </p:sp>
        <p:sp>
          <p:nvSpPr>
            <p:cNvPr id="880660" name="Line 20"/>
            <p:cNvSpPr>
              <a:spLocks noChangeShapeType="1"/>
            </p:cNvSpPr>
            <p:nvPr/>
          </p:nvSpPr>
          <p:spPr bwMode="gray">
            <a:xfrm>
              <a:off x="2106612" y="3829050"/>
              <a:ext cx="0" cy="447675"/>
            </a:xfrm>
            <a:prstGeom prst="line">
              <a:avLst/>
            </a:prstGeom>
            <a:noFill/>
            <a:ln w="9525">
              <a:solidFill>
                <a:schemeClr val="accent2"/>
              </a:solidFill>
              <a:round/>
              <a:headEnd/>
              <a:tailEnd type="triangle" w="med" len="med"/>
            </a:ln>
          </p:spPr>
          <p:txBody>
            <a:bodyPr wrap="none" lIns="90000" tIns="46800" rIns="90000" bIns="46800" anchor="ctr"/>
            <a:lstStyle/>
            <a:p>
              <a:endParaRPr lang="de-DE" dirty="0"/>
            </a:p>
          </p:txBody>
        </p:sp>
      </p:grpSp>
      <p:sp>
        <p:nvSpPr>
          <p:cNvPr id="21" name="Rectangle 2">
            <a:extLst>
              <a:ext uri="{FF2B5EF4-FFF2-40B4-BE49-F238E27FC236}">
                <a16:creationId xmlns:a16="http://schemas.microsoft.com/office/drawing/2014/main" id="{ADC34CD7-AE8E-4B7D-94C0-4AB78211F6F7}"/>
              </a:ext>
            </a:extLst>
          </p:cNvPr>
          <p:cNvSpPr txBox="1">
            <a:spLocks noChangeArrowheads="1"/>
          </p:cNvSpPr>
          <p:nvPr/>
        </p:nvSpPr>
        <p:spPr bwMode="black">
          <a:xfrm>
            <a:off x="504001" y="504000"/>
            <a:ext cx="11186476"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User-Defined Objects: DI API General Service</a:t>
            </a:r>
            <a:br>
              <a:rPr lang="en-US" dirty="0"/>
            </a:br>
            <a:r>
              <a:rPr lang="en-US" sz="2000" dirty="0"/>
              <a:t>Objects – Implementation Chart</a:t>
            </a:r>
            <a:endParaRPr lang="de-DE" dirty="0"/>
          </a:p>
        </p:txBody>
      </p:sp>
    </p:spTree>
    <p:extLst>
      <p:ext uri="{BB962C8B-B14F-4D97-AF65-F5344CB8AC3E}">
        <p14:creationId xmlns:p14="http://schemas.microsoft.com/office/powerpoint/2010/main" val="191757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8C8C1BA-22A4-406F-8472-D7FCE3221154}"/>
              </a:ext>
            </a:extLst>
          </p:cNvPr>
          <p:cNvSpPr txBox="1">
            <a:spLocks noChangeArrowheads="1"/>
          </p:cNvSpPr>
          <p:nvPr/>
        </p:nvSpPr>
        <p:spPr bwMode="black">
          <a:xfrm>
            <a:off x="504001" y="504000"/>
            <a:ext cx="11186476"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User-Defined Objects: DI API General Service</a:t>
            </a:r>
            <a:br>
              <a:rPr lang="en-US" dirty="0"/>
            </a:br>
            <a:r>
              <a:rPr lang="en-US" sz="2000" dirty="0"/>
              <a:t>Add Document – Sample Code</a:t>
            </a:r>
            <a:endParaRPr lang="de-DE" dirty="0"/>
          </a:p>
        </p:txBody>
      </p:sp>
      <p:sp>
        <p:nvSpPr>
          <p:cNvPr id="8" name="Text Box 4">
            <a:extLst>
              <a:ext uri="{FF2B5EF4-FFF2-40B4-BE49-F238E27FC236}">
                <a16:creationId xmlns:a16="http://schemas.microsoft.com/office/drawing/2014/main" id="{E1932597-6CCE-41B5-8CE7-43A5C73020C4}"/>
              </a:ext>
            </a:extLst>
          </p:cNvPr>
          <p:cNvSpPr txBox="1">
            <a:spLocks noChangeArrowheads="1"/>
          </p:cNvSpPr>
          <p:nvPr/>
        </p:nvSpPr>
        <p:spPr bwMode="auto">
          <a:xfrm>
            <a:off x="504001" y="1390506"/>
            <a:ext cx="11186476" cy="4826962"/>
          </a:xfrm>
          <a:prstGeom prst="rect">
            <a:avLst/>
          </a:prstGeom>
          <a:solidFill>
            <a:srgbClr val="B4C3CB"/>
          </a:solidFill>
          <a:ln w="9525">
            <a:solidFill>
              <a:schemeClr val="tx1"/>
            </a:solidFill>
            <a:miter lim="800000"/>
            <a:headEnd/>
            <a:tailEnd/>
          </a:ln>
        </p:spPr>
        <p:txBody>
          <a:bodyPr wrap="square" lIns="0" tIns="0" rIns="0" bIns="0">
            <a:spAutoFit/>
          </a:bodyPr>
          <a:lstStyle/>
          <a:p>
            <a:pPr>
              <a:lnSpc>
                <a:spcPct val="50000"/>
              </a:lnSpc>
              <a:spcBef>
                <a:spcPts val="1000"/>
              </a:spcBef>
              <a:buClr>
                <a:schemeClr val="tx1"/>
              </a:buClr>
            </a:pPr>
            <a:endParaRPr lang="en-US" sz="1400" dirty="0"/>
          </a:p>
          <a:p>
            <a:pPr>
              <a:lnSpc>
                <a:spcPct val="50000"/>
              </a:lnSpc>
              <a:spcBef>
                <a:spcPts val="1000"/>
              </a:spcBef>
              <a:buClr>
                <a:schemeClr val="tx1"/>
              </a:buClr>
            </a:pPr>
            <a:r>
              <a:rPr lang="en-US" sz="1400" dirty="0"/>
              <a:t>SAPbobsCOM.GeneralService oDocGeneralService;</a:t>
            </a:r>
          </a:p>
          <a:p>
            <a:pPr>
              <a:lnSpc>
                <a:spcPct val="50000"/>
              </a:lnSpc>
              <a:spcBef>
                <a:spcPts val="1000"/>
              </a:spcBef>
              <a:buClr>
                <a:schemeClr val="tx1"/>
              </a:buClr>
            </a:pPr>
            <a:r>
              <a:rPr lang="en-US" sz="1400" dirty="0"/>
              <a:t>SAPbobsCOM.GeneralData oDocGeneralData;</a:t>
            </a:r>
          </a:p>
          <a:p>
            <a:pPr>
              <a:lnSpc>
                <a:spcPct val="50000"/>
              </a:lnSpc>
              <a:spcBef>
                <a:spcPts val="1000"/>
              </a:spcBef>
              <a:buClr>
                <a:schemeClr val="tx1"/>
              </a:buClr>
            </a:pPr>
            <a:r>
              <a:rPr lang="en-US" sz="1400" dirty="0"/>
              <a:t>SAPbobsCOM.GeneralDataCollection oDocLinesCollection;</a:t>
            </a:r>
          </a:p>
          <a:p>
            <a:pPr>
              <a:lnSpc>
                <a:spcPct val="50000"/>
              </a:lnSpc>
              <a:spcBef>
                <a:spcPts val="1000"/>
              </a:spcBef>
              <a:buClr>
                <a:schemeClr val="tx1"/>
              </a:buClr>
            </a:pPr>
            <a:r>
              <a:rPr lang="en-US" sz="1400" dirty="0"/>
              <a:t>SAPbobsCOM.GeneralData oDocLineGeneralData;</a:t>
            </a:r>
          </a:p>
          <a:p>
            <a:pPr>
              <a:lnSpc>
                <a:spcPct val="50000"/>
              </a:lnSpc>
              <a:spcBef>
                <a:spcPts val="1000"/>
              </a:spcBef>
              <a:buClr>
                <a:schemeClr val="tx1"/>
              </a:buClr>
            </a:pPr>
            <a:r>
              <a:rPr lang="en-US" sz="1400" dirty="0">
                <a:solidFill>
                  <a:srgbClr val="339933"/>
                </a:solidFill>
              </a:rPr>
              <a:t>// Retrieve the relevant service</a:t>
            </a:r>
          </a:p>
          <a:p>
            <a:pPr>
              <a:lnSpc>
                <a:spcPct val="50000"/>
              </a:lnSpc>
              <a:spcBef>
                <a:spcPts val="1000"/>
              </a:spcBef>
              <a:buClr>
                <a:schemeClr val="tx1"/>
              </a:buClr>
            </a:pPr>
            <a:r>
              <a:rPr lang="en-US" sz="1400" dirty="0"/>
              <a:t>oDocGeneralService = (SAPbobsCOM.GeneralService)oCompService.GetGeneralService("</a:t>
            </a:r>
            <a:r>
              <a:rPr lang="en-US" sz="1400" dirty="0">
                <a:solidFill>
                  <a:srgbClr val="9E3039"/>
                </a:solidFill>
              </a:rPr>
              <a:t>MyDocUDO</a:t>
            </a:r>
            <a:r>
              <a:rPr lang="en-US" sz="1400" dirty="0"/>
              <a:t>");</a:t>
            </a:r>
          </a:p>
          <a:p>
            <a:pPr>
              <a:lnSpc>
                <a:spcPct val="50000"/>
              </a:lnSpc>
              <a:spcBef>
                <a:spcPts val="1000"/>
              </a:spcBef>
              <a:buClr>
                <a:schemeClr val="tx1"/>
              </a:buClr>
            </a:pPr>
            <a:r>
              <a:rPr lang="en-US" sz="1400" dirty="0">
                <a:solidFill>
                  <a:srgbClr val="339933"/>
                </a:solidFill>
              </a:rPr>
              <a:t>// Point to the header of the Doc UDO</a:t>
            </a:r>
          </a:p>
          <a:p>
            <a:pPr>
              <a:lnSpc>
                <a:spcPct val="50000"/>
              </a:lnSpc>
              <a:spcBef>
                <a:spcPts val="1000"/>
              </a:spcBef>
              <a:buClr>
                <a:schemeClr val="tx1"/>
              </a:buClr>
            </a:pPr>
            <a:r>
              <a:rPr lang="en-US" sz="1400" dirty="0"/>
              <a:t>oDocGeneralData = (SAPbobsCOM.GeneralData)oDocGeneralService.GetDataInterface 	</a:t>
            </a:r>
          </a:p>
          <a:p>
            <a:pPr>
              <a:lnSpc>
                <a:spcPct val="50000"/>
              </a:lnSpc>
              <a:spcBef>
                <a:spcPts val="1000"/>
              </a:spcBef>
              <a:buClr>
                <a:schemeClr val="tx1"/>
              </a:buClr>
            </a:pPr>
            <a:r>
              <a:rPr lang="en-US" sz="1400" dirty="0"/>
              <a:t>	             	                   (SAPbobsCOM.GeneralServiceDataInterfaces.gsGeneralData);</a:t>
            </a:r>
          </a:p>
          <a:p>
            <a:pPr>
              <a:lnSpc>
                <a:spcPct val="50000"/>
              </a:lnSpc>
              <a:spcBef>
                <a:spcPts val="1000"/>
              </a:spcBef>
              <a:buClr>
                <a:schemeClr val="tx1"/>
              </a:buClr>
            </a:pPr>
            <a:r>
              <a:rPr lang="en-US" sz="1400" dirty="0">
                <a:solidFill>
                  <a:srgbClr val="339933"/>
                </a:solidFill>
              </a:rPr>
              <a:t>// Insert values into the header properties</a:t>
            </a:r>
          </a:p>
          <a:p>
            <a:pPr>
              <a:lnSpc>
                <a:spcPct val="50000"/>
              </a:lnSpc>
              <a:spcBef>
                <a:spcPts val="1000"/>
              </a:spcBef>
              <a:buClr>
                <a:schemeClr val="tx1"/>
              </a:buClr>
            </a:pPr>
            <a:r>
              <a:rPr lang="en-US" sz="1400" dirty="0"/>
              <a:t>oDocGeneralData.SetProperty("U_CustCode", "2");</a:t>
            </a:r>
          </a:p>
          <a:p>
            <a:pPr>
              <a:lnSpc>
                <a:spcPct val="50000"/>
              </a:lnSpc>
              <a:spcBef>
                <a:spcPts val="1000"/>
              </a:spcBef>
              <a:buClr>
                <a:schemeClr val="tx1"/>
              </a:buClr>
            </a:pPr>
            <a:r>
              <a:rPr lang="en-US" sz="1400" dirty="0"/>
              <a:t>oDocGeneralData.SetProperty("U_CustName", "Customer2");</a:t>
            </a:r>
          </a:p>
          <a:p>
            <a:pPr>
              <a:lnSpc>
                <a:spcPct val="50000"/>
              </a:lnSpc>
              <a:spcBef>
                <a:spcPts val="1000"/>
              </a:spcBef>
              <a:buClr>
                <a:schemeClr val="tx1"/>
              </a:buClr>
            </a:pPr>
            <a:r>
              <a:rPr lang="en-US" sz="1400" dirty="0">
                <a:solidFill>
                  <a:srgbClr val="339933"/>
                </a:solidFill>
              </a:rPr>
              <a:t>// Insert values into the Lines properties </a:t>
            </a:r>
          </a:p>
          <a:p>
            <a:pPr>
              <a:lnSpc>
                <a:spcPct val="50000"/>
              </a:lnSpc>
              <a:spcBef>
                <a:spcPts val="1000"/>
              </a:spcBef>
              <a:buClr>
                <a:schemeClr val="tx1"/>
              </a:buClr>
            </a:pPr>
            <a:r>
              <a:rPr lang="en-US" sz="1400" dirty="0"/>
              <a:t>oDocLinesCollection = (SAPbobsCOM.GeneralDataCollection)oDocGeneralData.Child("</a:t>
            </a:r>
            <a:r>
              <a:rPr lang="en-US" sz="1400" dirty="0">
                <a:solidFill>
                  <a:srgbClr val="9E3039"/>
                </a:solidFill>
              </a:rPr>
              <a:t>SAP_DOCL</a:t>
            </a:r>
            <a:r>
              <a:rPr lang="en-US" sz="1400" dirty="0"/>
              <a:t>");</a:t>
            </a:r>
          </a:p>
          <a:p>
            <a:pPr>
              <a:lnSpc>
                <a:spcPct val="50000"/>
              </a:lnSpc>
              <a:spcBef>
                <a:spcPts val="1000"/>
              </a:spcBef>
              <a:buClr>
                <a:schemeClr val="tx1"/>
              </a:buClr>
            </a:pPr>
            <a:r>
              <a:rPr lang="en-US" sz="1400" dirty="0">
                <a:solidFill>
                  <a:srgbClr val="339933"/>
                </a:solidFill>
              </a:rPr>
              <a:t>// Line</a:t>
            </a:r>
          </a:p>
          <a:p>
            <a:pPr>
              <a:lnSpc>
                <a:spcPct val="50000"/>
              </a:lnSpc>
              <a:spcBef>
                <a:spcPts val="1000"/>
              </a:spcBef>
              <a:buClr>
                <a:schemeClr val="tx1"/>
              </a:buClr>
            </a:pPr>
            <a:r>
              <a:rPr lang="en-US" sz="1400" dirty="0"/>
              <a:t>oDocLineGeneralData = oDocLinesCollection.Add();</a:t>
            </a:r>
          </a:p>
          <a:p>
            <a:pPr>
              <a:lnSpc>
                <a:spcPct val="50000"/>
              </a:lnSpc>
              <a:spcBef>
                <a:spcPts val="1000"/>
              </a:spcBef>
              <a:buClr>
                <a:schemeClr val="tx1"/>
              </a:buClr>
            </a:pPr>
            <a:r>
              <a:rPr lang="en-US" sz="1400" dirty="0"/>
              <a:t>oDocLineGeneralData.SetProperty("U_ItemCode", "Item1");</a:t>
            </a:r>
          </a:p>
          <a:p>
            <a:pPr>
              <a:lnSpc>
                <a:spcPct val="50000"/>
              </a:lnSpc>
              <a:spcBef>
                <a:spcPts val="1000"/>
              </a:spcBef>
              <a:buClr>
                <a:schemeClr val="tx1"/>
              </a:buClr>
            </a:pPr>
            <a:r>
              <a:rPr lang="en-US" sz="1400" dirty="0"/>
              <a:t>oDocLineGeneralData.SetProperty("U_Quantity", "1"); </a:t>
            </a:r>
          </a:p>
          <a:p>
            <a:pPr>
              <a:lnSpc>
                <a:spcPct val="50000"/>
              </a:lnSpc>
              <a:spcBef>
                <a:spcPts val="1000"/>
              </a:spcBef>
              <a:buClr>
                <a:schemeClr val="tx1"/>
              </a:buClr>
            </a:pPr>
            <a:r>
              <a:rPr lang="en-US" sz="1400" dirty="0">
                <a:solidFill>
                  <a:srgbClr val="339933"/>
                </a:solidFill>
              </a:rPr>
              <a:t>// Add - Doc UDO header and line data to DB</a:t>
            </a:r>
          </a:p>
          <a:p>
            <a:pPr>
              <a:lnSpc>
                <a:spcPct val="50000"/>
              </a:lnSpc>
              <a:spcBef>
                <a:spcPts val="1000"/>
              </a:spcBef>
              <a:buClr>
                <a:schemeClr val="tx1"/>
              </a:buClr>
            </a:pPr>
            <a:r>
              <a:rPr lang="en-US" sz="1400" dirty="0"/>
              <a:t>oDocGeneralService.Add(oDocGeneralData);</a:t>
            </a:r>
          </a:p>
        </p:txBody>
      </p:sp>
    </p:spTree>
    <p:extLst>
      <p:ext uri="{BB962C8B-B14F-4D97-AF65-F5344CB8AC3E}">
        <p14:creationId xmlns:p14="http://schemas.microsoft.com/office/powerpoint/2010/main" val="304904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it-IT" dirty="0"/>
              <a:t>Cross DI API / UI API </a:t>
            </a:r>
            <a:r>
              <a:rPr lang="it-IT" dirty="0" err="1"/>
              <a:t>Features</a:t>
            </a:r>
            <a:r>
              <a:rPr lang="en-US" dirty="0"/>
              <a:t>:</a:t>
            </a:r>
            <a:r>
              <a:rPr lang="en-GB" dirty="0"/>
              <a:t> Business Example</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2192102"/>
            <a:ext cx="9874376" cy="564257"/>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kern="0" dirty="0"/>
              <a:t>Create and use some additional objects that are not covered yet by the current SAP Business One system definition with the help of user-defined objects (UDOs).</a:t>
            </a:r>
          </a:p>
        </p:txBody>
      </p:sp>
      <p:pic>
        <p:nvPicPr>
          <p:cNvPr id="7" name="Picture 6">
            <a:extLst>
              <a:ext uri="{FF2B5EF4-FFF2-40B4-BE49-F238E27FC236}">
                <a16:creationId xmlns:a16="http://schemas.microsoft.com/office/drawing/2014/main" id="{C6280B54-9992-44C5-859A-FF3A94CA8295}"/>
              </a:ext>
            </a:extLst>
          </p:cNvPr>
          <p:cNvPicPr>
            <a:picLocks noChangeAspect="1"/>
          </p:cNvPicPr>
          <p:nvPr/>
        </p:nvPicPr>
        <p:blipFill>
          <a:blip r:embed="rId4"/>
          <a:stretch>
            <a:fillRect/>
          </a:stretch>
        </p:blipFill>
        <p:spPr>
          <a:xfrm>
            <a:off x="504001" y="1259414"/>
            <a:ext cx="932688" cy="932688"/>
          </a:xfrm>
          <a:prstGeom prst="rect">
            <a:avLst/>
          </a:prstGeom>
        </p:spPr>
      </p:pic>
    </p:spTree>
    <p:custDataLst>
      <p:tags r:id="rId1"/>
    </p:custDataLst>
    <p:extLst>
      <p:ext uri="{BB962C8B-B14F-4D97-AF65-F5344CB8AC3E}">
        <p14:creationId xmlns:p14="http://schemas.microsoft.com/office/powerpoint/2010/main" val="2114536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8C8C1BA-22A4-406F-8472-D7FCE3221154}"/>
              </a:ext>
            </a:extLst>
          </p:cNvPr>
          <p:cNvSpPr txBox="1">
            <a:spLocks noChangeArrowheads="1"/>
          </p:cNvSpPr>
          <p:nvPr/>
        </p:nvSpPr>
        <p:spPr bwMode="black">
          <a:xfrm>
            <a:off x="504001" y="504000"/>
            <a:ext cx="11186476"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User-Defined Objects: DI API General Service</a:t>
            </a:r>
            <a:br>
              <a:rPr lang="en-US" dirty="0"/>
            </a:br>
            <a:r>
              <a:rPr lang="en-US" sz="2000" dirty="0"/>
              <a:t>Update Document – Sample Code</a:t>
            </a:r>
            <a:endParaRPr lang="de-DE" dirty="0"/>
          </a:p>
        </p:txBody>
      </p:sp>
      <p:sp>
        <p:nvSpPr>
          <p:cNvPr id="8" name="Text Box 4">
            <a:extLst>
              <a:ext uri="{FF2B5EF4-FFF2-40B4-BE49-F238E27FC236}">
                <a16:creationId xmlns:a16="http://schemas.microsoft.com/office/drawing/2014/main" id="{E1932597-6CCE-41B5-8CE7-43A5C73020C4}"/>
              </a:ext>
            </a:extLst>
          </p:cNvPr>
          <p:cNvSpPr txBox="1">
            <a:spLocks noChangeArrowheads="1"/>
          </p:cNvSpPr>
          <p:nvPr/>
        </p:nvSpPr>
        <p:spPr bwMode="auto">
          <a:xfrm>
            <a:off x="504001" y="1390506"/>
            <a:ext cx="11186476" cy="5255285"/>
          </a:xfrm>
          <a:prstGeom prst="rect">
            <a:avLst/>
          </a:prstGeom>
          <a:solidFill>
            <a:srgbClr val="B4C3CB"/>
          </a:solidFill>
          <a:ln w="9525">
            <a:solidFill>
              <a:schemeClr val="tx1"/>
            </a:solidFill>
            <a:miter lim="800000"/>
            <a:headEnd/>
            <a:tailEnd/>
          </a:ln>
        </p:spPr>
        <p:txBody>
          <a:bodyPr wrap="square" lIns="0" tIns="0" rIns="0" bIns="0">
            <a:spAutoFit/>
          </a:bodyPr>
          <a:lstStyle/>
          <a:p>
            <a:pPr>
              <a:lnSpc>
                <a:spcPct val="80000"/>
              </a:lnSpc>
              <a:spcBef>
                <a:spcPct val="75000"/>
              </a:spcBef>
              <a:buClr>
                <a:schemeClr val="tx1"/>
              </a:buClr>
            </a:pPr>
            <a:endParaRPr lang="en-US" sz="1000" dirty="0"/>
          </a:p>
          <a:p>
            <a:pPr>
              <a:lnSpc>
                <a:spcPct val="80000"/>
              </a:lnSpc>
              <a:spcBef>
                <a:spcPct val="75000"/>
              </a:spcBef>
              <a:buClr>
                <a:schemeClr val="tx1"/>
              </a:buClr>
            </a:pPr>
            <a:r>
              <a:rPr lang="en-US" sz="1000" dirty="0"/>
              <a:t> SAPbobsCOM.GeneralService oDocGeneralService;</a:t>
            </a:r>
          </a:p>
          <a:p>
            <a:pPr>
              <a:lnSpc>
                <a:spcPct val="80000"/>
              </a:lnSpc>
              <a:spcBef>
                <a:spcPct val="75000"/>
              </a:spcBef>
              <a:buClr>
                <a:schemeClr val="tx1"/>
              </a:buClr>
            </a:pPr>
            <a:r>
              <a:rPr lang="en-US" sz="1000" dirty="0"/>
              <a:t> SAPbobsCOM.GeneralData oDocGeneralData;</a:t>
            </a:r>
          </a:p>
          <a:p>
            <a:pPr>
              <a:lnSpc>
                <a:spcPct val="80000"/>
              </a:lnSpc>
              <a:spcBef>
                <a:spcPct val="75000"/>
              </a:spcBef>
              <a:buClr>
                <a:schemeClr val="tx1"/>
              </a:buClr>
            </a:pPr>
            <a:r>
              <a:rPr lang="en-US" sz="1000" dirty="0"/>
              <a:t> SAPbobsCOM.GeneralDataCollection oDocLinesCollection;</a:t>
            </a:r>
          </a:p>
          <a:p>
            <a:pPr>
              <a:lnSpc>
                <a:spcPct val="80000"/>
              </a:lnSpc>
              <a:spcBef>
                <a:spcPct val="75000"/>
              </a:spcBef>
              <a:buClr>
                <a:schemeClr val="tx1"/>
              </a:buClr>
            </a:pPr>
            <a:r>
              <a:rPr lang="en-US" sz="1000" dirty="0"/>
              <a:t> SAPbobsCOM.GeneralData oDocLineGeneralData;</a:t>
            </a:r>
          </a:p>
          <a:p>
            <a:pPr>
              <a:lnSpc>
                <a:spcPct val="80000"/>
              </a:lnSpc>
              <a:spcBef>
                <a:spcPct val="75000"/>
              </a:spcBef>
              <a:buClr>
                <a:schemeClr val="tx1"/>
              </a:buClr>
            </a:pPr>
            <a:r>
              <a:rPr lang="en-US" sz="1000" dirty="0"/>
              <a:t> SAPbobsCOM.GeneralDataParams oGenralParameter;</a:t>
            </a:r>
          </a:p>
          <a:p>
            <a:pPr>
              <a:lnSpc>
                <a:spcPct val="80000"/>
              </a:lnSpc>
              <a:spcBef>
                <a:spcPct val="75000"/>
              </a:spcBef>
              <a:buClr>
                <a:schemeClr val="tx1"/>
              </a:buClr>
            </a:pPr>
            <a:r>
              <a:rPr lang="en-US" sz="1000" dirty="0">
                <a:solidFill>
                  <a:srgbClr val="339933"/>
                </a:solidFill>
              </a:rPr>
              <a:t> // Retrieve the relevant service</a:t>
            </a:r>
          </a:p>
          <a:p>
            <a:pPr>
              <a:lnSpc>
                <a:spcPct val="80000"/>
              </a:lnSpc>
              <a:spcBef>
                <a:spcPct val="75000"/>
              </a:spcBef>
              <a:buClr>
                <a:schemeClr val="tx1"/>
              </a:buClr>
            </a:pPr>
            <a:r>
              <a:rPr lang="en-US" sz="1000" dirty="0"/>
              <a:t> oDocGeneralService = (SAPbobsCOM.GeneralService)oCompService.GetGeneralService("</a:t>
            </a:r>
            <a:r>
              <a:rPr lang="en-US" sz="1000" dirty="0">
                <a:solidFill>
                  <a:srgbClr val="9E3039"/>
                </a:solidFill>
              </a:rPr>
              <a:t>MyDocUDO</a:t>
            </a:r>
            <a:r>
              <a:rPr lang="en-US" sz="1000" dirty="0"/>
              <a:t>");</a:t>
            </a:r>
          </a:p>
          <a:p>
            <a:pPr>
              <a:lnSpc>
                <a:spcPct val="80000"/>
              </a:lnSpc>
              <a:spcBef>
                <a:spcPct val="75000"/>
              </a:spcBef>
              <a:buClr>
                <a:schemeClr val="tx1"/>
              </a:buClr>
            </a:pPr>
            <a:r>
              <a:rPr lang="en-US" sz="1000" dirty="0">
                <a:solidFill>
                  <a:srgbClr val="339933"/>
                </a:solidFill>
              </a:rPr>
              <a:t> // Get by key - header record</a:t>
            </a:r>
          </a:p>
          <a:p>
            <a:pPr>
              <a:lnSpc>
                <a:spcPct val="80000"/>
              </a:lnSpc>
              <a:spcBef>
                <a:spcPct val="75000"/>
              </a:spcBef>
              <a:buClr>
                <a:schemeClr val="tx1"/>
              </a:buClr>
            </a:pPr>
            <a:r>
              <a:rPr lang="en-US" sz="1000" dirty="0"/>
              <a:t> oGenralParameter = (SAPbobsCOM.GeneralDataParams)oDocGeneralService.GetDataInterface 		 		           (SAPbobsCOM.GeneralServiceDataInterfaces.gsGeneralDataParams);</a:t>
            </a:r>
          </a:p>
          <a:p>
            <a:pPr>
              <a:lnSpc>
                <a:spcPct val="80000"/>
              </a:lnSpc>
              <a:spcBef>
                <a:spcPct val="75000"/>
              </a:spcBef>
              <a:buClr>
                <a:schemeClr val="tx1"/>
              </a:buClr>
            </a:pPr>
            <a:r>
              <a:rPr lang="en-US" sz="1000" dirty="0"/>
              <a:t> oGenralParameter.SetProperty(</a:t>
            </a:r>
            <a:r>
              <a:rPr lang="en-US" sz="1000" dirty="0">
                <a:solidFill>
                  <a:srgbClr val="9E3039"/>
                </a:solidFill>
              </a:rPr>
              <a:t>"DocEntry", "1"</a:t>
            </a:r>
            <a:r>
              <a:rPr lang="en-US" sz="1000" dirty="0"/>
              <a:t>);</a:t>
            </a:r>
          </a:p>
          <a:p>
            <a:pPr>
              <a:lnSpc>
                <a:spcPct val="80000"/>
              </a:lnSpc>
              <a:spcBef>
                <a:spcPct val="75000"/>
              </a:spcBef>
              <a:buClr>
                <a:schemeClr val="tx1"/>
              </a:buClr>
            </a:pPr>
            <a:r>
              <a:rPr lang="en-US" sz="1000" dirty="0"/>
              <a:t> oDocGeneralData = oDocGeneralService.GetByParams(oGenralParameter);</a:t>
            </a:r>
          </a:p>
          <a:p>
            <a:pPr>
              <a:lnSpc>
                <a:spcPct val="80000"/>
              </a:lnSpc>
              <a:spcBef>
                <a:spcPct val="75000"/>
              </a:spcBef>
              <a:buClr>
                <a:schemeClr val="tx1"/>
              </a:buClr>
            </a:pPr>
            <a:r>
              <a:rPr lang="en-US" sz="1000" dirty="0">
                <a:solidFill>
                  <a:srgbClr val="339933"/>
                </a:solidFill>
              </a:rPr>
              <a:t> // Update - Add lines to the child tables, insert values into the lines properties </a:t>
            </a:r>
          </a:p>
          <a:p>
            <a:pPr>
              <a:lnSpc>
                <a:spcPct val="80000"/>
              </a:lnSpc>
              <a:spcBef>
                <a:spcPct val="75000"/>
              </a:spcBef>
              <a:buClr>
                <a:schemeClr val="tx1"/>
              </a:buClr>
            </a:pPr>
            <a:r>
              <a:rPr lang="en-US" sz="1000" dirty="0"/>
              <a:t> oDocLinesCollection = (SAPbobsCOM.GeneralDataCollection)oDocGeneralData.Child("</a:t>
            </a:r>
            <a:r>
              <a:rPr lang="en-US" sz="1000" dirty="0">
                <a:solidFill>
                  <a:srgbClr val="9E3039"/>
                </a:solidFill>
              </a:rPr>
              <a:t>SAP_DOCL</a:t>
            </a:r>
            <a:r>
              <a:rPr lang="en-US" sz="1000" dirty="0"/>
              <a:t>");</a:t>
            </a:r>
          </a:p>
          <a:p>
            <a:pPr>
              <a:lnSpc>
                <a:spcPct val="80000"/>
              </a:lnSpc>
              <a:spcBef>
                <a:spcPct val="75000"/>
              </a:spcBef>
              <a:buClr>
                <a:schemeClr val="tx1"/>
              </a:buClr>
            </a:pPr>
            <a:r>
              <a:rPr lang="en-US" sz="1000" dirty="0">
                <a:solidFill>
                  <a:srgbClr val="339933"/>
                </a:solidFill>
              </a:rPr>
              <a:t>// Add line</a:t>
            </a:r>
          </a:p>
          <a:p>
            <a:pPr>
              <a:lnSpc>
                <a:spcPct val="80000"/>
              </a:lnSpc>
              <a:spcBef>
                <a:spcPct val="75000"/>
              </a:spcBef>
              <a:buClr>
                <a:schemeClr val="tx1"/>
              </a:buClr>
            </a:pPr>
            <a:r>
              <a:rPr lang="en-US" sz="1000" dirty="0"/>
              <a:t> </a:t>
            </a:r>
            <a:r>
              <a:rPr lang="en-US" sz="1000" dirty="0" err="1"/>
              <a:t>oDocLineGeneralData</a:t>
            </a:r>
            <a:r>
              <a:rPr lang="en-US" sz="1000" dirty="0"/>
              <a:t> = oDocLinesCollection.Add();</a:t>
            </a:r>
          </a:p>
          <a:p>
            <a:pPr>
              <a:lnSpc>
                <a:spcPct val="80000"/>
              </a:lnSpc>
              <a:spcBef>
                <a:spcPct val="75000"/>
              </a:spcBef>
              <a:buClr>
                <a:schemeClr val="tx1"/>
              </a:buClr>
            </a:pPr>
            <a:r>
              <a:rPr lang="en-US" sz="1000" dirty="0"/>
              <a:t> oDocLineGeneralData.SetProperty("U_ItemCode", "Item2");</a:t>
            </a:r>
          </a:p>
          <a:p>
            <a:pPr>
              <a:lnSpc>
                <a:spcPct val="80000"/>
              </a:lnSpc>
              <a:spcBef>
                <a:spcPct val="75000"/>
              </a:spcBef>
              <a:buClr>
                <a:schemeClr val="tx1"/>
              </a:buClr>
            </a:pPr>
            <a:r>
              <a:rPr lang="en-US" sz="1000" dirty="0"/>
              <a:t> oDocLineGeneralData.SetProperty("U_Quantity", "2");</a:t>
            </a:r>
          </a:p>
          <a:p>
            <a:pPr>
              <a:lnSpc>
                <a:spcPct val="80000"/>
              </a:lnSpc>
              <a:spcBef>
                <a:spcPct val="75000"/>
              </a:spcBef>
              <a:buClr>
                <a:schemeClr val="tx1"/>
              </a:buClr>
            </a:pPr>
            <a:r>
              <a:rPr lang="en-US" sz="1000" dirty="0">
                <a:solidFill>
                  <a:srgbClr val="339933"/>
                </a:solidFill>
              </a:rPr>
              <a:t>// Update DocTotal in the header</a:t>
            </a:r>
          </a:p>
          <a:p>
            <a:pPr>
              <a:lnSpc>
                <a:spcPct val="80000"/>
              </a:lnSpc>
              <a:spcBef>
                <a:spcPct val="75000"/>
              </a:spcBef>
              <a:buClr>
                <a:schemeClr val="tx1"/>
              </a:buClr>
            </a:pPr>
            <a:r>
              <a:rPr lang="en-US" sz="1000" dirty="0"/>
              <a:t>oDocGeneralData.SetProperty("U_DocTotal", "50");</a:t>
            </a:r>
          </a:p>
          <a:p>
            <a:pPr>
              <a:lnSpc>
                <a:spcPct val="80000"/>
              </a:lnSpc>
              <a:spcBef>
                <a:spcPct val="75000"/>
              </a:spcBef>
              <a:buClr>
                <a:schemeClr val="tx1"/>
              </a:buClr>
            </a:pPr>
            <a:r>
              <a:rPr lang="en-US" sz="1000" dirty="0">
                <a:solidFill>
                  <a:srgbClr val="339933"/>
                </a:solidFill>
              </a:rPr>
              <a:t>// Update the MD UDO</a:t>
            </a:r>
          </a:p>
          <a:p>
            <a:pPr>
              <a:lnSpc>
                <a:spcPct val="80000"/>
              </a:lnSpc>
              <a:spcBef>
                <a:spcPct val="75000"/>
              </a:spcBef>
              <a:buClr>
                <a:schemeClr val="tx1"/>
              </a:buClr>
            </a:pPr>
            <a:r>
              <a:rPr lang="en-US" sz="1000" dirty="0"/>
              <a:t>oDocGeneralService.Update(oDocGeneralData);</a:t>
            </a:r>
          </a:p>
        </p:txBody>
      </p:sp>
    </p:spTree>
    <p:extLst>
      <p:ext uri="{BB962C8B-B14F-4D97-AF65-F5344CB8AC3E}">
        <p14:creationId xmlns:p14="http://schemas.microsoft.com/office/powerpoint/2010/main" val="193323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8C8C1BA-22A4-406F-8472-D7FCE3221154}"/>
              </a:ext>
            </a:extLst>
          </p:cNvPr>
          <p:cNvSpPr txBox="1">
            <a:spLocks noChangeArrowheads="1"/>
          </p:cNvSpPr>
          <p:nvPr/>
        </p:nvSpPr>
        <p:spPr bwMode="black">
          <a:xfrm>
            <a:off x="504001" y="504000"/>
            <a:ext cx="11186476"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User-Defined Objects: DI API General Service</a:t>
            </a:r>
            <a:br>
              <a:rPr lang="en-US" dirty="0"/>
            </a:br>
            <a:r>
              <a:rPr lang="en-US" sz="2000" dirty="0"/>
              <a:t>Delete Document – Sample Code</a:t>
            </a:r>
            <a:endParaRPr lang="de-DE" dirty="0"/>
          </a:p>
        </p:txBody>
      </p:sp>
      <p:sp>
        <p:nvSpPr>
          <p:cNvPr id="8" name="Text Box 4">
            <a:extLst>
              <a:ext uri="{FF2B5EF4-FFF2-40B4-BE49-F238E27FC236}">
                <a16:creationId xmlns:a16="http://schemas.microsoft.com/office/drawing/2014/main" id="{E1932597-6CCE-41B5-8CE7-43A5C73020C4}"/>
              </a:ext>
            </a:extLst>
          </p:cNvPr>
          <p:cNvSpPr txBox="1">
            <a:spLocks noChangeArrowheads="1"/>
          </p:cNvSpPr>
          <p:nvPr/>
        </p:nvSpPr>
        <p:spPr bwMode="auto">
          <a:xfrm>
            <a:off x="504001" y="1604262"/>
            <a:ext cx="11186476" cy="4321183"/>
          </a:xfrm>
          <a:prstGeom prst="rect">
            <a:avLst/>
          </a:prstGeom>
          <a:solidFill>
            <a:srgbClr val="B4C3CB"/>
          </a:solidFill>
          <a:ln w="9525">
            <a:solidFill>
              <a:schemeClr val="tx1"/>
            </a:solidFill>
            <a:miter lim="800000"/>
            <a:headEnd/>
            <a:tailEnd/>
          </a:ln>
        </p:spPr>
        <p:txBody>
          <a:bodyPr wrap="square" lIns="0" tIns="0" rIns="0" bIns="0">
            <a:spAutoFit/>
          </a:bodyPr>
          <a:lstStyle/>
          <a:p>
            <a:pPr>
              <a:lnSpc>
                <a:spcPct val="90000"/>
              </a:lnSpc>
              <a:spcBef>
                <a:spcPct val="75000"/>
              </a:spcBef>
              <a:buClr>
                <a:schemeClr val="tx1"/>
              </a:buClr>
            </a:pPr>
            <a:r>
              <a:rPr lang="en-US" sz="1600" dirty="0"/>
              <a:t> SAPbobsCOM.GeneralService oDocGeneralService;</a:t>
            </a:r>
          </a:p>
          <a:p>
            <a:pPr>
              <a:lnSpc>
                <a:spcPct val="90000"/>
              </a:lnSpc>
              <a:spcBef>
                <a:spcPct val="75000"/>
              </a:spcBef>
              <a:buClr>
                <a:schemeClr val="tx1"/>
              </a:buClr>
            </a:pPr>
            <a:r>
              <a:rPr lang="en-US" sz="1600" dirty="0"/>
              <a:t> SAPbobsCOM.GeneralData oDocGeneralData;</a:t>
            </a:r>
          </a:p>
          <a:p>
            <a:pPr>
              <a:lnSpc>
                <a:spcPct val="90000"/>
              </a:lnSpc>
              <a:spcBef>
                <a:spcPct val="75000"/>
              </a:spcBef>
              <a:buClr>
                <a:schemeClr val="tx1"/>
              </a:buClr>
            </a:pPr>
            <a:r>
              <a:rPr lang="en-US" sz="1600" dirty="0"/>
              <a:t> SAPbobsCOM.GeneralDataParams oGenralParameter;</a:t>
            </a:r>
          </a:p>
          <a:p>
            <a:pPr>
              <a:lnSpc>
                <a:spcPct val="90000"/>
              </a:lnSpc>
              <a:spcBef>
                <a:spcPct val="75000"/>
              </a:spcBef>
              <a:buClr>
                <a:schemeClr val="tx1"/>
              </a:buClr>
            </a:pPr>
            <a:r>
              <a:rPr lang="en-US" sz="1600" dirty="0">
                <a:solidFill>
                  <a:srgbClr val="339933"/>
                </a:solidFill>
              </a:rPr>
              <a:t> // Retrieve the relevant service</a:t>
            </a:r>
          </a:p>
          <a:p>
            <a:pPr>
              <a:lnSpc>
                <a:spcPct val="90000"/>
              </a:lnSpc>
              <a:spcBef>
                <a:spcPct val="75000"/>
              </a:spcBef>
              <a:buClr>
                <a:schemeClr val="tx1"/>
              </a:buClr>
            </a:pPr>
            <a:r>
              <a:rPr lang="en-US" sz="1600" dirty="0"/>
              <a:t> oDocGeneralService = (SAPbobsCOM.GeneralService)oCompService. GetGeneralService("</a:t>
            </a:r>
            <a:r>
              <a:rPr lang="en-US" sz="1600" dirty="0">
                <a:solidFill>
                  <a:srgbClr val="9E3039"/>
                </a:solidFill>
              </a:rPr>
              <a:t>MyDocUDO</a:t>
            </a:r>
            <a:r>
              <a:rPr lang="en-US" sz="1600" dirty="0"/>
              <a:t>");</a:t>
            </a:r>
          </a:p>
          <a:p>
            <a:pPr>
              <a:lnSpc>
                <a:spcPct val="90000"/>
              </a:lnSpc>
              <a:spcBef>
                <a:spcPct val="75000"/>
              </a:spcBef>
              <a:buClr>
                <a:schemeClr val="tx1"/>
              </a:buClr>
            </a:pPr>
            <a:r>
              <a:rPr lang="en-US" sz="1600" dirty="0">
                <a:solidFill>
                  <a:srgbClr val="339933"/>
                </a:solidFill>
              </a:rPr>
              <a:t> // Get by key – header record</a:t>
            </a:r>
          </a:p>
          <a:p>
            <a:pPr>
              <a:lnSpc>
                <a:spcPct val="90000"/>
              </a:lnSpc>
              <a:spcBef>
                <a:spcPct val="75000"/>
              </a:spcBef>
              <a:buClr>
                <a:schemeClr val="tx1"/>
              </a:buClr>
            </a:pPr>
            <a:r>
              <a:rPr lang="en-US" sz="1600" dirty="0"/>
              <a:t> oGenralParameter = (SAPbobsCOM.GeneralDataParams)oDocGeneralService.GetDataInterface(SAPbobsCOM.GeneralServiceDataInterfaces.gsGeneralDataParams);</a:t>
            </a:r>
          </a:p>
          <a:p>
            <a:pPr>
              <a:lnSpc>
                <a:spcPct val="90000"/>
              </a:lnSpc>
              <a:spcBef>
                <a:spcPct val="75000"/>
              </a:spcBef>
              <a:buClr>
                <a:schemeClr val="tx1"/>
              </a:buClr>
            </a:pPr>
            <a:r>
              <a:rPr lang="en-US" sz="1600" dirty="0"/>
              <a:t> oGenralParameter.SetProperty(</a:t>
            </a:r>
            <a:r>
              <a:rPr lang="en-US" sz="1600" dirty="0">
                <a:solidFill>
                  <a:srgbClr val="9E3039"/>
                </a:solidFill>
              </a:rPr>
              <a:t>"DocEntry", "3"</a:t>
            </a:r>
            <a:r>
              <a:rPr lang="en-US" sz="1600" dirty="0"/>
              <a:t>);</a:t>
            </a:r>
          </a:p>
          <a:p>
            <a:pPr>
              <a:lnSpc>
                <a:spcPct val="90000"/>
              </a:lnSpc>
              <a:spcBef>
                <a:spcPct val="75000"/>
              </a:spcBef>
              <a:buClr>
                <a:schemeClr val="tx1"/>
              </a:buClr>
            </a:pPr>
            <a:r>
              <a:rPr lang="en-US" sz="1600" dirty="0">
                <a:solidFill>
                  <a:srgbClr val="339933"/>
                </a:solidFill>
              </a:rPr>
              <a:t> // Delete whole record (header and lines)</a:t>
            </a:r>
          </a:p>
          <a:p>
            <a:pPr>
              <a:lnSpc>
                <a:spcPct val="90000"/>
              </a:lnSpc>
              <a:spcBef>
                <a:spcPct val="75000"/>
              </a:spcBef>
              <a:buClr>
                <a:schemeClr val="tx1"/>
              </a:buClr>
            </a:pPr>
            <a:r>
              <a:rPr lang="en-US" sz="1600" dirty="0"/>
              <a:t> oDocGeneralService.Delete(oGenralParameter);</a:t>
            </a:r>
          </a:p>
        </p:txBody>
      </p:sp>
    </p:spTree>
    <p:extLst>
      <p:ext uri="{BB962C8B-B14F-4D97-AF65-F5344CB8AC3E}">
        <p14:creationId xmlns:p14="http://schemas.microsoft.com/office/powerpoint/2010/main" val="4274370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8C8C1BA-22A4-406F-8472-D7FCE3221154}"/>
              </a:ext>
            </a:extLst>
          </p:cNvPr>
          <p:cNvSpPr txBox="1">
            <a:spLocks noChangeArrowheads="1"/>
          </p:cNvSpPr>
          <p:nvPr/>
        </p:nvSpPr>
        <p:spPr bwMode="black">
          <a:xfrm>
            <a:off x="504001" y="504000"/>
            <a:ext cx="11186476"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User-Defined Objects: DI API General Service</a:t>
            </a:r>
            <a:br>
              <a:rPr lang="en-US" dirty="0"/>
            </a:br>
            <a:r>
              <a:rPr lang="en-US" sz="2000" dirty="0"/>
              <a:t>GetList – Sample Code</a:t>
            </a:r>
            <a:endParaRPr lang="de-DE" dirty="0"/>
          </a:p>
        </p:txBody>
      </p:sp>
      <p:sp>
        <p:nvSpPr>
          <p:cNvPr id="8" name="Text Box 4">
            <a:extLst>
              <a:ext uri="{FF2B5EF4-FFF2-40B4-BE49-F238E27FC236}">
                <a16:creationId xmlns:a16="http://schemas.microsoft.com/office/drawing/2014/main" id="{E1932597-6CCE-41B5-8CE7-43A5C73020C4}"/>
              </a:ext>
            </a:extLst>
          </p:cNvPr>
          <p:cNvSpPr txBox="1">
            <a:spLocks noChangeArrowheads="1"/>
          </p:cNvSpPr>
          <p:nvPr/>
        </p:nvSpPr>
        <p:spPr bwMode="auto">
          <a:xfrm>
            <a:off x="504001" y="1604262"/>
            <a:ext cx="11186476" cy="3471720"/>
          </a:xfrm>
          <a:prstGeom prst="rect">
            <a:avLst/>
          </a:prstGeom>
          <a:solidFill>
            <a:srgbClr val="B4C3CB"/>
          </a:solidFill>
          <a:ln w="9525">
            <a:solidFill>
              <a:schemeClr val="tx1"/>
            </a:solidFill>
            <a:miter lim="800000"/>
            <a:headEnd/>
            <a:tailEnd/>
          </a:ln>
        </p:spPr>
        <p:txBody>
          <a:bodyPr wrap="square" lIns="0" tIns="0" rIns="0" bIns="0">
            <a:spAutoFit/>
          </a:bodyPr>
          <a:lstStyle/>
          <a:p>
            <a:pPr>
              <a:lnSpc>
                <a:spcPct val="90000"/>
              </a:lnSpc>
              <a:spcBef>
                <a:spcPct val="75000"/>
              </a:spcBef>
              <a:buClr>
                <a:schemeClr val="tx1"/>
              </a:buClr>
            </a:pPr>
            <a:r>
              <a:rPr lang="en-US" sz="1600" dirty="0"/>
              <a:t> SAPbobsCOM.GeneralService oDocGeneralService;</a:t>
            </a:r>
          </a:p>
          <a:p>
            <a:pPr>
              <a:lnSpc>
                <a:spcPct val="90000"/>
              </a:lnSpc>
              <a:spcBef>
                <a:spcPct val="75000"/>
              </a:spcBef>
              <a:buClr>
                <a:schemeClr val="tx1"/>
              </a:buClr>
            </a:pPr>
            <a:r>
              <a:rPr lang="en-US" sz="1600" dirty="0"/>
              <a:t> SAPbobsCOM.GeneralCollectionParams oDocsCollectionParams; </a:t>
            </a:r>
            <a:r>
              <a:rPr lang="en-US" sz="1600" dirty="0">
                <a:solidFill>
                  <a:srgbClr val="339933"/>
                </a:solidFill>
              </a:rPr>
              <a:t>//List</a:t>
            </a:r>
          </a:p>
          <a:p>
            <a:pPr>
              <a:lnSpc>
                <a:spcPct val="90000"/>
              </a:lnSpc>
              <a:spcBef>
                <a:spcPct val="75000"/>
              </a:spcBef>
              <a:buClr>
                <a:schemeClr val="tx1"/>
              </a:buClr>
            </a:pPr>
            <a:r>
              <a:rPr lang="en-US" sz="1600" dirty="0">
                <a:solidFill>
                  <a:srgbClr val="339933"/>
                </a:solidFill>
              </a:rPr>
              <a:t> // Retrieve the relevant service</a:t>
            </a:r>
          </a:p>
          <a:p>
            <a:pPr>
              <a:lnSpc>
                <a:spcPct val="90000"/>
              </a:lnSpc>
              <a:spcBef>
                <a:spcPct val="75000"/>
              </a:spcBef>
              <a:buClr>
                <a:schemeClr val="tx1"/>
              </a:buClr>
            </a:pPr>
            <a:r>
              <a:rPr lang="en-US" sz="1600" dirty="0"/>
              <a:t> oDocGeneralService = (SAPbobsCOM.GeneralService)oCompService.GetGeneralService("MyDocUDO");</a:t>
            </a:r>
          </a:p>
          <a:p>
            <a:pPr>
              <a:lnSpc>
                <a:spcPct val="90000"/>
              </a:lnSpc>
              <a:spcBef>
                <a:spcPct val="75000"/>
              </a:spcBef>
              <a:buClr>
                <a:schemeClr val="tx1"/>
              </a:buClr>
            </a:pPr>
            <a:r>
              <a:rPr lang="en-US" sz="1600" dirty="0">
                <a:solidFill>
                  <a:srgbClr val="339933"/>
                </a:solidFill>
              </a:rPr>
              <a:t> // Get the list</a:t>
            </a:r>
          </a:p>
          <a:p>
            <a:pPr>
              <a:lnSpc>
                <a:spcPct val="90000"/>
              </a:lnSpc>
              <a:spcBef>
                <a:spcPct val="75000"/>
              </a:spcBef>
              <a:buClr>
                <a:schemeClr val="tx1"/>
              </a:buClr>
            </a:pPr>
            <a:r>
              <a:rPr lang="en-US" sz="1600" dirty="0"/>
              <a:t> oDocsCollectionParams = oDocGeneralService.GetList();</a:t>
            </a:r>
          </a:p>
          <a:p>
            <a:pPr>
              <a:lnSpc>
                <a:spcPct val="90000"/>
              </a:lnSpc>
              <a:spcBef>
                <a:spcPct val="75000"/>
              </a:spcBef>
              <a:buClr>
                <a:schemeClr val="tx1"/>
              </a:buClr>
            </a:pPr>
            <a:r>
              <a:rPr lang="en-US" sz="1600" dirty="0"/>
              <a:t> oDocsCollectionParams.ToXMLFile(System.AppDomain.CurrentDomain.BaseDirectory + "\\DocList.xml");</a:t>
            </a:r>
          </a:p>
          <a:p>
            <a:pPr>
              <a:lnSpc>
                <a:spcPct val="90000"/>
              </a:lnSpc>
              <a:spcBef>
                <a:spcPct val="75000"/>
              </a:spcBef>
              <a:buClr>
                <a:schemeClr val="tx1"/>
              </a:buClr>
            </a:pPr>
            <a:r>
              <a:rPr lang="en-US" sz="1600" dirty="0"/>
              <a:t>                                                                </a:t>
            </a:r>
          </a:p>
          <a:p>
            <a:pPr>
              <a:lnSpc>
                <a:spcPct val="90000"/>
              </a:lnSpc>
              <a:spcBef>
                <a:spcPct val="75000"/>
              </a:spcBef>
              <a:buClr>
                <a:schemeClr val="tx1"/>
              </a:buClr>
            </a:pPr>
            <a:r>
              <a:rPr lang="en-US" sz="1600" dirty="0"/>
              <a:t> MessageBox.Show("There are " + oDocsCollectionParams.Count + " documents");</a:t>
            </a:r>
          </a:p>
        </p:txBody>
      </p:sp>
    </p:spTree>
    <p:extLst>
      <p:ext uri="{BB962C8B-B14F-4D97-AF65-F5344CB8AC3E}">
        <p14:creationId xmlns:p14="http://schemas.microsoft.com/office/powerpoint/2010/main" val="4036524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8C8C1BA-22A4-406F-8472-D7FCE3221154}"/>
              </a:ext>
            </a:extLst>
          </p:cNvPr>
          <p:cNvSpPr txBox="1">
            <a:spLocks noChangeArrowheads="1"/>
          </p:cNvSpPr>
          <p:nvPr/>
        </p:nvSpPr>
        <p:spPr bwMode="black">
          <a:xfrm>
            <a:off x="504001" y="504000"/>
            <a:ext cx="11186476"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User-Defined Objects: DI API General Service</a:t>
            </a:r>
            <a:br>
              <a:rPr lang="en-US" dirty="0"/>
            </a:br>
            <a:r>
              <a:rPr lang="en-US" sz="2000" dirty="0"/>
              <a:t>Code Samples</a:t>
            </a:r>
            <a:endParaRPr lang="de-DE" dirty="0"/>
          </a:p>
        </p:txBody>
      </p:sp>
      <p:sp>
        <p:nvSpPr>
          <p:cNvPr id="4" name="Rectangle 3">
            <a:extLst>
              <a:ext uri="{FF2B5EF4-FFF2-40B4-BE49-F238E27FC236}">
                <a16:creationId xmlns:a16="http://schemas.microsoft.com/office/drawing/2014/main" id="{50396D4F-CE2D-4066-B83E-24737F4AF83E}"/>
              </a:ext>
            </a:extLst>
          </p:cNvPr>
          <p:cNvSpPr txBox="1">
            <a:spLocks noChangeArrowheads="1"/>
          </p:cNvSpPr>
          <p:nvPr/>
        </p:nvSpPr>
        <p:spPr bwMode="gray">
          <a:xfrm>
            <a:off x="504001" y="1859561"/>
            <a:ext cx="11186476" cy="3626839"/>
          </a:xfrm>
          <a:prstGeom prst="rect">
            <a:avLst/>
          </a:prstGeom>
          <a:noFill/>
          <a:ln w="12700">
            <a:noFill/>
            <a:miter lim="800000"/>
            <a:headEnd/>
            <a:tailEnd/>
          </a:ln>
        </p:spPr>
        <p:txBody>
          <a:bodyPr lIns="0" tIns="0" rIns="0" bIns="0"/>
          <a:lstStyle/>
          <a:p>
            <a:pPr marL="342900" indent="-342900" eaLnBrk="0" hangingPunct="0">
              <a:spcBef>
                <a:spcPct val="75000"/>
              </a:spcBef>
              <a:buClr>
                <a:schemeClr val="tx1"/>
              </a:buClr>
              <a:buSzPct val="80000"/>
            </a:pPr>
            <a:r>
              <a:rPr lang="en-US" dirty="0"/>
              <a:t>Simple Sample Blog</a:t>
            </a:r>
            <a:r>
              <a:rPr lang="en-US" altLang="zh-CN" sz="1800" dirty="0"/>
              <a:t> </a:t>
            </a:r>
            <a:r>
              <a:rPr lang="en-US" altLang="zh-CN" dirty="0"/>
              <a:t>(Accessing a UDO in DI API):</a:t>
            </a:r>
          </a:p>
          <a:p>
            <a:pPr marL="342900" indent="-342900" eaLnBrk="0" hangingPunct="0">
              <a:spcBef>
                <a:spcPct val="75000"/>
              </a:spcBef>
              <a:buClr>
                <a:schemeClr val="tx1"/>
              </a:buClr>
              <a:buSzPct val="80000"/>
            </a:pPr>
            <a:r>
              <a:rPr lang="en-US" dirty="0">
                <a:hlinkClick r:id="rId3" invalidUrl="https:///"/>
              </a:rPr>
              <a:t>https://</a:t>
            </a:r>
            <a:r>
              <a:rPr lang="en-US" dirty="0">
                <a:hlinkClick r:id="rId4"/>
              </a:rPr>
              <a:t>https://blogs.sap.com/2009/02/01/simple-sample-blog/</a:t>
            </a:r>
            <a:r>
              <a:rPr lang="en-US" dirty="0"/>
              <a:t> </a:t>
            </a:r>
          </a:p>
          <a:p>
            <a:pPr marL="184150" lvl="1" indent="-182563" eaLnBrk="0" hangingPunct="0">
              <a:spcBef>
                <a:spcPct val="25000"/>
              </a:spcBef>
              <a:buClr>
                <a:srgbClr val="F0AB00"/>
              </a:buClr>
              <a:buSzPct val="80000"/>
              <a:buNone/>
            </a:pPr>
            <a:endParaRPr lang="en-US" altLang="zh-CN" dirty="0"/>
          </a:p>
          <a:p>
            <a:pPr marL="184150" lvl="1" indent="-182563" eaLnBrk="0" hangingPunct="0">
              <a:spcBef>
                <a:spcPct val="25000"/>
              </a:spcBef>
              <a:buClr>
                <a:srgbClr val="F0AB00"/>
              </a:buClr>
              <a:buSzPct val="80000"/>
              <a:buNone/>
            </a:pPr>
            <a:r>
              <a:rPr lang="en-US" dirty="0"/>
              <a:t>How to use UDO services in DI Server</a:t>
            </a:r>
            <a:r>
              <a:rPr lang="en-US" altLang="zh-CN" dirty="0"/>
              <a:t>:</a:t>
            </a:r>
            <a:endParaRPr lang="en-US" dirty="0"/>
          </a:p>
          <a:p>
            <a:pPr marL="184150" lvl="1" indent="-182563" eaLnBrk="0" hangingPunct="0">
              <a:spcBef>
                <a:spcPct val="25000"/>
              </a:spcBef>
              <a:buClr>
                <a:srgbClr val="F0AB00"/>
              </a:buClr>
              <a:buSzPct val="80000"/>
              <a:buNone/>
            </a:pPr>
            <a:r>
              <a:rPr lang="en-US" dirty="0">
                <a:hlinkClick r:id="rId5"/>
              </a:rPr>
              <a:t>https://blogs.sap.com/2010/02/02/how-to-use-udo-services-in-di-server/</a:t>
            </a:r>
            <a:endParaRPr lang="en-US" altLang="zh-CN" dirty="0"/>
          </a:p>
          <a:p>
            <a:pPr marL="184150" lvl="1" indent="-182563" eaLnBrk="0" hangingPunct="0">
              <a:spcBef>
                <a:spcPct val="25000"/>
              </a:spcBef>
              <a:buClr>
                <a:srgbClr val="F0AB00"/>
              </a:buClr>
              <a:buSzPct val="80000"/>
              <a:buNone/>
            </a:pPr>
            <a:endParaRPr lang="en-US" dirty="0"/>
          </a:p>
        </p:txBody>
      </p:sp>
    </p:spTree>
    <p:extLst>
      <p:ext uri="{BB962C8B-B14F-4D97-AF65-F5344CB8AC3E}">
        <p14:creationId xmlns:p14="http://schemas.microsoft.com/office/powerpoint/2010/main" val="572137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8C8C1BA-22A4-406F-8472-D7FCE3221154}"/>
              </a:ext>
            </a:extLst>
          </p:cNvPr>
          <p:cNvSpPr txBox="1">
            <a:spLocks noChangeArrowheads="1"/>
          </p:cNvSpPr>
          <p:nvPr/>
        </p:nvSpPr>
        <p:spPr bwMode="black">
          <a:xfrm>
            <a:off x="504001" y="504000"/>
            <a:ext cx="11186476"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User-Defined Objects: UI API</a:t>
            </a:r>
            <a:br>
              <a:rPr lang="en-US" dirty="0"/>
            </a:br>
            <a:r>
              <a:rPr lang="en-US" sz="2000" dirty="0"/>
              <a:t>How to use your new UDO within an add-on</a:t>
            </a:r>
            <a:endParaRPr lang="de-DE" dirty="0"/>
          </a:p>
        </p:txBody>
      </p:sp>
      <p:sp>
        <p:nvSpPr>
          <p:cNvPr id="6" name="Rectangle 5">
            <a:extLst>
              <a:ext uri="{FF2B5EF4-FFF2-40B4-BE49-F238E27FC236}">
                <a16:creationId xmlns:a16="http://schemas.microsoft.com/office/drawing/2014/main" id="{DB17E1AB-D0C1-42EA-88B6-07C2AC724DBB}"/>
              </a:ext>
            </a:extLst>
          </p:cNvPr>
          <p:cNvSpPr>
            <a:spLocks noChangeArrowheads="1"/>
          </p:cNvSpPr>
          <p:nvPr/>
        </p:nvSpPr>
        <p:spPr bwMode="auto">
          <a:xfrm>
            <a:off x="504001" y="1479549"/>
            <a:ext cx="11186476" cy="4872745"/>
          </a:xfrm>
          <a:prstGeom prst="rect">
            <a:avLst/>
          </a:prstGeom>
          <a:solidFill>
            <a:srgbClr val="B4C3CB"/>
          </a:solidFill>
          <a:ln w="12700">
            <a:solidFill>
              <a:schemeClr val="tx1"/>
            </a:solidFill>
            <a:miter lim="800000"/>
            <a:headEnd/>
            <a:tailEnd/>
          </a:ln>
        </p:spPr>
        <p:txBody>
          <a:bodyPr wrap="square" lIns="90000" tIns="46800" rIns="90000" bIns="46800">
            <a:spAutoFit/>
          </a:bodyPr>
          <a:lstStyle/>
          <a:p>
            <a:endParaRPr lang="en-US" sz="1100" dirty="0">
              <a:solidFill>
                <a:srgbClr val="000099"/>
              </a:solidFill>
            </a:endParaRPr>
          </a:p>
          <a:p>
            <a:r>
              <a:rPr lang="en-US" sz="1800" u="sng" dirty="0"/>
              <a:t>Connect a form to a UDO:</a:t>
            </a:r>
          </a:p>
          <a:p>
            <a:endParaRPr lang="en-US" sz="1100" dirty="0"/>
          </a:p>
          <a:p>
            <a:endParaRPr lang="en-US" sz="1100" dirty="0"/>
          </a:p>
          <a:p>
            <a:pPr>
              <a:lnSpc>
                <a:spcPct val="150000"/>
              </a:lnSpc>
            </a:pPr>
            <a:r>
              <a:rPr lang="en-US" sz="1800" dirty="0"/>
              <a:t>creationPackage = SBO_Application.CreateObject</a:t>
            </a:r>
          </a:p>
          <a:p>
            <a:pPr>
              <a:lnSpc>
                <a:spcPct val="150000"/>
              </a:lnSpc>
            </a:pPr>
            <a:r>
              <a:rPr lang="en-US" sz="1800" dirty="0"/>
              <a:t>(SAPbouiCOM.BoCreatableObjectType.cot_FormCreationParams) </a:t>
            </a:r>
          </a:p>
          <a:p>
            <a:pPr>
              <a:lnSpc>
                <a:spcPct val="150000"/>
              </a:lnSpc>
            </a:pPr>
            <a:endParaRPr lang="en-US" sz="1800" dirty="0"/>
          </a:p>
          <a:p>
            <a:pPr>
              <a:lnSpc>
                <a:spcPct val="150000"/>
              </a:lnSpc>
            </a:pPr>
            <a:r>
              <a:rPr lang="en-US" sz="1800" dirty="0"/>
              <a:t>creationPackage.FormUID = "MathExamsID"</a:t>
            </a:r>
          </a:p>
          <a:p>
            <a:pPr>
              <a:lnSpc>
                <a:spcPct val="150000"/>
              </a:lnSpc>
            </a:pPr>
            <a:r>
              <a:rPr lang="en-US" sz="1800" dirty="0"/>
              <a:t>creationPackage.Type = "SM_MathExam</a:t>
            </a:r>
            <a:r>
              <a:rPr lang="ja-JP" altLang="en-US" sz="1800" dirty="0"/>
              <a:t>“</a:t>
            </a:r>
            <a:endParaRPr lang="en-US" altLang="ja-JP" sz="1800" dirty="0"/>
          </a:p>
          <a:p>
            <a:pPr>
              <a:lnSpc>
                <a:spcPct val="150000"/>
              </a:lnSpc>
            </a:pPr>
            <a:endParaRPr lang="en-US" sz="1800" dirty="0"/>
          </a:p>
          <a:p>
            <a:pPr>
              <a:lnSpc>
                <a:spcPct val="150000"/>
              </a:lnSpc>
            </a:pPr>
            <a:r>
              <a:rPr lang="ja-JP" altLang="en-US" sz="1100" dirty="0">
                <a:solidFill>
                  <a:srgbClr val="557630"/>
                </a:solidFill>
              </a:rPr>
              <a:t>‘</a:t>
            </a:r>
            <a:r>
              <a:rPr lang="en-US" altLang="ja-JP" sz="1100" dirty="0">
                <a:solidFill>
                  <a:srgbClr val="557630"/>
                </a:solidFill>
              </a:rPr>
              <a:t> Need to set the parameter with the object unique ID</a:t>
            </a:r>
          </a:p>
          <a:p>
            <a:pPr>
              <a:lnSpc>
                <a:spcPct val="150000"/>
              </a:lnSpc>
            </a:pPr>
            <a:r>
              <a:rPr lang="en-US" sz="1800" dirty="0"/>
              <a:t>creationPackage.ObjectType = "SM_MATHGRADES</a:t>
            </a:r>
            <a:r>
              <a:rPr lang="ja-JP" altLang="en-US" sz="1800" dirty="0"/>
              <a:t>“</a:t>
            </a:r>
            <a:r>
              <a:rPr lang="en-US" altLang="ja-JP" sz="1800" dirty="0"/>
              <a:t> </a:t>
            </a:r>
            <a:endParaRPr lang="en-US" altLang="ja-JP" sz="1800" dirty="0">
              <a:solidFill>
                <a:srgbClr val="009900"/>
              </a:solidFill>
            </a:endParaRPr>
          </a:p>
          <a:p>
            <a:pPr>
              <a:lnSpc>
                <a:spcPct val="150000"/>
              </a:lnSpc>
            </a:pPr>
            <a:endParaRPr lang="en-US" sz="1800" dirty="0"/>
          </a:p>
          <a:p>
            <a:pPr>
              <a:lnSpc>
                <a:spcPct val="150000"/>
              </a:lnSpc>
            </a:pPr>
            <a:r>
              <a:rPr lang="en-US" sz="1800" dirty="0"/>
              <a:t>oForm = SBO_Application.Forms.AddEx(creationPackage)</a:t>
            </a:r>
            <a:endParaRPr lang="en-US" sz="1800" dirty="0">
              <a:solidFill>
                <a:srgbClr val="000099"/>
              </a:solidFill>
            </a:endParaRPr>
          </a:p>
        </p:txBody>
      </p:sp>
    </p:spTree>
    <p:extLst>
      <p:ext uri="{BB962C8B-B14F-4D97-AF65-F5344CB8AC3E}">
        <p14:creationId xmlns:p14="http://schemas.microsoft.com/office/powerpoint/2010/main" val="523748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63" name="Group 19"/>
          <p:cNvGraphicFramePr>
            <a:graphicFrameLocks noGrp="1"/>
          </p:cNvGraphicFramePr>
          <p:nvPr>
            <p:ph idx="4294967295"/>
            <p:extLst>
              <p:ext uri="{D42A27DB-BD31-4B8C-83A1-F6EECF244321}">
                <p14:modId xmlns:p14="http://schemas.microsoft.com/office/powerpoint/2010/main" val="3531480844"/>
              </p:ext>
            </p:extLst>
          </p:nvPr>
        </p:nvGraphicFramePr>
        <p:xfrm>
          <a:off x="504001" y="1479551"/>
          <a:ext cx="11186476" cy="4731101"/>
        </p:xfrm>
        <a:graphic>
          <a:graphicData uri="http://schemas.openxmlformats.org/drawingml/2006/table">
            <a:tbl>
              <a:tblPr/>
              <a:tblGrid>
                <a:gridCol w="2643236">
                  <a:extLst>
                    <a:ext uri="{9D8B030D-6E8A-4147-A177-3AD203B41FA5}">
                      <a16:colId xmlns:a16="http://schemas.microsoft.com/office/drawing/2014/main" val="20000"/>
                    </a:ext>
                  </a:extLst>
                </a:gridCol>
                <a:gridCol w="8543240">
                  <a:extLst>
                    <a:ext uri="{9D8B030D-6E8A-4147-A177-3AD203B41FA5}">
                      <a16:colId xmlns:a16="http://schemas.microsoft.com/office/drawing/2014/main" val="20001"/>
                    </a:ext>
                  </a:extLst>
                </a:gridCol>
              </a:tblGrid>
              <a:tr h="425450">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Service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UI form support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243488">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1" i="0" u="none" strike="noStrike" cap="none" normalizeH="0" baseline="0" dirty="0">
                          <a:ln>
                            <a:noFill/>
                          </a:ln>
                          <a:solidFill>
                            <a:schemeClr val="accent3"/>
                          </a:solidFill>
                          <a:effectLst/>
                          <a:latin typeface="Arial" pitchFamily="34" charset="0"/>
                          <a:ea typeface="ＭＳ Ｐゴシック" pitchFamily="34" charset="-128"/>
                        </a:rPr>
                        <a:t>Ok / Add / Update / Find </a:t>
                      </a:r>
                    </a:p>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0" i="0" u="none" strike="noStrike" kern="1200" cap="none" normalizeH="0" baseline="0" dirty="0">
                          <a:ln>
                            <a:noFill/>
                          </a:ln>
                          <a:solidFill>
                            <a:schemeClr val="tx1"/>
                          </a:solidFill>
                          <a:effectLst/>
                          <a:latin typeface="Arial" pitchFamily="34" charset="0"/>
                          <a:ea typeface="ＭＳ Ｐゴシック" pitchFamily="34" charset="-128"/>
                          <a:cs typeface="+mn-cs"/>
                        </a:rPr>
                        <a:t>(Automatic </a:t>
                      </a:r>
                      <a:r>
                        <a:rPr kumimoji="0" lang="en-US" sz="1200" b="0" i="0" u="none" strike="noStrike" cap="none" normalizeH="0" baseline="0" dirty="0">
                          <a:ln>
                            <a:noFill/>
                          </a:ln>
                          <a:solidFill>
                            <a:schemeClr val="tx1"/>
                          </a:solidFill>
                          <a:effectLst/>
                          <a:latin typeface="Arial" pitchFamily="34" charset="0"/>
                          <a:ea typeface="ＭＳ Ｐゴシック" pitchFamily="34" charset="-128"/>
                        </a:rPr>
                        <a:t>event handling for the OK buttons</a:t>
                      </a:r>
                      <a:r>
                        <a:rPr kumimoji="0" lang="he-IL" sz="1200" b="0" i="0" u="none" strike="noStrike" cap="none" normalizeH="0" baseline="0" dirty="0">
                          <a:ln>
                            <a:noFill/>
                          </a:ln>
                          <a:solidFill>
                            <a:schemeClr val="tx1"/>
                          </a:solidFill>
                          <a:effectLst/>
                          <a:latin typeface="Arial" pitchFamily="34" charset="0"/>
                          <a:ea typeface="ＭＳ Ｐゴシック" pitchFamily="34" charset="-128"/>
                        </a:rPr>
                        <a:t>(</a:t>
                      </a:r>
                      <a:endParaRPr kumimoji="0" lang="en-US" sz="1200" b="0" i="0" u="none" strike="noStrike" cap="none" normalizeH="0" baseline="0" dirty="0">
                        <a:ln>
                          <a:noFill/>
                        </a:ln>
                        <a:solidFill>
                          <a:schemeClr val="tx1"/>
                        </a:solidFill>
                        <a:effectLst/>
                        <a:latin typeface="Arial" pitchFamily="34" charset="0"/>
                        <a:ea typeface="ＭＳ Ｐゴシック" pitchFamily="34" charset="-128"/>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endParaRPr kumimoji="0" lang="en-US" sz="1600" b="0" i="0" u="none" strike="noStrike" cap="none" normalizeH="0" baseline="0" dirty="0">
                        <a:ln>
                          <a:noFill/>
                        </a:ln>
                        <a:solidFill>
                          <a:schemeClr val="tx1"/>
                        </a:solidFill>
                        <a:effectLst/>
                        <a:latin typeface="Arial" pitchFamily="34" charset="0"/>
                        <a:ea typeface="ＭＳ Ｐゴシック" pitchFamily="34" charset="-128"/>
                      </a:endParaRPr>
                    </a:p>
                    <a:p>
                      <a:pPr marL="342900" marR="0" lvl="0" indent="-34290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oItem = oForm.Items.Add</a:t>
                      </a:r>
                      <a:r>
                        <a:rPr kumimoji="0" lang="en-US" sz="1600" b="0" i="0" u="none" strike="noStrike" cap="none" normalizeH="0" baseline="0" dirty="0">
                          <a:ln>
                            <a:noFill/>
                          </a:ln>
                          <a:solidFill>
                            <a:srgbClr val="990000"/>
                          </a:solidFill>
                          <a:effectLst/>
                          <a:latin typeface="Arial" pitchFamily="34" charset="0"/>
                          <a:ea typeface="ＭＳ Ｐゴシック" pitchFamily="34" charset="-128"/>
                        </a:rPr>
                        <a:t>("1",</a:t>
                      </a:r>
                      <a:r>
                        <a:rPr kumimoji="0" lang="en-US" sz="1600" b="0" i="0" u="none" strike="noStrike" cap="none" normalizeH="0" baseline="0" dirty="0">
                          <a:ln>
                            <a:noFill/>
                          </a:ln>
                          <a:solidFill>
                            <a:schemeClr val="tx1"/>
                          </a:solidFill>
                          <a:effectLst/>
                          <a:latin typeface="Arial" pitchFamily="34" charset="0"/>
                          <a:ea typeface="ＭＳ Ｐゴシック" pitchFamily="34" charset="-128"/>
                        </a:rPr>
                        <a:t> SAPbouiCOM.BoFormItemTypes.it_BUTTON)</a:t>
                      </a:r>
                    </a:p>
                    <a:p>
                      <a:pPr marL="342900" marR="0" lvl="0" indent="-34290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oButton = oItem.Specific   </a:t>
                      </a:r>
                    </a:p>
                    <a:p>
                      <a:pPr marL="342900" marR="0" lvl="0" indent="-34290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endParaRPr kumimoji="0" lang="en-US" sz="1600" b="0" i="0" u="none" strike="noStrike" cap="none" normalizeH="0" baseline="0" dirty="0">
                        <a:ln>
                          <a:noFill/>
                        </a:ln>
                        <a:solidFill>
                          <a:schemeClr val="tx1"/>
                        </a:solidFill>
                        <a:effectLst/>
                        <a:latin typeface="Arial" pitchFamily="34" charset="0"/>
                        <a:ea typeface="ＭＳ Ｐゴシック" pitchFamily="34" charset="-128"/>
                      </a:endParaRPr>
                    </a:p>
                    <a:p>
                      <a:pPr marL="342900" marR="0" lvl="0" indent="-34290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rgbClr val="990000"/>
                          </a:solidFill>
                          <a:effectLst/>
                          <a:latin typeface="Arial" pitchFamily="34" charset="0"/>
                          <a:ea typeface="ＭＳ Ｐゴシック" pitchFamily="34" charset="-128"/>
                        </a:rPr>
                        <a:t>Do not set the caption for this button</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62163">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1" i="0" u="none" strike="noStrike" cap="none" normalizeH="0" baseline="0" dirty="0">
                          <a:ln>
                            <a:noFill/>
                          </a:ln>
                          <a:solidFill>
                            <a:schemeClr val="accent3"/>
                          </a:solidFill>
                          <a:effectLst/>
                          <a:latin typeface="Arial" pitchFamily="34" charset="0"/>
                          <a:ea typeface="ＭＳ Ｐゴシック" pitchFamily="34" charset="-128"/>
                        </a:rPr>
                        <a:t>Cancel</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endParaRPr kumimoji="0" lang="en-US" sz="1600" b="0" i="0" u="none" strike="noStrike" cap="none" normalizeH="0" baseline="0" dirty="0">
                        <a:ln>
                          <a:noFill/>
                        </a:ln>
                        <a:solidFill>
                          <a:schemeClr val="tx1"/>
                        </a:solidFill>
                        <a:effectLst/>
                        <a:latin typeface="Arial" pitchFamily="34" charset="0"/>
                        <a:ea typeface="ＭＳ Ｐゴシック" pitchFamily="34" charset="-128"/>
                      </a:endParaRPr>
                    </a:p>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oItem = oForm.Items.Add</a:t>
                      </a:r>
                      <a:r>
                        <a:rPr kumimoji="0" lang="en-US" sz="1600" b="0" i="0" u="none" strike="noStrike" cap="none" normalizeH="0" baseline="0" dirty="0">
                          <a:ln>
                            <a:noFill/>
                          </a:ln>
                          <a:solidFill>
                            <a:srgbClr val="990000"/>
                          </a:solidFill>
                          <a:effectLst/>
                          <a:latin typeface="Arial" pitchFamily="34" charset="0"/>
                          <a:ea typeface="ＭＳ Ｐゴシック" pitchFamily="34" charset="-128"/>
                        </a:rPr>
                        <a:t>("</a:t>
                      </a:r>
                      <a:r>
                        <a:rPr kumimoji="0" lang="en-US" altLang="ja-JP" sz="1600" b="0" i="0" u="none" strike="noStrike" cap="none" normalizeH="0" baseline="0" dirty="0">
                          <a:ln>
                            <a:noFill/>
                          </a:ln>
                          <a:solidFill>
                            <a:srgbClr val="990000"/>
                          </a:solidFill>
                          <a:effectLst/>
                          <a:latin typeface="Arial" pitchFamily="34" charset="0"/>
                          <a:ea typeface="ＭＳ Ｐゴシック" pitchFamily="34" charset="-128"/>
                        </a:rPr>
                        <a:t>2</a:t>
                      </a:r>
                      <a:r>
                        <a:rPr kumimoji="0" lang="en-US" sz="1600" b="0" i="0" u="none" strike="noStrike" cap="none" normalizeH="0" baseline="0" dirty="0">
                          <a:ln>
                            <a:noFill/>
                          </a:ln>
                          <a:solidFill>
                            <a:srgbClr val="990000"/>
                          </a:solidFill>
                          <a:effectLst/>
                          <a:latin typeface="Arial" pitchFamily="34" charset="0"/>
                          <a:ea typeface="ＭＳ Ｐゴシック" pitchFamily="34" charset="-128"/>
                        </a:rPr>
                        <a:t>"</a:t>
                      </a:r>
                      <a:r>
                        <a:rPr kumimoji="0" lang="en-US" altLang="ja-JP" sz="1600" b="0" i="0" u="none" strike="noStrike" cap="none" normalizeH="0" baseline="0" dirty="0">
                          <a:ln>
                            <a:noFill/>
                          </a:ln>
                          <a:solidFill>
                            <a:srgbClr val="990000"/>
                          </a:solidFill>
                          <a:effectLst/>
                          <a:latin typeface="Arial" pitchFamily="34" charset="0"/>
                          <a:ea typeface="ＭＳ Ｐゴシック" pitchFamily="34" charset="-128"/>
                        </a:rPr>
                        <a:t>,</a:t>
                      </a:r>
                      <a:r>
                        <a:rPr kumimoji="0" lang="en-US" altLang="ja-JP" sz="1600" b="0" i="0" u="none" strike="noStrike" cap="none" normalizeH="0" baseline="0" dirty="0">
                          <a:ln>
                            <a:noFill/>
                          </a:ln>
                          <a:solidFill>
                            <a:schemeClr val="tx1"/>
                          </a:solidFill>
                          <a:effectLst/>
                          <a:latin typeface="Arial" pitchFamily="34" charset="0"/>
                          <a:ea typeface="ＭＳ Ｐゴシック" pitchFamily="34" charset="-128"/>
                        </a:rPr>
                        <a:t> SAPbouiCOM.BoFormItemTypes.it_BUTTON)</a:t>
                      </a:r>
                    </a:p>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oButton = oItem.Specific   </a:t>
                      </a:r>
                    </a:p>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endParaRPr kumimoji="0" lang="en-US" sz="1600" b="0" i="0" u="none" strike="noStrike" cap="none" normalizeH="0" baseline="0" dirty="0">
                        <a:ln>
                          <a:noFill/>
                        </a:ln>
                        <a:solidFill>
                          <a:srgbClr val="990000"/>
                        </a:solidFill>
                        <a:effectLst/>
                        <a:latin typeface="Arial" pitchFamily="34" charset="0"/>
                        <a:ea typeface="ＭＳ Ｐゴシック" pitchFamily="34" charset="-128"/>
                      </a:endParaRPr>
                    </a:p>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rgbClr val="990000"/>
                          </a:solidFill>
                          <a:effectLst/>
                          <a:latin typeface="Arial" pitchFamily="34" charset="0"/>
                          <a:ea typeface="ＭＳ Ｐゴシック" pitchFamily="34" charset="-128"/>
                        </a:rPr>
                        <a:t>Do not set the caption for this button</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2">
            <a:extLst>
              <a:ext uri="{FF2B5EF4-FFF2-40B4-BE49-F238E27FC236}">
                <a16:creationId xmlns:a16="http://schemas.microsoft.com/office/drawing/2014/main" id="{BCC253B1-2BAA-4819-A3C0-969244B741C8}"/>
              </a:ext>
            </a:extLst>
          </p:cNvPr>
          <p:cNvSpPr txBox="1">
            <a:spLocks noChangeArrowheads="1"/>
          </p:cNvSpPr>
          <p:nvPr/>
        </p:nvSpPr>
        <p:spPr bwMode="black">
          <a:xfrm>
            <a:off x="504001" y="504000"/>
            <a:ext cx="11186476"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User-Defined Objects: UI API</a:t>
            </a:r>
            <a:br>
              <a:rPr lang="en-US" dirty="0"/>
            </a:br>
            <a:r>
              <a:rPr lang="en-US" sz="2000" dirty="0"/>
              <a:t>Default Buttons on UDO Form</a:t>
            </a:r>
            <a:endParaRPr lang="de-DE" dirty="0"/>
          </a:p>
        </p:txBody>
      </p:sp>
    </p:spTree>
    <p:custDataLst>
      <p:tags r:id="rId1"/>
    </p:custDataLst>
    <p:extLst>
      <p:ext uri="{BB962C8B-B14F-4D97-AF65-F5344CB8AC3E}">
        <p14:creationId xmlns:p14="http://schemas.microsoft.com/office/powerpoint/2010/main" val="1301005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504001" y="350112"/>
            <a:ext cx="11186476" cy="677108"/>
          </a:xfrm>
          <a:noFill/>
        </p:spPr>
        <p:txBody>
          <a:bodyPr anchor="ctr"/>
          <a:lstStyle/>
          <a:p>
            <a:r>
              <a:rPr lang="en-US" dirty="0"/>
              <a:t>User-Defined Objects: UI API Form Data Binding</a:t>
            </a:r>
            <a:br>
              <a:rPr lang="en-US" dirty="0"/>
            </a:br>
            <a:r>
              <a:rPr lang="en-US" sz="2000" dirty="0"/>
              <a:t>Number Series</a:t>
            </a:r>
          </a:p>
        </p:txBody>
      </p:sp>
      <p:graphicFrame>
        <p:nvGraphicFramePr>
          <p:cNvPr id="129029" name="Group 5"/>
          <p:cNvGraphicFramePr>
            <a:graphicFrameLocks noGrp="1"/>
          </p:cNvGraphicFramePr>
          <p:nvPr>
            <p:ph idx="4294967295"/>
            <p:extLst>
              <p:ext uri="{D42A27DB-BD31-4B8C-83A1-F6EECF244321}">
                <p14:modId xmlns:p14="http://schemas.microsoft.com/office/powerpoint/2010/main" val="3749557812"/>
              </p:ext>
            </p:extLst>
          </p:nvPr>
        </p:nvGraphicFramePr>
        <p:xfrm>
          <a:off x="504001" y="1372673"/>
          <a:ext cx="11186475" cy="4991504"/>
        </p:xfrm>
        <a:graphic>
          <a:graphicData uri="http://schemas.openxmlformats.org/drawingml/2006/table">
            <a:tbl>
              <a:tblPr/>
              <a:tblGrid>
                <a:gridCol w="1436584">
                  <a:extLst>
                    <a:ext uri="{9D8B030D-6E8A-4147-A177-3AD203B41FA5}">
                      <a16:colId xmlns:a16="http://schemas.microsoft.com/office/drawing/2014/main" val="20000"/>
                    </a:ext>
                  </a:extLst>
                </a:gridCol>
                <a:gridCol w="9749891">
                  <a:extLst>
                    <a:ext uri="{9D8B030D-6E8A-4147-A177-3AD203B41FA5}">
                      <a16:colId xmlns:a16="http://schemas.microsoft.com/office/drawing/2014/main" val="20001"/>
                    </a:ext>
                  </a:extLst>
                </a:gridCol>
              </a:tblGrid>
              <a:tr h="630704">
                <a:tc>
                  <a:txBody>
                    <a:bodyPr/>
                    <a:lstStyle/>
                    <a:p>
                      <a:pPr marL="0" marR="0" lvl="0" indent="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Service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UI form support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184668">
                <a:tc>
                  <a:txBody>
                    <a:bodyPr/>
                    <a:lstStyle/>
                    <a:p>
                      <a:pPr marL="0" marR="0" lvl="0" indent="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600" b="1" i="0" u="none" strike="noStrike" cap="none" normalizeH="0" baseline="0" dirty="0">
                          <a:ln>
                            <a:noFill/>
                          </a:ln>
                          <a:solidFill>
                            <a:schemeClr val="accent3"/>
                          </a:solidFill>
                          <a:effectLst/>
                          <a:latin typeface="Arial" pitchFamily="34" charset="0"/>
                          <a:ea typeface="ＭＳ Ｐゴシック" pitchFamily="34" charset="-128"/>
                        </a:rPr>
                        <a:t>Manage Series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 create a combo box for the </a:t>
                      </a:r>
                      <a:r>
                        <a:rPr kumimoji="0" lang="en-US" altLang="ja-JP" sz="1400" b="0" i="0" u="none" strike="noStrike" cap="none" normalizeH="0" baseline="0" dirty="0">
                          <a:ln>
                            <a:noFill/>
                          </a:ln>
                          <a:solidFill>
                            <a:srgbClr val="557630"/>
                          </a:solidFill>
                          <a:effectLst/>
                          <a:latin typeface="Arial" pitchFamily="34" charset="0"/>
                          <a:ea typeface="ＭＳ Ｐゴシック" pitchFamily="34" charset="-128"/>
                        </a:rPr>
                        <a:t>series</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 relevant for this document type</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oItem=oForm.Items.Add("SeriesName", BoFormItemTypes.it_COMBO_BOX)</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oComboBox = oItem.Specific</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endParaRPr kumimoji="0" lang="en-US" sz="1400" b="1" i="0" u="none" strike="noStrike" cap="none" normalizeH="0" baseline="0" dirty="0">
                        <a:ln>
                          <a:noFill/>
                        </a:ln>
                        <a:solidFill>
                          <a:schemeClr val="tx1"/>
                        </a:solidFill>
                        <a:effectLst/>
                        <a:latin typeface="Arial" pitchFamily="34" charset="0"/>
                        <a:ea typeface="ＭＳ Ｐゴシック" pitchFamily="34" charset="-128"/>
                      </a:endParaRP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 fill the combo with </a:t>
                      </a:r>
                      <a:r>
                        <a:rPr kumimoji="0" lang="en-US" altLang="ja-JP" sz="1400" b="0" i="0" u="none" strike="noStrike" cap="none" normalizeH="0" baseline="0" dirty="0">
                          <a:ln>
                            <a:noFill/>
                          </a:ln>
                          <a:solidFill>
                            <a:srgbClr val="557630"/>
                          </a:solidFill>
                          <a:effectLst/>
                          <a:latin typeface="Arial" pitchFamily="34" charset="0"/>
                          <a:ea typeface="ＭＳ Ｐゴシック" pitchFamily="34" charset="-128"/>
                        </a:rPr>
                        <a:t>relevant series</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oComboBox.ValidValues.</a:t>
                      </a:r>
                      <a:r>
                        <a:rPr kumimoji="0" lang="en-US" sz="1400" b="0" i="0" u="none" strike="noStrike" cap="none" normalizeH="0" baseline="0" dirty="0">
                          <a:ln>
                            <a:noFill/>
                          </a:ln>
                          <a:solidFill>
                            <a:schemeClr val="tx1"/>
                          </a:solidFill>
                          <a:effectLst/>
                          <a:latin typeface="Arial" pitchFamily="34" charset="0"/>
                          <a:ea typeface="ＭＳ Ｐゴシック" pitchFamily="34" charset="-128"/>
                        </a:rPr>
                        <a:t>FillWithSeries</a:t>
                      </a:r>
                      <a:r>
                        <a:rPr kumimoji="0" lang="en-US" sz="1400" b="1" i="0" u="none" strike="noStrike" cap="none" normalizeH="0" baseline="0" dirty="0">
                          <a:ln>
                            <a:noFill/>
                          </a:ln>
                          <a:solidFill>
                            <a:schemeClr val="tx1"/>
                          </a:solidFill>
                          <a:effectLst/>
                          <a:latin typeface="Arial" pitchFamily="34" charset="0"/>
                          <a:ea typeface="ＭＳ Ｐゴシック" pitchFamily="34" charset="-128"/>
                        </a:rPr>
                        <a:t>(True, False, 0)</a:t>
                      </a:r>
                      <a:endParaRPr kumimoji="0" lang="he-IL" sz="1400" b="1" i="0" u="none" strike="noStrike" cap="none" normalizeH="0" baseline="0" dirty="0">
                        <a:ln>
                          <a:noFill/>
                        </a:ln>
                        <a:solidFill>
                          <a:srgbClr val="009900"/>
                        </a:solidFill>
                        <a:effectLst/>
                        <a:latin typeface="Arial" pitchFamily="34" charset="0"/>
                        <a:ea typeface="ＭＳ Ｐゴシック" pitchFamily="34" charset="-128"/>
                      </a:endParaRP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oComboBox.DataBind.SetBound(True, "@MATH", "Series")</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endParaRPr kumimoji="0" lang="en-US" sz="1400" b="1" i="0" u="none" strike="noStrike" cap="none" normalizeH="0" baseline="0" dirty="0">
                        <a:ln>
                          <a:noFill/>
                        </a:ln>
                        <a:solidFill>
                          <a:schemeClr val="tx1"/>
                        </a:solidFill>
                        <a:effectLst/>
                        <a:latin typeface="Arial" pitchFamily="34" charset="0"/>
                        <a:ea typeface="ＭＳ Ｐゴシック" pitchFamily="34" charset="-128"/>
                      </a:endParaRP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 edit </a:t>
                      </a:r>
                      <a:r>
                        <a:rPr kumimoji="0" lang="en-US" altLang="ja-JP" sz="1400" b="1" i="0" u="none" strike="noStrike" kern="1200" cap="none" normalizeH="0" baseline="0" dirty="0">
                          <a:ln>
                            <a:noFill/>
                          </a:ln>
                          <a:solidFill>
                            <a:srgbClr val="557630"/>
                          </a:solidFill>
                          <a:effectLst/>
                          <a:latin typeface="Arial" pitchFamily="34" charset="0"/>
                          <a:ea typeface="ＭＳ Ｐゴシック" pitchFamily="34" charset="-128"/>
                          <a:cs typeface="+mn-cs"/>
                        </a:rPr>
                        <a:t>text that holds </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the document number (related to the selected series)</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oItem = oForm.Items.Add(</a:t>
                      </a:r>
                      <a:r>
                        <a:rPr kumimoji="0" lang="ja-JP" altLang="en-US" sz="1400" b="1" i="0" u="none" strike="noStrike" cap="none" normalizeH="0" baseline="0" dirty="0">
                          <a:ln>
                            <a:noFill/>
                          </a:ln>
                          <a:solidFill>
                            <a:schemeClr val="tx1"/>
                          </a:solidFill>
                          <a:effectLst/>
                          <a:latin typeface="Arial" pitchFamily="34" charset="0"/>
                          <a:ea typeface="ＭＳ Ｐゴシック" pitchFamily="34" charset="-128"/>
                        </a:rPr>
                        <a:t>“</a:t>
                      </a:r>
                      <a:r>
                        <a:rPr kumimoji="0" lang="en-US" altLang="ja-JP" sz="1400" b="1" i="0" u="none" strike="noStrike" cap="none" normalizeH="0" baseline="0" dirty="0">
                          <a:ln>
                            <a:noFill/>
                          </a:ln>
                          <a:solidFill>
                            <a:schemeClr val="tx1"/>
                          </a:solidFill>
                          <a:effectLst/>
                          <a:latin typeface="Arial" pitchFamily="34" charset="0"/>
                          <a:ea typeface="ＭＳ Ｐゴシック" pitchFamily="34" charset="-128"/>
                        </a:rPr>
                        <a:t>DocNum", SAPbouiCOM.BoFormItemTypes.it_EDIT)</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oEditText = oItem.Specific</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oEditText.DataBind.SetBound(True, "@MATH", "DocNum")</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endParaRPr kumimoji="0" lang="en-US" sz="1400" b="1" i="0" u="none" strike="noStrike" cap="none" normalizeH="0" baseline="0" dirty="0">
                        <a:ln>
                          <a:noFill/>
                        </a:ln>
                        <a:solidFill>
                          <a:srgbClr val="009900"/>
                        </a:solidFill>
                        <a:effectLst/>
                        <a:latin typeface="Arial" pitchFamily="34" charset="0"/>
                        <a:ea typeface="ＭＳ Ｐゴシック" pitchFamily="34" charset="-128"/>
                      </a:endParaRP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 later in the event </a:t>
                      </a:r>
                      <a:r>
                        <a:rPr kumimoji="0" lang="en-US" altLang="ja-JP" sz="1400" b="1" i="0" u="none" strike="noStrike" kern="1200" cap="none" normalizeH="0" baseline="0" dirty="0">
                          <a:ln>
                            <a:noFill/>
                          </a:ln>
                          <a:solidFill>
                            <a:srgbClr val="557630"/>
                          </a:solidFill>
                          <a:effectLst/>
                          <a:latin typeface="Arial" pitchFamily="34" charset="0"/>
                          <a:ea typeface="ＭＳ Ｐゴシック" pitchFamily="34" charset="-128"/>
                          <a:cs typeface="+mn-cs"/>
                        </a:rPr>
                        <a:t>handler (for example) </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 get the </a:t>
                      </a: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next serial number</a:t>
                      </a: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 from the selected series in add mode</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de-DE" sz="1400" b="0" i="0" u="none" strike="noStrike" cap="none" normalizeH="0" baseline="0" dirty="0">
                          <a:ln>
                            <a:noFill/>
                          </a:ln>
                          <a:solidFill>
                            <a:schemeClr val="tx1"/>
                          </a:solidFill>
                          <a:effectLst/>
                          <a:latin typeface="Arial" pitchFamily="34" charset="0"/>
                          <a:ea typeface="ＭＳ Ｐゴシック" pitchFamily="34" charset="-128"/>
                        </a:rPr>
                        <a:t>strSeries</a:t>
                      </a:r>
                      <a:r>
                        <a:rPr kumimoji="0" lang="de-DE" sz="1400" b="1" i="0" u="none" strike="noStrike" cap="none" normalizeH="0" baseline="0" dirty="0">
                          <a:ln>
                            <a:noFill/>
                          </a:ln>
                          <a:solidFill>
                            <a:schemeClr val="tx1"/>
                          </a:solidFill>
                          <a:effectLst/>
                          <a:latin typeface="Arial" pitchFamily="34" charset="0"/>
                          <a:ea typeface="ＭＳ Ｐゴシック" pitchFamily="34" charset="-128"/>
                        </a:rPr>
                        <a:t> = </a:t>
                      </a:r>
                      <a:r>
                        <a:rPr kumimoji="0" lang="de-DE" sz="1400" b="1" i="0" u="none" strike="noStrike" cap="none" normalizeH="0" baseline="0" dirty="0" err="1">
                          <a:ln>
                            <a:noFill/>
                          </a:ln>
                          <a:solidFill>
                            <a:schemeClr val="tx1"/>
                          </a:solidFill>
                          <a:effectLst/>
                          <a:latin typeface="Arial" pitchFamily="34" charset="0"/>
                          <a:ea typeface="ＭＳ Ｐゴシック" pitchFamily="34" charset="-128"/>
                        </a:rPr>
                        <a:t>oComboBox.Selected.Value</a:t>
                      </a:r>
                      <a:endParaRPr kumimoji="0" lang="en-US" sz="1400" b="1" i="0" u="none" strike="noStrike" cap="none" normalizeH="0" baseline="0" dirty="0">
                        <a:ln>
                          <a:noFill/>
                        </a:ln>
                        <a:solidFill>
                          <a:schemeClr val="tx1"/>
                        </a:solidFill>
                        <a:effectLst/>
                        <a:latin typeface="Arial" pitchFamily="34" charset="0"/>
                        <a:ea typeface="ＭＳ Ｐゴシック" pitchFamily="34" charset="-128"/>
                      </a:endParaRP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lNum = oForm.</a:t>
                      </a:r>
                      <a:r>
                        <a:rPr kumimoji="0" lang="en-US" sz="1400" b="0" i="0" u="none" strike="noStrike" cap="none" normalizeH="0" baseline="0" dirty="0">
                          <a:ln>
                            <a:noFill/>
                          </a:ln>
                          <a:solidFill>
                            <a:schemeClr val="tx1"/>
                          </a:solidFill>
                          <a:effectLst/>
                          <a:latin typeface="Arial" pitchFamily="34" charset="0"/>
                          <a:ea typeface="ＭＳ Ｐゴシック" pitchFamily="34" charset="-128"/>
                        </a:rPr>
                        <a:t>BusinessObject.GetNextSerialNumber</a:t>
                      </a:r>
                      <a:r>
                        <a:rPr kumimoji="0" lang="en-US" sz="1400" b="1" i="0" u="none" strike="noStrike" cap="none" normalizeH="0" baseline="0" dirty="0">
                          <a:ln>
                            <a:noFill/>
                          </a:ln>
                          <a:solidFill>
                            <a:schemeClr val="tx1"/>
                          </a:solidFill>
                          <a:effectLst/>
                          <a:latin typeface="Arial" pitchFamily="34" charset="0"/>
                          <a:ea typeface="ＭＳ Ｐゴシック" pitchFamily="34" charset="-128"/>
                        </a:rPr>
                        <a:t>(CLng(</a:t>
                      </a:r>
                      <a:r>
                        <a:rPr kumimoji="0" lang="de-DE" sz="1400" b="0" i="0" u="none" strike="noStrike" cap="none" normalizeH="0" baseline="0" dirty="0">
                          <a:ln>
                            <a:noFill/>
                          </a:ln>
                          <a:solidFill>
                            <a:schemeClr val="tx1"/>
                          </a:solidFill>
                          <a:effectLst/>
                          <a:latin typeface="Arial" pitchFamily="34" charset="0"/>
                          <a:ea typeface="ＭＳ Ｐゴシック" pitchFamily="34" charset="-128"/>
                        </a:rPr>
                        <a:t>strSeries</a:t>
                      </a:r>
                      <a:r>
                        <a:rPr kumimoji="0" lang="en-US" sz="1400" b="1" i="0" u="none" strike="noStrike" cap="none" normalizeH="0" baseline="0" dirty="0">
                          <a:ln>
                            <a:noFill/>
                          </a:ln>
                          <a:solidFill>
                            <a:schemeClr val="tx1"/>
                          </a:solidFill>
                          <a:effectLst/>
                          <a:latin typeface="Arial" pitchFamily="34" charset="0"/>
                          <a:ea typeface="ＭＳ Ｐゴシック" pitchFamily="34" charset="-128"/>
                        </a:rPr>
                        <a:t>))</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endParaRPr kumimoji="0" lang="en-US" sz="1400" b="1" i="0" u="none" strike="noStrike" cap="none" normalizeH="0" baseline="0" dirty="0">
                        <a:ln>
                          <a:noFill/>
                        </a:ln>
                        <a:solidFill>
                          <a:schemeClr val="tx1"/>
                        </a:solidFill>
                        <a:effectLst/>
                        <a:latin typeface="Arial" pitchFamily="34" charset="0"/>
                        <a:ea typeface="ＭＳ Ｐゴシック" pitchFamily="34" charset="-128"/>
                      </a:endParaRP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 set the </a:t>
                      </a: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next serial number</a:t>
                      </a:r>
                      <a:r>
                        <a:rPr kumimoji="0" lang="ja-JP" altLang="en-US" sz="1400" b="1" i="0" u="none" strike="noStrike" cap="none" normalizeH="0" baseline="0" dirty="0">
                          <a:ln>
                            <a:noFill/>
                          </a:ln>
                          <a:solidFill>
                            <a:srgbClr val="557630"/>
                          </a:solidFill>
                          <a:effectLst/>
                          <a:latin typeface="Arial" pitchFamily="34" charset="0"/>
                          <a:ea typeface="ＭＳ Ｐゴシック" pitchFamily="34" charset="-128"/>
                        </a:rPr>
                        <a:t>”</a:t>
                      </a:r>
                      <a:r>
                        <a:rPr kumimoji="0" lang="en-US" altLang="ja-JP" sz="1400" b="1" i="0" u="none" strike="noStrike" cap="none" normalizeH="0" baseline="0" dirty="0">
                          <a:ln>
                            <a:noFill/>
                          </a:ln>
                          <a:solidFill>
                            <a:srgbClr val="557630"/>
                          </a:solidFill>
                          <a:effectLst/>
                          <a:latin typeface="Arial" pitchFamily="34" charset="0"/>
                          <a:ea typeface="ＭＳ Ｐゴシック" pitchFamily="34" charset="-128"/>
                        </a:rPr>
                        <a:t> into the document number field</a:t>
                      </a:r>
                    </a:p>
                    <a:p>
                      <a:pPr marL="342900" marR="0" lvl="0" indent="-342900" algn="l" defTabSz="914400" rtl="0" eaLnBrk="1" fontAlgn="base" latinLnBrk="0" hangingPunct="1">
                        <a:lnSpc>
                          <a:spcPct val="100000"/>
                        </a:lnSpc>
                        <a:spcBef>
                          <a:spcPct val="0"/>
                        </a:spcBef>
                        <a:spcAft>
                          <a:spcPct val="0"/>
                        </a:spcAft>
                        <a:buClr>
                          <a:schemeClr val="tx1"/>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oEditText.String = CStr(lNum)</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662348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504001" y="350112"/>
            <a:ext cx="11186476" cy="677108"/>
          </a:xfrm>
          <a:noFill/>
        </p:spPr>
        <p:txBody>
          <a:bodyPr anchor="ctr"/>
          <a:lstStyle/>
          <a:p>
            <a:r>
              <a:rPr lang="en-US" dirty="0"/>
              <a:t>User-Defined Objects: UI API</a:t>
            </a:r>
            <a:br>
              <a:rPr lang="en-US" dirty="0"/>
            </a:br>
            <a:r>
              <a:rPr lang="en-US" sz="2000" dirty="0"/>
              <a:t>Specific UDO Events</a:t>
            </a:r>
            <a:endParaRPr lang="en-US" dirty="0"/>
          </a:p>
        </p:txBody>
      </p:sp>
      <p:sp>
        <p:nvSpPr>
          <p:cNvPr id="4" name="Text Placeholder 3"/>
          <p:cNvSpPr>
            <a:spLocks noGrp="1"/>
          </p:cNvSpPr>
          <p:nvPr>
            <p:ph type="body" sz="quarter" idx="4294967295"/>
          </p:nvPr>
        </p:nvSpPr>
        <p:spPr>
          <a:xfrm>
            <a:off x="504001" y="1479551"/>
            <a:ext cx="11186475" cy="4391025"/>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buClr>
                <a:srgbClr val="F0AB00"/>
              </a:buClr>
              <a:buSzPct val="150000"/>
              <a:buFont typeface="Wingdings" pitchFamily="2" charset="2"/>
              <a:buChar char="ü"/>
              <a:defRPr/>
            </a:pPr>
            <a:r>
              <a:rPr lang="en-US" dirty="0">
                <a:solidFill>
                  <a:srgbClr val="000000"/>
                </a:solidFill>
              </a:rPr>
              <a:t>UDO Event:</a:t>
            </a:r>
          </a:p>
          <a:p>
            <a:pPr lvl="3">
              <a:buSzPct val="150000"/>
              <a:buFont typeface="Arial" pitchFamily="34" charset="0"/>
              <a:buChar char="•"/>
              <a:defRPr/>
            </a:pPr>
            <a:endParaRPr lang="en-US" dirty="0"/>
          </a:p>
          <a:p>
            <a:pPr lvl="4">
              <a:buSzPct val="150000"/>
              <a:buFont typeface="Arial" charset="0"/>
              <a:buBlip>
                <a:blip r:embed="rId3"/>
              </a:buBlip>
              <a:defRPr/>
            </a:pPr>
            <a:r>
              <a:rPr lang="en-US" sz="1600" dirty="0"/>
              <a:t> </a:t>
            </a:r>
            <a:r>
              <a:rPr lang="fr-FR" sz="1600" dirty="0"/>
              <a:t>et_UDO_FORM_BUILD - </a:t>
            </a:r>
            <a:r>
              <a:rPr lang="en-US" sz="1600" dirty="0"/>
              <a:t>A UDO form was built</a:t>
            </a:r>
            <a:endParaRPr lang="fr-FR" sz="1600" dirty="0"/>
          </a:p>
          <a:p>
            <a:pPr lvl="4">
              <a:buSzPct val="150000"/>
              <a:buFont typeface="Arial" charset="0"/>
              <a:buBlip>
                <a:blip r:embed="rId3"/>
              </a:buBlip>
              <a:defRPr/>
            </a:pPr>
            <a:r>
              <a:rPr lang="fr-FR" sz="1600" dirty="0"/>
              <a:t> et_UDO_FORM_OPEN - </a:t>
            </a:r>
            <a:r>
              <a:rPr lang="en-US" sz="1600" dirty="0"/>
              <a:t>A UDO form was opened</a:t>
            </a:r>
          </a:p>
          <a:p>
            <a:pPr lvl="4">
              <a:buSzPct val="150000"/>
              <a:buFont typeface="Arial" charset="0"/>
              <a:buBlip>
                <a:blip r:embed="rId3"/>
              </a:buBlip>
              <a:defRPr/>
            </a:pPr>
            <a:endParaRPr lang="en-US" dirty="0"/>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p:txBody>
      </p:sp>
      <p:pic>
        <p:nvPicPr>
          <p:cNvPr id="95235" name="Picture 2"/>
          <p:cNvPicPr>
            <a:picLocks noChangeAspect="1" noChangeArrowheads="1"/>
          </p:cNvPicPr>
          <p:nvPr/>
        </p:nvPicPr>
        <p:blipFill>
          <a:blip r:embed="rId4" cstate="print"/>
          <a:srcRect/>
          <a:stretch>
            <a:fillRect/>
          </a:stretch>
        </p:blipFill>
        <p:spPr bwMode="auto">
          <a:xfrm>
            <a:off x="1425039" y="2908301"/>
            <a:ext cx="9690265" cy="2619375"/>
          </a:xfrm>
          <a:prstGeom prst="rect">
            <a:avLst/>
          </a:prstGeom>
          <a:noFill/>
          <a:ln w="9525">
            <a:noFill/>
            <a:miter lim="800000"/>
            <a:headEnd/>
            <a:tailEnd/>
          </a:ln>
        </p:spPr>
      </p:pic>
    </p:spTree>
    <p:extLst>
      <p:ext uri="{BB962C8B-B14F-4D97-AF65-F5344CB8AC3E}">
        <p14:creationId xmlns:p14="http://schemas.microsoft.com/office/powerpoint/2010/main" val="416850407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504001" y="504000"/>
            <a:ext cx="11186476" cy="677108"/>
          </a:xfrm>
        </p:spPr>
        <p:txBody>
          <a:bodyPr/>
          <a:lstStyle/>
          <a:p>
            <a:r>
              <a:rPr lang="en-US" dirty="0"/>
              <a:t>User-Defined Objects: UI API</a:t>
            </a:r>
            <a:br>
              <a:rPr lang="en-US" dirty="0"/>
            </a:br>
            <a:r>
              <a:rPr lang="en-US" sz="2000" dirty="0"/>
              <a:t>FormDataEvent key information provided</a:t>
            </a:r>
            <a:endParaRPr lang="en-US" dirty="0"/>
          </a:p>
        </p:txBody>
      </p:sp>
      <p:sp>
        <p:nvSpPr>
          <p:cNvPr id="4" name="Text Placeholder 3"/>
          <p:cNvSpPr>
            <a:spLocks noGrp="1"/>
          </p:cNvSpPr>
          <p:nvPr>
            <p:ph type="body" sz="quarter" idx="4294967295"/>
          </p:nvPr>
        </p:nvSpPr>
        <p:spPr>
          <a:xfrm>
            <a:off x="504001" y="1852551"/>
            <a:ext cx="11186475" cy="1330036"/>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buSzPct val="150000"/>
              <a:buFont typeface="Wingdings" pitchFamily="2" charset="2"/>
              <a:buChar char="ü"/>
              <a:defRPr/>
            </a:pPr>
            <a:r>
              <a:rPr lang="en-US" dirty="0"/>
              <a:t> Provides </a:t>
            </a:r>
            <a:r>
              <a:rPr lang="en-US" dirty="0">
                <a:solidFill>
                  <a:srgbClr val="FF0000"/>
                </a:solidFill>
              </a:rPr>
              <a:t>a</a:t>
            </a:r>
            <a:r>
              <a:rPr lang="en-US" dirty="0"/>
              <a:t> UDO key when a new object is added/updated/deleted/loaded by a B1 form.</a:t>
            </a:r>
          </a:p>
          <a:p>
            <a:pPr>
              <a:buSzPct val="150000"/>
              <a:buFont typeface="Wingdings" pitchFamily="2" charset="2"/>
              <a:buChar char="ü"/>
              <a:defRPr/>
            </a:pPr>
            <a:endParaRPr lang="en-US" dirty="0"/>
          </a:p>
          <a:p>
            <a:pPr lvl="4">
              <a:buSzPct val="150000"/>
              <a:buFont typeface="Arial" charset="0"/>
              <a:buBlip>
                <a:blip r:embed="rId3"/>
              </a:buBlip>
              <a:defRPr/>
            </a:pPr>
            <a:r>
              <a:rPr lang="en-US" sz="1600" dirty="0"/>
              <a:t> Note: Only supported by the new UDO form style.</a:t>
            </a:r>
          </a:p>
          <a:p>
            <a:pPr marL="985838" lvl="5">
              <a:buClr>
                <a:schemeClr val="accent1">
                  <a:lumMod val="75000"/>
                </a:schemeClr>
              </a:buClr>
              <a:buSzPct val="150000"/>
              <a:defRPr/>
            </a:pPr>
            <a:endParaRPr lang="en-US" sz="1600" dirty="0"/>
          </a:p>
          <a:p>
            <a:pPr marL="757238" lvl="5" indent="0">
              <a:buClr>
                <a:schemeClr val="accent1">
                  <a:lumMod val="75000"/>
                </a:schemeClr>
              </a:buClr>
              <a:buSzPct val="150000"/>
              <a:buNone/>
              <a:defRPr/>
            </a:pPr>
            <a:endParaRPr lang="en-US" sz="1600" dirty="0"/>
          </a:p>
        </p:txBody>
      </p:sp>
      <p:pic>
        <p:nvPicPr>
          <p:cNvPr id="2" name="Picture 1">
            <a:extLst>
              <a:ext uri="{FF2B5EF4-FFF2-40B4-BE49-F238E27FC236}">
                <a16:creationId xmlns:a16="http://schemas.microsoft.com/office/drawing/2014/main" id="{AC3E4FF3-7C4B-4F81-929B-E0973CBEC643}"/>
              </a:ext>
            </a:extLst>
          </p:cNvPr>
          <p:cNvPicPr>
            <a:picLocks noChangeAspect="1"/>
          </p:cNvPicPr>
          <p:nvPr/>
        </p:nvPicPr>
        <p:blipFill>
          <a:blip r:embed="rId4"/>
          <a:stretch>
            <a:fillRect/>
          </a:stretch>
        </p:blipFill>
        <p:spPr>
          <a:xfrm>
            <a:off x="1987530" y="3182587"/>
            <a:ext cx="7211496" cy="1179451"/>
          </a:xfrm>
          <a:prstGeom prst="rect">
            <a:avLst/>
          </a:prstGeom>
        </p:spPr>
      </p:pic>
      <p:sp>
        <p:nvSpPr>
          <p:cNvPr id="6" name="Text Placeholder 3">
            <a:extLst>
              <a:ext uri="{FF2B5EF4-FFF2-40B4-BE49-F238E27FC236}">
                <a16:creationId xmlns:a16="http://schemas.microsoft.com/office/drawing/2014/main" id="{9749EFFD-22B7-4CCB-B3F3-6D238C1A89B3}"/>
              </a:ext>
            </a:extLst>
          </p:cNvPr>
          <p:cNvSpPr txBox="1">
            <a:spLocks/>
          </p:cNvSpPr>
          <p:nvPr/>
        </p:nvSpPr>
        <p:spPr bwMode="black">
          <a:xfrm>
            <a:off x="504001" y="4973781"/>
            <a:ext cx="11186475" cy="1074553"/>
          </a:xfrm>
          <a:prstGeom prst="rect">
            <a:avLst/>
          </a:prstGeo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SzPct val="150000"/>
              <a:defRPr/>
            </a:pPr>
            <a:r>
              <a:rPr lang="en-US" sz="1600" b="1" dirty="0">
                <a:solidFill>
                  <a:schemeClr val="accent3"/>
                </a:solidFill>
              </a:rPr>
              <a:t>BusinessObjectInfo</a:t>
            </a:r>
            <a:r>
              <a:rPr lang="en-US" sz="1600" dirty="0"/>
              <a:t> - The object that holds the event information </a:t>
            </a:r>
          </a:p>
          <a:p>
            <a:pPr>
              <a:buSzPct val="150000"/>
              <a:defRPr/>
            </a:pPr>
            <a:r>
              <a:rPr lang="en-US" sz="1600" b="1" dirty="0">
                <a:solidFill>
                  <a:schemeClr val="accent3"/>
                </a:solidFill>
              </a:rPr>
              <a:t>BubbleEvent</a:t>
            </a:r>
            <a:r>
              <a:rPr lang="en-US" sz="1600" dirty="0"/>
              <a:t> - Indicates how the application handles the event. Relevant only when </a:t>
            </a:r>
            <a:r>
              <a:rPr lang="en-US" sz="1600" dirty="0" err="1"/>
              <a:t>BusinessObjectInfo.BeforeAction</a:t>
            </a:r>
            <a:r>
              <a:rPr lang="en-US" sz="1600" dirty="0"/>
              <a:t> is true.</a:t>
            </a:r>
          </a:p>
        </p:txBody>
      </p:sp>
    </p:spTree>
    <p:extLst>
      <p:ext uri="{BB962C8B-B14F-4D97-AF65-F5344CB8AC3E}">
        <p14:creationId xmlns:p14="http://schemas.microsoft.com/office/powerpoint/2010/main" val="117288036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noFill/>
        </p:spPr>
        <p:txBody>
          <a:bodyPr anchor="ctr"/>
          <a:lstStyle/>
          <a:p>
            <a:r>
              <a:rPr lang="en-US" dirty="0"/>
              <a:t>User-Defined Objects: DI API - Change Log</a:t>
            </a:r>
          </a:p>
        </p:txBody>
      </p:sp>
      <p:sp>
        <p:nvSpPr>
          <p:cNvPr id="4" name="Text Placeholder 3"/>
          <p:cNvSpPr>
            <a:spLocks noGrp="1"/>
          </p:cNvSpPr>
          <p:nvPr>
            <p:ph type="body" sz="quarter" idx="4294967295"/>
          </p:nvPr>
        </p:nvSpPr>
        <p:spPr>
          <a:xfrm>
            <a:off x="504001" y="1479552"/>
            <a:ext cx="11186475" cy="2403680"/>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buSzPct val="150000"/>
              <a:buFont typeface="Wingdings" pitchFamily="2" charset="2"/>
              <a:buChar char="ü"/>
              <a:defRPr/>
            </a:pPr>
            <a:r>
              <a:rPr lang="en-US" dirty="0"/>
              <a:t> The change log function is supported for UDOs.</a:t>
            </a:r>
          </a:p>
          <a:p>
            <a:pPr>
              <a:buSzPct val="150000"/>
              <a:buFont typeface="Wingdings" pitchFamily="2" charset="2"/>
              <a:buChar char="ü"/>
              <a:defRPr/>
            </a:pPr>
            <a:endParaRPr lang="en-US" dirty="0"/>
          </a:p>
          <a:p>
            <a:pPr lvl="3">
              <a:buSzPct val="150000"/>
              <a:buFont typeface="Arial" pitchFamily="34" charset="0"/>
              <a:buChar char="•"/>
              <a:defRPr/>
            </a:pPr>
            <a:endParaRPr lang="en-US" dirty="0"/>
          </a:p>
          <a:p>
            <a:pPr lvl="4">
              <a:buSzPct val="150000"/>
              <a:buFont typeface="Arial" charset="0"/>
              <a:buBlip>
                <a:blip r:embed="rId3"/>
              </a:buBlip>
              <a:defRPr/>
            </a:pPr>
            <a:r>
              <a:rPr lang="en-US" sz="1600" dirty="0"/>
              <a:t> You can access the change log for UDO objects using the ChangeLogsService object in the DI API (see DI API section)</a:t>
            </a:r>
            <a:br>
              <a:rPr lang="en-US" sz="1600" dirty="0"/>
            </a:br>
            <a:endParaRPr lang="en-US" sz="1600" dirty="0"/>
          </a:p>
          <a:p>
            <a:pPr lvl="4">
              <a:buSzPct val="150000"/>
              <a:buFont typeface="Arial" charset="0"/>
              <a:buBlip>
                <a:blip r:embed="rId3"/>
              </a:buBlip>
              <a:defRPr/>
            </a:pPr>
            <a:r>
              <a:rPr lang="en-US" sz="1600" dirty="0"/>
              <a:t> Access the UDO change log tables if you selected the Log checkbox during UDO creation in the UDO wizard</a:t>
            </a:r>
          </a:p>
          <a:p>
            <a:pPr lvl="4">
              <a:buSzPct val="150000"/>
              <a:buFont typeface="Arial" charset="0"/>
              <a:buBlip>
                <a:blip r:embed="rId3"/>
              </a:buBlip>
              <a:defRPr/>
            </a:pPr>
            <a:endParaRPr lang="en-US" sz="1600" dirty="0"/>
          </a:p>
          <a:p>
            <a:pPr lvl="4">
              <a:buSzPct val="150000"/>
              <a:buFont typeface="Arial" charset="0"/>
              <a:buBlip>
                <a:blip r:embed="rId3"/>
              </a:buBlip>
              <a:defRPr/>
            </a:pPr>
            <a:endParaRPr lang="en-US" dirty="0"/>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a:p>
            <a:pPr lvl="4">
              <a:buSzPct val="150000"/>
              <a:buFont typeface="Arial" charset="0"/>
              <a:buBlip>
                <a:blip r:embed="rId3"/>
              </a:buBlip>
              <a:defRPr/>
            </a:pPr>
            <a:endParaRPr lang="en-US" dirty="0"/>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p:txBody>
      </p:sp>
      <p:pic>
        <p:nvPicPr>
          <p:cNvPr id="2" name="Picture 1">
            <a:extLst>
              <a:ext uri="{FF2B5EF4-FFF2-40B4-BE49-F238E27FC236}">
                <a16:creationId xmlns:a16="http://schemas.microsoft.com/office/drawing/2014/main" id="{42E77A05-9A29-43D8-A410-7E3FF3DE334C}"/>
              </a:ext>
            </a:extLst>
          </p:cNvPr>
          <p:cNvPicPr>
            <a:picLocks noChangeAspect="1"/>
          </p:cNvPicPr>
          <p:nvPr/>
        </p:nvPicPr>
        <p:blipFill>
          <a:blip r:embed="rId4"/>
          <a:stretch>
            <a:fillRect/>
          </a:stretch>
        </p:blipFill>
        <p:spPr>
          <a:xfrm>
            <a:off x="1300942" y="4370119"/>
            <a:ext cx="9594311" cy="1088151"/>
          </a:xfrm>
          <a:prstGeom prst="rect">
            <a:avLst/>
          </a:prstGeom>
        </p:spPr>
      </p:pic>
    </p:spTree>
    <p:extLst>
      <p:ext uri="{BB962C8B-B14F-4D97-AF65-F5344CB8AC3E}">
        <p14:creationId xmlns:p14="http://schemas.microsoft.com/office/powerpoint/2010/main" val="322218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nchor="ctr"/>
          <a:lstStyle/>
          <a:p>
            <a:pPr eaLnBrk="1" hangingPunct="1"/>
            <a:r>
              <a:rPr lang="en-US" dirty="0"/>
              <a:t>User-Defined Objects: Benefits</a:t>
            </a:r>
          </a:p>
        </p:txBody>
      </p:sp>
      <p:sp>
        <p:nvSpPr>
          <p:cNvPr id="25602" name="Text Box 3"/>
          <p:cNvSpPr txBox="1">
            <a:spLocks noChangeArrowheads="1"/>
          </p:cNvSpPr>
          <p:nvPr/>
        </p:nvSpPr>
        <p:spPr bwMode="auto">
          <a:xfrm>
            <a:off x="2516187" y="1143000"/>
            <a:ext cx="7772400" cy="415498"/>
          </a:xfrm>
          <a:prstGeom prst="rect">
            <a:avLst/>
          </a:prstGeom>
          <a:noFill/>
          <a:ln w="12700">
            <a:noFill/>
            <a:miter lim="800000"/>
            <a:headEnd/>
            <a:tailEnd/>
          </a:ln>
        </p:spPr>
        <p:txBody>
          <a:bodyPr>
            <a:spAutoFit/>
          </a:bodyPr>
          <a:lstStyle/>
          <a:p>
            <a:pPr>
              <a:spcBef>
                <a:spcPct val="50000"/>
              </a:spcBef>
            </a:pPr>
            <a:endParaRPr lang="de-DE" dirty="0">
              <a:solidFill>
                <a:srgbClr val="333333"/>
              </a:solidFill>
            </a:endParaRPr>
          </a:p>
        </p:txBody>
      </p:sp>
      <p:sp>
        <p:nvSpPr>
          <p:cNvPr id="25603" name="Text Box 4"/>
          <p:cNvSpPr txBox="1">
            <a:spLocks noChangeArrowheads="1"/>
          </p:cNvSpPr>
          <p:nvPr/>
        </p:nvSpPr>
        <p:spPr bwMode="auto">
          <a:xfrm>
            <a:off x="504001" y="1479550"/>
            <a:ext cx="11186476" cy="1915909"/>
          </a:xfrm>
          <a:prstGeom prst="rect">
            <a:avLst/>
          </a:prstGeom>
          <a:noFill/>
          <a:ln w="12700">
            <a:noFill/>
            <a:miter lim="800000"/>
            <a:headEnd/>
            <a:tailEnd/>
          </a:ln>
        </p:spPr>
        <p:txBody>
          <a:bodyPr wrap="square" lIns="0" tIns="0" rIns="0" bIns="0">
            <a:spAutoFit/>
          </a:bodyPr>
          <a:lstStyle/>
          <a:p>
            <a:pPr marL="244475" indent="-244475">
              <a:spcBef>
                <a:spcPct val="50000"/>
              </a:spcBef>
              <a:buClr>
                <a:srgbClr val="F0AB00"/>
              </a:buClr>
              <a:buSzPct val="80000"/>
              <a:buFont typeface="Arial" pitchFamily="34" charset="0"/>
              <a:buChar char="■"/>
            </a:pPr>
            <a:r>
              <a:rPr lang="en-US" dirty="0"/>
              <a:t>User-defined business objects will be added to the SAP Business One application objects collection.</a:t>
            </a:r>
          </a:p>
          <a:p>
            <a:pPr marL="244475" indent="-244475">
              <a:spcBef>
                <a:spcPct val="50000"/>
              </a:spcBef>
              <a:buClr>
                <a:srgbClr val="F0AB00"/>
              </a:buClr>
              <a:buSzPct val="80000"/>
              <a:buFont typeface="Arial" pitchFamily="34" charset="0"/>
              <a:buChar char="■"/>
            </a:pPr>
            <a:r>
              <a:rPr lang="en-US" dirty="0"/>
              <a:t>User-defined business objects come with a set of basic functionalities (named </a:t>
            </a:r>
            <a:r>
              <a:rPr lang="ja-JP" altLang="en-US" dirty="0"/>
              <a:t>“</a:t>
            </a:r>
            <a:r>
              <a:rPr lang="en-US" altLang="ja-JP" dirty="0"/>
              <a:t>services</a:t>
            </a:r>
            <a:r>
              <a:rPr lang="ja-JP" altLang="en-US" dirty="0"/>
              <a:t>”</a:t>
            </a:r>
            <a:r>
              <a:rPr lang="en-US" altLang="ja-JP" dirty="0"/>
              <a:t>) that are common for any business object in SAP Business One. </a:t>
            </a:r>
          </a:p>
          <a:p>
            <a:pPr marL="244475" indent="-244475">
              <a:spcBef>
                <a:spcPct val="50000"/>
              </a:spcBef>
              <a:buClr>
                <a:srgbClr val="F0AB00"/>
              </a:buClr>
              <a:buFont typeface="Arial" pitchFamily="34" charset="0"/>
              <a:buChar char="■"/>
            </a:pPr>
            <a:endParaRPr lang="en-US" sz="2000" dirty="0"/>
          </a:p>
        </p:txBody>
      </p:sp>
      <p:sp>
        <p:nvSpPr>
          <p:cNvPr id="25604" name="Rectangle 5"/>
          <p:cNvSpPr>
            <a:spLocks noChangeArrowheads="1"/>
          </p:cNvSpPr>
          <p:nvPr/>
        </p:nvSpPr>
        <p:spPr bwMode="auto">
          <a:xfrm>
            <a:off x="2701471" y="3315877"/>
            <a:ext cx="6172200" cy="3124200"/>
          </a:xfrm>
          <a:prstGeom prst="rect">
            <a:avLst/>
          </a:prstGeom>
          <a:noFill/>
          <a:ln w="25400">
            <a:solidFill>
              <a:schemeClr val="tx1"/>
            </a:solidFill>
            <a:prstDash val="sysDot"/>
            <a:miter lim="800000"/>
            <a:headEnd/>
            <a:tailEnd/>
          </a:ln>
        </p:spPr>
        <p:txBody>
          <a:bodyPr wrap="none" anchor="ctr"/>
          <a:lstStyle/>
          <a:p>
            <a:endParaRPr lang="de-DE" dirty="0"/>
          </a:p>
        </p:txBody>
      </p:sp>
      <p:sp>
        <p:nvSpPr>
          <p:cNvPr id="25605" name="Rectangle 6"/>
          <p:cNvSpPr>
            <a:spLocks noChangeArrowheads="1"/>
          </p:cNvSpPr>
          <p:nvPr/>
        </p:nvSpPr>
        <p:spPr bwMode="auto">
          <a:xfrm>
            <a:off x="2853871" y="3468277"/>
            <a:ext cx="3048000" cy="1371600"/>
          </a:xfrm>
          <a:prstGeom prst="rect">
            <a:avLst/>
          </a:prstGeom>
          <a:solidFill>
            <a:srgbClr val="844C54"/>
          </a:solidFill>
          <a:ln w="12700">
            <a:solidFill>
              <a:schemeClr val="tx1"/>
            </a:solidFill>
            <a:miter lim="800000"/>
            <a:headEnd/>
            <a:tailEnd/>
          </a:ln>
        </p:spPr>
        <p:txBody>
          <a:bodyPr wrap="none" anchor="ctr"/>
          <a:lstStyle/>
          <a:p>
            <a:pPr algn="ctr"/>
            <a:r>
              <a:rPr lang="en-US" dirty="0">
                <a:solidFill>
                  <a:schemeClr val="bg1"/>
                </a:solidFill>
              </a:rPr>
              <a:t>Object Collection</a:t>
            </a:r>
          </a:p>
        </p:txBody>
      </p:sp>
      <p:sp>
        <p:nvSpPr>
          <p:cNvPr id="25606" name="Rectangle 7"/>
          <p:cNvSpPr>
            <a:spLocks noChangeArrowheads="1"/>
          </p:cNvSpPr>
          <p:nvPr/>
        </p:nvSpPr>
        <p:spPr bwMode="auto">
          <a:xfrm>
            <a:off x="2853871" y="4992277"/>
            <a:ext cx="3048000" cy="1219200"/>
          </a:xfrm>
          <a:prstGeom prst="rect">
            <a:avLst/>
          </a:prstGeom>
          <a:solidFill>
            <a:srgbClr val="644459"/>
          </a:solidFill>
          <a:ln w="12700">
            <a:solidFill>
              <a:schemeClr val="tx1"/>
            </a:solidFill>
            <a:miter lim="800000"/>
            <a:headEnd/>
            <a:tailEnd/>
          </a:ln>
        </p:spPr>
        <p:txBody>
          <a:bodyPr wrap="none" anchor="ctr"/>
          <a:lstStyle/>
          <a:p>
            <a:pPr algn="ctr"/>
            <a:r>
              <a:rPr lang="en-US" dirty="0">
                <a:solidFill>
                  <a:schemeClr val="bg1"/>
                </a:solidFill>
              </a:rPr>
              <a:t>Predefined Services</a:t>
            </a:r>
          </a:p>
        </p:txBody>
      </p:sp>
      <p:sp>
        <p:nvSpPr>
          <p:cNvPr id="25607" name="Oval 8"/>
          <p:cNvSpPr>
            <a:spLocks noChangeArrowheads="1"/>
          </p:cNvSpPr>
          <p:nvPr/>
        </p:nvSpPr>
        <p:spPr bwMode="auto">
          <a:xfrm>
            <a:off x="6206671" y="4001677"/>
            <a:ext cx="533400" cy="533400"/>
          </a:xfrm>
          <a:prstGeom prst="ellipse">
            <a:avLst/>
          </a:prstGeom>
          <a:solidFill>
            <a:srgbClr val="844C54"/>
          </a:solidFill>
          <a:ln w="12700">
            <a:solidFill>
              <a:schemeClr val="tx1"/>
            </a:solidFill>
            <a:round/>
            <a:headEnd/>
            <a:tailEnd/>
          </a:ln>
        </p:spPr>
        <p:txBody>
          <a:bodyPr wrap="none" anchor="ctr"/>
          <a:lstStyle/>
          <a:p>
            <a:pPr algn="ctr"/>
            <a:r>
              <a:rPr lang="de-DE" dirty="0">
                <a:solidFill>
                  <a:schemeClr val="bg1"/>
                </a:solidFill>
              </a:rPr>
              <a:t>UDO</a:t>
            </a:r>
            <a:endParaRPr lang="en-US" dirty="0">
              <a:solidFill>
                <a:schemeClr val="bg1"/>
              </a:solidFill>
            </a:endParaRPr>
          </a:p>
        </p:txBody>
      </p:sp>
      <p:sp>
        <p:nvSpPr>
          <p:cNvPr id="25608" name="Line 9"/>
          <p:cNvSpPr>
            <a:spLocks noChangeShapeType="1"/>
          </p:cNvSpPr>
          <p:nvPr/>
        </p:nvSpPr>
        <p:spPr bwMode="auto">
          <a:xfrm flipH="1">
            <a:off x="5749471" y="4230277"/>
            <a:ext cx="381000" cy="0"/>
          </a:xfrm>
          <a:prstGeom prst="line">
            <a:avLst/>
          </a:prstGeom>
          <a:noFill/>
          <a:ln w="12700">
            <a:solidFill>
              <a:schemeClr val="tx1"/>
            </a:solidFill>
            <a:round/>
            <a:headEnd/>
            <a:tailEnd type="triangle" w="med" len="med"/>
          </a:ln>
        </p:spPr>
        <p:txBody>
          <a:bodyPr/>
          <a:lstStyle/>
          <a:p>
            <a:endParaRPr lang="de-DE" dirty="0">
              <a:solidFill>
                <a:schemeClr val="bg1"/>
              </a:solidFill>
            </a:endParaRPr>
          </a:p>
        </p:txBody>
      </p:sp>
      <p:sp>
        <p:nvSpPr>
          <p:cNvPr id="25609" name="Text Box 10"/>
          <p:cNvSpPr txBox="1">
            <a:spLocks noChangeArrowheads="1"/>
          </p:cNvSpPr>
          <p:nvPr/>
        </p:nvSpPr>
        <p:spPr bwMode="auto">
          <a:xfrm>
            <a:off x="6892471" y="4001677"/>
            <a:ext cx="1524000" cy="523220"/>
          </a:xfrm>
          <a:prstGeom prst="rect">
            <a:avLst/>
          </a:prstGeom>
          <a:noFill/>
          <a:ln w="12700">
            <a:noFill/>
            <a:miter lim="800000"/>
            <a:headEnd/>
            <a:tailEnd/>
          </a:ln>
        </p:spPr>
        <p:txBody>
          <a:bodyPr>
            <a:spAutoFit/>
          </a:bodyPr>
          <a:lstStyle/>
          <a:p>
            <a:pPr>
              <a:spcBef>
                <a:spcPct val="50000"/>
              </a:spcBef>
            </a:pPr>
            <a:r>
              <a:rPr lang="en-US" sz="1400" dirty="0">
                <a:solidFill>
                  <a:srgbClr val="333333"/>
                </a:solidFill>
              </a:rPr>
              <a:t>New partner object</a:t>
            </a:r>
          </a:p>
        </p:txBody>
      </p:sp>
      <p:sp>
        <p:nvSpPr>
          <p:cNvPr id="25610" name="Line 11"/>
          <p:cNvSpPr>
            <a:spLocks noChangeShapeType="1"/>
          </p:cNvSpPr>
          <p:nvPr/>
        </p:nvSpPr>
        <p:spPr bwMode="auto">
          <a:xfrm>
            <a:off x="6511471" y="4535077"/>
            <a:ext cx="0" cy="1447800"/>
          </a:xfrm>
          <a:prstGeom prst="line">
            <a:avLst/>
          </a:prstGeom>
          <a:noFill/>
          <a:ln w="12700">
            <a:solidFill>
              <a:schemeClr val="tx1"/>
            </a:solidFill>
            <a:round/>
            <a:headEnd/>
            <a:tailEnd/>
          </a:ln>
        </p:spPr>
        <p:txBody>
          <a:bodyPr/>
          <a:lstStyle/>
          <a:p>
            <a:endParaRPr lang="de-DE" dirty="0">
              <a:solidFill>
                <a:schemeClr val="bg1"/>
              </a:solidFill>
            </a:endParaRPr>
          </a:p>
        </p:txBody>
      </p:sp>
      <p:sp>
        <p:nvSpPr>
          <p:cNvPr id="25611" name="Line 12"/>
          <p:cNvSpPr>
            <a:spLocks noChangeShapeType="1"/>
          </p:cNvSpPr>
          <p:nvPr/>
        </p:nvSpPr>
        <p:spPr bwMode="auto">
          <a:xfrm flipH="1">
            <a:off x="5901871" y="5982877"/>
            <a:ext cx="609600" cy="0"/>
          </a:xfrm>
          <a:prstGeom prst="line">
            <a:avLst/>
          </a:prstGeom>
          <a:noFill/>
          <a:ln w="12700">
            <a:solidFill>
              <a:schemeClr val="tx1"/>
            </a:solidFill>
            <a:round/>
            <a:headEnd/>
            <a:tailEnd type="triangle" w="med" len="med"/>
          </a:ln>
        </p:spPr>
        <p:txBody>
          <a:bodyPr/>
          <a:lstStyle/>
          <a:p>
            <a:endParaRPr lang="de-DE" dirty="0">
              <a:solidFill>
                <a:schemeClr val="bg1"/>
              </a:solidFill>
            </a:endParaRPr>
          </a:p>
        </p:txBody>
      </p:sp>
      <p:sp>
        <p:nvSpPr>
          <p:cNvPr id="25612" name="Line 13"/>
          <p:cNvSpPr>
            <a:spLocks noChangeShapeType="1"/>
          </p:cNvSpPr>
          <p:nvPr/>
        </p:nvSpPr>
        <p:spPr bwMode="auto">
          <a:xfrm flipH="1">
            <a:off x="5901871" y="5754277"/>
            <a:ext cx="609600" cy="0"/>
          </a:xfrm>
          <a:prstGeom prst="line">
            <a:avLst/>
          </a:prstGeom>
          <a:noFill/>
          <a:ln w="12700">
            <a:solidFill>
              <a:schemeClr val="tx1"/>
            </a:solidFill>
            <a:round/>
            <a:headEnd/>
            <a:tailEnd type="triangle" w="med" len="med"/>
          </a:ln>
        </p:spPr>
        <p:txBody>
          <a:bodyPr/>
          <a:lstStyle/>
          <a:p>
            <a:endParaRPr lang="de-DE" dirty="0">
              <a:solidFill>
                <a:schemeClr val="bg1"/>
              </a:solidFill>
            </a:endParaRPr>
          </a:p>
        </p:txBody>
      </p:sp>
      <p:sp>
        <p:nvSpPr>
          <p:cNvPr id="25613" name="Line 14"/>
          <p:cNvSpPr>
            <a:spLocks noChangeShapeType="1"/>
          </p:cNvSpPr>
          <p:nvPr/>
        </p:nvSpPr>
        <p:spPr bwMode="auto">
          <a:xfrm flipH="1">
            <a:off x="5901871" y="5525677"/>
            <a:ext cx="609600" cy="0"/>
          </a:xfrm>
          <a:prstGeom prst="line">
            <a:avLst/>
          </a:prstGeom>
          <a:noFill/>
          <a:ln w="12700">
            <a:solidFill>
              <a:schemeClr val="tx1"/>
            </a:solidFill>
            <a:round/>
            <a:headEnd/>
            <a:tailEnd type="triangle" w="med" len="med"/>
          </a:ln>
        </p:spPr>
        <p:txBody>
          <a:bodyPr/>
          <a:lstStyle/>
          <a:p>
            <a:endParaRPr lang="de-DE" dirty="0">
              <a:solidFill>
                <a:schemeClr val="bg1"/>
              </a:solidFill>
            </a:endParaRPr>
          </a:p>
        </p:txBody>
      </p:sp>
      <p:sp>
        <p:nvSpPr>
          <p:cNvPr id="25614" name="Line 15"/>
          <p:cNvSpPr>
            <a:spLocks noChangeShapeType="1"/>
          </p:cNvSpPr>
          <p:nvPr/>
        </p:nvSpPr>
        <p:spPr bwMode="auto">
          <a:xfrm flipH="1">
            <a:off x="5901871" y="5297077"/>
            <a:ext cx="609600" cy="0"/>
          </a:xfrm>
          <a:prstGeom prst="line">
            <a:avLst/>
          </a:prstGeom>
          <a:noFill/>
          <a:ln w="12700">
            <a:solidFill>
              <a:schemeClr val="tx1"/>
            </a:solidFill>
            <a:round/>
            <a:headEnd/>
            <a:tailEnd type="triangle" w="med" len="med"/>
          </a:ln>
        </p:spPr>
        <p:txBody>
          <a:bodyPr/>
          <a:lstStyle/>
          <a:p>
            <a:endParaRPr lang="de-DE" dirty="0">
              <a:solidFill>
                <a:schemeClr val="bg1"/>
              </a:solidFill>
            </a:endParaRPr>
          </a:p>
        </p:txBody>
      </p:sp>
      <p:sp>
        <p:nvSpPr>
          <p:cNvPr id="25615" name="Text Box 16"/>
          <p:cNvSpPr txBox="1">
            <a:spLocks noChangeArrowheads="1"/>
          </p:cNvSpPr>
          <p:nvPr/>
        </p:nvSpPr>
        <p:spPr bwMode="auto">
          <a:xfrm>
            <a:off x="6663871" y="5373277"/>
            <a:ext cx="1828800" cy="523220"/>
          </a:xfrm>
          <a:prstGeom prst="rect">
            <a:avLst/>
          </a:prstGeom>
          <a:noFill/>
          <a:ln w="12700">
            <a:noFill/>
            <a:miter lim="800000"/>
            <a:headEnd/>
            <a:tailEnd/>
          </a:ln>
        </p:spPr>
        <p:txBody>
          <a:bodyPr>
            <a:spAutoFit/>
          </a:bodyPr>
          <a:lstStyle/>
          <a:p>
            <a:pPr>
              <a:spcBef>
                <a:spcPct val="50000"/>
              </a:spcBef>
            </a:pPr>
            <a:r>
              <a:rPr lang="en-US" sz="1400" dirty="0">
                <a:solidFill>
                  <a:srgbClr val="333333"/>
                </a:solidFill>
              </a:rPr>
              <a:t>Register the object for services</a:t>
            </a:r>
          </a:p>
        </p:txBody>
      </p:sp>
    </p:spTree>
    <p:custDataLst>
      <p:tags r:id="rId1"/>
    </p:custDataLst>
    <p:extLst>
      <p:ext uri="{BB962C8B-B14F-4D97-AF65-F5344CB8AC3E}">
        <p14:creationId xmlns:p14="http://schemas.microsoft.com/office/powerpoint/2010/main" val="2614652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dirty="0">
                <a:ea typeface="ヒラギノ角ゴ Pro W3" pitchFamily="-84" charset="-128"/>
              </a:rPr>
              <a:t>User-Defined Objects</a:t>
            </a:r>
            <a:r>
              <a:rPr lang="en-US" dirty="0"/>
              <a:t>: Exercise</a:t>
            </a:r>
            <a:endParaRPr lang="de-DE" dirty="0"/>
          </a:p>
        </p:txBody>
      </p:sp>
      <p:sp>
        <p:nvSpPr>
          <p:cNvPr id="50179" name="Rectangle 4"/>
          <p:cNvSpPr>
            <a:spLocks noChangeArrowheads="1"/>
          </p:cNvSpPr>
          <p:nvPr/>
        </p:nvSpPr>
        <p:spPr bwMode="gray">
          <a:xfrm>
            <a:off x="2030969" y="1864859"/>
            <a:ext cx="9659507" cy="718145"/>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should now:</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Bind data to fields of a form within the SAP Business One window</a:t>
            </a:r>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299384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504001" y="504000"/>
            <a:ext cx="11186476" cy="369332"/>
          </a:xfrm>
        </p:spPr>
        <p:txBody>
          <a:bodyPr anchor="ctr"/>
          <a:lstStyle/>
          <a:p>
            <a:r>
              <a:rPr lang="en-US" dirty="0"/>
              <a:t>User-Defined Objects: Object Types</a:t>
            </a:r>
          </a:p>
        </p:txBody>
      </p:sp>
      <p:sp>
        <p:nvSpPr>
          <p:cNvPr id="27650" name="Text Box 3"/>
          <p:cNvSpPr txBox="1">
            <a:spLocks noChangeArrowheads="1"/>
          </p:cNvSpPr>
          <p:nvPr/>
        </p:nvSpPr>
        <p:spPr bwMode="auto">
          <a:xfrm>
            <a:off x="504001" y="1788310"/>
            <a:ext cx="11186476" cy="3693319"/>
          </a:xfrm>
          <a:prstGeom prst="rect">
            <a:avLst/>
          </a:prstGeom>
          <a:noFill/>
          <a:ln w="12700">
            <a:noFill/>
            <a:miter lim="800000"/>
            <a:headEnd/>
            <a:tailEnd/>
          </a:ln>
        </p:spPr>
        <p:txBody>
          <a:bodyPr wrap="square" lIns="0" tIns="0" rIns="0" bIns="0">
            <a:spAutoFit/>
          </a:bodyPr>
          <a:lstStyle/>
          <a:p>
            <a:pPr>
              <a:spcBef>
                <a:spcPct val="50000"/>
              </a:spcBef>
            </a:pPr>
            <a:r>
              <a:rPr lang="en-US" sz="2400" dirty="0"/>
              <a:t>The SBO application supports two main types of objects:</a:t>
            </a:r>
          </a:p>
          <a:p>
            <a:pPr marL="342900" indent="-342900">
              <a:spcBef>
                <a:spcPct val="50000"/>
              </a:spcBef>
              <a:buClr>
                <a:srgbClr val="F0AB00"/>
              </a:buClr>
              <a:buSzPct val="80000"/>
              <a:buFont typeface="Wingdings" panose="05000000000000000000" pitchFamily="2" charset="2"/>
              <a:buChar char="q"/>
            </a:pPr>
            <a:r>
              <a:rPr lang="en-US" sz="2400" dirty="0"/>
              <a:t> Master data objects – business partners, for example</a:t>
            </a:r>
          </a:p>
          <a:p>
            <a:pPr marL="342900" indent="-342900">
              <a:spcBef>
                <a:spcPct val="50000"/>
              </a:spcBef>
              <a:buClr>
                <a:srgbClr val="F0AB00"/>
              </a:buClr>
              <a:buSzPct val="80000"/>
              <a:buFont typeface="Wingdings" panose="05000000000000000000" pitchFamily="2" charset="2"/>
              <a:buChar char="q"/>
            </a:pPr>
            <a:r>
              <a:rPr lang="en-US" sz="2400" dirty="0"/>
              <a:t> Documents (such as sales orders)</a:t>
            </a:r>
          </a:p>
          <a:p>
            <a:pPr>
              <a:spcBef>
                <a:spcPct val="50000"/>
              </a:spcBef>
              <a:buClr>
                <a:srgbClr val="F0AB00"/>
              </a:buClr>
              <a:buSzPct val="80000"/>
              <a:buFont typeface="Arial" pitchFamily="34" charset="0"/>
              <a:buChar char="■"/>
            </a:pPr>
            <a:endParaRPr lang="en-US" sz="1800" dirty="0"/>
          </a:p>
          <a:p>
            <a:pPr>
              <a:spcBef>
                <a:spcPct val="50000"/>
              </a:spcBef>
              <a:buClr>
                <a:srgbClr val="F0AB00"/>
              </a:buClr>
              <a:buSzPct val="80000"/>
              <a:buFont typeface="Arial" pitchFamily="34" charset="0"/>
              <a:buChar char="■"/>
            </a:pPr>
            <a:endParaRPr lang="en-US" sz="1800" dirty="0"/>
          </a:p>
          <a:p>
            <a:pPr>
              <a:spcBef>
                <a:spcPct val="50000"/>
              </a:spcBef>
              <a:buClr>
                <a:srgbClr val="333333"/>
              </a:buClr>
            </a:pPr>
            <a:r>
              <a:rPr lang="en-US" sz="2000" dirty="0"/>
              <a:t>The document object supports methods that are not implemented in master data objects, such as:</a:t>
            </a:r>
          </a:p>
          <a:p>
            <a:pPr>
              <a:spcBef>
                <a:spcPct val="50000"/>
              </a:spcBef>
              <a:buClr>
                <a:srgbClr val="F0AB00"/>
              </a:buClr>
              <a:buSzPct val="80000"/>
              <a:buFont typeface="Arial" pitchFamily="34" charset="0"/>
              <a:buChar char="■"/>
            </a:pPr>
            <a:r>
              <a:rPr lang="en-US" sz="2000" dirty="0"/>
              <a:t> Document numbering (serial numbers)</a:t>
            </a:r>
          </a:p>
          <a:p>
            <a:pPr>
              <a:spcBef>
                <a:spcPct val="50000"/>
              </a:spcBef>
              <a:buClr>
                <a:srgbClr val="F0AB00"/>
              </a:buClr>
              <a:buSzPct val="80000"/>
              <a:buFont typeface="Arial" pitchFamily="34" charset="0"/>
              <a:buChar char="■"/>
            </a:pPr>
            <a:r>
              <a:rPr lang="en-US" sz="2000" dirty="0"/>
              <a:t> Close</a:t>
            </a:r>
          </a:p>
        </p:txBody>
      </p:sp>
    </p:spTree>
    <p:custDataLst>
      <p:tags r:id="rId1"/>
    </p:custDataLst>
    <p:extLst>
      <p:ext uri="{BB962C8B-B14F-4D97-AF65-F5344CB8AC3E}">
        <p14:creationId xmlns:p14="http://schemas.microsoft.com/office/powerpoint/2010/main" val="407127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chor="ctr"/>
          <a:lstStyle/>
          <a:p>
            <a:r>
              <a:rPr lang="en-US" dirty="0"/>
              <a:t>User-Defined Objects: Predefined Services</a:t>
            </a:r>
          </a:p>
        </p:txBody>
      </p:sp>
      <p:graphicFrame>
        <p:nvGraphicFramePr>
          <p:cNvPr id="4" name="Group 42"/>
          <p:cNvGraphicFramePr>
            <a:graphicFrameLocks noGrp="1"/>
          </p:cNvGraphicFramePr>
          <p:nvPr>
            <p:ph idx="4294967295"/>
            <p:extLst>
              <p:ext uri="{D42A27DB-BD31-4B8C-83A1-F6EECF244321}">
                <p14:modId xmlns:p14="http://schemas.microsoft.com/office/powerpoint/2010/main" val="1861956029"/>
              </p:ext>
            </p:extLst>
          </p:nvPr>
        </p:nvGraphicFramePr>
        <p:xfrm>
          <a:off x="415636" y="1246909"/>
          <a:ext cx="11274841" cy="5082639"/>
        </p:xfrm>
        <a:graphic>
          <a:graphicData uri="http://schemas.openxmlformats.org/drawingml/2006/table">
            <a:tbl>
              <a:tblPr/>
              <a:tblGrid>
                <a:gridCol w="2195353">
                  <a:extLst>
                    <a:ext uri="{9D8B030D-6E8A-4147-A177-3AD203B41FA5}">
                      <a16:colId xmlns:a16="http://schemas.microsoft.com/office/drawing/2014/main" val="20000"/>
                    </a:ext>
                  </a:extLst>
                </a:gridCol>
                <a:gridCol w="9079488">
                  <a:extLst>
                    <a:ext uri="{9D8B030D-6E8A-4147-A177-3AD203B41FA5}">
                      <a16:colId xmlns:a16="http://schemas.microsoft.com/office/drawing/2014/main" val="20001"/>
                    </a:ext>
                  </a:extLst>
                </a:gridCol>
              </a:tblGrid>
              <a:tr h="411693">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Service</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Description</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447466">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Add</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ea typeface="ＭＳ Ｐゴシック" pitchFamily="34" charset="-128"/>
                        </a:rPr>
                        <a:t>Adds a new record of the object to the DB.</a:t>
                      </a:r>
                      <a:r>
                        <a:rPr kumimoji="0" lang="en-US" sz="1200" b="0" i="0" u="none" strike="noStrike" cap="none" normalizeH="0" baseline="0" dirty="0">
                          <a:ln>
                            <a:noFill/>
                          </a:ln>
                          <a:solidFill>
                            <a:schemeClr val="tx1"/>
                          </a:solidFill>
                          <a:effectLst/>
                          <a:latin typeface="Arial" pitchFamily="34" charset="0"/>
                          <a:ea typeface="ＭＳ Ｐゴシック" pitchFamily="34" charset="-128"/>
                        </a:rPr>
                        <a:t> </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5528">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Update</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ea typeface="ＭＳ Ｐゴシック" pitchFamily="34" charset="-128"/>
                        </a:rPr>
                        <a:t>Updates the fields of the object in the DB.</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598">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Find</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ea typeface="ＭＳ Ｐゴシック" pitchFamily="34" charset="-128"/>
                        </a:rPr>
                        <a:t>Supports </a:t>
                      </a:r>
                      <a:r>
                        <a:rPr kumimoji="0" lang="ja-JP" altLang="en-US" sz="1200" b="1" i="0" u="none" strike="noStrike" cap="none" normalizeH="0" baseline="0" dirty="0">
                          <a:ln>
                            <a:noFill/>
                          </a:ln>
                          <a:solidFill>
                            <a:schemeClr val="tx1"/>
                          </a:solidFill>
                          <a:effectLst/>
                          <a:latin typeface="Arial" pitchFamily="34" charset="0"/>
                          <a:ea typeface="ＭＳ Ｐゴシック" pitchFamily="34" charset="-128"/>
                        </a:rPr>
                        <a:t>“</a:t>
                      </a:r>
                      <a:r>
                        <a:rPr kumimoji="0" lang="en-US" altLang="ja-JP" sz="1200" b="1" i="0" u="none" strike="noStrike" cap="none" normalizeH="0" baseline="0" dirty="0">
                          <a:ln>
                            <a:noFill/>
                          </a:ln>
                          <a:solidFill>
                            <a:schemeClr val="tx1"/>
                          </a:solidFill>
                          <a:effectLst/>
                          <a:latin typeface="Arial" pitchFamily="34" charset="0"/>
                          <a:ea typeface="ＭＳ Ｐゴシック" pitchFamily="34" charset="-128"/>
                        </a:rPr>
                        <a:t>Choose From List</a:t>
                      </a:r>
                      <a:r>
                        <a:rPr kumimoji="0" lang="ja-JP" altLang="en-US" sz="1200" b="1" i="0" u="none" strike="noStrike" cap="none" normalizeH="0" baseline="0" dirty="0">
                          <a:ln>
                            <a:noFill/>
                          </a:ln>
                          <a:solidFill>
                            <a:schemeClr val="tx1"/>
                          </a:solidFill>
                          <a:effectLst/>
                          <a:latin typeface="Arial" pitchFamily="34" charset="0"/>
                          <a:ea typeface="ＭＳ Ｐゴシック" pitchFamily="34" charset="-128"/>
                        </a:rPr>
                        <a:t>”</a:t>
                      </a:r>
                      <a:r>
                        <a:rPr kumimoji="0" lang="en-US" altLang="ja-JP" sz="1200" b="1" i="0" u="none" strike="noStrike" cap="none" normalizeH="0" baseline="0" dirty="0">
                          <a:ln>
                            <a:noFill/>
                          </a:ln>
                          <a:solidFill>
                            <a:schemeClr val="tx1"/>
                          </a:solidFill>
                          <a:effectLst/>
                          <a:latin typeface="Arial" pitchFamily="34" charset="0"/>
                          <a:ea typeface="ＭＳ Ｐゴシック" pitchFamily="34" charset="-128"/>
                        </a:rPr>
                        <a:t> for the object.</a:t>
                      </a:r>
                      <a:endParaRPr kumimoji="0" lang="en-US" sz="1200" b="1" i="0" u="none" strike="noStrike" cap="none" normalizeH="0" baseline="0" dirty="0">
                        <a:ln>
                          <a:noFill/>
                        </a:ln>
                        <a:solidFill>
                          <a:schemeClr val="tx1"/>
                        </a:solidFill>
                        <a:effectLst/>
                        <a:latin typeface="Arial" pitchFamily="34" charset="0"/>
                        <a:ea typeface="ＭＳ Ｐゴシック" pitchFamily="34" charset="-128"/>
                      </a:endParaRP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50">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de-DE" sz="1600" b="0" i="0" u="none" strike="noStrike" cap="none" normalizeH="0" baseline="0" dirty="0">
                          <a:ln>
                            <a:noFill/>
                          </a:ln>
                          <a:solidFill>
                            <a:schemeClr val="tx1"/>
                          </a:solidFill>
                          <a:effectLst/>
                          <a:latin typeface="Arial" pitchFamily="34" charset="0"/>
                          <a:ea typeface="ＭＳ Ｐゴシック" pitchFamily="34" charset="-128"/>
                        </a:rPr>
                        <a:t>Close</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endParaRP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0" u="none" strike="noStrike" cap="none" normalizeH="0" baseline="0" noProof="0" dirty="0">
                          <a:ln>
                            <a:noFill/>
                          </a:ln>
                          <a:solidFill>
                            <a:schemeClr val="tx1"/>
                          </a:solidFill>
                          <a:effectLst/>
                          <a:latin typeface="Arial" pitchFamily="34" charset="0"/>
                          <a:ea typeface="ＭＳ Ｐゴシック" pitchFamily="34" charset="-128"/>
                        </a:rPr>
                        <a:t>Only relevant for user-defined objects of the document data type.</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970">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Cancel</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ea typeface="ＭＳ Ｐゴシック" pitchFamily="34" charset="-128"/>
                        </a:rPr>
                        <a:t>Only changes the record</a:t>
                      </a:r>
                      <a:r>
                        <a:rPr kumimoji="0" lang="de-DE" sz="1200" b="1" i="0" u="none" strike="noStrike" cap="none" normalizeH="0" baseline="0" dirty="0">
                          <a:ln>
                            <a:noFill/>
                          </a:ln>
                          <a:solidFill>
                            <a:schemeClr val="tx1"/>
                          </a:solidFill>
                          <a:effectLst/>
                          <a:latin typeface="Arial" pitchFamily="34" charset="0"/>
                          <a:ea typeface="ＭＳ Ｐゴシック" pitchFamily="34" charset="-128"/>
                        </a:rPr>
                        <a:t>‘</a:t>
                      </a:r>
                      <a:r>
                        <a:rPr kumimoji="0" lang="en-US" altLang="ja-JP" sz="1200" b="1" i="0" u="none" strike="noStrike" cap="none" normalizeH="0" baseline="0" dirty="0">
                          <a:ln>
                            <a:noFill/>
                          </a:ln>
                          <a:solidFill>
                            <a:schemeClr val="tx1"/>
                          </a:solidFill>
                          <a:effectLst/>
                          <a:latin typeface="Arial" pitchFamily="34" charset="0"/>
                          <a:ea typeface="ＭＳ Ｐゴシック" pitchFamily="34" charset="-128"/>
                        </a:rPr>
                        <a:t>s status to </a:t>
                      </a:r>
                      <a:r>
                        <a:rPr kumimoji="0" lang="de-DE" altLang="ja-JP" sz="1200" b="1" i="0" u="none" strike="noStrike" cap="none" normalizeH="0" baseline="0" dirty="0">
                          <a:ln>
                            <a:noFill/>
                          </a:ln>
                          <a:solidFill>
                            <a:schemeClr val="tx1"/>
                          </a:solidFill>
                          <a:effectLst/>
                          <a:latin typeface="Arial" pitchFamily="34" charset="0"/>
                          <a:ea typeface="ＭＳ Ｐゴシック" pitchFamily="34" charset="-128"/>
                        </a:rPr>
                        <a:t>"</a:t>
                      </a:r>
                      <a:r>
                        <a:rPr kumimoji="0" lang="en-US" altLang="ja-JP" sz="1200" b="1" i="0" u="none" strike="noStrike" cap="none" normalizeH="0" baseline="0" dirty="0">
                          <a:ln>
                            <a:noFill/>
                          </a:ln>
                          <a:solidFill>
                            <a:schemeClr val="tx1"/>
                          </a:solidFill>
                          <a:effectLst/>
                          <a:latin typeface="Arial" pitchFamily="34" charset="0"/>
                          <a:ea typeface="ＭＳ Ｐゴシック" pitchFamily="34" charset="-128"/>
                        </a:rPr>
                        <a:t>Cancel = Y</a:t>
                      </a:r>
                      <a:r>
                        <a:rPr kumimoji="0" lang="ja-JP" altLang="en-US" sz="1200" b="1" i="0" u="none" strike="noStrike" cap="none" normalizeH="0" baseline="0" dirty="0">
                          <a:ln>
                            <a:noFill/>
                          </a:ln>
                          <a:solidFill>
                            <a:schemeClr val="tx1"/>
                          </a:solidFill>
                          <a:effectLst/>
                          <a:latin typeface="Arial" pitchFamily="34" charset="0"/>
                          <a:ea typeface="ＭＳ Ｐゴシック" pitchFamily="34" charset="-128"/>
                        </a:rPr>
                        <a:t>”</a:t>
                      </a:r>
                      <a:r>
                        <a:rPr kumimoji="0" lang="en-US" altLang="ja-JP" sz="1200" b="1" i="0" u="none" strike="noStrike" cap="none" normalizeH="0" baseline="0" dirty="0">
                          <a:ln>
                            <a:noFill/>
                          </a:ln>
                          <a:solidFill>
                            <a:schemeClr val="tx1"/>
                          </a:solidFill>
                          <a:effectLst/>
                          <a:latin typeface="Arial" pitchFamily="34" charset="0"/>
                          <a:ea typeface="ＭＳ Ｐゴシック" pitchFamily="34" charset="-128"/>
                        </a:rPr>
                        <a:t>.</a:t>
                      </a:r>
                      <a:endParaRPr kumimoji="0" lang="en-US" sz="1200" b="1" i="0" u="none" strike="noStrike" cap="none" normalizeH="0" baseline="0" dirty="0">
                        <a:ln>
                          <a:noFill/>
                        </a:ln>
                        <a:solidFill>
                          <a:schemeClr val="tx1"/>
                        </a:solidFill>
                        <a:effectLst/>
                        <a:latin typeface="Arial" pitchFamily="34" charset="0"/>
                        <a:ea typeface="ＭＳ Ｐゴシック" pitchFamily="34" charset="-128"/>
                      </a:endParaRP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598">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Delete</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ea typeface="ＭＳ Ｐゴシック" pitchFamily="34" charset="-128"/>
                        </a:rPr>
                        <a:t>Master data – deleting record, Doc – no effect.</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29552">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Manage Series</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ea typeface="ＭＳ Ｐゴシック" pitchFamily="34" charset="-128"/>
                        </a:rPr>
                        <a:t>Relevant to document objects. Adds the object to the Document Numbering form and manages the series for that object..</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8095">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Log</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ea typeface="ＭＳ Ｐゴシック" pitchFamily="34" charset="-128"/>
                        </a:rPr>
                        <a:t>Creates a log table for the object and saves its history.</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5528">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ea typeface="ＭＳ Ｐゴシック" pitchFamily="34" charset="-128"/>
                        </a:rPr>
                        <a:t>Default Form</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pitchFamily="34" charset="0"/>
                          <a:ea typeface="ＭＳ Ｐゴシック" pitchFamily="34" charset="-128"/>
                        </a:rPr>
                        <a:t>Creates a default form for the object that manages all the services. </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60461">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0" i="1" u="none" strike="noStrike" cap="none" normalizeH="0" baseline="0" dirty="0">
                          <a:ln>
                            <a:noFill/>
                          </a:ln>
                          <a:solidFill>
                            <a:schemeClr val="tx1"/>
                          </a:solidFill>
                          <a:effectLst/>
                          <a:latin typeface="Arial" pitchFamily="34" charset="0"/>
                          <a:ea typeface="ＭＳ Ｐゴシック" pitchFamily="34" charset="-128"/>
                        </a:rPr>
                        <a:t>Year Transfer</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200" b="1" i="1" u="none" strike="noStrike" cap="none" normalizeH="0" baseline="0" dirty="0">
                          <a:ln>
                            <a:noFill/>
                          </a:ln>
                          <a:solidFill>
                            <a:schemeClr val="tx1"/>
                          </a:solidFill>
                          <a:effectLst/>
                          <a:latin typeface="Arial" pitchFamily="34" charset="0"/>
                          <a:ea typeface="ＭＳ Ｐゴシック" pitchFamily="34" charset="-128"/>
                        </a:rPr>
                        <a:t>Copies the tables and the records in the Year Transfer operation (only released for the Netherlands and Israel).</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ustDataLst>
      <p:tags r:id="rId1"/>
    </p:custDataLst>
    <p:extLst>
      <p:ext uri="{BB962C8B-B14F-4D97-AF65-F5344CB8AC3E}">
        <p14:creationId xmlns:p14="http://schemas.microsoft.com/office/powerpoint/2010/main" val="258966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504001" y="319334"/>
            <a:ext cx="11186476" cy="738664"/>
          </a:xfrm>
        </p:spPr>
        <p:txBody>
          <a:bodyPr anchor="ctr"/>
          <a:lstStyle/>
          <a:p>
            <a:pPr eaLnBrk="1" hangingPunct="1"/>
            <a:r>
              <a:rPr lang="en-US" dirty="0"/>
              <a:t>Information Flow Between Add-ons and SAP Business One Using DI API and UI API</a:t>
            </a:r>
          </a:p>
        </p:txBody>
      </p:sp>
      <p:sp>
        <p:nvSpPr>
          <p:cNvPr id="31746" name="Rectangle 3"/>
          <p:cNvSpPr>
            <a:spLocks noChangeArrowheads="1"/>
          </p:cNvSpPr>
          <p:nvPr/>
        </p:nvSpPr>
        <p:spPr bwMode="auto">
          <a:xfrm>
            <a:off x="581220" y="1965162"/>
            <a:ext cx="3262117" cy="838200"/>
          </a:xfrm>
          <a:prstGeom prst="rect">
            <a:avLst/>
          </a:prstGeom>
          <a:solidFill>
            <a:srgbClr val="B4C3CB"/>
          </a:solidFill>
          <a:ln w="12700">
            <a:solidFill>
              <a:schemeClr val="tx1"/>
            </a:solidFill>
            <a:miter lim="800000"/>
            <a:headEnd/>
            <a:tailEnd/>
          </a:ln>
        </p:spPr>
        <p:txBody>
          <a:bodyPr wrap="none" anchor="ctr"/>
          <a:lstStyle/>
          <a:p>
            <a:endParaRPr lang="de-DE" dirty="0"/>
          </a:p>
        </p:txBody>
      </p:sp>
      <p:sp>
        <p:nvSpPr>
          <p:cNvPr id="31747" name="Text Box 4"/>
          <p:cNvSpPr txBox="1">
            <a:spLocks noChangeArrowheads="1"/>
          </p:cNvSpPr>
          <p:nvPr/>
        </p:nvSpPr>
        <p:spPr bwMode="auto">
          <a:xfrm>
            <a:off x="581221" y="1628612"/>
            <a:ext cx="1410964" cy="415498"/>
          </a:xfrm>
          <a:prstGeom prst="rect">
            <a:avLst/>
          </a:prstGeom>
          <a:noFill/>
          <a:ln w="12700">
            <a:noFill/>
            <a:miter lim="800000"/>
            <a:headEnd/>
            <a:tailEnd/>
          </a:ln>
        </p:spPr>
        <p:txBody>
          <a:bodyPr wrap="square">
            <a:spAutoFit/>
          </a:bodyPr>
          <a:lstStyle/>
          <a:p>
            <a:r>
              <a:rPr lang="en-US" dirty="0"/>
              <a:t>GUI layer</a:t>
            </a:r>
          </a:p>
        </p:txBody>
      </p:sp>
      <p:sp>
        <p:nvSpPr>
          <p:cNvPr id="31748" name="Rectangle 5"/>
          <p:cNvSpPr>
            <a:spLocks noChangeArrowheads="1"/>
          </p:cNvSpPr>
          <p:nvPr/>
        </p:nvSpPr>
        <p:spPr bwMode="auto">
          <a:xfrm>
            <a:off x="700644" y="2117562"/>
            <a:ext cx="1264681" cy="533400"/>
          </a:xfrm>
          <a:prstGeom prst="rect">
            <a:avLst/>
          </a:prstGeom>
          <a:solidFill>
            <a:srgbClr val="CCCCCC"/>
          </a:solidFill>
          <a:ln w="12700">
            <a:solidFill>
              <a:schemeClr val="tx1"/>
            </a:solidFill>
            <a:miter lim="800000"/>
            <a:headEnd/>
            <a:tailEnd/>
          </a:ln>
        </p:spPr>
        <p:txBody>
          <a:bodyPr wrap="none" anchor="ctr"/>
          <a:lstStyle/>
          <a:p>
            <a:pPr algn="ctr"/>
            <a:r>
              <a:rPr lang="en-US" dirty="0"/>
              <a:t>System</a:t>
            </a:r>
          </a:p>
          <a:p>
            <a:pPr algn="ctr"/>
            <a:r>
              <a:rPr lang="en-US" dirty="0"/>
              <a:t> form</a:t>
            </a:r>
          </a:p>
        </p:txBody>
      </p:sp>
      <p:sp>
        <p:nvSpPr>
          <p:cNvPr id="31749" name="Rectangle 6"/>
          <p:cNvSpPr>
            <a:spLocks noChangeArrowheads="1"/>
          </p:cNvSpPr>
          <p:nvPr/>
        </p:nvSpPr>
        <p:spPr bwMode="auto">
          <a:xfrm>
            <a:off x="581221" y="3489162"/>
            <a:ext cx="3262116" cy="838200"/>
          </a:xfrm>
          <a:prstGeom prst="rect">
            <a:avLst/>
          </a:prstGeom>
          <a:solidFill>
            <a:srgbClr val="B4C3CB"/>
          </a:solidFill>
          <a:ln w="12700">
            <a:solidFill>
              <a:schemeClr val="tx1"/>
            </a:solidFill>
            <a:miter lim="800000"/>
            <a:headEnd/>
            <a:tailEnd/>
          </a:ln>
        </p:spPr>
        <p:txBody>
          <a:bodyPr wrap="none" anchor="ctr"/>
          <a:lstStyle/>
          <a:p>
            <a:endParaRPr lang="de-DE" dirty="0"/>
          </a:p>
        </p:txBody>
      </p:sp>
      <p:sp>
        <p:nvSpPr>
          <p:cNvPr id="31750" name="Text Box 7"/>
          <p:cNvSpPr txBox="1">
            <a:spLocks noChangeArrowheads="1"/>
          </p:cNvSpPr>
          <p:nvPr/>
        </p:nvSpPr>
        <p:spPr bwMode="auto">
          <a:xfrm>
            <a:off x="505021" y="3108162"/>
            <a:ext cx="2209800" cy="415498"/>
          </a:xfrm>
          <a:prstGeom prst="rect">
            <a:avLst/>
          </a:prstGeom>
          <a:noFill/>
          <a:ln w="12700">
            <a:noFill/>
            <a:miter lim="800000"/>
            <a:headEnd/>
            <a:tailEnd/>
          </a:ln>
        </p:spPr>
        <p:txBody>
          <a:bodyPr wrap="square">
            <a:spAutoFit/>
          </a:bodyPr>
          <a:lstStyle/>
          <a:p>
            <a:r>
              <a:rPr lang="en-US" dirty="0"/>
              <a:t>Business layer</a:t>
            </a:r>
          </a:p>
        </p:txBody>
      </p:sp>
      <p:sp>
        <p:nvSpPr>
          <p:cNvPr id="31751" name="Rectangle 8"/>
          <p:cNvSpPr>
            <a:spLocks noChangeArrowheads="1"/>
          </p:cNvSpPr>
          <p:nvPr/>
        </p:nvSpPr>
        <p:spPr bwMode="auto">
          <a:xfrm>
            <a:off x="700644" y="3641562"/>
            <a:ext cx="1264681" cy="533400"/>
          </a:xfrm>
          <a:prstGeom prst="rect">
            <a:avLst/>
          </a:prstGeom>
          <a:solidFill>
            <a:srgbClr val="CCCCCC"/>
          </a:solidFill>
          <a:ln w="12700">
            <a:solidFill>
              <a:schemeClr val="tx1"/>
            </a:solidFill>
            <a:miter lim="800000"/>
            <a:headEnd/>
            <a:tailEnd/>
          </a:ln>
        </p:spPr>
        <p:txBody>
          <a:bodyPr wrap="none" anchor="ctr"/>
          <a:lstStyle/>
          <a:p>
            <a:pPr algn="ctr"/>
            <a:r>
              <a:rPr lang="en-US" dirty="0"/>
              <a:t>System</a:t>
            </a:r>
          </a:p>
          <a:p>
            <a:pPr algn="ctr"/>
            <a:r>
              <a:rPr lang="en-US" dirty="0"/>
              <a:t> objects</a:t>
            </a:r>
          </a:p>
        </p:txBody>
      </p:sp>
      <p:sp>
        <p:nvSpPr>
          <p:cNvPr id="31752" name="Rectangle 9"/>
          <p:cNvSpPr>
            <a:spLocks noChangeArrowheads="1"/>
          </p:cNvSpPr>
          <p:nvPr/>
        </p:nvSpPr>
        <p:spPr bwMode="auto">
          <a:xfrm>
            <a:off x="581221" y="4936962"/>
            <a:ext cx="3262116" cy="685800"/>
          </a:xfrm>
          <a:prstGeom prst="rect">
            <a:avLst/>
          </a:prstGeom>
          <a:solidFill>
            <a:srgbClr val="B4C3CB"/>
          </a:solidFill>
          <a:ln w="12700">
            <a:solidFill>
              <a:schemeClr val="tx1"/>
            </a:solidFill>
            <a:miter lim="800000"/>
            <a:headEnd/>
            <a:tailEnd/>
          </a:ln>
        </p:spPr>
        <p:txBody>
          <a:bodyPr wrap="none" anchor="ctr"/>
          <a:lstStyle/>
          <a:p>
            <a:pPr algn="ctr"/>
            <a:endParaRPr lang="de-DE" dirty="0">
              <a:solidFill>
                <a:srgbClr val="333333"/>
              </a:solidFill>
            </a:endParaRPr>
          </a:p>
        </p:txBody>
      </p:sp>
      <p:sp>
        <p:nvSpPr>
          <p:cNvPr id="31754" name="AutoShape 11"/>
          <p:cNvSpPr>
            <a:spLocks noChangeArrowheads="1"/>
          </p:cNvSpPr>
          <p:nvPr/>
        </p:nvSpPr>
        <p:spPr bwMode="auto">
          <a:xfrm>
            <a:off x="6359177" y="2266098"/>
            <a:ext cx="1370610" cy="114300"/>
          </a:xfrm>
          <a:prstGeom prst="leftRightArrow">
            <a:avLst>
              <a:gd name="adj1" fmla="val 50000"/>
              <a:gd name="adj2" fmla="val 80000"/>
            </a:avLst>
          </a:prstGeom>
          <a:solidFill>
            <a:schemeClr val="accent1"/>
          </a:solidFill>
          <a:ln w="12700">
            <a:solidFill>
              <a:schemeClr val="tx1"/>
            </a:solidFill>
            <a:miter lim="800000"/>
            <a:headEnd/>
            <a:tailEnd/>
          </a:ln>
        </p:spPr>
        <p:txBody>
          <a:bodyPr wrap="none" anchor="ctr"/>
          <a:lstStyle/>
          <a:p>
            <a:endParaRPr lang="de-DE" dirty="0"/>
          </a:p>
        </p:txBody>
      </p:sp>
      <p:sp>
        <p:nvSpPr>
          <p:cNvPr id="31756" name="Text Box 13"/>
          <p:cNvSpPr txBox="1">
            <a:spLocks noChangeArrowheads="1"/>
          </p:cNvSpPr>
          <p:nvPr/>
        </p:nvSpPr>
        <p:spPr bwMode="auto">
          <a:xfrm>
            <a:off x="573285" y="4555962"/>
            <a:ext cx="1305165" cy="415498"/>
          </a:xfrm>
          <a:prstGeom prst="rect">
            <a:avLst/>
          </a:prstGeom>
          <a:noFill/>
          <a:ln w="12700">
            <a:noFill/>
            <a:miter lim="800000"/>
            <a:headEnd/>
            <a:tailEnd/>
          </a:ln>
        </p:spPr>
        <p:txBody>
          <a:bodyPr wrap="square">
            <a:spAutoFit/>
          </a:bodyPr>
          <a:lstStyle/>
          <a:p>
            <a:r>
              <a:rPr lang="en-US" dirty="0"/>
              <a:t>DB layer</a:t>
            </a:r>
          </a:p>
        </p:txBody>
      </p:sp>
      <p:sp>
        <p:nvSpPr>
          <p:cNvPr id="31757" name="AutoShape 14"/>
          <p:cNvSpPr>
            <a:spLocks noChangeArrowheads="1"/>
          </p:cNvSpPr>
          <p:nvPr/>
        </p:nvSpPr>
        <p:spPr bwMode="auto">
          <a:xfrm rot="5400000" flipV="1">
            <a:off x="5101877" y="3076976"/>
            <a:ext cx="990600" cy="1497012"/>
          </a:xfrm>
          <a:prstGeom prst="can">
            <a:avLst>
              <a:gd name="adj" fmla="val 29167"/>
            </a:avLst>
          </a:prstGeom>
          <a:solidFill>
            <a:srgbClr val="CCCCCC"/>
          </a:solidFill>
          <a:ln w="12700">
            <a:solidFill>
              <a:schemeClr val="tx1"/>
            </a:solidFill>
            <a:round/>
            <a:headEnd/>
            <a:tailEnd/>
          </a:ln>
        </p:spPr>
        <p:txBody>
          <a:bodyPr vert="eaVert" wrap="none" anchor="ctr"/>
          <a:lstStyle/>
          <a:p>
            <a:pPr algn="ctr"/>
            <a:r>
              <a:rPr lang="en-US" dirty="0">
                <a:solidFill>
                  <a:srgbClr val="333333"/>
                </a:solidFill>
              </a:rPr>
              <a:t>DI API</a:t>
            </a:r>
          </a:p>
        </p:txBody>
      </p:sp>
      <p:sp>
        <p:nvSpPr>
          <p:cNvPr id="31758" name="AutoShape 15"/>
          <p:cNvSpPr>
            <a:spLocks noChangeArrowheads="1"/>
          </p:cNvSpPr>
          <p:nvPr/>
        </p:nvSpPr>
        <p:spPr bwMode="auto">
          <a:xfrm rot="5400000" flipV="1">
            <a:off x="5063777" y="1555692"/>
            <a:ext cx="1066800" cy="1497012"/>
          </a:xfrm>
          <a:prstGeom prst="can">
            <a:avLst>
              <a:gd name="adj" fmla="val 29167"/>
            </a:avLst>
          </a:prstGeom>
          <a:solidFill>
            <a:srgbClr val="CCCCCC"/>
          </a:solidFill>
          <a:ln w="12700">
            <a:solidFill>
              <a:schemeClr val="tx1"/>
            </a:solidFill>
            <a:round/>
            <a:headEnd/>
            <a:tailEnd/>
          </a:ln>
        </p:spPr>
        <p:txBody>
          <a:bodyPr vert="eaVert" wrap="none" anchor="ctr"/>
          <a:lstStyle/>
          <a:p>
            <a:pPr algn="ctr"/>
            <a:r>
              <a:rPr lang="en-US" dirty="0">
                <a:solidFill>
                  <a:srgbClr val="333333"/>
                </a:solidFill>
              </a:rPr>
              <a:t>UI API</a:t>
            </a:r>
          </a:p>
        </p:txBody>
      </p:sp>
      <p:sp>
        <p:nvSpPr>
          <p:cNvPr id="31759" name="Rectangle 16"/>
          <p:cNvSpPr>
            <a:spLocks noChangeArrowheads="1"/>
          </p:cNvSpPr>
          <p:nvPr/>
        </p:nvSpPr>
        <p:spPr bwMode="auto">
          <a:xfrm>
            <a:off x="7793483" y="2118814"/>
            <a:ext cx="3806350" cy="3937602"/>
          </a:xfrm>
          <a:prstGeom prst="rect">
            <a:avLst/>
          </a:prstGeom>
          <a:solidFill>
            <a:srgbClr val="CDC5AB">
              <a:alpha val="53725"/>
            </a:srgbClr>
          </a:solidFill>
          <a:ln w="12700">
            <a:solidFill>
              <a:srgbClr val="F0AB00"/>
            </a:solidFill>
            <a:miter lim="800000"/>
            <a:headEnd/>
            <a:tailEnd/>
          </a:ln>
        </p:spPr>
        <p:txBody>
          <a:bodyPr wrap="none" anchor="ctr"/>
          <a:lstStyle/>
          <a:p>
            <a:pPr marL="342900" indent="-342900" algn="ctr"/>
            <a:endParaRPr lang="de-DE" dirty="0"/>
          </a:p>
        </p:txBody>
      </p:sp>
      <p:sp>
        <p:nvSpPr>
          <p:cNvPr id="31760" name="Rectangle 17"/>
          <p:cNvSpPr>
            <a:spLocks noChangeArrowheads="1"/>
          </p:cNvSpPr>
          <p:nvPr/>
        </p:nvSpPr>
        <p:spPr bwMode="auto">
          <a:xfrm>
            <a:off x="700644" y="5013162"/>
            <a:ext cx="1264681" cy="533400"/>
          </a:xfrm>
          <a:prstGeom prst="rect">
            <a:avLst/>
          </a:prstGeom>
          <a:solidFill>
            <a:srgbClr val="CCCCCC"/>
          </a:solidFill>
          <a:ln w="12700">
            <a:solidFill>
              <a:schemeClr val="tx1"/>
            </a:solidFill>
            <a:miter lim="800000"/>
            <a:headEnd/>
            <a:tailEnd/>
          </a:ln>
        </p:spPr>
        <p:txBody>
          <a:bodyPr wrap="none" anchor="ctr"/>
          <a:lstStyle/>
          <a:p>
            <a:pPr algn="ctr"/>
            <a:r>
              <a:rPr lang="en-US" dirty="0"/>
              <a:t>System </a:t>
            </a:r>
          </a:p>
          <a:p>
            <a:pPr algn="ctr"/>
            <a:r>
              <a:rPr lang="en-US" dirty="0"/>
              <a:t>table</a:t>
            </a:r>
          </a:p>
        </p:txBody>
      </p:sp>
      <p:sp>
        <p:nvSpPr>
          <p:cNvPr id="31761" name="Rectangle 18"/>
          <p:cNvSpPr>
            <a:spLocks noChangeArrowheads="1"/>
          </p:cNvSpPr>
          <p:nvPr/>
        </p:nvSpPr>
        <p:spPr bwMode="auto">
          <a:xfrm>
            <a:off x="2862263" y="5036171"/>
            <a:ext cx="457200" cy="304800"/>
          </a:xfrm>
          <a:prstGeom prst="rect">
            <a:avLst/>
          </a:prstGeom>
          <a:solidFill>
            <a:srgbClr val="666666"/>
          </a:solidFill>
          <a:ln w="12700">
            <a:solidFill>
              <a:schemeClr val="tx1"/>
            </a:solidFill>
            <a:miter lim="800000"/>
            <a:headEnd/>
            <a:tailEnd/>
          </a:ln>
        </p:spPr>
        <p:txBody>
          <a:bodyPr wrap="none" anchor="ctr"/>
          <a:lstStyle/>
          <a:p>
            <a:pPr algn="ctr"/>
            <a:endParaRPr lang="de-DE" dirty="0">
              <a:solidFill>
                <a:srgbClr val="333333"/>
              </a:solidFill>
            </a:endParaRPr>
          </a:p>
        </p:txBody>
      </p:sp>
      <p:sp>
        <p:nvSpPr>
          <p:cNvPr id="31762" name="Text Box 19"/>
          <p:cNvSpPr txBox="1">
            <a:spLocks noChangeArrowheads="1"/>
          </p:cNvSpPr>
          <p:nvPr/>
        </p:nvSpPr>
        <p:spPr bwMode="auto">
          <a:xfrm>
            <a:off x="2437008" y="5396945"/>
            <a:ext cx="1470025" cy="244475"/>
          </a:xfrm>
          <a:prstGeom prst="rect">
            <a:avLst/>
          </a:prstGeom>
          <a:noFill/>
          <a:ln w="12700">
            <a:noFill/>
            <a:miter lim="800000"/>
            <a:headEnd/>
            <a:tailEnd/>
          </a:ln>
        </p:spPr>
        <p:txBody>
          <a:bodyPr wrap="square">
            <a:spAutoFit/>
          </a:bodyPr>
          <a:lstStyle/>
          <a:p>
            <a:pPr>
              <a:spcBef>
                <a:spcPct val="50000"/>
              </a:spcBef>
            </a:pPr>
            <a:r>
              <a:rPr lang="en-US" sz="1000" dirty="0"/>
              <a:t>User-d</a:t>
            </a:r>
            <a:r>
              <a:rPr lang="en-US" altLang="zh-CN" sz="1000" dirty="0"/>
              <a:t>efined table</a:t>
            </a:r>
            <a:endParaRPr lang="en-US" sz="1000" dirty="0"/>
          </a:p>
        </p:txBody>
      </p:sp>
      <p:sp>
        <p:nvSpPr>
          <p:cNvPr id="31763" name="Rectangle 20"/>
          <p:cNvSpPr>
            <a:spLocks noChangeArrowheads="1"/>
          </p:cNvSpPr>
          <p:nvPr/>
        </p:nvSpPr>
        <p:spPr bwMode="auto">
          <a:xfrm>
            <a:off x="2862263" y="2108115"/>
            <a:ext cx="457200" cy="304800"/>
          </a:xfrm>
          <a:prstGeom prst="rect">
            <a:avLst/>
          </a:prstGeom>
          <a:solidFill>
            <a:srgbClr val="666666"/>
          </a:solidFill>
          <a:ln w="12700">
            <a:solidFill>
              <a:schemeClr val="tx1"/>
            </a:solidFill>
            <a:miter lim="800000"/>
            <a:headEnd/>
            <a:tailEnd/>
          </a:ln>
        </p:spPr>
        <p:txBody>
          <a:bodyPr wrap="none" anchor="ctr"/>
          <a:lstStyle/>
          <a:p>
            <a:pPr algn="ctr"/>
            <a:endParaRPr lang="de-DE" dirty="0">
              <a:solidFill>
                <a:srgbClr val="333333"/>
              </a:solidFill>
            </a:endParaRPr>
          </a:p>
        </p:txBody>
      </p:sp>
      <p:sp>
        <p:nvSpPr>
          <p:cNvPr id="31764" name="Text Box 21"/>
          <p:cNvSpPr txBox="1">
            <a:spLocks noChangeArrowheads="1"/>
          </p:cNvSpPr>
          <p:nvPr/>
        </p:nvSpPr>
        <p:spPr bwMode="auto">
          <a:xfrm>
            <a:off x="2258093" y="2485107"/>
            <a:ext cx="1362075" cy="246062"/>
          </a:xfrm>
          <a:prstGeom prst="rect">
            <a:avLst/>
          </a:prstGeom>
          <a:noFill/>
          <a:ln w="12700">
            <a:noFill/>
            <a:miter lim="800000"/>
            <a:headEnd/>
            <a:tailEnd/>
          </a:ln>
        </p:spPr>
        <p:txBody>
          <a:bodyPr wrap="square">
            <a:spAutoFit/>
          </a:bodyPr>
          <a:lstStyle/>
          <a:p>
            <a:pPr>
              <a:spcBef>
                <a:spcPct val="50000"/>
              </a:spcBef>
            </a:pPr>
            <a:r>
              <a:rPr lang="en-US" sz="1000" dirty="0"/>
              <a:t>User-d</a:t>
            </a:r>
            <a:r>
              <a:rPr lang="en-US" altLang="zh-CN" sz="1000" dirty="0"/>
              <a:t>efined f</a:t>
            </a:r>
            <a:r>
              <a:rPr lang="en-US" sz="1000" dirty="0"/>
              <a:t>orm</a:t>
            </a:r>
          </a:p>
        </p:txBody>
      </p:sp>
      <p:sp>
        <p:nvSpPr>
          <p:cNvPr id="31765" name="Text Box 22"/>
          <p:cNvSpPr txBox="1">
            <a:spLocks noChangeArrowheads="1"/>
          </p:cNvSpPr>
          <p:nvPr/>
        </p:nvSpPr>
        <p:spPr bwMode="auto">
          <a:xfrm>
            <a:off x="7901095" y="2264039"/>
            <a:ext cx="3806350" cy="3647152"/>
          </a:xfrm>
          <a:prstGeom prst="rect">
            <a:avLst/>
          </a:prstGeom>
          <a:noFill/>
          <a:ln w="12700">
            <a:noFill/>
            <a:miter lim="800000"/>
            <a:headEnd/>
            <a:tailEnd/>
          </a:ln>
        </p:spPr>
        <p:txBody>
          <a:bodyPr wrap="square">
            <a:spAutoFit/>
          </a:bodyPr>
          <a:lstStyle/>
          <a:p>
            <a:pPr>
              <a:spcBef>
                <a:spcPct val="50000"/>
              </a:spcBef>
            </a:pPr>
            <a:r>
              <a:rPr lang="en-US" dirty="0"/>
              <a:t>Each add-on implements a basic functionality itself:</a:t>
            </a:r>
          </a:p>
          <a:p>
            <a:pPr>
              <a:spcBef>
                <a:spcPct val="50000"/>
              </a:spcBef>
              <a:buFontTx/>
              <a:buChar char="•"/>
            </a:pPr>
            <a:r>
              <a:rPr lang="en-US" dirty="0"/>
              <a:t> Numbering</a:t>
            </a:r>
          </a:p>
          <a:p>
            <a:pPr>
              <a:spcBef>
                <a:spcPct val="50000"/>
              </a:spcBef>
              <a:buFontTx/>
              <a:buChar char="•"/>
            </a:pPr>
            <a:r>
              <a:rPr lang="en-US" dirty="0"/>
              <a:t> Log</a:t>
            </a:r>
          </a:p>
          <a:p>
            <a:pPr>
              <a:spcBef>
                <a:spcPct val="50000"/>
              </a:spcBef>
              <a:buFontTx/>
              <a:buChar char="•"/>
            </a:pPr>
            <a:r>
              <a:rPr lang="en-US" dirty="0"/>
              <a:t> Add</a:t>
            </a:r>
          </a:p>
          <a:p>
            <a:pPr>
              <a:spcBef>
                <a:spcPct val="50000"/>
              </a:spcBef>
              <a:buFontTx/>
              <a:buChar char="•"/>
            </a:pPr>
            <a:r>
              <a:rPr lang="en-US" dirty="0"/>
              <a:t> Find</a:t>
            </a:r>
          </a:p>
          <a:p>
            <a:pPr>
              <a:spcBef>
                <a:spcPct val="50000"/>
              </a:spcBef>
              <a:buFontTx/>
              <a:buChar char="•"/>
            </a:pPr>
            <a:r>
              <a:rPr lang="en-US" dirty="0"/>
              <a:t> Update</a:t>
            </a:r>
          </a:p>
          <a:p>
            <a:pPr>
              <a:spcBef>
                <a:spcPct val="50000"/>
              </a:spcBef>
              <a:buFontTx/>
              <a:buChar char="•"/>
            </a:pPr>
            <a:r>
              <a:rPr lang="en-US" dirty="0"/>
              <a:t> And more</a:t>
            </a:r>
          </a:p>
        </p:txBody>
      </p:sp>
      <p:sp>
        <p:nvSpPr>
          <p:cNvPr id="31766" name="Text Box 23"/>
          <p:cNvSpPr txBox="1">
            <a:spLocks noChangeArrowheads="1"/>
          </p:cNvSpPr>
          <p:nvPr/>
        </p:nvSpPr>
        <p:spPr bwMode="auto">
          <a:xfrm>
            <a:off x="8563954" y="1447538"/>
            <a:ext cx="2076337" cy="415498"/>
          </a:xfrm>
          <a:prstGeom prst="rect">
            <a:avLst/>
          </a:prstGeom>
          <a:noFill/>
          <a:ln w="12700">
            <a:noFill/>
            <a:miter lim="800000"/>
            <a:headEnd/>
            <a:tailEnd/>
          </a:ln>
        </p:spPr>
        <p:txBody>
          <a:bodyPr wrap="square">
            <a:spAutoFit/>
          </a:bodyPr>
          <a:lstStyle/>
          <a:p>
            <a:pPr>
              <a:spcBef>
                <a:spcPct val="50000"/>
              </a:spcBef>
            </a:pPr>
            <a:r>
              <a:rPr lang="en-US" dirty="0"/>
              <a:t>Partner add-on</a:t>
            </a:r>
          </a:p>
        </p:txBody>
      </p:sp>
      <p:sp>
        <p:nvSpPr>
          <p:cNvPr id="31769" name="Text Box 27"/>
          <p:cNvSpPr txBox="1">
            <a:spLocks noChangeArrowheads="1"/>
          </p:cNvSpPr>
          <p:nvPr/>
        </p:nvSpPr>
        <p:spPr bwMode="auto">
          <a:xfrm>
            <a:off x="2029021" y="3946363"/>
            <a:ext cx="1878012" cy="246221"/>
          </a:xfrm>
          <a:prstGeom prst="rect">
            <a:avLst/>
          </a:prstGeom>
          <a:noFill/>
          <a:ln w="12700">
            <a:noFill/>
            <a:miter lim="800000"/>
            <a:headEnd/>
            <a:tailEnd/>
          </a:ln>
        </p:spPr>
        <p:txBody>
          <a:bodyPr wrap="square">
            <a:spAutoFit/>
          </a:bodyPr>
          <a:lstStyle/>
          <a:p>
            <a:pPr>
              <a:spcBef>
                <a:spcPct val="50000"/>
              </a:spcBef>
            </a:pPr>
            <a:r>
              <a:rPr lang="en-US" sz="1000" dirty="0"/>
              <a:t>Interface to table, no logic</a:t>
            </a:r>
          </a:p>
        </p:txBody>
      </p:sp>
      <p:sp>
        <p:nvSpPr>
          <p:cNvPr id="31770" name="Rectangle 18"/>
          <p:cNvSpPr>
            <a:spLocks noChangeArrowheads="1"/>
          </p:cNvSpPr>
          <p:nvPr/>
        </p:nvSpPr>
        <p:spPr bwMode="auto">
          <a:xfrm>
            <a:off x="2862263" y="3619943"/>
            <a:ext cx="457200" cy="304800"/>
          </a:xfrm>
          <a:prstGeom prst="rect">
            <a:avLst/>
          </a:prstGeom>
          <a:solidFill>
            <a:srgbClr val="666666"/>
          </a:solidFill>
          <a:ln w="12700">
            <a:solidFill>
              <a:schemeClr val="tx1"/>
            </a:solidFill>
            <a:miter lim="800000"/>
            <a:headEnd/>
            <a:tailEnd/>
          </a:ln>
        </p:spPr>
        <p:txBody>
          <a:bodyPr wrap="none" anchor="ctr"/>
          <a:lstStyle/>
          <a:p>
            <a:pPr algn="ctr"/>
            <a:endParaRPr lang="de-DE" dirty="0">
              <a:solidFill>
                <a:srgbClr val="333333"/>
              </a:solidFill>
            </a:endParaRPr>
          </a:p>
        </p:txBody>
      </p:sp>
      <p:sp>
        <p:nvSpPr>
          <p:cNvPr id="29" name="AutoShape 11">
            <a:extLst>
              <a:ext uri="{FF2B5EF4-FFF2-40B4-BE49-F238E27FC236}">
                <a16:creationId xmlns:a16="http://schemas.microsoft.com/office/drawing/2014/main" id="{9B9C3CB3-1147-47D9-B088-7D8ACA7AE0C0}"/>
              </a:ext>
            </a:extLst>
          </p:cNvPr>
          <p:cNvSpPr>
            <a:spLocks noChangeArrowheads="1"/>
          </p:cNvSpPr>
          <p:nvPr/>
        </p:nvSpPr>
        <p:spPr bwMode="auto">
          <a:xfrm>
            <a:off x="6345683" y="3825482"/>
            <a:ext cx="1370610" cy="114300"/>
          </a:xfrm>
          <a:prstGeom prst="leftRightArrow">
            <a:avLst>
              <a:gd name="adj1" fmla="val 50000"/>
              <a:gd name="adj2" fmla="val 80000"/>
            </a:avLst>
          </a:prstGeom>
          <a:solidFill>
            <a:schemeClr val="accent1"/>
          </a:solidFill>
          <a:ln w="12700">
            <a:solidFill>
              <a:schemeClr val="tx1"/>
            </a:solidFill>
            <a:miter lim="800000"/>
            <a:headEnd/>
            <a:tailEnd/>
          </a:ln>
        </p:spPr>
        <p:txBody>
          <a:bodyPr wrap="none" anchor="ctr"/>
          <a:lstStyle/>
          <a:p>
            <a:endParaRPr lang="de-DE" dirty="0"/>
          </a:p>
        </p:txBody>
      </p:sp>
      <p:sp>
        <p:nvSpPr>
          <p:cNvPr id="30" name="AutoShape 11">
            <a:extLst>
              <a:ext uri="{FF2B5EF4-FFF2-40B4-BE49-F238E27FC236}">
                <a16:creationId xmlns:a16="http://schemas.microsoft.com/office/drawing/2014/main" id="{E7B8D441-0E48-4BED-9033-1EF6AF5A1E82}"/>
              </a:ext>
            </a:extLst>
          </p:cNvPr>
          <p:cNvSpPr>
            <a:spLocks noChangeArrowheads="1"/>
          </p:cNvSpPr>
          <p:nvPr/>
        </p:nvSpPr>
        <p:spPr bwMode="auto">
          <a:xfrm>
            <a:off x="3698799" y="2289846"/>
            <a:ext cx="1370610" cy="114300"/>
          </a:xfrm>
          <a:prstGeom prst="leftRightArrow">
            <a:avLst>
              <a:gd name="adj1" fmla="val 50000"/>
              <a:gd name="adj2" fmla="val 80000"/>
            </a:avLst>
          </a:prstGeom>
          <a:solidFill>
            <a:schemeClr val="accent1"/>
          </a:solidFill>
          <a:ln w="12700">
            <a:solidFill>
              <a:schemeClr val="tx1"/>
            </a:solidFill>
            <a:miter lim="800000"/>
            <a:headEnd/>
            <a:tailEnd/>
          </a:ln>
        </p:spPr>
        <p:txBody>
          <a:bodyPr wrap="none" anchor="ctr"/>
          <a:lstStyle/>
          <a:p>
            <a:endParaRPr lang="de-DE" dirty="0"/>
          </a:p>
        </p:txBody>
      </p:sp>
      <p:sp>
        <p:nvSpPr>
          <p:cNvPr id="31" name="AutoShape 11">
            <a:extLst>
              <a:ext uri="{FF2B5EF4-FFF2-40B4-BE49-F238E27FC236}">
                <a16:creationId xmlns:a16="http://schemas.microsoft.com/office/drawing/2014/main" id="{223F2503-A2EF-424A-A31D-C92A849AE22D}"/>
              </a:ext>
            </a:extLst>
          </p:cNvPr>
          <p:cNvSpPr>
            <a:spLocks noChangeArrowheads="1"/>
          </p:cNvSpPr>
          <p:nvPr/>
        </p:nvSpPr>
        <p:spPr bwMode="auto">
          <a:xfrm>
            <a:off x="3698799" y="3832063"/>
            <a:ext cx="1370610" cy="114300"/>
          </a:xfrm>
          <a:prstGeom prst="leftRightArrow">
            <a:avLst>
              <a:gd name="adj1" fmla="val 50000"/>
              <a:gd name="adj2" fmla="val 80000"/>
            </a:avLst>
          </a:prstGeom>
          <a:solidFill>
            <a:schemeClr val="accent1"/>
          </a:solidFill>
          <a:ln w="12700">
            <a:solidFill>
              <a:schemeClr val="tx1"/>
            </a:solidFill>
            <a:miter lim="800000"/>
            <a:headEnd/>
            <a:tailEnd/>
          </a:ln>
        </p:spPr>
        <p:txBody>
          <a:bodyPr wrap="none" anchor="ctr"/>
          <a:lstStyle/>
          <a:p>
            <a:endParaRPr lang="de-DE" dirty="0"/>
          </a:p>
        </p:txBody>
      </p:sp>
      <p:sp>
        <p:nvSpPr>
          <p:cNvPr id="32" name="AutoShape 11">
            <a:extLst>
              <a:ext uri="{FF2B5EF4-FFF2-40B4-BE49-F238E27FC236}">
                <a16:creationId xmlns:a16="http://schemas.microsoft.com/office/drawing/2014/main" id="{A08CE48B-6F8E-422E-8316-C26F3F74491A}"/>
              </a:ext>
            </a:extLst>
          </p:cNvPr>
          <p:cNvSpPr>
            <a:spLocks noChangeArrowheads="1"/>
          </p:cNvSpPr>
          <p:nvPr/>
        </p:nvSpPr>
        <p:spPr bwMode="auto">
          <a:xfrm rot="5400000">
            <a:off x="5314561" y="3010025"/>
            <a:ext cx="905736" cy="101962"/>
          </a:xfrm>
          <a:prstGeom prst="leftRightArrow">
            <a:avLst>
              <a:gd name="adj1" fmla="val 50000"/>
              <a:gd name="adj2" fmla="val 80000"/>
            </a:avLst>
          </a:prstGeom>
          <a:solidFill>
            <a:schemeClr val="accent1"/>
          </a:solidFill>
          <a:ln w="12700">
            <a:solidFill>
              <a:schemeClr val="tx1"/>
            </a:solidFill>
            <a:miter lim="800000"/>
            <a:headEnd/>
            <a:tailEnd/>
          </a:ln>
        </p:spPr>
        <p:txBody>
          <a:bodyPr wrap="none" anchor="ctr"/>
          <a:lstStyle/>
          <a:p>
            <a:endParaRPr lang="de-DE" dirty="0"/>
          </a:p>
        </p:txBody>
      </p:sp>
    </p:spTree>
    <p:custDataLst>
      <p:tags r:id="rId1"/>
    </p:custDataLst>
    <p:extLst>
      <p:ext uri="{BB962C8B-B14F-4D97-AF65-F5344CB8AC3E}">
        <p14:creationId xmlns:p14="http://schemas.microsoft.com/office/powerpoint/2010/main" val="361881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ChangeArrowheads="1"/>
          </p:cNvSpPr>
          <p:nvPr/>
        </p:nvSpPr>
        <p:spPr bwMode="auto">
          <a:xfrm>
            <a:off x="9475736" y="1802907"/>
            <a:ext cx="2022262" cy="2908273"/>
          </a:xfrm>
          <a:prstGeom prst="rect">
            <a:avLst/>
          </a:prstGeom>
          <a:solidFill>
            <a:srgbClr val="CDC5AB"/>
          </a:solidFill>
          <a:ln w="12700">
            <a:solidFill>
              <a:srgbClr val="F0AB00"/>
            </a:solidFill>
            <a:miter lim="800000"/>
            <a:headEnd/>
            <a:tailEnd/>
          </a:ln>
        </p:spPr>
        <p:txBody>
          <a:bodyPr wrap="none" anchor="ctr"/>
          <a:lstStyle/>
          <a:p>
            <a:endParaRPr lang="de-DE" dirty="0"/>
          </a:p>
        </p:txBody>
      </p:sp>
      <p:sp>
        <p:nvSpPr>
          <p:cNvPr id="33794" name="Line 4"/>
          <p:cNvSpPr>
            <a:spLocks noChangeShapeType="1"/>
          </p:cNvSpPr>
          <p:nvPr/>
        </p:nvSpPr>
        <p:spPr bwMode="auto">
          <a:xfrm>
            <a:off x="5004987" y="2312708"/>
            <a:ext cx="685800" cy="0"/>
          </a:xfrm>
          <a:prstGeom prst="line">
            <a:avLst/>
          </a:prstGeom>
          <a:noFill/>
          <a:ln w="38100">
            <a:solidFill>
              <a:schemeClr val="accent1"/>
            </a:solidFill>
            <a:round/>
            <a:headEnd type="triangle" w="med" len="med"/>
            <a:tailEnd/>
          </a:ln>
        </p:spPr>
        <p:txBody>
          <a:bodyPr wrap="none" lIns="90000" tIns="46800" rIns="90000" bIns="46800">
            <a:spAutoFit/>
          </a:bodyPr>
          <a:lstStyle/>
          <a:p>
            <a:endParaRPr lang="de-DE" dirty="0"/>
          </a:p>
        </p:txBody>
      </p:sp>
      <p:sp>
        <p:nvSpPr>
          <p:cNvPr id="33795" name="Oval 5"/>
          <p:cNvSpPr>
            <a:spLocks noChangeArrowheads="1"/>
          </p:cNvSpPr>
          <p:nvPr/>
        </p:nvSpPr>
        <p:spPr bwMode="auto">
          <a:xfrm>
            <a:off x="11203491" y="5460508"/>
            <a:ext cx="228600" cy="228600"/>
          </a:xfrm>
          <a:prstGeom prst="ellipse">
            <a:avLst/>
          </a:prstGeom>
          <a:solidFill>
            <a:srgbClr val="FFFF99">
              <a:alpha val="65097"/>
            </a:srgbClr>
          </a:solidFill>
          <a:ln w="12700">
            <a:solidFill>
              <a:schemeClr val="tx1"/>
            </a:solidFill>
            <a:round/>
            <a:headEnd/>
            <a:tailEnd/>
          </a:ln>
        </p:spPr>
        <p:txBody>
          <a:bodyPr wrap="none" anchor="ctr"/>
          <a:lstStyle/>
          <a:p>
            <a:endParaRPr lang="de-DE" dirty="0"/>
          </a:p>
        </p:txBody>
      </p:sp>
      <p:sp>
        <p:nvSpPr>
          <p:cNvPr id="33796" name="Rectangle 6"/>
          <p:cNvSpPr>
            <a:spLocks noGrp="1" noChangeArrowheads="1"/>
          </p:cNvSpPr>
          <p:nvPr>
            <p:ph type="title"/>
          </p:nvPr>
        </p:nvSpPr>
        <p:spPr>
          <a:xfrm>
            <a:off x="504001" y="319334"/>
            <a:ext cx="11186476" cy="738664"/>
          </a:xfrm>
        </p:spPr>
        <p:txBody>
          <a:bodyPr anchor="ctr"/>
          <a:lstStyle/>
          <a:p>
            <a:r>
              <a:rPr lang="en-US" dirty="0"/>
              <a:t>Flow Between Add-ons and SAP Business One Using UI API and UDOs, Including Implementation DLL</a:t>
            </a:r>
          </a:p>
        </p:txBody>
      </p:sp>
      <p:sp>
        <p:nvSpPr>
          <p:cNvPr id="33797" name="Rectangle 7"/>
          <p:cNvSpPr>
            <a:spLocks noChangeArrowheads="1"/>
          </p:cNvSpPr>
          <p:nvPr/>
        </p:nvSpPr>
        <p:spPr bwMode="auto">
          <a:xfrm>
            <a:off x="2480862" y="1931708"/>
            <a:ext cx="2514600" cy="838200"/>
          </a:xfrm>
          <a:prstGeom prst="rect">
            <a:avLst/>
          </a:prstGeom>
          <a:solidFill>
            <a:srgbClr val="B4C3CB"/>
          </a:solidFill>
          <a:ln w="12700">
            <a:solidFill>
              <a:schemeClr val="tx1"/>
            </a:solidFill>
            <a:miter lim="800000"/>
            <a:headEnd/>
            <a:tailEnd/>
          </a:ln>
        </p:spPr>
        <p:txBody>
          <a:bodyPr wrap="none" anchor="ctr"/>
          <a:lstStyle/>
          <a:p>
            <a:endParaRPr lang="de-DE" dirty="0"/>
          </a:p>
        </p:txBody>
      </p:sp>
      <p:sp>
        <p:nvSpPr>
          <p:cNvPr id="33798" name="Text Box 8"/>
          <p:cNvSpPr txBox="1">
            <a:spLocks noChangeArrowheads="1"/>
          </p:cNvSpPr>
          <p:nvPr/>
        </p:nvSpPr>
        <p:spPr bwMode="auto">
          <a:xfrm>
            <a:off x="2376087" y="1595158"/>
            <a:ext cx="1321196" cy="415498"/>
          </a:xfrm>
          <a:prstGeom prst="rect">
            <a:avLst/>
          </a:prstGeom>
          <a:noFill/>
          <a:ln w="12700">
            <a:noFill/>
            <a:miter lim="800000"/>
            <a:headEnd/>
            <a:tailEnd/>
          </a:ln>
        </p:spPr>
        <p:txBody>
          <a:bodyPr wrap="none">
            <a:spAutoFit/>
          </a:bodyPr>
          <a:lstStyle/>
          <a:p>
            <a:r>
              <a:rPr lang="en-US" dirty="0">
                <a:solidFill>
                  <a:srgbClr val="333333"/>
                </a:solidFill>
              </a:rPr>
              <a:t>GUI layer</a:t>
            </a:r>
          </a:p>
        </p:txBody>
      </p:sp>
      <p:sp>
        <p:nvSpPr>
          <p:cNvPr id="33799" name="Rectangle 9"/>
          <p:cNvSpPr>
            <a:spLocks noChangeArrowheads="1"/>
          </p:cNvSpPr>
          <p:nvPr/>
        </p:nvSpPr>
        <p:spPr bwMode="auto">
          <a:xfrm>
            <a:off x="2785662" y="2084108"/>
            <a:ext cx="914400" cy="533400"/>
          </a:xfrm>
          <a:prstGeom prst="rect">
            <a:avLst/>
          </a:prstGeom>
          <a:solidFill>
            <a:srgbClr val="CCCCCC"/>
          </a:solidFill>
          <a:ln w="12700">
            <a:solidFill>
              <a:schemeClr val="tx1"/>
            </a:solidFill>
            <a:miter lim="800000"/>
            <a:headEnd/>
            <a:tailEnd/>
          </a:ln>
        </p:spPr>
        <p:txBody>
          <a:bodyPr wrap="none" anchor="ctr"/>
          <a:lstStyle/>
          <a:p>
            <a:pPr algn="ctr"/>
            <a:r>
              <a:rPr lang="en-US" dirty="0">
                <a:solidFill>
                  <a:srgbClr val="333333"/>
                </a:solidFill>
              </a:rPr>
              <a:t>System</a:t>
            </a:r>
          </a:p>
          <a:p>
            <a:pPr algn="ctr"/>
            <a:r>
              <a:rPr lang="en-US" dirty="0">
                <a:solidFill>
                  <a:srgbClr val="333333"/>
                </a:solidFill>
              </a:rPr>
              <a:t> form</a:t>
            </a:r>
          </a:p>
        </p:txBody>
      </p:sp>
      <p:sp>
        <p:nvSpPr>
          <p:cNvPr id="33800" name="Rectangle 10"/>
          <p:cNvSpPr>
            <a:spLocks noChangeArrowheads="1"/>
          </p:cNvSpPr>
          <p:nvPr/>
        </p:nvSpPr>
        <p:spPr bwMode="auto">
          <a:xfrm>
            <a:off x="2480862" y="3455708"/>
            <a:ext cx="2514600" cy="838200"/>
          </a:xfrm>
          <a:prstGeom prst="rect">
            <a:avLst/>
          </a:prstGeom>
          <a:solidFill>
            <a:srgbClr val="B4C3CB"/>
          </a:solidFill>
          <a:ln w="12700">
            <a:solidFill>
              <a:schemeClr val="tx1"/>
            </a:solidFill>
            <a:miter lim="800000"/>
            <a:headEnd/>
            <a:tailEnd/>
          </a:ln>
        </p:spPr>
        <p:txBody>
          <a:bodyPr wrap="none" anchor="ctr"/>
          <a:lstStyle/>
          <a:p>
            <a:endParaRPr lang="de-DE" dirty="0"/>
          </a:p>
        </p:txBody>
      </p:sp>
      <p:sp>
        <p:nvSpPr>
          <p:cNvPr id="33801" name="Text Box 11"/>
          <p:cNvSpPr txBox="1">
            <a:spLocks noChangeArrowheads="1"/>
          </p:cNvSpPr>
          <p:nvPr/>
        </p:nvSpPr>
        <p:spPr bwMode="auto">
          <a:xfrm>
            <a:off x="2376087" y="3074708"/>
            <a:ext cx="2209800" cy="415498"/>
          </a:xfrm>
          <a:prstGeom prst="rect">
            <a:avLst/>
          </a:prstGeom>
          <a:noFill/>
          <a:ln w="12700">
            <a:noFill/>
            <a:miter lim="800000"/>
            <a:headEnd/>
            <a:tailEnd/>
          </a:ln>
        </p:spPr>
        <p:txBody>
          <a:bodyPr>
            <a:spAutoFit/>
          </a:bodyPr>
          <a:lstStyle/>
          <a:p>
            <a:r>
              <a:rPr lang="en-US" dirty="0">
                <a:solidFill>
                  <a:srgbClr val="333333"/>
                </a:solidFill>
              </a:rPr>
              <a:t>Business layer</a:t>
            </a:r>
          </a:p>
        </p:txBody>
      </p:sp>
      <p:sp>
        <p:nvSpPr>
          <p:cNvPr id="33802" name="Rectangle 12"/>
          <p:cNvSpPr>
            <a:spLocks noChangeArrowheads="1"/>
          </p:cNvSpPr>
          <p:nvPr/>
        </p:nvSpPr>
        <p:spPr bwMode="auto">
          <a:xfrm>
            <a:off x="2785662" y="3608108"/>
            <a:ext cx="914400" cy="533400"/>
          </a:xfrm>
          <a:prstGeom prst="rect">
            <a:avLst/>
          </a:prstGeom>
          <a:solidFill>
            <a:srgbClr val="CCCCCC"/>
          </a:solidFill>
          <a:ln w="12700">
            <a:solidFill>
              <a:schemeClr val="tx1"/>
            </a:solidFill>
            <a:miter lim="800000"/>
            <a:headEnd/>
            <a:tailEnd/>
          </a:ln>
        </p:spPr>
        <p:txBody>
          <a:bodyPr wrap="none" anchor="ctr"/>
          <a:lstStyle/>
          <a:p>
            <a:pPr algn="ctr"/>
            <a:r>
              <a:rPr lang="en-US" dirty="0">
                <a:solidFill>
                  <a:srgbClr val="333333"/>
                </a:solidFill>
              </a:rPr>
              <a:t>System</a:t>
            </a:r>
          </a:p>
          <a:p>
            <a:pPr algn="ctr"/>
            <a:r>
              <a:rPr lang="en-US" dirty="0">
                <a:solidFill>
                  <a:srgbClr val="333333"/>
                </a:solidFill>
              </a:rPr>
              <a:t> objects</a:t>
            </a:r>
          </a:p>
        </p:txBody>
      </p:sp>
      <p:sp>
        <p:nvSpPr>
          <p:cNvPr id="33803" name="Rectangle 13"/>
          <p:cNvSpPr>
            <a:spLocks noChangeArrowheads="1"/>
          </p:cNvSpPr>
          <p:nvPr/>
        </p:nvSpPr>
        <p:spPr bwMode="auto">
          <a:xfrm>
            <a:off x="2480862" y="4827308"/>
            <a:ext cx="2514600" cy="685800"/>
          </a:xfrm>
          <a:prstGeom prst="rect">
            <a:avLst/>
          </a:prstGeom>
          <a:solidFill>
            <a:srgbClr val="B4C3CB"/>
          </a:solidFill>
          <a:ln w="12700">
            <a:solidFill>
              <a:schemeClr val="tx1"/>
            </a:solidFill>
            <a:miter lim="800000"/>
            <a:headEnd/>
            <a:tailEnd/>
          </a:ln>
        </p:spPr>
        <p:txBody>
          <a:bodyPr wrap="none" anchor="ctr"/>
          <a:lstStyle/>
          <a:p>
            <a:pPr algn="ctr"/>
            <a:endParaRPr lang="de-DE" dirty="0">
              <a:solidFill>
                <a:srgbClr val="333333"/>
              </a:solidFill>
            </a:endParaRPr>
          </a:p>
        </p:txBody>
      </p:sp>
      <p:sp>
        <p:nvSpPr>
          <p:cNvPr id="33804" name="Text Box 14"/>
          <p:cNvSpPr txBox="1">
            <a:spLocks noChangeArrowheads="1"/>
          </p:cNvSpPr>
          <p:nvPr/>
        </p:nvSpPr>
        <p:spPr bwMode="auto">
          <a:xfrm>
            <a:off x="2376088" y="4522508"/>
            <a:ext cx="1215397" cy="415498"/>
          </a:xfrm>
          <a:prstGeom prst="rect">
            <a:avLst/>
          </a:prstGeom>
          <a:noFill/>
          <a:ln w="12700">
            <a:noFill/>
            <a:miter lim="800000"/>
            <a:headEnd/>
            <a:tailEnd/>
          </a:ln>
        </p:spPr>
        <p:txBody>
          <a:bodyPr wrap="none">
            <a:spAutoFit/>
          </a:bodyPr>
          <a:lstStyle/>
          <a:p>
            <a:r>
              <a:rPr lang="en-US" dirty="0">
                <a:solidFill>
                  <a:srgbClr val="333333"/>
                </a:solidFill>
              </a:rPr>
              <a:t>DB layer</a:t>
            </a:r>
          </a:p>
        </p:txBody>
      </p:sp>
      <p:sp>
        <p:nvSpPr>
          <p:cNvPr id="33805" name="AutoShape 15"/>
          <p:cNvSpPr>
            <a:spLocks noChangeArrowheads="1"/>
          </p:cNvSpPr>
          <p:nvPr/>
        </p:nvSpPr>
        <p:spPr bwMode="auto">
          <a:xfrm rot="5400000" flipV="1">
            <a:off x="6071957" y="1517074"/>
            <a:ext cx="914400" cy="1631959"/>
          </a:xfrm>
          <a:prstGeom prst="can">
            <a:avLst>
              <a:gd name="adj" fmla="val 29167"/>
            </a:avLst>
          </a:prstGeom>
          <a:solidFill>
            <a:srgbClr val="CCCCCC"/>
          </a:solidFill>
          <a:ln w="12700">
            <a:solidFill>
              <a:schemeClr val="tx1"/>
            </a:solidFill>
            <a:round/>
            <a:headEnd/>
            <a:tailEnd/>
          </a:ln>
        </p:spPr>
        <p:txBody>
          <a:bodyPr vert="eaVert" wrap="none" anchor="ctr"/>
          <a:lstStyle/>
          <a:p>
            <a:pPr algn="ctr"/>
            <a:r>
              <a:rPr lang="en-US" dirty="0">
                <a:solidFill>
                  <a:srgbClr val="333333"/>
                </a:solidFill>
              </a:rPr>
              <a:t>UI API</a:t>
            </a:r>
          </a:p>
        </p:txBody>
      </p:sp>
      <p:sp>
        <p:nvSpPr>
          <p:cNvPr id="33806" name="Text Box 16"/>
          <p:cNvSpPr txBox="1">
            <a:spLocks noChangeArrowheads="1"/>
          </p:cNvSpPr>
          <p:nvPr/>
        </p:nvSpPr>
        <p:spPr bwMode="auto">
          <a:xfrm>
            <a:off x="9397936" y="1428658"/>
            <a:ext cx="1364476" cy="415498"/>
          </a:xfrm>
          <a:prstGeom prst="rect">
            <a:avLst/>
          </a:prstGeom>
          <a:noFill/>
          <a:ln w="12700">
            <a:noFill/>
            <a:miter lim="800000"/>
            <a:headEnd/>
            <a:tailEnd/>
          </a:ln>
        </p:spPr>
        <p:txBody>
          <a:bodyPr wrap="none">
            <a:spAutoFit/>
          </a:bodyPr>
          <a:lstStyle/>
          <a:p>
            <a:r>
              <a:rPr lang="en-US" dirty="0"/>
              <a:t>UI add-on</a:t>
            </a:r>
          </a:p>
        </p:txBody>
      </p:sp>
      <p:sp>
        <p:nvSpPr>
          <p:cNvPr id="33807" name="Text Box 17"/>
          <p:cNvSpPr txBox="1">
            <a:spLocks noChangeArrowheads="1"/>
          </p:cNvSpPr>
          <p:nvPr/>
        </p:nvSpPr>
        <p:spPr bwMode="auto">
          <a:xfrm>
            <a:off x="9694811" y="2380748"/>
            <a:ext cx="1946062" cy="1708160"/>
          </a:xfrm>
          <a:prstGeom prst="rect">
            <a:avLst/>
          </a:prstGeom>
          <a:noFill/>
          <a:ln w="12700">
            <a:noFill/>
            <a:miter lim="800000"/>
            <a:headEnd/>
            <a:tailEnd/>
          </a:ln>
        </p:spPr>
        <p:txBody>
          <a:bodyPr wrap="square">
            <a:spAutoFit/>
          </a:bodyPr>
          <a:lstStyle/>
          <a:p>
            <a:r>
              <a:rPr lang="en-US" dirty="0"/>
              <a:t>Create user form and connect it to the defined object</a:t>
            </a:r>
          </a:p>
        </p:txBody>
      </p:sp>
      <p:sp>
        <p:nvSpPr>
          <p:cNvPr id="33808" name="Rectangle 18"/>
          <p:cNvSpPr>
            <a:spLocks noChangeArrowheads="1"/>
          </p:cNvSpPr>
          <p:nvPr/>
        </p:nvSpPr>
        <p:spPr bwMode="auto">
          <a:xfrm>
            <a:off x="4062012" y="3608108"/>
            <a:ext cx="457200" cy="304800"/>
          </a:xfrm>
          <a:prstGeom prst="rect">
            <a:avLst/>
          </a:prstGeom>
          <a:solidFill>
            <a:srgbClr val="666666"/>
          </a:solidFill>
          <a:ln w="12700">
            <a:solidFill>
              <a:schemeClr val="tx1"/>
            </a:solidFill>
            <a:miter lim="800000"/>
            <a:headEnd/>
            <a:tailEnd/>
          </a:ln>
        </p:spPr>
        <p:txBody>
          <a:bodyPr wrap="none" anchor="ctr"/>
          <a:lstStyle/>
          <a:p>
            <a:pPr algn="ctr"/>
            <a:endParaRPr lang="de-DE" dirty="0">
              <a:solidFill>
                <a:srgbClr val="333333"/>
              </a:solidFill>
            </a:endParaRPr>
          </a:p>
        </p:txBody>
      </p:sp>
      <p:sp>
        <p:nvSpPr>
          <p:cNvPr id="33809" name="Text Box 19"/>
          <p:cNvSpPr txBox="1">
            <a:spLocks noChangeArrowheads="1"/>
          </p:cNvSpPr>
          <p:nvPr/>
        </p:nvSpPr>
        <p:spPr bwMode="auto">
          <a:xfrm>
            <a:off x="3657199" y="3960534"/>
            <a:ext cx="1600200" cy="244475"/>
          </a:xfrm>
          <a:prstGeom prst="rect">
            <a:avLst/>
          </a:prstGeom>
          <a:noFill/>
          <a:ln w="12700">
            <a:noFill/>
            <a:miter lim="800000"/>
            <a:headEnd/>
            <a:tailEnd/>
          </a:ln>
        </p:spPr>
        <p:txBody>
          <a:bodyPr>
            <a:spAutoFit/>
          </a:bodyPr>
          <a:lstStyle/>
          <a:p>
            <a:pPr>
              <a:spcBef>
                <a:spcPct val="50000"/>
              </a:spcBef>
            </a:pPr>
            <a:r>
              <a:rPr lang="en-US" sz="1000" dirty="0">
                <a:solidFill>
                  <a:srgbClr val="333333"/>
                </a:solidFill>
              </a:rPr>
              <a:t>User-d</a:t>
            </a:r>
            <a:r>
              <a:rPr lang="en-US" altLang="zh-CN" sz="1000" dirty="0">
                <a:solidFill>
                  <a:srgbClr val="333333"/>
                </a:solidFill>
              </a:rPr>
              <a:t>efined o</a:t>
            </a:r>
            <a:r>
              <a:rPr lang="en-US" sz="1000" dirty="0">
                <a:solidFill>
                  <a:srgbClr val="333333"/>
                </a:solidFill>
              </a:rPr>
              <a:t>bject</a:t>
            </a:r>
          </a:p>
        </p:txBody>
      </p:sp>
      <p:sp>
        <p:nvSpPr>
          <p:cNvPr id="33810" name="Rectangle 20"/>
          <p:cNvSpPr>
            <a:spLocks noChangeArrowheads="1"/>
          </p:cNvSpPr>
          <p:nvPr/>
        </p:nvSpPr>
        <p:spPr bwMode="auto">
          <a:xfrm>
            <a:off x="554863" y="1621525"/>
            <a:ext cx="1524000" cy="4070350"/>
          </a:xfrm>
          <a:prstGeom prst="rect">
            <a:avLst/>
          </a:prstGeom>
          <a:solidFill>
            <a:srgbClr val="CDC5AB"/>
          </a:solidFill>
          <a:ln w="12700">
            <a:solidFill>
              <a:srgbClr val="F0AB00"/>
            </a:solidFill>
            <a:miter lim="800000"/>
            <a:headEnd/>
            <a:tailEnd/>
          </a:ln>
        </p:spPr>
        <p:txBody>
          <a:bodyPr wrap="none" anchor="ctr"/>
          <a:lstStyle/>
          <a:p>
            <a:pPr algn="ctr"/>
            <a:endParaRPr lang="de-DE" dirty="0">
              <a:solidFill>
                <a:srgbClr val="333333"/>
              </a:solidFill>
            </a:endParaRPr>
          </a:p>
        </p:txBody>
      </p:sp>
      <p:sp>
        <p:nvSpPr>
          <p:cNvPr id="33811" name="Rectangle 21"/>
          <p:cNvSpPr>
            <a:spLocks noChangeArrowheads="1"/>
          </p:cNvSpPr>
          <p:nvPr/>
        </p:nvSpPr>
        <p:spPr bwMode="auto">
          <a:xfrm>
            <a:off x="2709462" y="4903508"/>
            <a:ext cx="990600" cy="533400"/>
          </a:xfrm>
          <a:prstGeom prst="rect">
            <a:avLst/>
          </a:prstGeom>
          <a:solidFill>
            <a:srgbClr val="CCCCCC"/>
          </a:solidFill>
          <a:ln w="12700">
            <a:solidFill>
              <a:schemeClr val="tx1"/>
            </a:solidFill>
            <a:miter lim="800000"/>
            <a:headEnd/>
            <a:tailEnd/>
          </a:ln>
        </p:spPr>
        <p:txBody>
          <a:bodyPr wrap="none" anchor="ctr"/>
          <a:lstStyle/>
          <a:p>
            <a:pPr algn="ctr"/>
            <a:r>
              <a:rPr lang="en-US" dirty="0">
                <a:solidFill>
                  <a:srgbClr val="333333"/>
                </a:solidFill>
              </a:rPr>
              <a:t>System </a:t>
            </a:r>
          </a:p>
          <a:p>
            <a:pPr algn="ctr"/>
            <a:r>
              <a:rPr lang="en-US" dirty="0">
                <a:solidFill>
                  <a:srgbClr val="333333"/>
                </a:solidFill>
              </a:rPr>
              <a:t>table</a:t>
            </a:r>
          </a:p>
        </p:txBody>
      </p:sp>
      <p:sp>
        <p:nvSpPr>
          <p:cNvPr id="33812" name="Text Box 23"/>
          <p:cNvSpPr txBox="1">
            <a:spLocks noChangeArrowheads="1"/>
          </p:cNvSpPr>
          <p:nvPr/>
        </p:nvSpPr>
        <p:spPr bwMode="auto">
          <a:xfrm>
            <a:off x="3652438" y="5255934"/>
            <a:ext cx="1404937" cy="244475"/>
          </a:xfrm>
          <a:prstGeom prst="rect">
            <a:avLst/>
          </a:prstGeom>
          <a:noFill/>
          <a:ln w="12700">
            <a:noFill/>
            <a:miter lim="800000"/>
            <a:headEnd/>
            <a:tailEnd/>
          </a:ln>
        </p:spPr>
        <p:txBody>
          <a:bodyPr>
            <a:spAutoFit/>
          </a:bodyPr>
          <a:lstStyle/>
          <a:p>
            <a:pPr>
              <a:spcBef>
                <a:spcPct val="50000"/>
              </a:spcBef>
            </a:pPr>
            <a:r>
              <a:rPr lang="en-US" sz="1000" dirty="0">
                <a:solidFill>
                  <a:srgbClr val="333333"/>
                </a:solidFill>
              </a:rPr>
              <a:t>User-d</a:t>
            </a:r>
            <a:r>
              <a:rPr lang="en-US" altLang="zh-CN" sz="1000" dirty="0">
                <a:solidFill>
                  <a:srgbClr val="333333"/>
                </a:solidFill>
              </a:rPr>
              <a:t>efined t</a:t>
            </a:r>
            <a:r>
              <a:rPr lang="en-US" sz="1000" dirty="0">
                <a:solidFill>
                  <a:srgbClr val="333333"/>
                </a:solidFill>
              </a:rPr>
              <a:t>able</a:t>
            </a:r>
          </a:p>
        </p:txBody>
      </p:sp>
      <p:sp>
        <p:nvSpPr>
          <p:cNvPr id="33813" name="Rectangle 24"/>
          <p:cNvSpPr>
            <a:spLocks noChangeArrowheads="1"/>
          </p:cNvSpPr>
          <p:nvPr/>
        </p:nvSpPr>
        <p:spPr bwMode="auto">
          <a:xfrm>
            <a:off x="4081062" y="2084108"/>
            <a:ext cx="457200" cy="304800"/>
          </a:xfrm>
          <a:prstGeom prst="rect">
            <a:avLst/>
          </a:prstGeom>
          <a:solidFill>
            <a:srgbClr val="666666"/>
          </a:solidFill>
          <a:ln w="12700">
            <a:solidFill>
              <a:schemeClr val="tx1"/>
            </a:solidFill>
            <a:miter lim="800000"/>
            <a:headEnd/>
            <a:tailEnd/>
          </a:ln>
        </p:spPr>
        <p:txBody>
          <a:bodyPr wrap="none" anchor="ctr"/>
          <a:lstStyle/>
          <a:p>
            <a:pPr algn="ctr"/>
            <a:endParaRPr lang="de-DE" dirty="0">
              <a:solidFill>
                <a:srgbClr val="333333"/>
              </a:solidFill>
            </a:endParaRPr>
          </a:p>
        </p:txBody>
      </p:sp>
      <p:sp>
        <p:nvSpPr>
          <p:cNvPr id="33814" name="Text Box 25"/>
          <p:cNvSpPr txBox="1">
            <a:spLocks noChangeArrowheads="1"/>
          </p:cNvSpPr>
          <p:nvPr/>
        </p:nvSpPr>
        <p:spPr bwMode="auto">
          <a:xfrm>
            <a:off x="3690537" y="2403197"/>
            <a:ext cx="1524000" cy="244475"/>
          </a:xfrm>
          <a:prstGeom prst="rect">
            <a:avLst/>
          </a:prstGeom>
          <a:noFill/>
          <a:ln w="12700">
            <a:noFill/>
            <a:miter lim="800000"/>
            <a:headEnd/>
            <a:tailEnd/>
          </a:ln>
        </p:spPr>
        <p:txBody>
          <a:bodyPr>
            <a:spAutoFit/>
          </a:bodyPr>
          <a:lstStyle/>
          <a:p>
            <a:pPr>
              <a:spcBef>
                <a:spcPct val="50000"/>
              </a:spcBef>
            </a:pPr>
            <a:r>
              <a:rPr lang="en-US" sz="1000" dirty="0">
                <a:solidFill>
                  <a:srgbClr val="333333"/>
                </a:solidFill>
              </a:rPr>
              <a:t>User-d</a:t>
            </a:r>
            <a:r>
              <a:rPr lang="en-US" altLang="zh-CN" sz="1000" dirty="0">
                <a:solidFill>
                  <a:srgbClr val="333333"/>
                </a:solidFill>
              </a:rPr>
              <a:t>efined</a:t>
            </a:r>
            <a:r>
              <a:rPr lang="en-US" sz="1000" dirty="0">
                <a:solidFill>
                  <a:srgbClr val="333333"/>
                </a:solidFill>
              </a:rPr>
              <a:t>  form</a:t>
            </a:r>
          </a:p>
        </p:txBody>
      </p:sp>
      <p:sp>
        <p:nvSpPr>
          <p:cNvPr id="33815" name="Text Box 26"/>
          <p:cNvSpPr txBox="1">
            <a:spLocks noChangeArrowheads="1"/>
          </p:cNvSpPr>
          <p:nvPr/>
        </p:nvSpPr>
        <p:spPr bwMode="auto">
          <a:xfrm>
            <a:off x="703475" y="2513700"/>
            <a:ext cx="1524000" cy="2073275"/>
          </a:xfrm>
          <a:prstGeom prst="rect">
            <a:avLst/>
          </a:prstGeom>
          <a:noFill/>
          <a:ln w="12700">
            <a:noFill/>
            <a:miter lim="800000"/>
            <a:headEnd/>
            <a:tailEnd/>
          </a:ln>
        </p:spPr>
        <p:txBody>
          <a:bodyPr>
            <a:spAutoFit/>
          </a:bodyPr>
          <a:lstStyle/>
          <a:p>
            <a:pPr marL="342900" indent="-342900" algn="ctr">
              <a:spcBef>
                <a:spcPct val="50000"/>
              </a:spcBef>
            </a:pPr>
            <a:endParaRPr lang="en-US" sz="1000" dirty="0">
              <a:solidFill>
                <a:srgbClr val="333333"/>
              </a:solidFill>
            </a:endParaRPr>
          </a:p>
          <a:p>
            <a:pPr marL="342900" indent="-342900" algn="ctr">
              <a:spcBef>
                <a:spcPct val="50000"/>
              </a:spcBef>
            </a:pPr>
            <a:endParaRPr lang="de-DE" sz="1000" dirty="0">
              <a:solidFill>
                <a:srgbClr val="333333"/>
              </a:solidFill>
            </a:endParaRPr>
          </a:p>
          <a:p>
            <a:pPr marL="342900" indent="-342900">
              <a:spcBef>
                <a:spcPct val="50000"/>
              </a:spcBef>
            </a:pPr>
            <a:endParaRPr lang="de-DE" sz="1000" dirty="0">
              <a:solidFill>
                <a:srgbClr val="333333"/>
              </a:solidFill>
            </a:endParaRPr>
          </a:p>
          <a:p>
            <a:pPr marL="342900" indent="-342900">
              <a:spcBef>
                <a:spcPct val="50000"/>
              </a:spcBef>
            </a:pPr>
            <a:endParaRPr lang="en-US" sz="1000" dirty="0">
              <a:solidFill>
                <a:srgbClr val="333333"/>
              </a:solidFill>
            </a:endParaRPr>
          </a:p>
          <a:p>
            <a:pPr marL="179388" indent="-179388">
              <a:spcBef>
                <a:spcPct val="50000"/>
              </a:spcBef>
              <a:buFontTx/>
              <a:buAutoNum type="arabicPeriod"/>
            </a:pPr>
            <a:r>
              <a:rPr lang="en-US" sz="1000" dirty="0">
                <a:solidFill>
                  <a:srgbClr val="333333"/>
                </a:solidFill>
              </a:rPr>
              <a:t>Add, Update…</a:t>
            </a:r>
          </a:p>
          <a:p>
            <a:pPr marL="179388" indent="-179388">
              <a:spcBef>
                <a:spcPct val="50000"/>
              </a:spcBef>
              <a:buFontTx/>
              <a:buAutoNum type="arabicPeriod"/>
            </a:pPr>
            <a:r>
              <a:rPr lang="en-US" sz="1000" dirty="0">
                <a:solidFill>
                  <a:srgbClr val="333333"/>
                </a:solidFill>
              </a:rPr>
              <a:t>History log</a:t>
            </a:r>
          </a:p>
          <a:p>
            <a:pPr marL="179388" indent="-179388">
              <a:spcBef>
                <a:spcPct val="50000"/>
              </a:spcBef>
              <a:buFontTx/>
              <a:buAutoNum type="arabicPeriod"/>
            </a:pPr>
            <a:r>
              <a:rPr lang="en-US" sz="1000" dirty="0">
                <a:solidFill>
                  <a:srgbClr val="333333"/>
                </a:solidFill>
              </a:rPr>
              <a:t>Series</a:t>
            </a:r>
          </a:p>
          <a:p>
            <a:pPr marL="179388" indent="-179388">
              <a:spcBef>
                <a:spcPct val="50000"/>
              </a:spcBef>
              <a:buFontTx/>
              <a:buAutoNum type="arabicPeriod"/>
            </a:pPr>
            <a:r>
              <a:rPr lang="en-US" sz="1000" dirty="0">
                <a:solidFill>
                  <a:srgbClr val="333333"/>
                </a:solidFill>
              </a:rPr>
              <a:t>User signature</a:t>
            </a:r>
          </a:p>
          <a:p>
            <a:pPr marL="179388" indent="-179388">
              <a:spcBef>
                <a:spcPct val="50000"/>
              </a:spcBef>
              <a:buFontTx/>
              <a:buAutoNum type="arabicPeriod"/>
            </a:pPr>
            <a:r>
              <a:rPr lang="en-US" sz="1000" dirty="0">
                <a:solidFill>
                  <a:srgbClr val="333333"/>
                </a:solidFill>
              </a:rPr>
              <a:t>Year Transfer</a:t>
            </a:r>
          </a:p>
        </p:txBody>
      </p:sp>
      <p:sp>
        <p:nvSpPr>
          <p:cNvPr id="33816" name="Line 27"/>
          <p:cNvSpPr>
            <a:spLocks noChangeShapeType="1"/>
          </p:cNvSpPr>
          <p:nvPr/>
        </p:nvSpPr>
        <p:spPr bwMode="auto">
          <a:xfrm flipV="1">
            <a:off x="2463399" y="5606770"/>
            <a:ext cx="8740092" cy="30163"/>
          </a:xfrm>
          <a:prstGeom prst="line">
            <a:avLst/>
          </a:prstGeom>
          <a:noFill/>
          <a:ln w="38100">
            <a:solidFill>
              <a:schemeClr val="accent1"/>
            </a:solidFill>
            <a:round/>
            <a:headEnd type="triangle" w="med" len="med"/>
            <a:tailEnd type="triangle" w="med" len="med"/>
          </a:ln>
        </p:spPr>
        <p:txBody>
          <a:bodyPr wrap="square" lIns="90000" tIns="46800" rIns="90000" bIns="46800">
            <a:spAutoFit/>
          </a:bodyPr>
          <a:lstStyle/>
          <a:p>
            <a:endParaRPr lang="de-DE" dirty="0"/>
          </a:p>
        </p:txBody>
      </p:sp>
      <p:sp>
        <p:nvSpPr>
          <p:cNvPr id="33817" name="Line 28"/>
          <p:cNvSpPr>
            <a:spLocks noChangeShapeType="1"/>
          </p:cNvSpPr>
          <p:nvPr/>
        </p:nvSpPr>
        <p:spPr bwMode="auto">
          <a:xfrm>
            <a:off x="7367527" y="2312708"/>
            <a:ext cx="2108209" cy="0"/>
          </a:xfrm>
          <a:prstGeom prst="line">
            <a:avLst/>
          </a:prstGeom>
          <a:noFill/>
          <a:ln w="38100">
            <a:solidFill>
              <a:schemeClr val="accent1"/>
            </a:solidFill>
            <a:round/>
            <a:headEnd type="triangle" w="med" len="med"/>
            <a:tailEnd type="triangle" w="med" len="med"/>
          </a:ln>
        </p:spPr>
        <p:txBody>
          <a:bodyPr wrap="square" lIns="90000" tIns="46800" rIns="90000" bIns="46800">
            <a:spAutoFit/>
          </a:bodyPr>
          <a:lstStyle/>
          <a:p>
            <a:endParaRPr lang="de-DE" dirty="0"/>
          </a:p>
        </p:txBody>
      </p:sp>
      <p:sp>
        <p:nvSpPr>
          <p:cNvPr id="33818" name="Line 29"/>
          <p:cNvSpPr>
            <a:spLocks noChangeShapeType="1"/>
          </p:cNvSpPr>
          <p:nvPr/>
        </p:nvSpPr>
        <p:spPr bwMode="auto">
          <a:xfrm>
            <a:off x="4295374" y="2808008"/>
            <a:ext cx="0" cy="609600"/>
          </a:xfrm>
          <a:prstGeom prst="line">
            <a:avLst/>
          </a:prstGeom>
          <a:noFill/>
          <a:ln w="38100">
            <a:solidFill>
              <a:schemeClr val="accent1"/>
            </a:solidFill>
            <a:round/>
            <a:headEnd type="triangle" w="med" len="med"/>
            <a:tailEnd type="triangle" w="med" len="med"/>
          </a:ln>
        </p:spPr>
        <p:txBody>
          <a:bodyPr wrap="none" lIns="90000" tIns="46800" rIns="90000" bIns="46800">
            <a:spAutoFit/>
          </a:bodyPr>
          <a:lstStyle/>
          <a:p>
            <a:endParaRPr lang="de-DE" dirty="0"/>
          </a:p>
        </p:txBody>
      </p:sp>
      <p:sp>
        <p:nvSpPr>
          <p:cNvPr id="33819" name="Text Box 30"/>
          <p:cNvSpPr txBox="1">
            <a:spLocks noChangeArrowheads="1"/>
          </p:cNvSpPr>
          <p:nvPr/>
        </p:nvSpPr>
        <p:spPr bwMode="auto">
          <a:xfrm>
            <a:off x="591195" y="1815634"/>
            <a:ext cx="1451336" cy="648512"/>
          </a:xfrm>
          <a:prstGeom prst="rect">
            <a:avLst/>
          </a:prstGeom>
          <a:noFill/>
          <a:ln w="12700">
            <a:noFill/>
            <a:miter lim="800000"/>
            <a:headEnd/>
            <a:tailEnd/>
          </a:ln>
        </p:spPr>
        <p:txBody>
          <a:bodyPr wrap="none" lIns="90000" tIns="46800" rIns="90000" bIns="46800">
            <a:spAutoFit/>
          </a:bodyPr>
          <a:lstStyle/>
          <a:p>
            <a:pPr algn="ctr"/>
            <a:r>
              <a:rPr lang="en-US" sz="1200" dirty="0">
                <a:solidFill>
                  <a:srgbClr val="333333"/>
                </a:solidFill>
              </a:rPr>
              <a:t>Predefined service</a:t>
            </a:r>
            <a:br>
              <a:rPr lang="en-US" sz="1200" dirty="0">
                <a:solidFill>
                  <a:srgbClr val="333333"/>
                </a:solidFill>
              </a:rPr>
            </a:br>
            <a:r>
              <a:rPr lang="en-US" sz="1200" dirty="0">
                <a:solidFill>
                  <a:srgbClr val="333333"/>
                </a:solidFill>
              </a:rPr>
              <a:t>register for </a:t>
            </a:r>
            <a:br>
              <a:rPr lang="en-US" sz="1200" dirty="0">
                <a:solidFill>
                  <a:srgbClr val="333333"/>
                </a:solidFill>
              </a:rPr>
            </a:br>
            <a:r>
              <a:rPr lang="en-US" sz="1200" dirty="0">
                <a:solidFill>
                  <a:srgbClr val="333333"/>
                </a:solidFill>
              </a:rPr>
              <a:t>the object</a:t>
            </a:r>
          </a:p>
        </p:txBody>
      </p:sp>
      <p:sp>
        <p:nvSpPr>
          <p:cNvPr id="33820" name="Rectangle 18"/>
          <p:cNvSpPr>
            <a:spLocks noChangeArrowheads="1"/>
          </p:cNvSpPr>
          <p:nvPr/>
        </p:nvSpPr>
        <p:spPr bwMode="auto">
          <a:xfrm>
            <a:off x="4071537" y="4974946"/>
            <a:ext cx="457200" cy="304800"/>
          </a:xfrm>
          <a:prstGeom prst="rect">
            <a:avLst/>
          </a:prstGeom>
          <a:solidFill>
            <a:srgbClr val="666666"/>
          </a:solidFill>
          <a:ln w="12700">
            <a:solidFill>
              <a:schemeClr val="tx1"/>
            </a:solidFill>
            <a:miter lim="800000"/>
            <a:headEnd/>
            <a:tailEnd/>
          </a:ln>
        </p:spPr>
        <p:txBody>
          <a:bodyPr wrap="none" anchor="ctr"/>
          <a:lstStyle/>
          <a:p>
            <a:pPr algn="ctr"/>
            <a:endParaRPr lang="de-DE" dirty="0">
              <a:solidFill>
                <a:srgbClr val="333333"/>
              </a:solidFill>
            </a:endParaRPr>
          </a:p>
        </p:txBody>
      </p:sp>
      <p:sp>
        <p:nvSpPr>
          <p:cNvPr id="31" name="Rectangle 31">
            <a:extLst>
              <a:ext uri="{FF2B5EF4-FFF2-40B4-BE49-F238E27FC236}">
                <a16:creationId xmlns:a16="http://schemas.microsoft.com/office/drawing/2014/main" id="{67420FF3-1537-4249-AF2E-4DB8A3E81851}"/>
              </a:ext>
            </a:extLst>
          </p:cNvPr>
          <p:cNvSpPr>
            <a:spLocks noChangeArrowheads="1"/>
          </p:cNvSpPr>
          <p:nvPr/>
        </p:nvSpPr>
        <p:spPr bwMode="auto">
          <a:xfrm>
            <a:off x="4290612" y="4324389"/>
            <a:ext cx="2527300" cy="304800"/>
          </a:xfrm>
          <a:prstGeom prst="rect">
            <a:avLst/>
          </a:prstGeom>
          <a:solidFill>
            <a:schemeClr val="bg2"/>
          </a:solidFill>
          <a:ln w="25400">
            <a:solidFill>
              <a:srgbClr val="844C54"/>
            </a:solidFill>
            <a:miter lim="800000"/>
            <a:headEnd/>
            <a:tailEnd/>
          </a:ln>
        </p:spPr>
        <p:txBody>
          <a:bodyPr wrap="none" anchor="ctr"/>
          <a:lstStyle/>
          <a:p>
            <a:pPr algn="ctr"/>
            <a:r>
              <a:rPr lang="en-US" dirty="0">
                <a:solidFill>
                  <a:srgbClr val="333333"/>
                </a:solidFill>
              </a:rPr>
              <a:t>UDO implementation</a:t>
            </a:r>
          </a:p>
        </p:txBody>
      </p:sp>
    </p:spTree>
    <p:custDataLst>
      <p:tags r:id="rId1"/>
    </p:custDataLst>
    <p:extLst>
      <p:ext uri="{BB962C8B-B14F-4D97-AF65-F5344CB8AC3E}">
        <p14:creationId xmlns:p14="http://schemas.microsoft.com/office/powerpoint/2010/main" val="416978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noFill/>
        </p:spPr>
        <p:txBody>
          <a:bodyPr anchor="ctr"/>
          <a:lstStyle/>
          <a:p>
            <a:pPr marL="590550" indent="-527050"/>
            <a:r>
              <a:rPr lang="en-US" dirty="0"/>
              <a:t>User-Defined Objects: Implementation Steps</a:t>
            </a:r>
          </a:p>
        </p:txBody>
      </p:sp>
      <p:sp>
        <p:nvSpPr>
          <p:cNvPr id="39938" name="Text Box 3"/>
          <p:cNvSpPr txBox="1">
            <a:spLocks noChangeArrowheads="1"/>
          </p:cNvSpPr>
          <p:nvPr/>
        </p:nvSpPr>
        <p:spPr bwMode="auto">
          <a:xfrm>
            <a:off x="504001" y="1479551"/>
            <a:ext cx="11186476"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lvl1pPr marL="457200" indent="-457200" eaLnBrk="0" hangingPunct="0">
              <a:defRPr sz="1600" b="1">
                <a:solidFill>
                  <a:schemeClr val="tx1"/>
                </a:solidFill>
                <a:latin typeface="Arial" pitchFamily="34" charset="0"/>
                <a:ea typeface="ＭＳ Ｐゴシック" pitchFamily="34" charset="-128"/>
              </a:defRPr>
            </a:lvl1pPr>
            <a:lvl2pPr marL="735013" indent="-261938" eaLnBrk="0" hangingPunct="0">
              <a:defRPr sz="1600" b="1">
                <a:solidFill>
                  <a:schemeClr val="tx1"/>
                </a:solidFill>
                <a:latin typeface="Arial" pitchFamily="34" charset="0"/>
                <a:ea typeface="ＭＳ Ｐゴシック" pitchFamily="34" charset="-128"/>
              </a:defRPr>
            </a:lvl2pPr>
            <a:lvl3pPr marL="1143000" indent="-228600" eaLnBrk="0" hangingPunct="0">
              <a:defRPr sz="1600" b="1">
                <a:solidFill>
                  <a:schemeClr val="tx1"/>
                </a:solidFill>
                <a:latin typeface="Arial" pitchFamily="34" charset="0"/>
                <a:ea typeface="ＭＳ Ｐゴシック" pitchFamily="34" charset="-128"/>
              </a:defRPr>
            </a:lvl3pPr>
            <a:lvl4pPr marL="1600200" indent="-228600" eaLnBrk="0" hangingPunct="0">
              <a:defRPr sz="1600" b="1">
                <a:solidFill>
                  <a:schemeClr val="tx1"/>
                </a:solidFill>
                <a:latin typeface="Arial" pitchFamily="34" charset="0"/>
                <a:ea typeface="ＭＳ Ｐゴシック" pitchFamily="34" charset="-128"/>
              </a:defRPr>
            </a:lvl4pPr>
            <a:lvl5pPr marL="2057400" indent="-228600" eaLnBrk="0" hangingPunct="0">
              <a:defRPr sz="16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pitchFamily="34" charset="0"/>
                <a:ea typeface="ＭＳ Ｐゴシック" pitchFamily="34" charset="-128"/>
              </a:defRPr>
            </a:lvl9pPr>
          </a:lstStyle>
          <a:p>
            <a:pPr eaLnBrk="1" hangingPunct="1">
              <a:spcBef>
                <a:spcPct val="50000"/>
              </a:spcBef>
              <a:buClr>
                <a:srgbClr val="F0AB00"/>
              </a:buClr>
              <a:buSzPct val="80000"/>
              <a:buFont typeface="Arial Black" pitchFamily="34" charset="0"/>
              <a:buAutoNum type="arabicParenR"/>
              <a:defRPr/>
            </a:pPr>
            <a:r>
              <a:rPr lang="en-US" sz="2200" dirty="0"/>
              <a:t>Define base table:</a:t>
            </a:r>
          </a:p>
          <a:p>
            <a:pPr lvl="1" eaLnBrk="1" hangingPunct="1">
              <a:spcBef>
                <a:spcPct val="50000"/>
              </a:spcBef>
              <a:buClr>
                <a:srgbClr val="666666"/>
              </a:buClr>
              <a:buSzPct val="80000"/>
              <a:buFont typeface="Wingdings" pitchFamily="2" charset="2"/>
              <a:buChar char="n"/>
              <a:defRPr/>
            </a:pPr>
            <a:r>
              <a:rPr lang="en-US" sz="1800" b="0" dirty="0"/>
              <a:t>Create user table(s) with user fields that will hold the data for your new business object.</a:t>
            </a:r>
          </a:p>
          <a:p>
            <a:pPr lvl="1" eaLnBrk="1" hangingPunct="1">
              <a:spcBef>
                <a:spcPct val="50000"/>
              </a:spcBef>
              <a:buFont typeface="Wingdings" pitchFamily="2" charset="2"/>
              <a:buChar char="n"/>
              <a:defRPr/>
            </a:pPr>
            <a:endParaRPr lang="en-US" dirty="0"/>
          </a:p>
          <a:p>
            <a:pPr eaLnBrk="1" hangingPunct="1">
              <a:spcBef>
                <a:spcPct val="50000"/>
              </a:spcBef>
              <a:buClr>
                <a:srgbClr val="F0AB00"/>
              </a:buClr>
              <a:buSzPct val="80000"/>
              <a:buFont typeface="Arial Black" pitchFamily="34" charset="0"/>
              <a:buAutoNum type="arabicParenR"/>
              <a:defRPr/>
            </a:pPr>
            <a:r>
              <a:rPr lang="en-US" sz="2200" dirty="0"/>
              <a:t>Register the required services for your new business object. </a:t>
            </a:r>
          </a:p>
          <a:p>
            <a:pPr lvl="1" eaLnBrk="1" hangingPunct="1">
              <a:spcBef>
                <a:spcPct val="50000"/>
              </a:spcBef>
              <a:buClr>
                <a:srgbClr val="666666"/>
              </a:buClr>
              <a:buSzPct val="80000"/>
              <a:buFont typeface="Wingdings" pitchFamily="2" charset="2"/>
              <a:buChar char="n"/>
              <a:defRPr/>
            </a:pPr>
            <a:r>
              <a:rPr lang="en-US" sz="1800" b="0" dirty="0"/>
              <a:t>Create a UI form (optional)</a:t>
            </a:r>
          </a:p>
          <a:p>
            <a:pPr marL="473075" lvl="1" indent="0" eaLnBrk="1" hangingPunct="1">
              <a:spcBef>
                <a:spcPct val="50000"/>
              </a:spcBef>
              <a:defRPr/>
            </a:pPr>
            <a:endParaRPr lang="en-US" dirty="0"/>
          </a:p>
          <a:p>
            <a:pPr eaLnBrk="1" hangingPunct="1">
              <a:spcBef>
                <a:spcPct val="50000"/>
              </a:spcBef>
              <a:buClr>
                <a:srgbClr val="F0AB00"/>
              </a:buClr>
              <a:buSzPct val="80000"/>
              <a:buFont typeface="Arial Black" pitchFamily="34" charset="0"/>
              <a:buAutoNum type="arabicParenR"/>
              <a:defRPr/>
            </a:pPr>
            <a:r>
              <a:rPr lang="en-US" sz="2200" dirty="0"/>
              <a:t>Create the user-defined object</a:t>
            </a:r>
          </a:p>
          <a:p>
            <a:pPr lvl="1" eaLnBrk="1" hangingPunct="1">
              <a:spcBef>
                <a:spcPct val="50000"/>
              </a:spcBef>
              <a:buClr>
                <a:srgbClr val="666666"/>
              </a:buClr>
              <a:buSzPct val="80000"/>
              <a:buFont typeface="Wingdings" pitchFamily="2" charset="2"/>
              <a:buChar char="n"/>
              <a:defRPr/>
            </a:pPr>
            <a:r>
              <a:rPr lang="en-US" sz="1800" b="0" dirty="0"/>
              <a:t>By means of the client wizard or DI API code</a:t>
            </a:r>
          </a:p>
          <a:p>
            <a:pPr marL="815975" lvl="1" indent="-342900" eaLnBrk="1" hangingPunct="1">
              <a:spcBef>
                <a:spcPct val="50000"/>
              </a:spcBef>
              <a:buClr>
                <a:srgbClr val="F0AB00"/>
              </a:buClr>
              <a:buSzPct val="80000"/>
              <a:buFont typeface="Arial" pitchFamily="34" charset="0"/>
              <a:buChar char="•"/>
              <a:defRPr/>
            </a:pPr>
            <a:endParaRPr lang="en-US" sz="1800" dirty="0"/>
          </a:p>
          <a:p>
            <a:pPr eaLnBrk="1" hangingPunct="1">
              <a:spcBef>
                <a:spcPct val="50000"/>
              </a:spcBef>
              <a:buClr>
                <a:srgbClr val="F0AB00"/>
              </a:buClr>
              <a:buSzPct val="80000"/>
              <a:buFont typeface="Arial Black" pitchFamily="34" charset="0"/>
              <a:buAutoNum type="arabicParenR"/>
              <a:defRPr/>
            </a:pPr>
            <a:r>
              <a:rPr lang="en-US" sz="2200" dirty="0"/>
              <a:t>Object implementation (optional):</a:t>
            </a:r>
          </a:p>
          <a:p>
            <a:pPr lvl="1" eaLnBrk="1" hangingPunct="1">
              <a:spcBef>
                <a:spcPct val="50000"/>
              </a:spcBef>
              <a:buClr>
                <a:srgbClr val="666666"/>
              </a:buClr>
              <a:buSzPct val="80000"/>
              <a:buFont typeface="Wingdings" pitchFamily="2" charset="2"/>
              <a:buChar char="n"/>
              <a:defRPr/>
            </a:pPr>
            <a:r>
              <a:rPr lang="en-US" sz="1800" b="0" dirty="0"/>
              <a:t>Implement base class methods that may need to be extended by the object.</a:t>
            </a:r>
          </a:p>
        </p:txBody>
      </p:sp>
    </p:spTree>
    <p:custDataLst>
      <p:tags r:id="rId1"/>
    </p:custDataLst>
    <p:extLst>
      <p:ext uri="{BB962C8B-B14F-4D97-AF65-F5344CB8AC3E}">
        <p14:creationId xmlns:p14="http://schemas.microsoft.com/office/powerpoint/2010/main" val="3558955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AB91CF6E3EE6E10000000A1553F7\s016.ppt"/>
  <p:tag name="READONLY" val="0"/>
  <p:tag name="LOIOGUID" val="F1B18DB44F6F47D393C6ACF6DB72488E"/>
  <p:tag name="_SIGNATURE" val="47726"/>
  <p:tag name="_SLIDEID" val="268"/>
</p:tagLst>
</file>

<file path=ppt/tags/tag11.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AEF971254FCBE10000000A422035\s017.ppt"/>
  <p:tag name="READONLY" val="0"/>
  <p:tag name="LOIOGUID" val="5898F3C3F50B4CD494EF215A786A99A5"/>
  <p:tag name="_SIGNATURE" val="11946"/>
  <p:tag name="_SLIDEID" val="269"/>
</p:tagLst>
</file>

<file path=ppt/tags/tag12.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AEFF71254FCBE10000000A422035\s019.ppt"/>
  <p:tag name="READONLY" val="0"/>
  <p:tag name="LOIOGUID" val="026D366C6F7A4B76901DC6307BD030FF"/>
  <p:tag name="_SIGNATURE" val="13451"/>
  <p:tag name="_SLIDEID" val="271"/>
</p:tagLst>
</file>

<file path=ppt/tags/tag1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AF0571254FCBE10000000A422035\s021.ppt"/>
  <p:tag name="READONLY" val="0"/>
  <p:tag name="LOIOGUID" val="1E01FE877CC745F19AB157C90F7D26EA"/>
  <p:tag name="_SIGNATURE" val="18484"/>
  <p:tag name="_SLIDEID" val="273"/>
</p:tagLst>
</file>

<file path=ppt/tags/tag1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AF0871254FCBE10000000A422035\s022.ppt"/>
  <p:tag name="READONLY" val="0"/>
  <p:tag name="LOIOGUID" val="919F58566DE443D69130172C80A0C64D"/>
  <p:tag name="_SIGNATURE" val="15614"/>
  <p:tag name="_SLIDEID" val="274"/>
</p:tagLst>
</file>

<file path=ppt/tags/tag1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ECA278E73EE4E10000000A1553F6\s001.ppt"/>
  <p:tag name="READONLY" val="0"/>
  <p:tag name="LOIOGUID" val="9310C1FD0C5C46FCB783A97AA8A91F83"/>
  <p:tag name="_SIGNATURE" val="56072"/>
  <p:tag name="_SLIDEID" val="277"/>
</p:tagLst>
</file>

<file path=ppt/tags/tag16.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ECA278E73EE4E10000000A1553F6\s001.ppt"/>
  <p:tag name="READONLY" val="0"/>
  <p:tag name="LOIOGUID" val="9310C1FD0C5C46FCB783A97AA8A91F83"/>
  <p:tag name="_SIGNATURE" val="56072"/>
  <p:tag name="_SLIDEID" val="277"/>
</p:tagLst>
</file>

<file path=ppt/tags/tag1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C2B12F2430E90E10000000A155369\s026.ppt"/>
  <p:tag name="READONLY" val="0"/>
  <p:tag name="LOIOGUID" val="427E2D7172224BCBA9F3D83B33A17887"/>
  <p:tag name="_SIGNATURE" val="83417"/>
  <p:tag name="_SLIDEID" val="280"/>
</p:tagLst>
</file>

<file path=ppt/tags/tag18.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C2B0DF2430E90E10000000A155369\s003.ppt"/>
  <p:tag name="READONLY" val="0"/>
  <p:tag name="LOIOGUID" val="7BA05F0C531A4D0A961E504DAAD359FF"/>
  <p:tag name="_SIGNATURE" val="71189"/>
  <p:tag name="_SLIDEID" val="281"/>
</p:tagLst>
</file>

<file path=ppt/tags/tag19.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C2CFCF2430E90E10000000A155369\s030.ppt"/>
  <p:tag name="READONLY" val="0"/>
  <p:tag name="LOIOGUID" val="CF35B2E0418048D598C6FC7A376784FE"/>
  <p:tag name="_SIGNATURE" val="4835"/>
  <p:tag name="_SLIDEID" val="284"/>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1DB207C8E9114AE10000000A11466F\s031.ppt"/>
  <p:tag name="READONLY" val="0"/>
  <p:tag name="LOIOGUID" val="D57FDA1A53664C99891C832E56BA6802"/>
  <p:tag name="_SIGNATURE" val="5034"/>
  <p:tag name="_SLIDEID" val="285"/>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BD1EA656E4ED9E10000000A11466F\s012.ppt"/>
  <p:tag name="READONLY" val="0"/>
  <p:tag name="LOIOGUID" val="E94A74FB3274414B83B2F48F945B097D"/>
  <p:tag name="_SIGNATURE" val="35521"/>
  <p:tag name="_SLIDEID" val="260"/>
</p:tagLst>
</file>

<file path=ppt/tags/tag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AB88CF6E3EE6E10000000A1553F7\s008.ppt"/>
  <p:tag name="READONLY" val="0"/>
  <p:tag name="LOIOGUID" val="C2612AA3DCA24FFC8A2B6D7DDFCECF06"/>
  <p:tag name="_SIGNATURE" val="24510"/>
  <p:tag name="_SLIDEID" val="262"/>
</p:tagLst>
</file>

<file path=ppt/tags/tag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70BD1ED656E4ED9E10000000A11466F\s009.ppt"/>
  <p:tag name="READONLY" val="0"/>
  <p:tag name="LOIOGUID" val="F78C836A9AA441DE87ADCD0BAE8C0A22"/>
  <p:tag name="_SIGNATURE" val="10716"/>
  <p:tag name="_SLIDEID" val="263"/>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2E68A5D44F45258E10000000A11466F\s011.ppt"/>
  <p:tag name="READONLY" val="0"/>
  <p:tag name="LOIOGUID" val="376F0FC99FBD40459504A5AD480C5B53"/>
  <p:tag name="_SIGNATURE" val="24683"/>
  <p:tag name="_SLIDEID" val="265"/>
</p:tagLst>
</file>

<file path=ppt/tags/tag7.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AF0E71254FCBE10000000A422035\s025.ppt"/>
  <p:tag name="READONLY" val="0"/>
  <p:tag name="LOIOGUID" val="68F5243C3F8447F292856682A1598C73"/>
  <p:tag name="_SIGNATURE" val="35728"/>
  <p:tag name="_SLIDEID" val="279"/>
</p:tagLst>
</file>

<file path=ppt/tags/tag8.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AB8BCF6E3EE6E10000000A1553F7\s014.ppt"/>
  <p:tag name="READONLY" val="0"/>
  <p:tag name="LOIOGUID" val="365F3B2DD2CE4130908C9DB71D9BC1BE"/>
  <p:tag name="_SIGNATURE" val="51744"/>
  <p:tag name="_SLIDEID" val="266"/>
</p:tagLst>
</file>

<file path=ppt/tags/tag9.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AB8ECF6E3EE6E10000000A1553F7\s015.ppt"/>
  <p:tag name="READONLY" val="0"/>
  <p:tag name="LOIOGUID" val="EAC54730F7754B88A8DDBC2DF5C4DBC7"/>
  <p:tag name="_SIGNATURE" val="29624"/>
  <p:tag name="_SLIDEID" val="267"/>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FD9D53-74BF-42A6-AFEE-3905C8FDCB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7C303-CC91-4186-A2AD-07BFA17B52D8}">
  <ds:schemaRefs>
    <ds:schemaRef ds:uri="http://purl.org/dc/dcmitype/"/>
    <ds:schemaRef ds:uri="http://purl.org/dc/terms/"/>
    <ds:schemaRef ds:uri="http://www.w3.org/XML/1998/namespace"/>
    <ds:schemaRef ds:uri="http://schemas.microsoft.com/office/2006/documentManagement/types"/>
    <ds:schemaRef ds:uri="http://schemas.microsoft.com/office/2006/metadata/properties"/>
    <ds:schemaRef ds:uri="3fae74cb-f942-4bac-8069-91b943c92c56"/>
    <ds:schemaRef ds:uri="1f6b8702-ff64-493f-af7e-9281170a6e8c"/>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29</TotalTime>
  <Words>5011</Words>
  <Application>Microsoft Office PowerPoint</Application>
  <PresentationFormat>Custom</PresentationFormat>
  <Paragraphs>643</Paragraphs>
  <Slides>41</Slides>
  <Notes>41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ＭＳ Ｐゴシック</vt:lpstr>
      <vt:lpstr>Arial</vt:lpstr>
      <vt:lpstr>Arial Black</vt:lpstr>
      <vt:lpstr>Arial Unicode MS</vt:lpstr>
      <vt:lpstr>Courier New</vt:lpstr>
      <vt:lpstr>Symbol</vt:lpstr>
      <vt:lpstr>Wingdings</vt:lpstr>
      <vt:lpstr>Wingdings</vt:lpstr>
      <vt:lpstr>ヒラギノ角ゴ Pro W3</vt:lpstr>
      <vt:lpstr>SAP 2019 16x9 white</vt:lpstr>
      <vt:lpstr>SAP 2019 16x9 blue</vt:lpstr>
      <vt:lpstr>TB 1300 – SAP Business One SDK Cross DI API / UI API – User-Defined Objects</vt:lpstr>
      <vt:lpstr>User-Defined Objects: Topic Objectives</vt:lpstr>
      <vt:lpstr>Cross DI API / UI API Features: Business Example</vt:lpstr>
      <vt:lpstr>User-Defined Objects: Benefits</vt:lpstr>
      <vt:lpstr>User-Defined Objects: Object Types</vt:lpstr>
      <vt:lpstr>User-Defined Objects: Predefined Services</vt:lpstr>
      <vt:lpstr>Information Flow Between Add-ons and SAP Business One Using DI API and UI API</vt:lpstr>
      <vt:lpstr>Flow Between Add-ons and SAP Business One Using UI API and UDOs, Including Implementation DLL</vt:lpstr>
      <vt:lpstr>User-Defined Objects: Implementation Steps</vt:lpstr>
      <vt:lpstr>User-Defined Objects: Define Base Tables</vt:lpstr>
      <vt:lpstr>User-Defined Objects: Registration Step 1 - Using the Wizard</vt:lpstr>
      <vt:lpstr>User-Defined Objects: Registration  Step 2 – Basic Settings and Step 3 – Services </vt:lpstr>
      <vt:lpstr>User-Defined Objects: Default Form  Step 4 – Default Form (optional)</vt:lpstr>
      <vt:lpstr>User-Defined Objects: Registration  Step 4 – Menu location (optional)</vt:lpstr>
      <vt:lpstr>User-Defined Objects: Registration  Step 5 – Fields for “Find” and Step 6 – Select child tables</vt:lpstr>
      <vt:lpstr>User-Defined Objects: Registration Step 6 – Define “Default Form” (optional)</vt:lpstr>
      <vt:lpstr>User-Defined Objects: Registration Step 7 – Implementation DLL (optional)</vt:lpstr>
      <vt:lpstr>User-Defined Objects: Default Form Example</vt:lpstr>
      <vt:lpstr>User-Defined Objects Link between user-defined fields and user-defined objects</vt:lpstr>
      <vt:lpstr>User-Defined Objects: Default Form Editing – B1Studio</vt:lpstr>
      <vt:lpstr>User-Defined Objects: Definition Through DI API (1/2)</vt:lpstr>
      <vt:lpstr>User-Defined Objects: Definition Through DI API (2/2)</vt:lpstr>
      <vt:lpstr>User-Defined Objects DI API Object - UserObjectsMD default form and menu </vt:lpstr>
      <vt:lpstr>User-Defined Objects: Implementation DLL (1/2)</vt:lpstr>
      <vt:lpstr>User-Defined Objects: Implementation DLL (2/2)</vt:lpstr>
      <vt:lpstr>User-Defined Objects: DI API General Service Methods</vt:lpstr>
      <vt:lpstr>User-Defined Objects: DI API General Service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User-Defined Objects: UI API Form Data Binding Number Series</vt:lpstr>
      <vt:lpstr>User-Defined Objects: UI API Specific UDO Events</vt:lpstr>
      <vt:lpstr>User-Defined Objects: UI API FormDataEvent key information provided</vt:lpstr>
      <vt:lpstr>User-Defined Objects: DI API - Change Log</vt:lpstr>
      <vt:lpstr>User-Defined Objects: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Cross DI API / UI API User Defined Objects</dc:title>
  <dc:creator>krisztian.papai@sap.com</dc:creator>
  <cp:keywords>2019/16:9/white</cp:keywords>
  <cp:lastModifiedBy>Papai, Krisztian</cp:lastModifiedBy>
  <cp:revision>29</cp:revision>
  <dcterms:created xsi:type="dcterms:W3CDTF">2019-01-14T14:01:02Z</dcterms:created>
  <dcterms:modified xsi:type="dcterms:W3CDTF">2019-07-09T12:39:42Z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ies>
</file>