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47" r:id="rId6"/>
    <p:sldId id="673" r:id="rId7"/>
    <p:sldId id="683" r:id="rId8"/>
    <p:sldId id="689" r:id="rId9"/>
    <p:sldId id="684" r:id="rId10"/>
    <p:sldId id="685" r:id="rId11"/>
    <p:sldId id="686" r:id="rId12"/>
    <p:sldId id="690" r:id="rId13"/>
    <p:sldId id="691"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1216D-F931-4A92-87B8-366C4FD50538}" v="6" dt="2019-07-09T08:04:30.40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7427" autoAdjust="0"/>
  </p:normalViewPr>
  <p:slideViewPr>
    <p:cSldViewPr snapToGrid="0" showGuides="1">
      <p:cViewPr varScale="1">
        <p:scale>
          <a:sx n="67" d="100"/>
          <a:sy n="67" d="100"/>
        </p:scale>
        <p:origin x="1205" y="5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AEC1216D-F931-4A92-87B8-366C4FD50538}"/>
    <pc:docChg chg="modSld">
      <pc:chgData name="Papai, Krisztian" userId="45ce17a5-7050-4b06-9306-4e3e15f2359a" providerId="ADAL" clId="{AEC1216D-F931-4A92-87B8-366C4FD50538}" dt="2019-07-09T08:04:30.407" v="5" actId="207"/>
      <pc:docMkLst>
        <pc:docMk/>
      </pc:docMkLst>
      <pc:sldChg chg="modSp modNotesTx">
        <pc:chgData name="Papai, Krisztian" userId="45ce17a5-7050-4b06-9306-4e3e15f2359a" providerId="ADAL" clId="{AEC1216D-F931-4A92-87B8-366C4FD50538}" dt="2019-07-09T08:04:30.407" v="5" actId="207"/>
        <pc:sldMkLst>
          <pc:docMk/>
          <pc:sldMk cId="3262179408" sldId="447"/>
        </pc:sldMkLst>
        <pc:spChg chg="mod">
          <ac:chgData name="Papai, Krisztian" userId="45ce17a5-7050-4b06-9306-4e3e15f2359a" providerId="ADAL" clId="{AEC1216D-F931-4A92-87B8-366C4FD50538}" dt="2019-07-08T07:53:02.186" v="3" actId="20577"/>
          <ac:spMkLst>
            <pc:docMk/>
            <pc:sldMk cId="3262179408" sldId="447"/>
            <ac:spMk id="35" creationId="{00000000-0000-0000-0000-000000000000}"/>
          </ac:spMkLst>
        </pc:spChg>
      </pc:sldChg>
      <pc:sldChg chg="modNotesTx">
        <pc:chgData name="Papai, Krisztian" userId="45ce17a5-7050-4b06-9306-4e3e15f2359a" providerId="ADAL" clId="{AEC1216D-F931-4A92-87B8-366C4FD50538}" dt="2019-07-09T08:02:29.709" v="4" actId="255"/>
        <pc:sldMkLst>
          <pc:docMk/>
          <pc:sldMk cId="3912593672" sldId="6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Cross DI API and UI API Crystal Reports </a:t>
            </a:r>
            <a:r>
              <a:rPr lang="en-US" dirty="0">
                <a:solidFill>
                  <a:schemeClr val="tx1"/>
                </a:solidFill>
              </a:rPr>
              <a:t>course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t>After completing this topic, you will be able to: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0" kern="0" dirty="0"/>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Create and manage new Crystal Reports from an add-on</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Know which DI API services are available for Crystal Reports development</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Know how to handle LayoutKeyEvent</a:t>
            </a:r>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017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SAP Crystal Repost integration functionality enables you to work with the reports and layouts directly from the code by using the UI and DI API interfaces.</a:t>
            </a:r>
          </a:p>
          <a:p>
            <a:pPr rtl="0"/>
            <a:r>
              <a:rPr lang="en-US" sz="1400" kern="1200" dirty="0">
                <a:solidFill>
                  <a:schemeClr val="tx1"/>
                </a:solidFill>
                <a:effectLst/>
                <a:latin typeface="+mn-lt"/>
                <a:ea typeface="+mn-ea"/>
                <a:cs typeface="+mn-cs"/>
              </a:rPr>
              <a:t>The main DI API-based objects are the </a:t>
            </a:r>
            <a:r>
              <a:rPr lang="en-US" sz="1400" b="1" kern="1200" dirty="0" err="1">
                <a:solidFill>
                  <a:schemeClr val="tx1"/>
                </a:solidFill>
                <a:effectLst/>
                <a:latin typeface="+mn-lt"/>
                <a:ea typeface="+mn-ea"/>
                <a:cs typeface="+mn-cs"/>
              </a:rPr>
              <a:t>ReportLayouts</a:t>
            </a:r>
            <a:r>
              <a:rPr lang="en-US" sz="1400"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ReportLayoutsService</a:t>
            </a:r>
            <a:r>
              <a:rPr lang="en-US" sz="1400" b="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ReportTypesService</a:t>
            </a:r>
            <a:r>
              <a:rPr lang="en-US" sz="1400" kern="1200" dirty="0">
                <a:solidFill>
                  <a:schemeClr val="tx1"/>
                </a:solidFill>
                <a:effectLst/>
                <a:latin typeface="+mn-lt"/>
                <a:ea typeface="+mn-ea"/>
                <a:cs typeface="+mn-cs"/>
              </a:rPr>
              <a:t> objects.</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LayoutKeyEvent</a:t>
            </a:r>
            <a:r>
              <a:rPr lang="en-US" sz="1400" kern="1200" dirty="0">
                <a:solidFill>
                  <a:schemeClr val="tx1"/>
                </a:solidFill>
                <a:effectLst/>
                <a:latin typeface="+mn-lt"/>
                <a:ea typeface="+mn-ea"/>
                <a:cs typeface="+mn-cs"/>
              </a:rPr>
              <a:t> is the event type that is relevant for printing, which is part of the </a:t>
            </a:r>
            <a:r>
              <a:rPr lang="en-US" sz="1400" b="1" kern="1200" dirty="0">
                <a:solidFill>
                  <a:schemeClr val="tx1"/>
                </a:solidFill>
                <a:effectLst/>
                <a:latin typeface="+mn-lt"/>
                <a:ea typeface="+mn-ea"/>
                <a:cs typeface="+mn-cs"/>
              </a:rPr>
              <a:t>Application</a:t>
            </a:r>
            <a:r>
              <a:rPr lang="en-US" sz="1400" kern="1200" dirty="0">
                <a:solidFill>
                  <a:schemeClr val="tx1"/>
                </a:solidFill>
                <a:effectLst/>
                <a:latin typeface="+mn-lt"/>
                <a:ea typeface="+mn-ea"/>
                <a:cs typeface="+mn-cs"/>
              </a:rPr>
              <a:t> object. It has an additional property called </a:t>
            </a:r>
            <a:r>
              <a:rPr lang="en-US" sz="1400" b="1" kern="1200" dirty="0" err="1">
                <a:solidFill>
                  <a:schemeClr val="tx1"/>
                </a:solidFill>
                <a:effectLst/>
                <a:latin typeface="+mn-lt"/>
                <a:ea typeface="+mn-ea"/>
                <a:cs typeface="+mn-cs"/>
              </a:rPr>
              <a:t>ExportRptAsXML</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ReportType</a:t>
            </a:r>
            <a:r>
              <a:rPr lang="en-US" sz="1400" kern="1200" dirty="0">
                <a:solidFill>
                  <a:schemeClr val="tx1"/>
                </a:solidFill>
                <a:effectLst/>
                <a:latin typeface="+mn-lt"/>
                <a:ea typeface="+mn-ea"/>
                <a:cs typeface="+mn-cs"/>
              </a:rPr>
              <a:t> property is exposed at the Form object level.</a:t>
            </a:r>
          </a:p>
          <a:p>
            <a:pPr rtl="0"/>
            <a:r>
              <a:rPr lang="en-US" sz="1400" kern="1200" dirty="0">
                <a:solidFill>
                  <a:schemeClr val="tx1"/>
                </a:solidFill>
                <a:effectLst/>
                <a:latin typeface="+mn-lt"/>
                <a:ea typeface="+mn-ea"/>
                <a:cs typeface="+mn-cs"/>
              </a:rPr>
              <a:t>The main motivation for using this object is to provide automation for managing Crystal Reports directly from the add-on solution.</a:t>
            </a:r>
          </a:p>
        </p:txBody>
      </p:sp>
    </p:spTree>
    <p:extLst>
      <p:ext uri="{BB962C8B-B14F-4D97-AF65-F5344CB8AC3E}">
        <p14:creationId xmlns:p14="http://schemas.microsoft.com/office/powerpoint/2010/main" val="16546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ReportTypesService</a:t>
            </a:r>
            <a:r>
              <a:rPr lang="en-US" sz="1400" kern="1200" dirty="0">
                <a:solidFill>
                  <a:schemeClr val="tx1"/>
                </a:solidFill>
                <a:effectLst/>
                <a:latin typeface="+mn-lt"/>
                <a:ea typeface="+mn-ea"/>
                <a:cs typeface="+mn-cs"/>
              </a:rPr>
              <a:t> service enables you to add, look up, and delete report types in SAP Business One.</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ReportType</a:t>
            </a:r>
            <a:r>
              <a:rPr lang="en-US" sz="1400" kern="1200" dirty="0">
                <a:solidFill>
                  <a:schemeClr val="tx1"/>
                </a:solidFill>
                <a:effectLst/>
                <a:latin typeface="+mn-lt"/>
                <a:ea typeface="+mn-ea"/>
                <a:cs typeface="+mn-cs"/>
              </a:rPr>
              <a:t> child object represent the report type to which a layout is assigned. </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ReportTypeParams</a:t>
            </a:r>
            <a:r>
              <a:rPr lang="en-US" sz="1400" kern="1200" dirty="0">
                <a:solidFill>
                  <a:schemeClr val="tx1"/>
                </a:solidFill>
                <a:effectLst/>
                <a:latin typeface="+mn-lt"/>
                <a:ea typeface="+mn-ea"/>
                <a:cs typeface="+mn-cs"/>
              </a:rPr>
              <a:t> child object holds the key to an existing report type. This object is used to pass keys to and retrieve them from a </a:t>
            </a:r>
            <a:r>
              <a:rPr lang="en-US" sz="1400" b="1" kern="1200" dirty="0" err="1">
                <a:solidFill>
                  <a:schemeClr val="tx1"/>
                </a:solidFill>
                <a:effectLst/>
                <a:latin typeface="+mn-lt"/>
                <a:ea typeface="+mn-ea"/>
                <a:cs typeface="+mn-cs"/>
              </a:rPr>
              <a:t>ReportTypesService</a:t>
            </a:r>
            <a:r>
              <a:rPr lang="en-US" sz="1400" kern="1200" dirty="0">
                <a:solidFill>
                  <a:schemeClr val="tx1"/>
                </a:solidFill>
                <a:effectLst/>
                <a:latin typeface="+mn-lt"/>
                <a:ea typeface="+mn-ea"/>
                <a:cs typeface="+mn-cs"/>
              </a:rPr>
              <a:t> object’s  methods.</a:t>
            </a:r>
          </a:p>
        </p:txBody>
      </p:sp>
    </p:spTree>
    <p:extLst>
      <p:ext uri="{BB962C8B-B14F-4D97-AF65-F5344CB8AC3E}">
        <p14:creationId xmlns:p14="http://schemas.microsoft.com/office/powerpoint/2010/main" val="3069451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ReportLayoutsService</a:t>
            </a:r>
            <a:r>
              <a:rPr lang="en-US" sz="1400" kern="1200" dirty="0">
                <a:solidFill>
                  <a:schemeClr val="tx1"/>
                </a:solidFill>
                <a:effectLst/>
                <a:latin typeface="+mn-lt"/>
                <a:ea typeface="+mn-ea"/>
                <a:cs typeface="+mn-cs"/>
              </a:rPr>
              <a:t> object is exposed in the DI API.</a:t>
            </a:r>
          </a:p>
          <a:p>
            <a:pPr rtl="0"/>
            <a:r>
              <a:rPr lang="en-US" sz="1400" kern="1200" dirty="0">
                <a:solidFill>
                  <a:schemeClr val="tx1"/>
                </a:solidFill>
                <a:effectLst/>
                <a:latin typeface="+mn-lt"/>
                <a:ea typeface="+mn-ea"/>
                <a:cs typeface="+mn-cs"/>
              </a:rPr>
              <a:t>It enables you to do the following:</a:t>
            </a:r>
          </a:p>
          <a:p>
            <a:pPr lvl="1" rtl="0"/>
            <a:r>
              <a:rPr lang="en-US" sz="1400" kern="1200" dirty="0">
                <a:solidFill>
                  <a:schemeClr val="tx1"/>
                </a:solidFill>
                <a:effectLst/>
                <a:latin typeface="+mn-lt"/>
                <a:ea typeface="+mn-ea"/>
                <a:cs typeface="+mn-cs"/>
              </a:rPr>
              <a:t>Copy a Print Layout Designer report layout between the company databases. When transferring a system layout, change the following properties before adding the layout to the destination company:</a:t>
            </a:r>
            <a:r>
              <a:rPr lang="en-US" sz="1400" i="1" kern="1200" dirty="0">
                <a:solidFill>
                  <a:schemeClr val="tx1"/>
                </a:solidFill>
                <a:effectLst/>
                <a:latin typeface="+mn-lt"/>
                <a:ea typeface="+mn-ea"/>
                <a:cs typeface="+mn-cs"/>
              </a:rPr>
              <a:t> Author, Editable, </a:t>
            </a:r>
            <a:r>
              <a:rPr lang="en-US" sz="1400" kern="1200" dirty="0">
                <a:solidFill>
                  <a:schemeClr val="tx1"/>
                </a:solidFill>
                <a:effectLst/>
                <a:latin typeface="+mn-lt"/>
                <a:ea typeface="+mn-ea"/>
                <a:cs typeface="+mn-cs"/>
              </a:rPr>
              <a:t>and</a:t>
            </a:r>
            <a:r>
              <a:rPr lang="en-US" sz="1400" i="1" kern="1200" dirty="0">
                <a:solidFill>
                  <a:schemeClr val="tx1"/>
                </a:solidFill>
                <a:effectLst/>
                <a:latin typeface="+mn-lt"/>
                <a:ea typeface="+mn-ea"/>
                <a:cs typeface="+mn-cs"/>
              </a:rPr>
              <a:t> Name.</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Add a Crystal Reports layout or standalone report. When this object is used to import a layout/report for Crystal Reports, the fields </a:t>
            </a:r>
            <a:r>
              <a:rPr lang="en-US" sz="1400" i="1" kern="1200" dirty="0">
                <a:solidFill>
                  <a:schemeClr val="tx1"/>
                </a:solidFill>
                <a:effectLst/>
                <a:latin typeface="+mn-lt"/>
                <a:ea typeface="+mn-ea"/>
                <a:cs typeface="+mn-cs"/>
              </a:rPr>
              <a:t>Name</a:t>
            </a:r>
            <a:r>
              <a:rPr lang="en-US" sz="1400" kern="1200" dirty="0">
                <a:solidFill>
                  <a:schemeClr val="tx1"/>
                </a:solidFill>
                <a:effectLst/>
                <a:latin typeface="+mn-lt"/>
                <a:ea typeface="+mn-ea"/>
                <a:cs typeface="+mn-cs"/>
              </a:rPr>
              <a:t>, </a:t>
            </a:r>
            <a:r>
              <a:rPr lang="en-US" sz="1400" i="1" kern="1200" dirty="0" err="1">
                <a:solidFill>
                  <a:schemeClr val="tx1"/>
                </a:solidFill>
                <a:effectLst/>
                <a:latin typeface="+mn-lt"/>
                <a:ea typeface="+mn-ea"/>
                <a:cs typeface="+mn-cs"/>
              </a:rPr>
              <a:t>TypeCode</a:t>
            </a:r>
            <a:r>
              <a:rPr lang="en-US" sz="1400" kern="1200" dirty="0">
                <a:solidFill>
                  <a:schemeClr val="tx1"/>
                </a:solidFill>
                <a:effectLst/>
                <a:latin typeface="+mn-lt"/>
                <a:ea typeface="+mn-ea"/>
                <a:cs typeface="+mn-cs"/>
              </a:rPr>
              <a:t>, </a:t>
            </a:r>
            <a:r>
              <a:rPr lang="en-US" sz="1400" i="1" kern="1200" dirty="0">
                <a:solidFill>
                  <a:schemeClr val="tx1"/>
                </a:solidFill>
                <a:effectLst/>
                <a:latin typeface="+mn-lt"/>
                <a:ea typeface="+mn-ea"/>
                <a:cs typeface="+mn-cs"/>
              </a:rPr>
              <a:t>Author, </a:t>
            </a:r>
            <a:r>
              <a:rPr lang="en-US" sz="1400" kern="1200" dirty="0">
                <a:solidFill>
                  <a:schemeClr val="tx1"/>
                </a:solidFill>
                <a:effectLst/>
                <a:latin typeface="+mn-lt"/>
                <a:ea typeface="+mn-ea"/>
                <a:cs typeface="+mn-cs"/>
              </a:rPr>
              <a:t>and </a:t>
            </a:r>
            <a:r>
              <a:rPr lang="en-US" sz="1400" i="1" kern="1200" dirty="0">
                <a:solidFill>
                  <a:schemeClr val="tx1"/>
                </a:solidFill>
                <a:effectLst/>
                <a:latin typeface="+mn-lt"/>
                <a:ea typeface="+mn-ea"/>
                <a:cs typeface="+mn-cs"/>
              </a:rPr>
              <a:t>Category</a:t>
            </a:r>
            <a:r>
              <a:rPr lang="en-US" sz="1400" kern="1200" dirty="0">
                <a:solidFill>
                  <a:schemeClr val="tx1"/>
                </a:solidFill>
                <a:effectLst/>
                <a:latin typeface="+mn-lt"/>
                <a:ea typeface="+mn-ea"/>
                <a:cs typeface="+mn-cs"/>
              </a:rPr>
              <a:t> must be set. Set the </a:t>
            </a:r>
            <a:r>
              <a:rPr lang="en-US" sz="1400" i="1" kern="1200" dirty="0">
                <a:solidFill>
                  <a:schemeClr val="tx1"/>
                </a:solidFill>
                <a:effectLst/>
                <a:latin typeface="+mn-lt"/>
                <a:ea typeface="+mn-ea"/>
                <a:cs typeface="+mn-cs"/>
              </a:rPr>
              <a:t>Category</a:t>
            </a:r>
            <a:r>
              <a:rPr lang="en-US" sz="1400" kern="1200" dirty="0">
                <a:solidFill>
                  <a:schemeClr val="tx1"/>
                </a:solidFill>
                <a:effectLst/>
                <a:latin typeface="+mn-lt"/>
                <a:ea typeface="+mn-ea"/>
                <a:cs typeface="+mn-cs"/>
              </a:rPr>
              <a:t> to </a:t>
            </a:r>
            <a:r>
              <a:rPr lang="en-US" sz="1400" b="1" i="1" kern="1200" dirty="0">
                <a:solidFill>
                  <a:schemeClr val="tx1"/>
                </a:solidFill>
                <a:effectLst/>
                <a:latin typeface="+mn-lt"/>
                <a:ea typeface="+mn-ea"/>
                <a:cs typeface="+mn-cs"/>
              </a:rPr>
              <a:t>Crystal Reports</a:t>
            </a:r>
            <a:r>
              <a:rPr lang="en-US" sz="1400" kern="1200" dirty="0">
                <a:solidFill>
                  <a:schemeClr val="tx1"/>
                </a:solidFill>
                <a:effectLst/>
                <a:latin typeface="+mn-lt"/>
                <a:ea typeface="+mn-ea"/>
                <a:cs typeface="+mn-cs"/>
              </a:rPr>
              <a:t> and the </a:t>
            </a:r>
            <a:r>
              <a:rPr lang="en-US" sz="1400" i="1" kern="1200" dirty="0" err="1">
                <a:solidFill>
                  <a:schemeClr val="tx1"/>
                </a:solidFill>
                <a:effectLst/>
                <a:latin typeface="+mn-lt"/>
                <a:ea typeface="+mn-ea"/>
                <a:cs typeface="+mn-cs"/>
              </a:rPr>
              <a:t>TypeCode</a:t>
            </a:r>
            <a:r>
              <a:rPr lang="en-US" sz="1400" kern="1200" dirty="0">
                <a:solidFill>
                  <a:schemeClr val="tx1"/>
                </a:solidFill>
                <a:effectLst/>
                <a:latin typeface="+mn-lt"/>
                <a:ea typeface="+mn-ea"/>
                <a:cs typeface="+mn-cs"/>
              </a:rPr>
              <a:t> to either </a:t>
            </a:r>
            <a:r>
              <a:rPr lang="en-US" sz="1400" b="1" i="1" kern="1200" dirty="0">
                <a:solidFill>
                  <a:schemeClr val="tx1"/>
                </a:solidFill>
                <a:effectLst/>
                <a:latin typeface="+mn-lt"/>
                <a:ea typeface="+mn-ea"/>
                <a:cs typeface="+mn-cs"/>
              </a:rPr>
              <a:t>RCRI</a:t>
            </a:r>
            <a:r>
              <a:rPr lang="en-US" sz="1400" kern="1200" dirty="0">
                <a:solidFill>
                  <a:schemeClr val="tx1"/>
                </a:solidFill>
                <a:effectLst/>
                <a:latin typeface="+mn-lt"/>
                <a:ea typeface="+mn-ea"/>
                <a:cs typeface="+mn-cs"/>
              </a:rPr>
              <a:t> (for standalone reports) or a document type (for layouts).</a:t>
            </a:r>
          </a:p>
        </p:txBody>
      </p:sp>
    </p:spTree>
    <p:extLst>
      <p:ext uri="{BB962C8B-B14F-4D97-AF65-F5344CB8AC3E}">
        <p14:creationId xmlns:p14="http://schemas.microsoft.com/office/powerpoint/2010/main" val="56328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LayoutKeyEvent</a:t>
            </a:r>
            <a:r>
              <a:rPr lang="en-US" sz="1400" kern="1200" dirty="0">
                <a:solidFill>
                  <a:schemeClr val="tx1"/>
                </a:solidFill>
                <a:effectLst/>
                <a:latin typeface="+mn-lt"/>
                <a:ea typeface="+mn-ea"/>
                <a:cs typeface="+mn-cs"/>
              </a:rPr>
              <a:t> is an event assigned to printing. It occurs when you print or execute the print preview action for a layout of an add-on form.</a:t>
            </a:r>
          </a:p>
          <a:p>
            <a:pPr rtl="0"/>
            <a:r>
              <a:rPr lang="en-US" sz="1400" kern="1200" dirty="0">
                <a:solidFill>
                  <a:schemeClr val="tx1"/>
                </a:solidFill>
                <a:effectLst/>
                <a:latin typeface="+mn-lt"/>
                <a:ea typeface="+mn-ea"/>
                <a:cs typeface="+mn-cs"/>
              </a:rPr>
              <a:t>In the upper figure, you can see the </a:t>
            </a:r>
            <a:r>
              <a:rPr lang="en-US" sz="1400" b="1" kern="1200" dirty="0" err="1">
                <a:solidFill>
                  <a:schemeClr val="tx1"/>
                </a:solidFill>
                <a:effectLst/>
                <a:latin typeface="+mn-lt"/>
                <a:ea typeface="+mn-ea"/>
                <a:cs typeface="+mn-cs"/>
              </a:rPr>
              <a:t>LayoutKeyInfo</a:t>
            </a:r>
            <a:r>
              <a:rPr lang="en-US" sz="1400" kern="1200" dirty="0">
                <a:solidFill>
                  <a:schemeClr val="tx1"/>
                </a:solidFill>
                <a:effectLst/>
                <a:latin typeface="+mn-lt"/>
                <a:ea typeface="+mn-ea"/>
                <a:cs typeface="+mn-cs"/>
              </a:rPr>
              <a:t> object members, which contain the information about the current </a:t>
            </a:r>
            <a:r>
              <a:rPr lang="en-US" sz="1400" b="1" kern="1200" dirty="0" err="1">
                <a:solidFill>
                  <a:schemeClr val="tx1"/>
                </a:solidFill>
                <a:effectLst/>
                <a:latin typeface="+mn-lt"/>
                <a:ea typeface="+mn-ea"/>
                <a:cs typeface="+mn-cs"/>
              </a:rPr>
              <a:t>LayoutKeyEvent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If the layout needs the key of the add-on form, the add-on catches and sets </a:t>
            </a:r>
            <a:r>
              <a:rPr lang="en-US" sz="1400" kern="1200" dirty="0" err="1">
                <a:solidFill>
                  <a:schemeClr val="tx1"/>
                </a:solidFill>
                <a:effectLst/>
                <a:latin typeface="+mn-lt"/>
                <a:ea typeface="+mn-ea"/>
                <a:cs typeface="+mn-cs"/>
              </a:rPr>
              <a:t>LayoutKeyInfo.LayoutKey</a:t>
            </a:r>
            <a:r>
              <a:rPr lang="en-US" sz="1400" kern="1200" dirty="0">
                <a:solidFill>
                  <a:schemeClr val="tx1"/>
                </a:solidFill>
                <a:effectLst/>
                <a:latin typeface="+mn-lt"/>
                <a:ea typeface="+mn-ea"/>
                <a:cs typeface="+mn-cs"/>
              </a:rPr>
              <a:t> to the key.</a:t>
            </a:r>
          </a:p>
          <a:p>
            <a:pPr rtl="0"/>
            <a:r>
              <a:rPr lang="en-US" sz="1400" kern="1200" dirty="0">
                <a:solidFill>
                  <a:schemeClr val="tx1"/>
                </a:solidFill>
                <a:effectLst/>
                <a:latin typeface="+mn-lt"/>
                <a:ea typeface="+mn-ea"/>
                <a:cs typeface="+mn-cs"/>
              </a:rPr>
              <a:t>In the lower figure, you can see how the event handler can be defined for the layout key event.</a:t>
            </a:r>
          </a:p>
        </p:txBody>
      </p:sp>
    </p:spTree>
    <p:extLst>
      <p:ext uri="{BB962C8B-B14F-4D97-AF65-F5344CB8AC3E}">
        <p14:creationId xmlns:p14="http://schemas.microsoft.com/office/powerpoint/2010/main" val="367110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next few slides will show how the Crystal Report can be added to the SAP Business One company database. </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ReportType</a:t>
            </a:r>
            <a:r>
              <a:rPr lang="en-US" sz="1400" kern="1200" dirty="0">
                <a:solidFill>
                  <a:schemeClr val="tx1"/>
                </a:solidFill>
                <a:effectLst/>
                <a:latin typeface="+mn-lt"/>
                <a:ea typeface="+mn-ea"/>
                <a:cs typeface="+mn-cs"/>
              </a:rPr>
              <a:t> entry can be added through the DI API, which will add the report type to the </a:t>
            </a:r>
            <a:r>
              <a:rPr lang="en-US" sz="1400" i="1" kern="1200" dirty="0">
                <a:solidFill>
                  <a:schemeClr val="tx1"/>
                </a:solidFill>
                <a:effectLst/>
                <a:latin typeface="+mn-lt"/>
                <a:ea typeface="+mn-ea"/>
                <a:cs typeface="+mn-cs"/>
              </a:rPr>
              <a:t>RTYP</a:t>
            </a:r>
            <a:r>
              <a:rPr lang="en-US" sz="1400" kern="1200" dirty="0">
                <a:solidFill>
                  <a:schemeClr val="tx1"/>
                </a:solidFill>
                <a:effectLst/>
                <a:latin typeface="+mn-lt"/>
                <a:ea typeface="+mn-ea"/>
                <a:cs typeface="+mn-cs"/>
              </a:rPr>
              <a:t> database table. The report type can also have a menu entry. </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ReportLayout</a:t>
            </a:r>
            <a:r>
              <a:rPr lang="en-US" sz="1400" kern="1200" dirty="0">
                <a:solidFill>
                  <a:schemeClr val="tx1"/>
                </a:solidFill>
                <a:effectLst/>
                <a:latin typeface="+mn-lt"/>
                <a:ea typeface="+mn-ea"/>
                <a:cs typeface="+mn-cs"/>
              </a:rPr>
              <a:t> is also used from the DI API and populates the </a:t>
            </a:r>
            <a:r>
              <a:rPr lang="en-US" sz="1400" i="1" kern="1200" dirty="0">
                <a:solidFill>
                  <a:schemeClr val="tx1"/>
                </a:solidFill>
                <a:effectLst/>
                <a:latin typeface="+mn-lt"/>
                <a:ea typeface="+mn-ea"/>
                <a:cs typeface="+mn-cs"/>
              </a:rPr>
              <a:t>RDOC4</a:t>
            </a:r>
            <a:r>
              <a:rPr lang="en-US" sz="1400" kern="1200" dirty="0">
                <a:solidFill>
                  <a:schemeClr val="tx1"/>
                </a:solidFill>
                <a:effectLst/>
                <a:latin typeface="+mn-lt"/>
                <a:ea typeface="+mn-ea"/>
                <a:cs typeface="+mn-cs"/>
              </a:rPr>
              <a:t> table.</a:t>
            </a:r>
          </a:p>
          <a:p>
            <a:pPr rtl="0"/>
            <a:r>
              <a:rPr lang="en-US" sz="1400" kern="1200" dirty="0">
                <a:solidFill>
                  <a:schemeClr val="tx1"/>
                </a:solidFill>
                <a:effectLst/>
                <a:latin typeface="+mn-lt"/>
                <a:ea typeface="+mn-ea"/>
                <a:cs typeface="+mn-cs"/>
              </a:rPr>
              <a:t>You can then update the report type default value by using the </a:t>
            </a:r>
            <a:r>
              <a:rPr lang="en-US" sz="1400" i="1" kern="1200" dirty="0" err="1">
                <a:solidFill>
                  <a:schemeClr val="tx1"/>
                </a:solidFill>
                <a:effectLst/>
                <a:latin typeface="+mn-lt"/>
                <a:ea typeface="+mn-ea"/>
                <a:cs typeface="+mn-cs"/>
              </a:rPr>
              <a:t>UpdateReportType</a:t>
            </a:r>
            <a:r>
              <a:rPr lang="en-US" sz="1400" kern="1200" dirty="0">
                <a:solidFill>
                  <a:schemeClr val="tx1"/>
                </a:solidFill>
                <a:effectLst/>
                <a:latin typeface="+mn-lt"/>
                <a:ea typeface="+mn-ea"/>
                <a:cs typeface="+mn-cs"/>
              </a:rPr>
              <a:t> method exposed for the </a:t>
            </a:r>
            <a:r>
              <a:rPr lang="en-US" sz="1400" b="1" kern="1200" dirty="0" err="1">
                <a:solidFill>
                  <a:schemeClr val="tx1"/>
                </a:solidFill>
                <a:effectLst/>
                <a:latin typeface="+mn-lt"/>
                <a:ea typeface="+mn-ea"/>
                <a:cs typeface="+mn-cs"/>
              </a:rPr>
              <a:t>ReportTypesService</a:t>
            </a:r>
            <a:r>
              <a:rPr lang="en-US" sz="1400" kern="1200" dirty="0">
                <a:solidFill>
                  <a:schemeClr val="tx1"/>
                </a:solidFill>
                <a:effectLst/>
                <a:latin typeface="+mn-lt"/>
                <a:ea typeface="+mn-ea"/>
                <a:cs typeface="+mn-cs"/>
              </a:rPr>
              <a:t> object.</a:t>
            </a:r>
          </a:p>
        </p:txBody>
      </p:sp>
    </p:spTree>
    <p:extLst>
      <p:ext uri="{BB962C8B-B14F-4D97-AF65-F5344CB8AC3E}">
        <p14:creationId xmlns:p14="http://schemas.microsoft.com/office/powerpoint/2010/main" val="105742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We still use the DI API to create a link between the layout and the report file.</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SetBlob</a:t>
            </a:r>
            <a:r>
              <a:rPr lang="en-US" sz="1400" kern="1200" dirty="0">
                <a:solidFill>
                  <a:schemeClr val="tx1"/>
                </a:solidFill>
                <a:effectLst/>
                <a:latin typeface="+mn-lt"/>
                <a:ea typeface="+mn-ea"/>
                <a:cs typeface="+mn-cs"/>
              </a:rPr>
              <a:t> method at the </a:t>
            </a:r>
            <a:r>
              <a:rPr lang="en-US" sz="1400" b="1" kern="1200" dirty="0" err="1">
                <a:solidFill>
                  <a:schemeClr val="tx1"/>
                </a:solidFill>
                <a:effectLst/>
                <a:latin typeface="+mn-lt"/>
                <a:ea typeface="+mn-ea"/>
                <a:cs typeface="+mn-cs"/>
              </a:rPr>
              <a:t>CompanyService</a:t>
            </a:r>
            <a:r>
              <a:rPr lang="en-US" sz="1400" kern="1200" dirty="0">
                <a:solidFill>
                  <a:schemeClr val="tx1"/>
                </a:solidFill>
                <a:effectLst/>
                <a:latin typeface="+mn-lt"/>
                <a:ea typeface="+mn-ea"/>
                <a:cs typeface="+mn-cs"/>
              </a:rPr>
              <a:t> object level is used to load the binary large object file, the Crystal Report file, into the SAP Business One company database.</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SetBlob</a:t>
            </a:r>
            <a:r>
              <a:rPr lang="en-US" sz="1400" kern="1200" dirty="0">
                <a:solidFill>
                  <a:schemeClr val="tx1"/>
                </a:solidFill>
                <a:effectLst/>
                <a:latin typeface="+mn-lt"/>
                <a:ea typeface="+mn-ea"/>
                <a:cs typeface="+mn-cs"/>
              </a:rPr>
              <a:t> method’s  input parameter are the </a:t>
            </a:r>
            <a:r>
              <a:rPr lang="en-US" sz="1400" i="1" kern="1200" dirty="0" err="1">
                <a:solidFill>
                  <a:schemeClr val="tx1"/>
                </a:solidFill>
                <a:effectLst/>
                <a:latin typeface="+mn-lt"/>
                <a:ea typeface="+mn-ea"/>
                <a:cs typeface="+mn-cs"/>
              </a:rPr>
              <a:t>BlobParams</a:t>
            </a:r>
            <a:r>
              <a:rPr lang="en-US" sz="1400" kern="1200" dirty="0">
                <a:solidFill>
                  <a:schemeClr val="tx1"/>
                </a:solidFill>
                <a:effectLst/>
                <a:latin typeface="+mn-lt"/>
                <a:ea typeface="+mn-ea"/>
                <a:cs typeface="+mn-cs"/>
              </a:rPr>
              <a:t>, where we have defined the table and field and the blob content represented in the </a:t>
            </a:r>
            <a:r>
              <a:rPr lang="en-US" sz="1400" i="1" kern="1200" dirty="0" err="1">
                <a:solidFill>
                  <a:schemeClr val="tx1"/>
                </a:solidFill>
                <a:effectLst/>
                <a:latin typeface="+mn-lt"/>
                <a:ea typeface="+mn-ea"/>
                <a:cs typeface="+mn-cs"/>
              </a:rPr>
              <a:t>oBlob</a:t>
            </a:r>
            <a:r>
              <a:rPr lang="en-US" sz="1400" kern="1200" dirty="0">
                <a:solidFill>
                  <a:schemeClr val="tx1"/>
                </a:solidFill>
                <a:effectLst/>
                <a:latin typeface="+mn-lt"/>
                <a:ea typeface="+mn-ea"/>
                <a:cs typeface="+mn-cs"/>
              </a:rPr>
              <a:t> variable.</a:t>
            </a:r>
          </a:p>
          <a:p>
            <a:pPr rtl="0"/>
            <a:r>
              <a:rPr lang="en-US" sz="1400" kern="1200" dirty="0">
                <a:solidFill>
                  <a:schemeClr val="tx1"/>
                </a:solidFill>
                <a:effectLst/>
                <a:latin typeface="+mn-lt"/>
                <a:ea typeface="+mn-ea"/>
                <a:cs typeface="+mn-cs"/>
              </a:rPr>
              <a:t>We have now finished the work in the DI API and now switch to the UI API.</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has the </a:t>
            </a:r>
            <a:r>
              <a:rPr lang="en-US" sz="1400" i="1" kern="1200" dirty="0" err="1">
                <a:solidFill>
                  <a:schemeClr val="tx1"/>
                </a:solidFill>
                <a:effectLst/>
                <a:latin typeface="+mn-lt"/>
                <a:ea typeface="+mn-ea"/>
                <a:cs typeface="+mn-cs"/>
              </a:rPr>
              <a:t>ReportType</a:t>
            </a:r>
            <a:r>
              <a:rPr lang="en-US" sz="1400" kern="1200" dirty="0">
                <a:solidFill>
                  <a:schemeClr val="tx1"/>
                </a:solidFill>
                <a:effectLst/>
                <a:latin typeface="+mn-lt"/>
                <a:ea typeface="+mn-ea"/>
                <a:cs typeface="+mn-cs"/>
              </a:rPr>
              <a:t> property, where the DI API’s </a:t>
            </a:r>
            <a:r>
              <a:rPr lang="en-US" sz="1400" b="1" kern="1200" dirty="0" err="1">
                <a:solidFill>
                  <a:schemeClr val="tx1"/>
                </a:solidFill>
                <a:effectLst/>
                <a:latin typeface="+mn-lt"/>
                <a:ea typeface="+mn-ea"/>
                <a:cs typeface="+mn-cs"/>
              </a:rPr>
              <a:t>ReportType</a:t>
            </a:r>
            <a:r>
              <a:rPr lang="en-US" sz="1400" kern="1200" dirty="0">
                <a:solidFill>
                  <a:schemeClr val="tx1"/>
                </a:solidFill>
                <a:effectLst/>
                <a:latin typeface="+mn-lt"/>
                <a:ea typeface="+mn-ea"/>
                <a:cs typeface="+mn-cs"/>
              </a:rPr>
              <a:t> code needs to be assigned. This step links the new report type with the user form.</a:t>
            </a:r>
          </a:p>
        </p:txBody>
      </p:sp>
    </p:spTree>
    <p:extLst>
      <p:ext uri="{BB962C8B-B14F-4D97-AF65-F5344CB8AC3E}">
        <p14:creationId xmlns:p14="http://schemas.microsoft.com/office/powerpoint/2010/main" val="118661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final step, you can create an event handler to handle the </a:t>
            </a:r>
            <a:r>
              <a:rPr lang="en-US" sz="1400" kern="1200" dirty="0" err="1">
                <a:solidFill>
                  <a:schemeClr val="tx1"/>
                </a:solidFill>
                <a:effectLst/>
                <a:latin typeface="+mn-lt"/>
                <a:ea typeface="+mn-ea"/>
                <a:cs typeface="+mn-cs"/>
              </a:rPr>
              <a:t>LayoutKeyEvent</a:t>
            </a:r>
            <a:r>
              <a:rPr lang="en-US" sz="1400" kern="1200">
                <a:solidFill>
                  <a:schemeClr val="tx1"/>
                </a:solidFill>
                <a:effectLst/>
                <a:latin typeface="+mn-lt"/>
                <a:ea typeface="+mn-ea"/>
                <a:cs typeface="+mn-cs"/>
              </a:rPr>
              <a:t>.</a:t>
            </a:r>
          </a:p>
        </p:txBody>
      </p:sp>
    </p:spTree>
    <p:extLst>
      <p:ext uri="{BB962C8B-B14F-4D97-AF65-F5344CB8AC3E}">
        <p14:creationId xmlns:p14="http://schemas.microsoft.com/office/powerpoint/2010/main" val="4195092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it-IT" dirty="0">
                <a:solidFill>
                  <a:schemeClr val="accent1"/>
                </a:solidFill>
              </a:rPr>
              <a:t>Cross DI API / UI API – Crystal Reports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Crystal Reports:</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673860" y="1643778"/>
            <a:ext cx="9874376" cy="1590179"/>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and manage new Crystal Reports from an add-on</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which DI API services are available for Crystal Reports development</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how to handle LayoutKeyEvent</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91259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sz="quarter" idx="4294967295"/>
          </p:nvPr>
        </p:nvSpPr>
        <p:spPr>
          <a:xfrm>
            <a:off x="504001" y="1408908"/>
            <a:ext cx="11186475" cy="4044242"/>
          </a:xfrm>
        </p:spPr>
        <p:txBody>
          <a:bodyPr>
            <a:normAutofit/>
          </a:bodyPr>
          <a:lstStyle/>
          <a:p>
            <a:pPr lvl="1">
              <a:buNone/>
            </a:pPr>
            <a:r>
              <a:rPr lang="en-US" kern="0" dirty="0">
                <a:solidFill>
                  <a:srgbClr val="000000"/>
                </a:solidFill>
                <a:ea typeface="Arial Unicode MS"/>
                <a:cs typeface="Arial Unicode MS"/>
              </a:rPr>
              <a:t>Crystal Reports Integration for Add-ons: You can now use the SAP Crystal Reports integration functionality with add-ons (both SAP Business One add-ons and add-ons provided by partners).</a:t>
            </a:r>
          </a:p>
          <a:p>
            <a:pPr>
              <a:spcBef>
                <a:spcPct val="75000"/>
              </a:spcBef>
              <a:buClr>
                <a:srgbClr val="000000"/>
              </a:buClr>
              <a:defRPr/>
            </a:pPr>
            <a:r>
              <a:rPr lang="de-DE" sz="1800" kern="0" dirty="0">
                <a:solidFill>
                  <a:srgbClr val="000000"/>
                </a:solidFill>
                <a:ea typeface="Arial Unicode MS"/>
                <a:cs typeface="Arial Unicode MS"/>
              </a:rPr>
              <a:t>DI API</a:t>
            </a:r>
          </a:p>
          <a:p>
            <a:pPr marL="541338" lvl="2" indent="-195263">
              <a:spcBef>
                <a:spcPct val="25000"/>
              </a:spcBef>
              <a:buBlip>
                <a:blip r:embed="rId4"/>
              </a:buBlip>
              <a:defRPr/>
            </a:pPr>
            <a:r>
              <a:rPr lang="en-US" sz="1400" b="1" kern="0" dirty="0">
                <a:solidFill>
                  <a:schemeClr val="accent3"/>
                </a:solidFill>
                <a:ea typeface="Arial Unicode MS"/>
                <a:cs typeface="Arial Unicode MS"/>
              </a:rPr>
              <a:t>ReportLayouts</a:t>
            </a:r>
            <a:r>
              <a:rPr lang="en-US" sz="1400" kern="0" dirty="0">
                <a:ea typeface="Arial Unicode MS"/>
                <a:cs typeface="Arial Unicode MS"/>
              </a:rPr>
              <a:t> – import and export the report layout</a:t>
            </a:r>
          </a:p>
          <a:p>
            <a:pPr marL="541338" lvl="2" indent="-195263">
              <a:spcBef>
                <a:spcPct val="25000"/>
              </a:spcBef>
              <a:buBlip>
                <a:blip r:embed="rId4"/>
              </a:buBlip>
              <a:defRPr/>
            </a:pPr>
            <a:r>
              <a:rPr lang="en-US" sz="1400" b="1" kern="0" dirty="0">
                <a:solidFill>
                  <a:schemeClr val="accent3"/>
                </a:solidFill>
                <a:ea typeface="Arial Unicode MS"/>
                <a:cs typeface="Arial Unicode MS"/>
              </a:rPr>
              <a:t>ReportLayoutsService</a:t>
            </a:r>
            <a:endParaRPr lang="en-US" sz="1400" kern="0" dirty="0">
              <a:ea typeface="Arial Unicode MS"/>
              <a:cs typeface="Arial Unicode MS"/>
            </a:endParaRPr>
          </a:p>
          <a:p>
            <a:pPr marL="541338" lvl="2" indent="-195263">
              <a:spcBef>
                <a:spcPct val="25000"/>
              </a:spcBef>
              <a:buBlip>
                <a:blip r:embed="rId4"/>
              </a:buBlip>
              <a:defRPr/>
            </a:pPr>
            <a:r>
              <a:rPr lang="en-US" sz="1400" b="1" kern="0" dirty="0">
                <a:solidFill>
                  <a:schemeClr val="accent3"/>
                </a:solidFill>
                <a:ea typeface="Arial Unicode MS"/>
                <a:cs typeface="Arial Unicode MS"/>
              </a:rPr>
              <a:t>ReportTypesService</a:t>
            </a:r>
          </a:p>
          <a:p>
            <a:pPr marL="541338" lvl="2" indent="-195263">
              <a:spcBef>
                <a:spcPct val="25000"/>
              </a:spcBef>
              <a:buBlip>
                <a:blip r:embed="rId4"/>
              </a:buBlip>
              <a:defRPr/>
            </a:pPr>
            <a:endParaRPr lang="en-US" sz="1400" b="1" kern="0" dirty="0">
              <a:solidFill>
                <a:schemeClr val="accent3"/>
              </a:solidFill>
              <a:ea typeface="Arial Unicode MS"/>
              <a:cs typeface="Arial Unicode MS"/>
            </a:endParaRPr>
          </a:p>
          <a:p>
            <a:pPr>
              <a:spcBef>
                <a:spcPct val="75000"/>
              </a:spcBef>
              <a:buClr>
                <a:srgbClr val="000000"/>
              </a:buClr>
              <a:buSzPct val="100000"/>
              <a:defRPr/>
            </a:pPr>
            <a:r>
              <a:rPr lang="en-US" sz="1800" kern="0" dirty="0">
                <a:solidFill>
                  <a:srgbClr val="000000"/>
                </a:solidFill>
                <a:ea typeface="Arial Unicode MS"/>
                <a:cs typeface="Arial Unicode MS"/>
              </a:rPr>
              <a:t>UI API</a:t>
            </a:r>
          </a:p>
          <a:p>
            <a:pPr marL="541338" lvl="2" indent="-195263" eaLnBrk="0" hangingPunct="0">
              <a:spcBef>
                <a:spcPct val="25000"/>
              </a:spcBef>
              <a:buBlip>
                <a:blip r:embed="rId4"/>
              </a:buBlip>
              <a:defRPr/>
            </a:pPr>
            <a:r>
              <a:rPr lang="en-US" sz="1400" b="1" kern="0" dirty="0">
                <a:solidFill>
                  <a:schemeClr val="accent3"/>
                </a:solidFill>
                <a:ea typeface="Arial Unicode MS"/>
                <a:cs typeface="Arial Unicode MS"/>
              </a:rPr>
              <a:t>LayoutKeyEvent</a:t>
            </a:r>
            <a:r>
              <a:rPr lang="en-US" sz="1400" kern="0" dirty="0">
                <a:solidFill>
                  <a:srgbClr val="000000"/>
                </a:solidFill>
                <a:ea typeface="Arial Unicode MS"/>
                <a:cs typeface="Arial Unicode MS"/>
              </a:rPr>
              <a:t> of the Application object</a:t>
            </a:r>
          </a:p>
          <a:p>
            <a:pPr marL="708025" lvl="3" indent="-165100" eaLnBrk="0" hangingPunct="0">
              <a:spcBef>
                <a:spcPct val="25000"/>
              </a:spcBef>
              <a:buFont typeface="Arial" pitchFamily="34" charset="0"/>
              <a:buChar char="–"/>
              <a:defRPr/>
            </a:pPr>
            <a:r>
              <a:rPr lang="en-US" kern="0" dirty="0">
                <a:solidFill>
                  <a:srgbClr val="000000"/>
                </a:solidFill>
                <a:ea typeface="Arial Unicode MS"/>
                <a:cs typeface="Arial Unicode MS"/>
              </a:rPr>
              <a:t>et_PRINT_LAYOUT_KEY of the BoEventTypes enumeration</a:t>
            </a:r>
          </a:p>
          <a:p>
            <a:pPr marL="708025" lvl="3" indent="-165100" eaLnBrk="0" hangingPunct="0">
              <a:spcBef>
                <a:spcPct val="25000"/>
              </a:spcBef>
              <a:buFont typeface="Arial" pitchFamily="34" charset="0"/>
              <a:buChar char="–"/>
              <a:defRPr/>
            </a:pPr>
            <a:r>
              <a:rPr lang="en-US" kern="0" dirty="0">
                <a:solidFill>
                  <a:srgbClr val="000000"/>
                </a:solidFill>
                <a:ea typeface="Arial Unicode MS"/>
                <a:cs typeface="Arial Unicode MS"/>
              </a:rPr>
              <a:t>LayoutKeyInfo object</a:t>
            </a:r>
          </a:p>
          <a:p>
            <a:pPr marL="541338" lvl="2" indent="-195263" eaLnBrk="0" hangingPunct="0">
              <a:spcBef>
                <a:spcPct val="25000"/>
              </a:spcBef>
              <a:buBlip>
                <a:blip r:embed="rId4"/>
              </a:buBlip>
              <a:defRPr/>
            </a:pPr>
            <a:r>
              <a:rPr lang="en-US" sz="1400" b="1" kern="0" dirty="0">
                <a:solidFill>
                  <a:schemeClr val="accent3"/>
                </a:solidFill>
                <a:ea typeface="Arial Unicode MS"/>
                <a:cs typeface="Arial Unicode MS"/>
              </a:rPr>
              <a:t>ReportType</a:t>
            </a:r>
            <a:r>
              <a:rPr lang="en-US" sz="1400" kern="0" dirty="0">
                <a:solidFill>
                  <a:srgbClr val="000000"/>
                </a:solidFill>
                <a:ea typeface="Arial Unicode MS"/>
                <a:cs typeface="Arial Unicode MS"/>
              </a:rPr>
              <a:t> property of the Form object</a:t>
            </a:r>
          </a:p>
          <a:p>
            <a:pPr marL="541338" lvl="2" indent="-195263" eaLnBrk="0" hangingPunct="0">
              <a:spcBef>
                <a:spcPct val="25000"/>
              </a:spcBef>
              <a:buBlip>
                <a:blip r:embed="rId4"/>
              </a:buBlip>
              <a:defRPr/>
            </a:pPr>
            <a:r>
              <a:rPr lang="en-US" sz="1400" b="1" kern="0" dirty="0">
                <a:solidFill>
                  <a:schemeClr val="accent3"/>
                </a:solidFill>
                <a:ea typeface="Arial Unicode MS"/>
                <a:cs typeface="Arial Unicode MS"/>
              </a:rPr>
              <a:t>ExportRptAsXML</a:t>
            </a:r>
            <a:r>
              <a:rPr lang="en-US" sz="1400" kern="0" dirty="0">
                <a:solidFill>
                  <a:srgbClr val="000000"/>
                </a:solidFill>
                <a:ea typeface="Arial Unicode MS"/>
                <a:cs typeface="Arial Unicode MS"/>
              </a:rPr>
              <a:t> property of the Application object</a:t>
            </a:r>
          </a:p>
          <a:p>
            <a:pPr lvl="1">
              <a:buNone/>
            </a:pPr>
            <a:endParaRPr lang="en-US" kern="0" dirty="0">
              <a:solidFill>
                <a:srgbClr val="000000"/>
              </a:solidFill>
              <a:ea typeface="Arial Unicode MS"/>
              <a:cs typeface="Arial Unicode MS"/>
            </a:endParaRPr>
          </a:p>
          <a:p>
            <a:pPr lvl="1">
              <a:buNone/>
            </a:pPr>
            <a:endParaRPr lang="de-DE" dirty="0">
              <a:cs typeface="Arial Unicode MS" pitchFamily="34" charset="-128"/>
            </a:endParaRPr>
          </a:p>
        </p:txBody>
      </p:sp>
      <p:sp>
        <p:nvSpPr>
          <p:cNvPr id="6" name="Title 5"/>
          <p:cNvSpPr>
            <a:spLocks noGrp="1"/>
          </p:cNvSpPr>
          <p:nvPr>
            <p:ph type="title"/>
          </p:nvPr>
        </p:nvSpPr>
        <p:spPr>
          <a:xfrm>
            <a:off x="504001" y="504000"/>
            <a:ext cx="11186476" cy="369332"/>
          </a:xfrm>
        </p:spPr>
        <p:txBody>
          <a:bodyPr/>
          <a:lstStyle/>
          <a:p>
            <a:r>
              <a:rPr lang="en-US" dirty="0">
                <a:cs typeface="Arial Unicode MS" pitchFamily="34" charset="-128"/>
              </a:rPr>
              <a:t>Crystal Reports: SDK features</a:t>
            </a:r>
            <a:endParaRPr lang="de-DE" sz="2000" dirty="0"/>
          </a:p>
        </p:txBody>
      </p:sp>
      <p:sp>
        <p:nvSpPr>
          <p:cNvPr id="7" name="Rounded Rectangle 8">
            <a:extLst>
              <a:ext uri="{FF2B5EF4-FFF2-40B4-BE49-F238E27FC236}">
                <a16:creationId xmlns:a16="http://schemas.microsoft.com/office/drawing/2014/main" id="{7AE7518B-23FC-46B0-920A-19BCEB62C190}"/>
              </a:ext>
            </a:extLst>
          </p:cNvPr>
          <p:cNvSpPr>
            <a:spLocks noChangeArrowheads="1"/>
          </p:cNvSpPr>
          <p:nvPr/>
        </p:nvSpPr>
        <p:spPr bwMode="auto">
          <a:xfrm>
            <a:off x="504001" y="5760869"/>
            <a:ext cx="11186476" cy="455713"/>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spcBef>
                <a:spcPct val="10000"/>
              </a:spcBef>
              <a:buClr>
                <a:schemeClr val="accent1"/>
              </a:buClr>
              <a:buSzPct val="80000"/>
              <a:buFont typeface="Wingdings" pitchFamily="2" charset="2"/>
              <a:buNone/>
              <a:defRPr/>
            </a:pPr>
            <a:r>
              <a:rPr lang="en-US" dirty="0">
                <a:solidFill>
                  <a:srgbClr val="336699"/>
                </a:solidFill>
              </a:rPr>
              <a:t>Motivation: Allow to create and manage new Crystal Reports from the add-ons</a:t>
            </a:r>
          </a:p>
        </p:txBody>
      </p:sp>
    </p:spTree>
    <p:custDataLst>
      <p:tags r:id="rId1"/>
    </p:custDataLst>
    <p:extLst>
      <p:ext uri="{BB962C8B-B14F-4D97-AF65-F5344CB8AC3E}">
        <p14:creationId xmlns:p14="http://schemas.microsoft.com/office/powerpoint/2010/main" val="327996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sz="quarter" idx="4294967295"/>
          </p:nvPr>
        </p:nvSpPr>
        <p:spPr>
          <a:xfrm>
            <a:off x="504001" y="1408907"/>
            <a:ext cx="11186475" cy="4395787"/>
          </a:xfrm>
        </p:spPr>
        <p:txBody>
          <a:bodyPr/>
          <a:lstStyle/>
          <a:p>
            <a:pPr lvl="1" eaLnBrk="1" hangingPunct="1">
              <a:buFont typeface="Wingdings" pitchFamily="2" charset="2"/>
              <a:buNone/>
            </a:pPr>
            <a:r>
              <a:rPr lang="en-US" dirty="0">
                <a:cs typeface="Arial Unicode MS" pitchFamily="34" charset="-128"/>
              </a:rPr>
              <a:t>Add, look up, and delete report types in SAP Business One</a:t>
            </a:r>
          </a:p>
          <a:p>
            <a:pPr lvl="1" eaLnBrk="1" hangingPunct="1">
              <a:buFont typeface="Wingdings" pitchFamily="2" charset="2"/>
              <a:buNone/>
            </a:pPr>
            <a:endParaRPr lang="en-US" dirty="0">
              <a:cs typeface="Arial Unicode MS" pitchFamily="34" charset="-128"/>
            </a:endParaRPr>
          </a:p>
          <a:p>
            <a:pPr lvl="2" eaLnBrk="1" hangingPunct="1"/>
            <a:endParaRPr lang="en-US" b="1" dirty="0">
              <a:solidFill>
                <a:srgbClr val="000000"/>
              </a:solidFill>
              <a:cs typeface="Arial Unicode MS" pitchFamily="34" charset="-128"/>
            </a:endParaRPr>
          </a:p>
          <a:p>
            <a:endParaRPr lang="de-DE" dirty="0">
              <a:cs typeface="Arial Unicode MS" pitchFamily="34" charset="-128"/>
            </a:endParaRPr>
          </a:p>
        </p:txBody>
      </p:sp>
      <p:pic>
        <p:nvPicPr>
          <p:cNvPr id="107523" name="Picture 4"/>
          <p:cNvPicPr>
            <a:picLocks noChangeAspect="1" noChangeArrowheads="1"/>
          </p:cNvPicPr>
          <p:nvPr/>
        </p:nvPicPr>
        <p:blipFill>
          <a:blip r:embed="rId4" cstate="print"/>
          <a:srcRect/>
          <a:stretch>
            <a:fillRect/>
          </a:stretch>
        </p:blipFill>
        <p:spPr bwMode="auto">
          <a:xfrm>
            <a:off x="938151" y="1899026"/>
            <a:ext cx="7992093" cy="1438275"/>
          </a:xfrm>
          <a:prstGeom prst="rect">
            <a:avLst/>
          </a:prstGeom>
          <a:noFill/>
          <a:ln w="9525">
            <a:noFill/>
            <a:miter lim="800000"/>
            <a:headEnd/>
            <a:tailEnd/>
          </a:ln>
        </p:spPr>
      </p:pic>
      <p:pic>
        <p:nvPicPr>
          <p:cNvPr id="107524" name="Picture 6"/>
          <p:cNvPicPr>
            <a:picLocks noChangeAspect="1" noChangeArrowheads="1"/>
          </p:cNvPicPr>
          <p:nvPr/>
        </p:nvPicPr>
        <p:blipFill>
          <a:blip r:embed="rId5" cstate="print"/>
          <a:srcRect/>
          <a:stretch>
            <a:fillRect/>
          </a:stretch>
        </p:blipFill>
        <p:spPr bwMode="auto">
          <a:xfrm>
            <a:off x="2078037" y="3448426"/>
            <a:ext cx="7181850" cy="2333625"/>
          </a:xfrm>
          <a:prstGeom prst="rect">
            <a:avLst/>
          </a:prstGeom>
          <a:noFill/>
          <a:ln w="9525">
            <a:noFill/>
            <a:miter lim="800000"/>
            <a:headEnd/>
            <a:tailEnd/>
          </a:ln>
        </p:spPr>
      </p:pic>
      <p:sp>
        <p:nvSpPr>
          <p:cNvPr id="6" name="Title 5"/>
          <p:cNvSpPr>
            <a:spLocks noGrp="1"/>
          </p:cNvSpPr>
          <p:nvPr>
            <p:ph type="title"/>
          </p:nvPr>
        </p:nvSpPr>
        <p:spPr>
          <a:xfrm>
            <a:off x="504001" y="504000"/>
            <a:ext cx="11186476" cy="677108"/>
          </a:xfrm>
        </p:spPr>
        <p:txBody>
          <a:bodyPr/>
          <a:lstStyle/>
          <a:p>
            <a:r>
              <a:rPr lang="en-US" dirty="0">
                <a:cs typeface="Arial Unicode MS" pitchFamily="34" charset="-128"/>
              </a:rPr>
              <a:t>Crystal Reports: DI API</a:t>
            </a:r>
            <a:br>
              <a:rPr lang="en-US" dirty="0">
                <a:cs typeface="Arial Unicode MS" pitchFamily="34" charset="-128"/>
              </a:rPr>
            </a:br>
            <a:r>
              <a:rPr lang="en-US" sz="2000" dirty="0">
                <a:cs typeface="Arial Unicode MS" pitchFamily="34" charset="-128"/>
              </a:rPr>
              <a:t>ReportTypesService</a:t>
            </a:r>
            <a:endParaRPr lang="de-DE" sz="2000" dirty="0"/>
          </a:p>
        </p:txBody>
      </p:sp>
    </p:spTree>
    <p:custDataLst>
      <p:tags r:id="rId1"/>
    </p:custDataLst>
    <p:extLst>
      <p:ext uri="{BB962C8B-B14F-4D97-AF65-F5344CB8AC3E}">
        <p14:creationId xmlns:p14="http://schemas.microsoft.com/office/powerpoint/2010/main" val="225908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4001" y="504000"/>
            <a:ext cx="11186476" cy="677108"/>
          </a:xfrm>
        </p:spPr>
        <p:txBody>
          <a:bodyPr/>
          <a:lstStyle/>
          <a:p>
            <a:r>
              <a:rPr lang="en-US" dirty="0">
                <a:cs typeface="Arial Unicode MS" pitchFamily="34" charset="-128"/>
              </a:rPr>
              <a:t>Crystal Reports: DI API</a:t>
            </a:r>
            <a:br>
              <a:rPr lang="en-US" dirty="0">
                <a:cs typeface="Arial Unicode MS" pitchFamily="34" charset="-128"/>
              </a:rPr>
            </a:br>
            <a:r>
              <a:rPr lang="en-US" sz="2000" dirty="0">
                <a:cs typeface="Arial Unicode MS" pitchFamily="34" charset="-128"/>
              </a:rPr>
              <a:t>ReportLayoutsService</a:t>
            </a:r>
            <a:endParaRPr lang="de-DE" sz="2000" dirty="0"/>
          </a:p>
        </p:txBody>
      </p:sp>
      <p:sp>
        <p:nvSpPr>
          <p:cNvPr id="7" name="Rectangle 3">
            <a:extLst>
              <a:ext uri="{FF2B5EF4-FFF2-40B4-BE49-F238E27FC236}">
                <a16:creationId xmlns:a16="http://schemas.microsoft.com/office/drawing/2014/main" id="{CBB09071-EA27-4B48-B103-08507CB33EBC}"/>
              </a:ext>
            </a:extLst>
          </p:cNvPr>
          <p:cNvSpPr txBox="1">
            <a:spLocks noChangeArrowheads="1"/>
          </p:cNvSpPr>
          <p:nvPr/>
        </p:nvSpPr>
        <p:spPr bwMode="gray">
          <a:xfrm>
            <a:off x="504001" y="1617760"/>
            <a:ext cx="11186476" cy="101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42900" indent="-342900" defTabSz="914400" fontAlgn="base">
              <a:spcBef>
                <a:spcPts val="1625"/>
              </a:spcBef>
              <a:spcAft>
                <a:spcPct val="0"/>
              </a:spcAft>
              <a:buClr>
                <a:schemeClr val="accent1"/>
              </a:buClr>
              <a:buSzPct val="80000"/>
              <a:buFont typeface="Wingdings" panose="05000000000000000000" pitchFamily="2" charset="2"/>
              <a:buChar char="§"/>
              <a:defRPr/>
            </a:pPr>
            <a:r>
              <a:rPr lang="en-US" sz="1800" b="1" dirty="0">
                <a:latin typeface="+mn-lt"/>
                <a:cs typeface="Arial Unicode MS" pitchFamily="34" charset="-128"/>
              </a:rPr>
              <a:t>Copy a PLD report layout from one company to another. </a:t>
            </a:r>
          </a:p>
          <a:p>
            <a:pPr marL="342900" indent="-342900" defTabSz="914400" fontAlgn="base">
              <a:spcBef>
                <a:spcPts val="1625"/>
              </a:spcBef>
              <a:spcAft>
                <a:spcPct val="0"/>
              </a:spcAft>
              <a:buClr>
                <a:schemeClr val="accent1"/>
              </a:buClr>
              <a:buSzPct val="80000"/>
              <a:buFont typeface="Wingdings" panose="05000000000000000000" pitchFamily="2" charset="2"/>
              <a:buChar char="§"/>
              <a:defRPr/>
            </a:pPr>
            <a:r>
              <a:rPr lang="en-US" sz="1800" b="1" dirty="0">
                <a:latin typeface="+mn-lt"/>
                <a:cs typeface="Arial Unicode MS" pitchFamily="34" charset="-128"/>
              </a:rPr>
              <a:t>Add a Crystal Reports layout or standalone report. </a:t>
            </a:r>
            <a:endParaRPr lang="en-US" sz="1800" b="1" dirty="0">
              <a:solidFill>
                <a:srgbClr val="000000"/>
              </a:solidFill>
              <a:latin typeface="+mn-lt"/>
              <a:cs typeface="Arial Unicode MS" pitchFamily="34" charset="-128"/>
            </a:endParaRPr>
          </a:p>
          <a:p>
            <a:pPr defTabSz="914400" fontAlgn="base">
              <a:spcBef>
                <a:spcPts val="1625"/>
              </a:spcBef>
              <a:spcAft>
                <a:spcPct val="0"/>
              </a:spcAft>
              <a:buClr>
                <a:schemeClr val="accent1"/>
              </a:buClr>
              <a:buSzPct val="80000"/>
              <a:defRPr/>
            </a:pPr>
            <a:endParaRPr lang="de-DE" sz="1800" b="1" dirty="0">
              <a:latin typeface="+mn-lt"/>
              <a:cs typeface="Arial Unicode MS" pitchFamily="34" charset="-128"/>
            </a:endParaRPr>
          </a:p>
        </p:txBody>
      </p:sp>
      <p:pic>
        <p:nvPicPr>
          <p:cNvPr id="2" name="Picture 1">
            <a:extLst>
              <a:ext uri="{FF2B5EF4-FFF2-40B4-BE49-F238E27FC236}">
                <a16:creationId xmlns:a16="http://schemas.microsoft.com/office/drawing/2014/main" id="{A8C85B58-6BF7-4254-AA20-4FC46A846367}"/>
              </a:ext>
            </a:extLst>
          </p:cNvPr>
          <p:cNvPicPr>
            <a:picLocks noChangeAspect="1"/>
          </p:cNvPicPr>
          <p:nvPr/>
        </p:nvPicPr>
        <p:blipFill>
          <a:blip r:embed="rId4"/>
          <a:stretch>
            <a:fillRect/>
          </a:stretch>
        </p:blipFill>
        <p:spPr>
          <a:xfrm>
            <a:off x="2725444" y="2821629"/>
            <a:ext cx="6200000" cy="3000000"/>
          </a:xfrm>
          <a:prstGeom prst="rect">
            <a:avLst/>
          </a:prstGeom>
        </p:spPr>
      </p:pic>
    </p:spTree>
    <p:custDataLst>
      <p:tags r:id="rId1"/>
    </p:custDataLst>
    <p:extLst>
      <p:ext uri="{BB962C8B-B14F-4D97-AF65-F5344CB8AC3E}">
        <p14:creationId xmlns:p14="http://schemas.microsoft.com/office/powerpoint/2010/main" val="1206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04001" y="504000"/>
            <a:ext cx="11186476" cy="677108"/>
          </a:xfrm>
        </p:spPr>
        <p:txBody>
          <a:bodyPr/>
          <a:lstStyle/>
          <a:p>
            <a:r>
              <a:rPr lang="en-US" dirty="0">
                <a:cs typeface="Arial Unicode MS" pitchFamily="34" charset="-128"/>
              </a:rPr>
              <a:t>Crystal Reports: </a:t>
            </a:r>
            <a:r>
              <a:rPr lang="en-US" dirty="0"/>
              <a:t>UI API</a:t>
            </a:r>
            <a:br>
              <a:rPr lang="en-US" dirty="0"/>
            </a:br>
            <a:r>
              <a:rPr lang="en-US" sz="2000" dirty="0"/>
              <a:t>LayoutKeyEvent</a:t>
            </a:r>
            <a:endParaRPr lang="de-DE" dirty="0"/>
          </a:p>
        </p:txBody>
      </p:sp>
      <p:sp>
        <p:nvSpPr>
          <p:cNvPr id="111618" name="Rectangle 3"/>
          <p:cNvSpPr>
            <a:spLocks noGrp="1" noChangeArrowheads="1"/>
          </p:cNvSpPr>
          <p:nvPr>
            <p:ph sz="quarter" idx="4294967295"/>
          </p:nvPr>
        </p:nvSpPr>
        <p:spPr>
          <a:xfrm>
            <a:off x="504001" y="1439863"/>
            <a:ext cx="9841736" cy="325440"/>
          </a:xfrm>
        </p:spPr>
        <p:txBody>
          <a:bodyPr>
            <a:normAutofit/>
          </a:bodyPr>
          <a:lstStyle/>
          <a:p>
            <a:r>
              <a:rPr lang="en-US" sz="1800" dirty="0">
                <a:cs typeface="Arial Unicode MS" pitchFamily="34" charset="-128"/>
              </a:rPr>
              <a:t>Occurs when you print or print preview a layout of an add-on form.</a:t>
            </a:r>
          </a:p>
        </p:txBody>
      </p:sp>
      <p:pic>
        <p:nvPicPr>
          <p:cNvPr id="111619" name="Picture 4"/>
          <p:cNvPicPr>
            <a:picLocks noChangeAspect="1" noChangeArrowheads="1"/>
          </p:cNvPicPr>
          <p:nvPr/>
        </p:nvPicPr>
        <p:blipFill>
          <a:blip r:embed="rId4" cstate="print"/>
          <a:srcRect/>
          <a:stretch>
            <a:fillRect/>
          </a:stretch>
        </p:blipFill>
        <p:spPr bwMode="auto">
          <a:xfrm>
            <a:off x="2391539" y="4807383"/>
            <a:ext cx="6599989" cy="1719794"/>
          </a:xfrm>
          <a:prstGeom prst="rect">
            <a:avLst/>
          </a:prstGeom>
          <a:noFill/>
          <a:ln w="9525">
            <a:noFill/>
            <a:miter lim="800000"/>
            <a:headEnd/>
            <a:tailEnd/>
          </a:ln>
        </p:spPr>
      </p:pic>
      <p:sp>
        <p:nvSpPr>
          <p:cNvPr id="111620" name="Rectangle 5"/>
          <p:cNvSpPr>
            <a:spLocks noChangeArrowheads="1"/>
          </p:cNvSpPr>
          <p:nvPr/>
        </p:nvSpPr>
        <p:spPr bwMode="auto">
          <a:xfrm>
            <a:off x="504001" y="4016673"/>
            <a:ext cx="9841737" cy="646331"/>
          </a:xfrm>
          <a:prstGeom prst="rect">
            <a:avLst/>
          </a:prstGeom>
          <a:noFill/>
          <a:ln w="9525">
            <a:noFill/>
            <a:miter lim="800000"/>
            <a:headEnd/>
            <a:tailEnd/>
          </a:ln>
        </p:spPr>
        <p:txBody>
          <a:bodyPr wrap="square">
            <a:spAutoFit/>
          </a:bodyPr>
          <a:lstStyle/>
          <a:p>
            <a:r>
              <a:rPr lang="en-US" sz="1800" dirty="0"/>
              <a:t>When the layout needs the key of the add-on form, the add-on catches and sets </a:t>
            </a:r>
            <a:r>
              <a:rPr lang="en-US" sz="1800" dirty="0">
                <a:solidFill>
                  <a:schemeClr val="accent3"/>
                </a:solidFill>
              </a:rPr>
              <a:t>LayoutKeyInfo.LayoutKey</a:t>
            </a:r>
            <a:r>
              <a:rPr lang="en-US" sz="1800" dirty="0"/>
              <a:t> to the key value.</a:t>
            </a:r>
          </a:p>
        </p:txBody>
      </p:sp>
      <p:pic>
        <p:nvPicPr>
          <p:cNvPr id="111621" name="Picture 6"/>
          <p:cNvPicPr>
            <a:picLocks noChangeAspect="1" noChangeArrowheads="1"/>
          </p:cNvPicPr>
          <p:nvPr/>
        </p:nvPicPr>
        <p:blipFill>
          <a:blip r:embed="rId5" cstate="print"/>
          <a:srcRect/>
          <a:stretch>
            <a:fillRect/>
          </a:stretch>
        </p:blipFill>
        <p:spPr bwMode="auto">
          <a:xfrm>
            <a:off x="2812296" y="1982020"/>
            <a:ext cx="5225146" cy="195182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0339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TextBox 6"/>
          <p:cNvSpPr txBox="1">
            <a:spLocks noChangeArrowheads="1"/>
          </p:cNvSpPr>
          <p:nvPr/>
        </p:nvSpPr>
        <p:spPr bwMode="auto">
          <a:xfrm>
            <a:off x="504001" y="1414136"/>
            <a:ext cx="11186476" cy="369332"/>
          </a:xfrm>
          <a:prstGeom prst="rect">
            <a:avLst/>
          </a:prstGeom>
          <a:noFill/>
          <a:ln w="9525">
            <a:noFill/>
            <a:miter lim="800000"/>
            <a:headEnd/>
            <a:tailEnd/>
          </a:ln>
        </p:spPr>
        <p:txBody>
          <a:bodyPr wrap="square">
            <a:spAutoFit/>
          </a:bodyPr>
          <a:lstStyle/>
          <a:p>
            <a:r>
              <a:rPr lang="en-US" sz="1800" dirty="0">
                <a:ea typeface="Arial Unicode MS" pitchFamily="34" charset="-128"/>
                <a:cs typeface="Arial Unicode MS" pitchFamily="34" charset="-128"/>
              </a:rPr>
              <a:t>Create a new Report Type and a new Report Layout (DI API)</a:t>
            </a:r>
            <a:endParaRPr lang="fr-FR" sz="1800" dirty="0">
              <a:ea typeface="Arial Unicode MS" pitchFamily="34" charset="-128"/>
              <a:cs typeface="Arial Unicode MS" pitchFamily="34" charset="-128"/>
            </a:endParaRPr>
          </a:p>
        </p:txBody>
      </p:sp>
      <p:sp>
        <p:nvSpPr>
          <p:cNvPr id="6" name="Title 5"/>
          <p:cNvSpPr>
            <a:spLocks noGrp="1"/>
          </p:cNvSpPr>
          <p:nvPr>
            <p:ph type="title"/>
          </p:nvPr>
        </p:nvSpPr>
        <p:spPr>
          <a:xfrm>
            <a:off x="504001" y="504000"/>
            <a:ext cx="11186476" cy="677108"/>
          </a:xfrm>
        </p:spPr>
        <p:txBody>
          <a:bodyPr/>
          <a:lstStyle/>
          <a:p>
            <a:r>
              <a:rPr lang="en-US" dirty="0">
                <a:cs typeface="Arial Unicode MS" pitchFamily="34" charset="-128"/>
              </a:rPr>
              <a:t>Crystal Reports: Sample</a:t>
            </a:r>
            <a:br>
              <a:rPr lang="en-US" dirty="0">
                <a:cs typeface="Arial Unicode MS" pitchFamily="34" charset="-128"/>
              </a:rPr>
            </a:br>
            <a:r>
              <a:rPr lang="en-US" sz="2000" dirty="0">
                <a:cs typeface="Arial Unicode MS" pitchFamily="34" charset="-128"/>
              </a:rPr>
              <a:t>Add a new Crystal Report (1/3)</a:t>
            </a:r>
            <a:endParaRPr lang="de-DE" sz="2000" dirty="0"/>
          </a:p>
        </p:txBody>
      </p:sp>
      <p:sp>
        <p:nvSpPr>
          <p:cNvPr id="7" name="Rectangle 6">
            <a:extLst>
              <a:ext uri="{FF2B5EF4-FFF2-40B4-BE49-F238E27FC236}">
                <a16:creationId xmlns:a16="http://schemas.microsoft.com/office/drawing/2014/main" id="{2B479528-BAB9-4C48-A000-5FF8DA99D2C1}"/>
              </a:ext>
            </a:extLst>
          </p:cNvPr>
          <p:cNvSpPr>
            <a:spLocks noChangeArrowheads="1"/>
          </p:cNvSpPr>
          <p:nvPr/>
        </p:nvSpPr>
        <p:spPr bwMode="auto">
          <a:xfrm>
            <a:off x="504001" y="1829634"/>
            <a:ext cx="11186476" cy="4326442"/>
          </a:xfrm>
          <a:prstGeom prst="rect">
            <a:avLst/>
          </a:prstGeom>
          <a:solidFill>
            <a:srgbClr val="B4C3CB"/>
          </a:solidFill>
          <a:ln w="12700">
            <a:solidFill>
              <a:schemeClr val="tx1"/>
            </a:solidFill>
            <a:miter lim="800000"/>
            <a:headEnd/>
            <a:tailEnd/>
          </a:ln>
        </p:spPr>
        <p:txBody>
          <a:bodyPr wrap="square" lIns="90000" tIns="46800" rIns="90000" bIns="46800">
            <a:spAutoFit/>
          </a:bodyPr>
          <a:lstStyle/>
          <a:p>
            <a:r>
              <a:rPr lang="en-US" sz="1100" dirty="0">
                <a:solidFill>
                  <a:srgbClr val="00B050"/>
                </a:solidFill>
                <a:latin typeface="Arial monospaced for SAP" panose="020B0609020202030204" pitchFamily="49" charset="0"/>
              </a:rPr>
              <a:t>//Add new Report Type</a:t>
            </a:r>
          </a:p>
          <a:p>
            <a:r>
              <a:rPr lang="en-US" sz="1100" dirty="0"/>
              <a:t>SAPbobsCOM.</a:t>
            </a:r>
            <a:r>
              <a:rPr lang="en-US" sz="1100" dirty="0">
                <a:solidFill>
                  <a:schemeClr val="accent3"/>
                </a:solidFill>
              </a:rPr>
              <a:t>ReportTypesService</a:t>
            </a:r>
            <a:r>
              <a:rPr lang="en-US" sz="1100" dirty="0"/>
              <a:t> rptTypeService =          	(SAPbobsCOM.</a:t>
            </a:r>
            <a:r>
              <a:rPr lang="en-US" sz="1100" dirty="0">
                <a:solidFill>
                  <a:schemeClr val="accent3"/>
                </a:solidFill>
              </a:rPr>
              <a:t>ReportTypesService</a:t>
            </a:r>
            <a:r>
              <a:rPr lang="en-US" sz="1100" dirty="0"/>
              <a:t>)oCompany.GetCompanyService().GetBusinessService(SAPbobsCOM.</a:t>
            </a:r>
            <a:r>
              <a:rPr lang="en-US" sz="1100" dirty="0">
                <a:solidFill>
                  <a:schemeClr val="accent3"/>
                </a:solidFill>
              </a:rPr>
              <a:t>ServiceTypes</a:t>
            </a:r>
            <a:r>
              <a:rPr lang="en-US" sz="1100" dirty="0"/>
              <a:t>.ReportTypesService);</a:t>
            </a:r>
          </a:p>
          <a:p>
            <a:r>
              <a:rPr lang="en-US" sz="1100" dirty="0"/>
              <a:t>SAPbobsCOM.</a:t>
            </a:r>
            <a:r>
              <a:rPr lang="en-US" sz="1100" dirty="0">
                <a:solidFill>
                  <a:schemeClr val="accent3"/>
                </a:solidFill>
              </a:rPr>
              <a:t>ReportType</a:t>
            </a:r>
            <a:r>
              <a:rPr lang="en-US" sz="1100" dirty="0"/>
              <a:t> newType = 	(SAPbobsCOM.</a:t>
            </a:r>
            <a:r>
              <a:rPr lang="en-US" sz="1100" dirty="0">
                <a:solidFill>
                  <a:schemeClr val="accent3"/>
                </a:solidFill>
              </a:rPr>
              <a:t>ReportType</a:t>
            </a:r>
            <a:r>
              <a:rPr lang="en-US" sz="1100" dirty="0"/>
              <a:t>)rptTypeService.GetDataInterface(SAPbobsCOM.</a:t>
            </a:r>
            <a:r>
              <a:rPr lang="en-US" sz="1100" dirty="0">
                <a:solidFill>
                  <a:schemeClr val="accent3"/>
                </a:solidFill>
              </a:rPr>
              <a:t>ReportTypesServiceDataInterfaces</a:t>
            </a:r>
            <a:r>
              <a:rPr lang="en-US" sz="1100" dirty="0"/>
              <a:t>.rtsReportType);</a:t>
            </a:r>
          </a:p>
          <a:p>
            <a:r>
              <a:rPr lang="en-US" sz="1100" dirty="0"/>
              <a:t>newType.TypeName = </a:t>
            </a:r>
            <a:r>
              <a:rPr lang="en-US" sz="1100" dirty="0">
                <a:solidFill>
                  <a:srgbClr val="C00000"/>
                </a:solidFill>
              </a:rPr>
              <a:t>"Addon Demo Type 3"</a:t>
            </a:r>
            <a:r>
              <a:rPr lang="en-US" sz="1100" dirty="0"/>
              <a:t>;</a:t>
            </a:r>
          </a:p>
          <a:p>
            <a:r>
              <a:rPr lang="en-US" sz="1100" dirty="0"/>
              <a:t>newType.AddonName = </a:t>
            </a:r>
            <a:r>
              <a:rPr lang="en-US" sz="1100" dirty="0">
                <a:solidFill>
                  <a:srgbClr val="C00000"/>
                </a:solidFill>
              </a:rPr>
              <a:t>"SimpleForm"</a:t>
            </a:r>
            <a:r>
              <a:rPr lang="en-US" sz="1100" dirty="0"/>
              <a:t>;</a:t>
            </a:r>
          </a:p>
          <a:p>
            <a:r>
              <a:rPr lang="en-US" sz="1100" dirty="0"/>
              <a:t>newType.AddonFormType = </a:t>
            </a:r>
            <a:r>
              <a:rPr lang="en-US" sz="1100" dirty="0">
                <a:solidFill>
                  <a:srgbClr val="C00000"/>
                </a:solidFill>
              </a:rPr>
              <a:t>"MySimpleForm"</a:t>
            </a:r>
            <a:r>
              <a:rPr lang="en-US" sz="1100" dirty="0"/>
              <a:t>;</a:t>
            </a:r>
          </a:p>
          <a:p>
            <a:r>
              <a:rPr lang="en-US" sz="1100" dirty="0"/>
              <a:t>newType.MenuID = </a:t>
            </a:r>
            <a:r>
              <a:rPr lang="en-US" sz="1100" dirty="0">
                <a:solidFill>
                  <a:srgbClr val="C00000"/>
                </a:solidFill>
              </a:rPr>
              <a:t>"MySubMenu01"</a:t>
            </a:r>
            <a:r>
              <a:rPr lang="en-US" sz="1100" dirty="0"/>
              <a:t>;</a:t>
            </a:r>
          </a:p>
          <a:p>
            <a:r>
              <a:rPr lang="en-US" sz="1100" dirty="0"/>
              <a:t>SAPbobsCOM.</a:t>
            </a:r>
            <a:r>
              <a:rPr lang="en-US" sz="1100" dirty="0">
                <a:solidFill>
                  <a:schemeClr val="accent3"/>
                </a:solidFill>
              </a:rPr>
              <a:t>ReportTypeParams</a:t>
            </a:r>
            <a:r>
              <a:rPr lang="en-US" sz="1100" dirty="0"/>
              <a:t> newTypeParam = rptTypeService.AddReportType(newType); </a:t>
            </a:r>
            <a:r>
              <a:rPr lang="en-US" sz="1100" dirty="0">
                <a:solidFill>
                  <a:srgbClr val="00B050"/>
                </a:solidFill>
                <a:latin typeface="Arial monospaced for SAP" panose="020B0609020202030204" pitchFamily="49" charset="0"/>
              </a:rPr>
              <a:t>//The Report Type will be added to the table RTYP</a:t>
            </a:r>
          </a:p>
          <a:p>
            <a:endParaRPr lang="en-US" sz="1100" dirty="0">
              <a:solidFill>
                <a:srgbClr val="00B050"/>
              </a:solidFill>
            </a:endParaRPr>
          </a:p>
          <a:p>
            <a:r>
              <a:rPr lang="en-US" sz="1100" dirty="0">
                <a:solidFill>
                  <a:srgbClr val="00B050"/>
                </a:solidFill>
                <a:latin typeface="Arial monospaced for SAP" panose="020B0609020202030204" pitchFamily="49" charset="0"/>
              </a:rPr>
              <a:t>//Add new Report Layout</a:t>
            </a:r>
          </a:p>
          <a:p>
            <a:r>
              <a:rPr lang="en-US" sz="1100" dirty="0"/>
              <a:t> SAPbobsCOM.</a:t>
            </a:r>
            <a:r>
              <a:rPr lang="en-US" sz="1100" dirty="0">
                <a:solidFill>
                  <a:schemeClr val="accent3"/>
                </a:solidFill>
              </a:rPr>
              <a:t>ReportLayoutsService</a:t>
            </a:r>
            <a:r>
              <a:rPr lang="en-US" sz="1100" dirty="0"/>
              <a:t> rptService = 	(SAPbobsCOM.</a:t>
            </a:r>
            <a:r>
              <a:rPr lang="en-US" sz="1100" dirty="0">
                <a:solidFill>
                  <a:schemeClr val="accent3"/>
                </a:solidFill>
              </a:rPr>
              <a:t>ReportLayoutsService</a:t>
            </a:r>
            <a:r>
              <a:rPr lang="en-US" sz="1100" dirty="0"/>
              <a:t>)oCompany.GetCompanyService().GetBusinessService(SAPbobsCOM.</a:t>
            </a:r>
            <a:r>
              <a:rPr lang="en-US" sz="1100" dirty="0">
                <a:solidFill>
                  <a:schemeClr val="accent3"/>
                </a:solidFill>
              </a:rPr>
              <a:t>ServiceTypes</a:t>
            </a:r>
            <a:r>
              <a:rPr lang="en-US" sz="1100" dirty="0"/>
              <a:t>.ReportLayoutsService);</a:t>
            </a:r>
          </a:p>
          <a:p>
            <a:r>
              <a:rPr lang="en-US" sz="1100" dirty="0"/>
              <a:t> SAPbobsCOM.</a:t>
            </a:r>
            <a:r>
              <a:rPr lang="en-US" sz="1100" dirty="0">
                <a:solidFill>
                  <a:schemeClr val="accent3"/>
                </a:solidFill>
              </a:rPr>
              <a:t>ReportLayout</a:t>
            </a:r>
            <a:r>
              <a:rPr lang="en-US" sz="1100" dirty="0"/>
              <a:t> newReport = (SAPbobsCOM.</a:t>
            </a:r>
            <a:r>
              <a:rPr lang="en-US" sz="1100" dirty="0">
                <a:solidFill>
                  <a:schemeClr val="accent3"/>
                </a:solidFill>
              </a:rPr>
              <a:t>ReportLayout</a:t>
            </a:r>
            <a:r>
              <a:rPr lang="en-US" sz="1100" dirty="0"/>
              <a:t>)rptService.GetDataInterface(SAPbobsCOM.</a:t>
            </a:r>
            <a:r>
              <a:rPr lang="en-US" sz="1100" dirty="0">
                <a:solidFill>
                  <a:schemeClr val="accent3"/>
                </a:solidFill>
              </a:rPr>
              <a:t>ReportLayoutsServiceDataInterfaces</a:t>
            </a:r>
            <a:r>
              <a:rPr lang="en-US" sz="1100" dirty="0"/>
              <a:t>.rlsdiReportLayout);</a:t>
            </a:r>
          </a:p>
          <a:p>
            <a:r>
              <a:rPr lang="en-US" sz="1100" dirty="0"/>
              <a:t> newReport.Author = oCompany.UserName;</a:t>
            </a:r>
          </a:p>
          <a:p>
            <a:r>
              <a:rPr lang="en-US" sz="1100" dirty="0"/>
              <a:t> newReport.Category = SAPbobsCOM.</a:t>
            </a:r>
            <a:r>
              <a:rPr lang="en-US" sz="1100" dirty="0">
                <a:solidFill>
                  <a:schemeClr val="accent3"/>
                </a:solidFill>
              </a:rPr>
              <a:t>ReportLayoutCategoryEnum</a:t>
            </a:r>
            <a:r>
              <a:rPr lang="en-US" sz="1100" dirty="0"/>
              <a:t>.rlcCrystal;</a:t>
            </a:r>
          </a:p>
          <a:p>
            <a:r>
              <a:rPr lang="en-US" sz="1100" dirty="0"/>
              <a:t> newReport.Name = </a:t>
            </a:r>
            <a:r>
              <a:rPr lang="en-US" sz="1100" dirty="0">
                <a:solidFill>
                  <a:srgbClr val="C00000"/>
                </a:solidFill>
              </a:rPr>
              <a:t>"Demo AddOn Report 1"</a:t>
            </a:r>
            <a:r>
              <a:rPr lang="en-US" sz="1100" dirty="0"/>
              <a:t>;</a:t>
            </a:r>
          </a:p>
          <a:p>
            <a:r>
              <a:rPr lang="en-US" sz="1100" dirty="0"/>
              <a:t> newReport.TypeCode = newTypeParam.TypeCode;</a:t>
            </a:r>
          </a:p>
          <a:p>
            <a:r>
              <a:rPr lang="en-US" sz="1100" dirty="0"/>
              <a:t> SAPbobsCOM.</a:t>
            </a:r>
            <a:r>
              <a:rPr lang="en-US" sz="1100" dirty="0">
                <a:solidFill>
                  <a:schemeClr val="accent3"/>
                </a:solidFill>
              </a:rPr>
              <a:t>ReportLayoutParams</a:t>
            </a:r>
            <a:r>
              <a:rPr lang="en-US" sz="1100" dirty="0"/>
              <a:t> newReportParam = rptService.AddReportLayout(newReport); </a:t>
            </a:r>
            <a:r>
              <a:rPr lang="en-US" sz="1100" dirty="0">
                <a:solidFill>
                  <a:srgbClr val="00B050"/>
                </a:solidFill>
                <a:latin typeface="Arial monospaced for SAP" panose="020B0609020202030204" pitchFamily="49" charset="0"/>
              </a:rPr>
              <a:t>//The Report Layout will be added to the table RDOC4</a:t>
            </a:r>
          </a:p>
          <a:p>
            <a:endParaRPr lang="en-US" sz="1100" dirty="0">
              <a:solidFill>
                <a:srgbClr val="00B050"/>
              </a:solidFill>
              <a:latin typeface="Arial monospaced for SAP" panose="020B0609020202030204" pitchFamily="49" charset="0"/>
            </a:endParaRPr>
          </a:p>
          <a:p>
            <a:r>
              <a:rPr lang="en-US" sz="1100" dirty="0">
                <a:solidFill>
                  <a:srgbClr val="00B050"/>
                </a:solidFill>
                <a:latin typeface="Arial monospaced for SAP" panose="020B0609020202030204" pitchFamily="49" charset="0"/>
              </a:rPr>
              <a:t>//Update the ReportType default layout value</a:t>
            </a:r>
          </a:p>
          <a:p>
            <a:r>
              <a:rPr lang="en-US" sz="1100" dirty="0"/>
              <a:t>newType = rptTypeService.GetReportType(newTypeParam);</a:t>
            </a:r>
          </a:p>
          <a:p>
            <a:r>
              <a:rPr lang="en-US" sz="1100" dirty="0"/>
              <a:t>newType.DefaultReportLayout = newReportParam.LayoutCode;</a:t>
            </a:r>
          </a:p>
          <a:p>
            <a:r>
              <a:rPr lang="en-US" sz="1100" dirty="0"/>
              <a:t>rptTypeService.UpdateReportType(newType);</a:t>
            </a:r>
          </a:p>
        </p:txBody>
      </p:sp>
    </p:spTree>
    <p:custDataLst>
      <p:tags r:id="rId1"/>
    </p:custDataLst>
    <p:extLst>
      <p:ext uri="{BB962C8B-B14F-4D97-AF65-F5344CB8AC3E}">
        <p14:creationId xmlns:p14="http://schemas.microsoft.com/office/powerpoint/2010/main" val="206401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TextBox 6"/>
          <p:cNvSpPr txBox="1">
            <a:spLocks noChangeArrowheads="1"/>
          </p:cNvSpPr>
          <p:nvPr/>
        </p:nvSpPr>
        <p:spPr bwMode="auto">
          <a:xfrm>
            <a:off x="504001" y="1414136"/>
            <a:ext cx="11186476" cy="369332"/>
          </a:xfrm>
          <a:prstGeom prst="rect">
            <a:avLst/>
          </a:prstGeom>
          <a:noFill/>
          <a:ln w="9525">
            <a:noFill/>
            <a:miter lim="800000"/>
            <a:headEnd/>
            <a:tailEnd/>
          </a:ln>
        </p:spPr>
        <p:txBody>
          <a:bodyPr wrap="square">
            <a:spAutoFit/>
          </a:bodyPr>
          <a:lstStyle/>
          <a:p>
            <a:r>
              <a:rPr lang="en-US" sz="1800" dirty="0">
                <a:ea typeface="Arial Unicode MS" pitchFamily="34" charset="-128"/>
                <a:cs typeface="Arial Unicode MS" pitchFamily="34" charset="-128"/>
              </a:rPr>
              <a:t>Link the new Report LayoutCode to the Crystal Report file (DI API)</a:t>
            </a:r>
            <a:endParaRPr lang="fr-FR" sz="1800" dirty="0">
              <a:ea typeface="Arial Unicode MS" pitchFamily="34" charset="-128"/>
              <a:cs typeface="Arial Unicode MS" pitchFamily="34" charset="-128"/>
            </a:endParaRPr>
          </a:p>
        </p:txBody>
      </p:sp>
      <p:sp>
        <p:nvSpPr>
          <p:cNvPr id="6" name="Title 5"/>
          <p:cNvSpPr>
            <a:spLocks noGrp="1"/>
          </p:cNvSpPr>
          <p:nvPr>
            <p:ph type="title"/>
          </p:nvPr>
        </p:nvSpPr>
        <p:spPr>
          <a:xfrm>
            <a:off x="504001" y="504000"/>
            <a:ext cx="11186476" cy="677108"/>
          </a:xfrm>
        </p:spPr>
        <p:txBody>
          <a:bodyPr/>
          <a:lstStyle/>
          <a:p>
            <a:r>
              <a:rPr lang="en-US" dirty="0">
                <a:cs typeface="Arial Unicode MS" pitchFamily="34" charset="-128"/>
              </a:rPr>
              <a:t>Crystal Reports: Sample</a:t>
            </a:r>
            <a:br>
              <a:rPr lang="en-US" dirty="0">
                <a:cs typeface="Arial Unicode MS" pitchFamily="34" charset="-128"/>
              </a:rPr>
            </a:br>
            <a:r>
              <a:rPr lang="en-US" sz="2000" dirty="0">
                <a:cs typeface="Arial Unicode MS" pitchFamily="34" charset="-128"/>
              </a:rPr>
              <a:t>Add a new Crystal Report (2/3)</a:t>
            </a:r>
            <a:endParaRPr lang="de-DE" sz="2000" dirty="0"/>
          </a:p>
        </p:txBody>
      </p:sp>
      <p:sp>
        <p:nvSpPr>
          <p:cNvPr id="7" name="Rectangle 6">
            <a:extLst>
              <a:ext uri="{FF2B5EF4-FFF2-40B4-BE49-F238E27FC236}">
                <a16:creationId xmlns:a16="http://schemas.microsoft.com/office/drawing/2014/main" id="{2B479528-BAB9-4C48-A000-5FF8DA99D2C1}"/>
              </a:ext>
            </a:extLst>
          </p:cNvPr>
          <p:cNvSpPr>
            <a:spLocks noChangeArrowheads="1"/>
          </p:cNvSpPr>
          <p:nvPr/>
        </p:nvSpPr>
        <p:spPr bwMode="auto">
          <a:xfrm>
            <a:off x="504001" y="1829634"/>
            <a:ext cx="11186476" cy="3049169"/>
          </a:xfrm>
          <a:prstGeom prst="rect">
            <a:avLst/>
          </a:prstGeom>
          <a:solidFill>
            <a:srgbClr val="B4C3CB"/>
          </a:solidFill>
          <a:ln w="12700">
            <a:solidFill>
              <a:schemeClr val="tx1"/>
            </a:solidFill>
            <a:miter lim="800000"/>
            <a:headEnd/>
            <a:tailEnd/>
          </a:ln>
        </p:spPr>
        <p:txBody>
          <a:bodyPr wrap="square" lIns="90000" tIns="46800" rIns="90000" bIns="46800">
            <a:spAutoFit/>
          </a:bodyPr>
          <a:lstStyle/>
          <a:p>
            <a:r>
              <a:rPr lang="en-US" sz="1200" dirty="0">
                <a:latin typeface="+mn-lt"/>
              </a:rPr>
              <a:t>SAPbobsCOM.</a:t>
            </a:r>
            <a:r>
              <a:rPr lang="en-US" sz="1200" dirty="0">
                <a:solidFill>
                  <a:schemeClr val="accent3"/>
                </a:solidFill>
                <a:latin typeface="+mn-lt"/>
              </a:rPr>
              <a:t>BlobParams</a:t>
            </a:r>
            <a:r>
              <a:rPr lang="en-US" sz="1200" dirty="0">
                <a:latin typeface="+mn-lt"/>
              </a:rPr>
              <a:t> oBlobParams = 	(SAPbobsCOM.</a:t>
            </a:r>
            <a:r>
              <a:rPr lang="en-US" sz="1200" dirty="0">
                <a:solidFill>
                  <a:schemeClr val="accent3"/>
                </a:solidFill>
                <a:latin typeface="+mn-lt"/>
              </a:rPr>
              <a:t>BlobParams</a:t>
            </a:r>
            <a:r>
              <a:rPr lang="en-US" sz="1200" dirty="0">
                <a:latin typeface="+mn-lt"/>
              </a:rPr>
              <a:t>)oCompany.GetCompanyService().GetDataInterface(SAPbobsCOM.</a:t>
            </a:r>
            <a:r>
              <a:rPr lang="en-US" sz="1200" dirty="0">
                <a:solidFill>
                  <a:schemeClr val="accent3"/>
                </a:solidFill>
                <a:latin typeface="+mn-lt"/>
              </a:rPr>
              <a:t>CompanyServiceDataInterfaces</a:t>
            </a:r>
            <a:r>
              <a:rPr lang="en-US" sz="1200" dirty="0">
                <a:latin typeface="+mn-lt"/>
              </a:rPr>
              <a:t>.csdiBlobParams);</a:t>
            </a:r>
          </a:p>
          <a:p>
            <a:r>
              <a:rPr lang="en-US" sz="1200" dirty="0">
                <a:latin typeface="+mn-lt"/>
              </a:rPr>
              <a:t>oBlobParams.Table = </a:t>
            </a:r>
            <a:r>
              <a:rPr lang="en-US" sz="1200" dirty="0">
                <a:solidFill>
                  <a:srgbClr val="C00000"/>
                </a:solidFill>
                <a:latin typeface="+mn-lt"/>
              </a:rPr>
              <a:t>"RDOC"</a:t>
            </a:r>
            <a:r>
              <a:rPr lang="en-US" sz="1200" dirty="0">
                <a:latin typeface="+mn-lt"/>
              </a:rPr>
              <a:t>;</a:t>
            </a:r>
          </a:p>
          <a:p>
            <a:r>
              <a:rPr lang="en-US" sz="1200" dirty="0">
                <a:latin typeface="+mn-lt"/>
              </a:rPr>
              <a:t>oBlobParams.Field = </a:t>
            </a:r>
            <a:r>
              <a:rPr lang="en-US" sz="1200" dirty="0">
                <a:solidFill>
                  <a:srgbClr val="C00000"/>
                </a:solidFill>
                <a:latin typeface="+mn-lt"/>
              </a:rPr>
              <a:t>"Template"</a:t>
            </a:r>
            <a:r>
              <a:rPr lang="en-US" sz="1200" dirty="0">
                <a:latin typeface="+mn-lt"/>
              </a:rPr>
              <a:t>;</a:t>
            </a:r>
          </a:p>
          <a:p>
            <a:endParaRPr lang="en-US" sz="1200" dirty="0">
              <a:latin typeface="+mn-lt"/>
            </a:endParaRPr>
          </a:p>
          <a:p>
            <a:r>
              <a:rPr lang="en-US" sz="1200" dirty="0">
                <a:latin typeface="+mn-lt"/>
              </a:rPr>
              <a:t>SAPbobsCOM.</a:t>
            </a:r>
            <a:r>
              <a:rPr lang="en-US" sz="1200" dirty="0">
                <a:solidFill>
                  <a:schemeClr val="accent3"/>
                </a:solidFill>
                <a:latin typeface="+mn-lt"/>
              </a:rPr>
              <a:t>BlobTableKeySegment</a:t>
            </a:r>
            <a:r>
              <a:rPr lang="en-US" sz="1200" dirty="0">
                <a:latin typeface="+mn-lt"/>
              </a:rPr>
              <a:t> oKeySegment = oBlobParams.</a:t>
            </a:r>
            <a:r>
              <a:rPr lang="en-US" sz="1200" dirty="0">
                <a:solidFill>
                  <a:schemeClr val="accent3"/>
                </a:solidFill>
                <a:latin typeface="+mn-lt"/>
              </a:rPr>
              <a:t>BlobTableKeySegments</a:t>
            </a:r>
            <a:r>
              <a:rPr lang="en-US" sz="1200" dirty="0">
                <a:latin typeface="+mn-lt"/>
              </a:rPr>
              <a:t>.Add();</a:t>
            </a:r>
          </a:p>
          <a:p>
            <a:r>
              <a:rPr lang="en-US" sz="1200" dirty="0">
                <a:latin typeface="+mn-lt"/>
              </a:rPr>
              <a:t>oKeySegment.Name = </a:t>
            </a:r>
            <a:r>
              <a:rPr lang="en-US" sz="1200" dirty="0">
                <a:solidFill>
                  <a:srgbClr val="C00000"/>
                </a:solidFill>
                <a:latin typeface="+mn-lt"/>
              </a:rPr>
              <a:t>"DocCode"</a:t>
            </a:r>
            <a:r>
              <a:rPr lang="en-US" sz="1200" dirty="0">
                <a:latin typeface="+mn-lt"/>
              </a:rPr>
              <a:t>;</a:t>
            </a:r>
          </a:p>
          <a:p>
            <a:r>
              <a:rPr lang="en-US" sz="1200" dirty="0">
                <a:latin typeface="+mn-lt"/>
              </a:rPr>
              <a:t>oKeySegment.Value = newReportParam.LayoutCode;</a:t>
            </a:r>
          </a:p>
          <a:p>
            <a:endParaRPr lang="en-US" sz="1200" dirty="0">
              <a:latin typeface="+mn-lt"/>
            </a:endParaRPr>
          </a:p>
          <a:p>
            <a:r>
              <a:rPr lang="en-US" sz="1200" dirty="0">
                <a:solidFill>
                  <a:schemeClr val="accent3"/>
                </a:solidFill>
                <a:latin typeface="+mn-lt"/>
              </a:rPr>
              <a:t>FileStream</a:t>
            </a:r>
            <a:r>
              <a:rPr lang="en-US" sz="1200" dirty="0">
                <a:latin typeface="+mn-lt"/>
              </a:rPr>
              <a:t> oFile = new </a:t>
            </a:r>
            <a:r>
              <a:rPr lang="en-US" sz="1200" dirty="0">
                <a:solidFill>
                  <a:schemeClr val="accent3"/>
                </a:solidFill>
                <a:latin typeface="+mn-lt"/>
              </a:rPr>
              <a:t>FileStream</a:t>
            </a:r>
            <a:r>
              <a:rPr lang="en-US" sz="1200" dirty="0">
                <a:latin typeface="+mn-lt"/>
              </a:rPr>
              <a:t>(</a:t>
            </a:r>
            <a:r>
              <a:rPr lang="en-US" sz="1200" dirty="0">
                <a:solidFill>
                  <a:srgbClr val="C00000"/>
                </a:solidFill>
                <a:latin typeface="+mn-lt"/>
              </a:rPr>
              <a:t>"C:\\temp\\demo.rpt"</a:t>
            </a:r>
            <a:r>
              <a:rPr lang="en-US" sz="1200" dirty="0">
                <a:latin typeface="+mn-lt"/>
              </a:rPr>
              <a:t>, </a:t>
            </a:r>
            <a:r>
              <a:rPr lang="en-US" sz="1200" dirty="0">
                <a:solidFill>
                  <a:schemeClr val="accent3"/>
                </a:solidFill>
                <a:latin typeface="+mn-lt"/>
              </a:rPr>
              <a:t>FileMode</a:t>
            </a:r>
            <a:r>
              <a:rPr lang="en-US" sz="1200" dirty="0">
                <a:latin typeface="+mn-lt"/>
              </a:rPr>
              <a:t>.Open);</a:t>
            </a:r>
          </a:p>
          <a:p>
            <a:r>
              <a:rPr lang="en-US" sz="1200" dirty="0">
                <a:solidFill>
                  <a:schemeClr val="accent3"/>
                </a:solidFill>
                <a:latin typeface="+mn-lt"/>
              </a:rPr>
              <a:t>int</a:t>
            </a:r>
            <a:r>
              <a:rPr lang="en-US" sz="1200" dirty="0">
                <a:latin typeface="+mn-lt"/>
              </a:rPr>
              <a:t> fileSize = (</a:t>
            </a:r>
            <a:r>
              <a:rPr lang="en-US" sz="1200" dirty="0">
                <a:solidFill>
                  <a:schemeClr val="accent3"/>
                </a:solidFill>
                <a:latin typeface="+mn-lt"/>
              </a:rPr>
              <a:t>int</a:t>
            </a:r>
            <a:r>
              <a:rPr lang="en-US" sz="1200" dirty="0">
                <a:latin typeface="+mn-lt"/>
              </a:rPr>
              <a:t>)oFile.Length; </a:t>
            </a:r>
            <a:r>
              <a:rPr lang="en-US" sz="1200" dirty="0">
                <a:solidFill>
                  <a:schemeClr val="accent3"/>
                </a:solidFill>
                <a:latin typeface="+mn-lt"/>
              </a:rPr>
              <a:t>byte</a:t>
            </a:r>
            <a:r>
              <a:rPr lang="en-US" sz="1200" dirty="0">
                <a:latin typeface="+mn-lt"/>
              </a:rPr>
              <a:t>[] buf = </a:t>
            </a:r>
            <a:r>
              <a:rPr lang="en-US" sz="1200" dirty="0">
                <a:solidFill>
                  <a:schemeClr val="accent3"/>
                </a:solidFill>
                <a:latin typeface="+mn-lt"/>
              </a:rPr>
              <a:t>new byte</a:t>
            </a:r>
            <a:r>
              <a:rPr lang="en-US" sz="1200" dirty="0">
                <a:latin typeface="+mn-lt"/>
              </a:rPr>
              <a:t>[fileSize]; oFile.Read(buf, 0, fileSize); oFile.Dispose();</a:t>
            </a:r>
          </a:p>
          <a:p>
            <a:endParaRPr lang="en-US" sz="1200" dirty="0">
              <a:latin typeface="+mn-lt"/>
            </a:endParaRPr>
          </a:p>
          <a:p>
            <a:r>
              <a:rPr lang="en-US" sz="1200" dirty="0">
                <a:latin typeface="+mn-lt"/>
              </a:rPr>
              <a:t>SAPbobsCOM.</a:t>
            </a:r>
            <a:r>
              <a:rPr lang="en-US" sz="1200" dirty="0">
                <a:solidFill>
                  <a:schemeClr val="accent3"/>
                </a:solidFill>
                <a:latin typeface="+mn-lt"/>
              </a:rPr>
              <a:t>Blob</a:t>
            </a:r>
            <a:r>
              <a:rPr lang="en-US" sz="1200" dirty="0">
                <a:latin typeface="+mn-lt"/>
              </a:rPr>
              <a:t> oBlob = (SAPbobsCOM.</a:t>
            </a:r>
            <a:r>
              <a:rPr lang="en-US" sz="1200" dirty="0">
                <a:solidFill>
                  <a:schemeClr val="accent3"/>
                </a:solidFill>
                <a:latin typeface="+mn-lt"/>
              </a:rPr>
              <a:t>Blob</a:t>
            </a:r>
            <a:r>
              <a:rPr lang="en-US" sz="1200" dirty="0">
                <a:latin typeface="+mn-lt"/>
              </a:rPr>
              <a:t>)oCompany.GetCompanyService().GetDataInterface(SAPbobsCOM.</a:t>
            </a:r>
            <a:r>
              <a:rPr lang="en-US" sz="1200" dirty="0">
                <a:solidFill>
                  <a:schemeClr val="accent3"/>
                </a:solidFill>
                <a:latin typeface="+mn-lt"/>
              </a:rPr>
              <a:t>CompanyServiceDataInterfaces</a:t>
            </a:r>
            <a:r>
              <a:rPr lang="en-US" sz="1200" dirty="0">
                <a:latin typeface="+mn-lt"/>
              </a:rPr>
              <a:t>.csdiBlob);</a:t>
            </a:r>
          </a:p>
          <a:p>
            <a:r>
              <a:rPr lang="en-US" sz="1200" dirty="0">
                <a:latin typeface="+mn-lt"/>
              </a:rPr>
              <a:t>oBlob.Content = </a:t>
            </a:r>
            <a:r>
              <a:rPr lang="en-US" sz="1200" dirty="0">
                <a:solidFill>
                  <a:schemeClr val="accent3"/>
                </a:solidFill>
                <a:latin typeface="+mn-lt"/>
              </a:rPr>
              <a:t>Convert</a:t>
            </a:r>
            <a:r>
              <a:rPr lang="en-US" sz="1200" dirty="0">
                <a:latin typeface="+mn-lt"/>
              </a:rPr>
              <a:t>.ToBase64String(buf, 0, fileSize);</a:t>
            </a:r>
          </a:p>
          <a:p>
            <a:endParaRPr lang="en-US" sz="1200" dirty="0">
              <a:latin typeface="+mn-lt"/>
            </a:endParaRPr>
          </a:p>
          <a:p>
            <a:r>
              <a:rPr lang="en-US" sz="1200" dirty="0">
                <a:latin typeface="+mn-lt"/>
              </a:rPr>
              <a:t>oCompany.GetCompanyService().SetBlob(oBlobParams, oBlob);</a:t>
            </a:r>
          </a:p>
        </p:txBody>
      </p:sp>
      <p:sp>
        <p:nvSpPr>
          <p:cNvPr id="5" name="TextBox 6">
            <a:extLst>
              <a:ext uri="{FF2B5EF4-FFF2-40B4-BE49-F238E27FC236}">
                <a16:creationId xmlns:a16="http://schemas.microsoft.com/office/drawing/2014/main" id="{971E4D4D-E433-4A1A-976E-C43A22F41B15}"/>
              </a:ext>
            </a:extLst>
          </p:cNvPr>
          <p:cNvSpPr txBox="1">
            <a:spLocks noChangeArrowheads="1"/>
          </p:cNvSpPr>
          <p:nvPr/>
        </p:nvSpPr>
        <p:spPr bwMode="auto">
          <a:xfrm>
            <a:off x="504001" y="5294301"/>
            <a:ext cx="11186476" cy="369332"/>
          </a:xfrm>
          <a:prstGeom prst="rect">
            <a:avLst/>
          </a:prstGeom>
          <a:noFill/>
          <a:ln w="9525">
            <a:noFill/>
            <a:miter lim="800000"/>
            <a:headEnd/>
            <a:tailEnd/>
          </a:ln>
        </p:spPr>
        <p:txBody>
          <a:bodyPr wrap="square">
            <a:spAutoFit/>
          </a:bodyPr>
          <a:lstStyle/>
          <a:p>
            <a:r>
              <a:rPr lang="en-US" sz="1800" dirty="0">
                <a:ea typeface="Arial Unicode MS" pitchFamily="34" charset="-128"/>
                <a:cs typeface="Arial Unicode MS" pitchFamily="34" charset="-128"/>
              </a:rPr>
              <a:t>Link the new Report Type to our form (UI API)</a:t>
            </a:r>
            <a:endParaRPr lang="fr-FR" sz="1800" dirty="0">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3C546D2-FD7F-4495-A164-F2B8C611E2BA}"/>
              </a:ext>
            </a:extLst>
          </p:cNvPr>
          <p:cNvSpPr>
            <a:spLocks noChangeArrowheads="1"/>
          </p:cNvSpPr>
          <p:nvPr/>
        </p:nvSpPr>
        <p:spPr bwMode="auto">
          <a:xfrm>
            <a:off x="504001" y="5709799"/>
            <a:ext cx="11186476" cy="463846"/>
          </a:xfrm>
          <a:prstGeom prst="rect">
            <a:avLst/>
          </a:prstGeom>
          <a:solidFill>
            <a:srgbClr val="B4C3CB"/>
          </a:solidFill>
          <a:ln w="12700">
            <a:solidFill>
              <a:schemeClr val="tx1"/>
            </a:solidFill>
            <a:miter lim="800000"/>
            <a:headEnd/>
            <a:tailEnd/>
          </a:ln>
        </p:spPr>
        <p:txBody>
          <a:bodyPr wrap="square" lIns="90000" tIns="46800" rIns="90000" bIns="46800">
            <a:spAutoFit/>
          </a:bodyPr>
          <a:lstStyle/>
          <a:p>
            <a:r>
              <a:rPr lang="en-US" sz="1200" dirty="0">
                <a:solidFill>
                  <a:schemeClr val="accent4">
                    <a:lumMod val="75000"/>
                  </a:schemeClr>
                </a:solidFill>
                <a:latin typeface="Arial monospaced for SAP" panose="020B0609020202030204" pitchFamily="49" charset="0"/>
              </a:rPr>
              <a:t>// Set Form Report Type</a:t>
            </a:r>
          </a:p>
          <a:p>
            <a:r>
              <a:rPr lang="en-US" sz="1200" dirty="0">
                <a:latin typeface="+mn-lt"/>
              </a:rPr>
              <a:t>oAddOnForm.ReportType = reportType.TypeCode;</a:t>
            </a:r>
          </a:p>
        </p:txBody>
      </p:sp>
    </p:spTree>
    <p:custDataLst>
      <p:tags r:id="rId1"/>
    </p:custDataLst>
    <p:extLst>
      <p:ext uri="{BB962C8B-B14F-4D97-AF65-F5344CB8AC3E}">
        <p14:creationId xmlns:p14="http://schemas.microsoft.com/office/powerpoint/2010/main" val="92413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TextBox 6"/>
          <p:cNvSpPr txBox="1">
            <a:spLocks noChangeArrowheads="1"/>
          </p:cNvSpPr>
          <p:nvPr/>
        </p:nvSpPr>
        <p:spPr bwMode="auto">
          <a:xfrm>
            <a:off x="504001" y="1414136"/>
            <a:ext cx="11186476" cy="369332"/>
          </a:xfrm>
          <a:prstGeom prst="rect">
            <a:avLst/>
          </a:prstGeom>
          <a:noFill/>
          <a:ln w="9525">
            <a:noFill/>
            <a:miter lim="800000"/>
            <a:headEnd/>
            <a:tailEnd/>
          </a:ln>
        </p:spPr>
        <p:txBody>
          <a:bodyPr wrap="square">
            <a:spAutoFit/>
          </a:bodyPr>
          <a:lstStyle/>
          <a:p>
            <a:r>
              <a:rPr lang="en-US" sz="1800" dirty="0">
                <a:ea typeface="Arial Unicode MS" pitchFamily="34" charset="-128"/>
                <a:cs typeface="Arial Unicode MS" pitchFamily="34" charset="-128"/>
              </a:rPr>
              <a:t>Set the eventInfo.LayoutKey to the value of the edit text in our form containing the key needed by the report: </a:t>
            </a:r>
            <a:endParaRPr lang="fr-FR" sz="1800" dirty="0">
              <a:ea typeface="Arial Unicode MS" pitchFamily="34" charset="-128"/>
              <a:cs typeface="Arial Unicode MS" pitchFamily="34" charset="-128"/>
            </a:endParaRPr>
          </a:p>
        </p:txBody>
      </p:sp>
      <p:sp>
        <p:nvSpPr>
          <p:cNvPr id="6" name="Title 5"/>
          <p:cNvSpPr>
            <a:spLocks noGrp="1"/>
          </p:cNvSpPr>
          <p:nvPr>
            <p:ph type="title"/>
          </p:nvPr>
        </p:nvSpPr>
        <p:spPr>
          <a:xfrm>
            <a:off x="504001" y="504000"/>
            <a:ext cx="11186476" cy="677108"/>
          </a:xfrm>
        </p:spPr>
        <p:txBody>
          <a:bodyPr/>
          <a:lstStyle/>
          <a:p>
            <a:r>
              <a:rPr lang="en-US" dirty="0">
                <a:cs typeface="Arial Unicode MS" pitchFamily="34" charset="-128"/>
              </a:rPr>
              <a:t>Crystal Reports: Sample</a:t>
            </a:r>
            <a:br>
              <a:rPr lang="en-US" dirty="0">
                <a:cs typeface="Arial Unicode MS" pitchFamily="34" charset="-128"/>
              </a:rPr>
            </a:br>
            <a:r>
              <a:rPr lang="en-US" sz="2000" dirty="0">
                <a:cs typeface="Arial Unicode MS" pitchFamily="34" charset="-128"/>
              </a:rPr>
              <a:t>Add a new Crystal Report (3/3)</a:t>
            </a:r>
            <a:endParaRPr lang="de-DE" sz="2000" dirty="0"/>
          </a:p>
        </p:txBody>
      </p:sp>
      <p:sp>
        <p:nvSpPr>
          <p:cNvPr id="7" name="Rectangle 6">
            <a:extLst>
              <a:ext uri="{FF2B5EF4-FFF2-40B4-BE49-F238E27FC236}">
                <a16:creationId xmlns:a16="http://schemas.microsoft.com/office/drawing/2014/main" id="{2B479528-BAB9-4C48-A000-5FF8DA99D2C1}"/>
              </a:ext>
            </a:extLst>
          </p:cNvPr>
          <p:cNvSpPr>
            <a:spLocks noChangeArrowheads="1"/>
          </p:cNvSpPr>
          <p:nvPr/>
        </p:nvSpPr>
        <p:spPr bwMode="auto">
          <a:xfrm>
            <a:off x="504001" y="2355050"/>
            <a:ext cx="11186476" cy="1171732"/>
          </a:xfrm>
          <a:prstGeom prst="rect">
            <a:avLst/>
          </a:prstGeom>
          <a:solidFill>
            <a:srgbClr val="B4C3CB"/>
          </a:solidFill>
          <a:ln w="12700">
            <a:solidFill>
              <a:schemeClr val="tx1"/>
            </a:solidFill>
            <a:miter lim="800000"/>
            <a:headEnd/>
            <a:tailEnd/>
          </a:ln>
        </p:spPr>
        <p:txBody>
          <a:bodyPr wrap="square" lIns="90000" tIns="46800" rIns="90000" bIns="46800">
            <a:spAutoFit/>
          </a:bodyPr>
          <a:lstStyle/>
          <a:p>
            <a:r>
              <a:rPr lang="en-US" sz="1400" dirty="0">
                <a:solidFill>
                  <a:schemeClr val="accent3"/>
                </a:solidFill>
                <a:latin typeface="Arial monospaced for SAP" panose="020B0609020202030204" pitchFamily="49" charset="0"/>
              </a:rPr>
              <a:t>void</a:t>
            </a:r>
            <a:r>
              <a:rPr lang="en-US" sz="1400" dirty="0">
                <a:latin typeface="Arial monospaced for SAP" panose="020B0609020202030204" pitchFamily="49" charset="0"/>
              </a:rPr>
              <a:t> SBO_Application_LayoutKeyEvent(</a:t>
            </a:r>
            <a:r>
              <a:rPr lang="en-US" sz="1400" dirty="0">
                <a:solidFill>
                  <a:schemeClr val="accent3"/>
                </a:solidFill>
                <a:latin typeface="Arial monospaced for SAP" panose="020B0609020202030204" pitchFamily="49" charset="0"/>
              </a:rPr>
              <a:t>ref</a:t>
            </a:r>
            <a:r>
              <a:rPr lang="en-US" sz="1400" dirty="0">
                <a:latin typeface="Arial monospaced for SAP" panose="020B0609020202030204" pitchFamily="49" charset="0"/>
              </a:rPr>
              <a:t> SAPbouiCOM.LayoutKeyInfo eventInfo, </a:t>
            </a:r>
            <a:r>
              <a:rPr lang="en-US" sz="1400" dirty="0">
                <a:solidFill>
                  <a:schemeClr val="accent3"/>
                </a:solidFill>
                <a:latin typeface="Arial monospaced for SAP" panose="020B0609020202030204" pitchFamily="49" charset="0"/>
              </a:rPr>
              <a:t>out</a:t>
            </a:r>
            <a:r>
              <a:rPr lang="en-US" sz="1400" dirty="0">
                <a:latin typeface="Arial monospaced for SAP" panose="020B0609020202030204" pitchFamily="49" charset="0"/>
              </a:rPr>
              <a:t> </a:t>
            </a:r>
            <a:r>
              <a:rPr lang="en-US" sz="1400" dirty="0">
                <a:solidFill>
                  <a:schemeClr val="accent3"/>
                </a:solidFill>
                <a:latin typeface="Arial monospaced for SAP" panose="020B0609020202030204" pitchFamily="49" charset="0"/>
              </a:rPr>
              <a:t>bool</a:t>
            </a:r>
            <a:r>
              <a:rPr lang="en-US" sz="1400" dirty="0">
                <a:latin typeface="Arial monospaced for SAP" panose="020B0609020202030204" pitchFamily="49" charset="0"/>
              </a:rPr>
              <a:t> BubbleEvent) </a:t>
            </a:r>
          </a:p>
          <a:p>
            <a:r>
              <a:rPr lang="en-US" sz="1400" dirty="0">
                <a:latin typeface="Arial monospaced for SAP" panose="020B0609020202030204" pitchFamily="49" charset="0"/>
              </a:rPr>
              <a:t>{ </a:t>
            </a:r>
          </a:p>
          <a:p>
            <a:r>
              <a:rPr lang="en-US" sz="1400" dirty="0">
                <a:latin typeface="Arial monospaced for SAP" panose="020B0609020202030204" pitchFamily="49" charset="0"/>
              </a:rPr>
              <a:t>    BubbleEvent = </a:t>
            </a:r>
            <a:r>
              <a:rPr lang="en-US" sz="1400" dirty="0">
                <a:solidFill>
                  <a:schemeClr val="accent3"/>
                </a:solidFill>
                <a:latin typeface="Arial monospaced for SAP" panose="020B0609020202030204" pitchFamily="49" charset="0"/>
              </a:rPr>
              <a:t>true</a:t>
            </a:r>
            <a:r>
              <a:rPr lang="en-US" sz="1400" dirty="0">
                <a:latin typeface="Arial monospaced for SAP" panose="020B0609020202030204" pitchFamily="49" charset="0"/>
              </a:rPr>
              <a:t>; </a:t>
            </a:r>
          </a:p>
          <a:p>
            <a:r>
              <a:rPr lang="en-US" sz="1400" dirty="0">
                <a:latin typeface="Arial monospaced for SAP" panose="020B0609020202030204" pitchFamily="49" charset="0"/>
              </a:rPr>
              <a:t>    eventInfo.LayoutKey = oEditTextKey.Value;</a:t>
            </a:r>
          </a:p>
          <a:p>
            <a:r>
              <a:rPr lang="en-US" sz="1400" dirty="0">
                <a:latin typeface="Arial monospaced for SAP" panose="020B0609020202030204" pitchFamily="49" charset="0"/>
              </a:rPr>
              <a:t>}</a:t>
            </a:r>
            <a:endParaRPr lang="en-US" sz="1400" dirty="0"/>
          </a:p>
        </p:txBody>
      </p:sp>
    </p:spTree>
    <p:custDataLst>
      <p:tags r:id="rId1"/>
    </p:custDataLst>
    <p:extLst>
      <p:ext uri="{BB962C8B-B14F-4D97-AF65-F5344CB8AC3E}">
        <p14:creationId xmlns:p14="http://schemas.microsoft.com/office/powerpoint/2010/main" val="24685553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3fae74cb-f942-4bac-8069-91b943c92c56"/>
    <ds:schemaRef ds:uri="http://purl.org/dc/terms/"/>
    <ds:schemaRef ds:uri="http://schemas.openxmlformats.org/package/2006/metadata/core-properties"/>
    <ds:schemaRef ds:uri="1f6b8702-ff64-493f-af7e-9281170a6e8c"/>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DAB66A36-9D2E-4E6C-96CC-17D48F6B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171</TotalTime>
  <Words>844</Words>
  <Application>Microsoft Office PowerPoint</Application>
  <PresentationFormat>Custom</PresentationFormat>
  <Paragraphs>116</Paragraphs>
  <Slides>10</Slides>
  <Notes>10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Arial monospaced for SAP</vt:lpstr>
      <vt:lpstr>Arial Unicode MS</vt:lpstr>
      <vt:lpstr>Courier New</vt:lpstr>
      <vt:lpstr>Symbol</vt:lpstr>
      <vt:lpstr>Wingdings</vt:lpstr>
      <vt:lpstr>Wingdings</vt:lpstr>
      <vt:lpstr>ヒラギノ角ゴ Pro W3</vt:lpstr>
      <vt:lpstr>SAP 2019 16x9 white</vt:lpstr>
      <vt:lpstr>SAP 2019 16x9 blue</vt:lpstr>
      <vt:lpstr>TB 1300 - SAP Business One SDK Cross DI API / UI API – Crystal Reports</vt:lpstr>
      <vt:lpstr>Crystal Reports: Topic Objectives</vt:lpstr>
      <vt:lpstr>Crystal Reports: SDK features</vt:lpstr>
      <vt:lpstr>Crystal Reports: DI API ReportTypesService</vt:lpstr>
      <vt:lpstr>Crystal Reports: DI API ReportLayoutsService</vt:lpstr>
      <vt:lpstr>Crystal Reports: UI API LayoutKeyEvent</vt:lpstr>
      <vt:lpstr>Crystal Reports: Sample Add a new Crystal Report (1/3)</vt:lpstr>
      <vt:lpstr>Crystal Reports: Sample Add a new Crystal Report (2/3)</vt:lpstr>
      <vt:lpstr>Crystal Reports: Sample Add a new Crystal Report (3/3)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Cross DI API / UI API Crystal Reports</dc:title>
  <dc:creator>krisztian.papai@sap.com</dc:creator>
  <cp:keywords>2019/16:9/white</cp:keywords>
  <cp:lastModifiedBy>Papai, Krisztian</cp:lastModifiedBy>
  <cp:revision>4</cp:revision>
  <dcterms:created xsi:type="dcterms:W3CDTF">2019-01-14T14:01:02Z</dcterms:created>
  <dcterms:modified xsi:type="dcterms:W3CDTF">2019-07-09T08:04:40Z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