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782" r:id="rId5"/>
  </p:sldMasterIdLst>
  <p:notesMasterIdLst>
    <p:notesMasterId r:id="rId17"/>
  </p:notesMasterIdLst>
  <p:handoutMasterIdLst>
    <p:handoutMasterId r:id="rId18"/>
  </p:handoutMasterIdLst>
  <p:sldIdLst>
    <p:sldId id="447" r:id="rId6"/>
    <p:sldId id="694" r:id="rId7"/>
    <p:sldId id="695" r:id="rId8"/>
    <p:sldId id="703" r:id="rId9"/>
    <p:sldId id="697" r:id="rId10"/>
    <p:sldId id="698" r:id="rId11"/>
    <p:sldId id="699" r:id="rId12"/>
    <p:sldId id="700" r:id="rId13"/>
    <p:sldId id="701" r:id="rId14"/>
    <p:sldId id="702" r:id="rId15"/>
    <p:sldId id="265" r:id="rId16"/>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FF0000"/>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6485E8-B14D-4983-BD4B-0BE79273E80B}" v="6" dt="2019-07-09T08:05:55.439"/>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269" autoAdjust="0"/>
  </p:normalViewPr>
  <p:slideViewPr>
    <p:cSldViewPr snapToGrid="0">
      <p:cViewPr varScale="1">
        <p:scale>
          <a:sx n="64" d="100"/>
          <a:sy n="64" d="100"/>
        </p:scale>
        <p:origin x="1392" y="62"/>
      </p:cViewPr>
      <p:guideLst>
        <p:guide pos="3841"/>
        <p:guide orient="horz" pos="216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pai, Krisztian" userId="45ce17a5-7050-4b06-9306-4e3e15f2359a" providerId="ADAL" clId="{316485E8-B14D-4983-BD4B-0BE79273E80B}"/>
    <pc:docChg chg="modSld">
      <pc:chgData name="Papai, Krisztian" userId="45ce17a5-7050-4b06-9306-4e3e15f2359a" providerId="ADAL" clId="{316485E8-B14D-4983-BD4B-0BE79273E80B}" dt="2019-07-09T08:05:55.439" v="5" actId="255"/>
      <pc:docMkLst>
        <pc:docMk/>
      </pc:docMkLst>
      <pc:sldChg chg="modSp modNotesTx">
        <pc:chgData name="Papai, Krisztian" userId="45ce17a5-7050-4b06-9306-4e3e15f2359a" providerId="ADAL" clId="{316485E8-B14D-4983-BD4B-0BE79273E80B}" dt="2019-07-09T08:05:40.884" v="4" actId="207"/>
        <pc:sldMkLst>
          <pc:docMk/>
          <pc:sldMk cId="3262179408" sldId="447"/>
        </pc:sldMkLst>
        <pc:spChg chg="mod">
          <ac:chgData name="Papai, Krisztian" userId="45ce17a5-7050-4b06-9306-4e3e15f2359a" providerId="ADAL" clId="{316485E8-B14D-4983-BD4B-0BE79273E80B}" dt="2019-07-08T07:53:22.081" v="3" actId="20577"/>
          <ac:spMkLst>
            <pc:docMk/>
            <pc:sldMk cId="3262179408" sldId="447"/>
            <ac:spMk id="35" creationId="{00000000-0000-0000-0000-000000000000}"/>
          </ac:spMkLst>
        </pc:spChg>
      </pc:sldChg>
      <pc:sldChg chg="modNotesTx">
        <pc:chgData name="Papai, Krisztian" userId="45ce17a5-7050-4b06-9306-4e3e15f2359a" providerId="ADAL" clId="{316485E8-B14D-4983-BD4B-0BE79273E80B}" dt="2019-07-09T08:05:55.439" v="5" actId="255"/>
        <pc:sldMkLst>
          <pc:docMk/>
          <pc:sldMk cId="236911413" sldId="69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solidFill>
                  <a:schemeClr val="tx1"/>
                </a:solidFill>
              </a:rPr>
              <a:t>Welcome to the </a:t>
            </a:r>
            <a:r>
              <a:rPr lang="en-US" b="1" i="1" dirty="0">
                <a:solidFill>
                  <a:schemeClr val="tx1"/>
                </a:solidFill>
              </a:rPr>
              <a:t>Cross DI API and UI API Cockpits </a:t>
            </a:r>
            <a:r>
              <a:rPr lang="en-US" dirty="0">
                <a:solidFill>
                  <a:schemeClr val="tx1"/>
                </a:solidFill>
              </a:rPr>
              <a:t>course topic.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2461065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fontScale="85000" lnSpcReduction="20000"/>
          </a:bodyPr>
          <a:lstStyle/>
          <a:p>
            <a:pPr rtl="0"/>
            <a:r>
              <a:rPr lang="en-US" sz="1400" kern="1200" dirty="0">
                <a:solidFill>
                  <a:schemeClr val="tx1"/>
                </a:solidFill>
                <a:effectLst/>
                <a:latin typeface="+mn-lt"/>
                <a:ea typeface="+mn-ea"/>
                <a:cs typeface="+mn-cs"/>
              </a:rPr>
              <a:t>The </a:t>
            </a:r>
            <a:r>
              <a:rPr lang="en-US" sz="1400" kern="1200" dirty="0" err="1">
                <a:solidFill>
                  <a:schemeClr val="tx1"/>
                </a:solidFill>
                <a:effectLst/>
                <a:latin typeface="+mn-lt"/>
                <a:ea typeface="+mn-ea"/>
                <a:cs typeface="+mn-cs"/>
              </a:rPr>
              <a:t>WidgetEvent</a:t>
            </a:r>
            <a:r>
              <a:rPr lang="en-US" sz="1400" kern="1200" dirty="0">
                <a:solidFill>
                  <a:schemeClr val="tx1"/>
                </a:solidFill>
                <a:effectLst/>
                <a:latin typeface="+mn-lt"/>
                <a:ea typeface="+mn-ea"/>
                <a:cs typeface="+mn-cs"/>
              </a:rPr>
              <a:t> is triggered when a new widget instance is created.</a:t>
            </a:r>
          </a:p>
          <a:p>
            <a:pPr rtl="0"/>
            <a:r>
              <a:rPr lang="en-US" sz="1400" kern="1200" dirty="0">
                <a:solidFill>
                  <a:schemeClr val="tx1"/>
                </a:solidFill>
                <a:effectLst/>
                <a:latin typeface="+mn-lt"/>
                <a:ea typeface="+mn-ea"/>
                <a:cs typeface="+mn-cs"/>
              </a:rPr>
              <a:t>There are two event types, which specifies the action performed on the widget:</a:t>
            </a:r>
          </a:p>
          <a:p>
            <a:pPr lvl="1" rtl="0"/>
            <a:r>
              <a:rPr lang="en-US" sz="1400" kern="1200" dirty="0" err="1">
                <a:solidFill>
                  <a:schemeClr val="tx1"/>
                </a:solidFill>
                <a:effectLst/>
                <a:latin typeface="+mn-lt"/>
                <a:ea typeface="+mn-ea"/>
                <a:cs typeface="+mn-cs"/>
              </a:rPr>
              <a:t>wet_created</a:t>
            </a:r>
            <a:r>
              <a:rPr lang="en-US" sz="1400" kern="1200" dirty="0">
                <a:solidFill>
                  <a:schemeClr val="tx1"/>
                </a:solidFill>
                <a:effectLst/>
                <a:latin typeface="+mn-lt"/>
                <a:ea typeface="+mn-ea"/>
                <a:cs typeface="+mn-cs"/>
              </a:rPr>
              <a:t> – occurs on the new widget creation action</a:t>
            </a:r>
          </a:p>
          <a:p>
            <a:pPr lvl="1" rtl="0"/>
            <a:r>
              <a:rPr lang="en-US" sz="1400" kern="1200" dirty="0" err="1">
                <a:solidFill>
                  <a:schemeClr val="tx1"/>
                </a:solidFill>
                <a:effectLst/>
                <a:latin typeface="+mn-lt"/>
                <a:ea typeface="+mn-ea"/>
                <a:cs typeface="+mn-cs"/>
              </a:rPr>
              <a:t>wet_content_save</a:t>
            </a:r>
            <a:r>
              <a:rPr lang="en-US" sz="1400" kern="1200" dirty="0">
                <a:solidFill>
                  <a:schemeClr val="tx1"/>
                </a:solidFill>
                <a:effectLst/>
                <a:latin typeface="+mn-lt"/>
                <a:ea typeface="+mn-ea"/>
                <a:cs typeface="+mn-cs"/>
              </a:rPr>
              <a:t>  - occurs when the widget data is saved when you close the SAP Business One application or reconnect to another company database</a:t>
            </a:r>
          </a:p>
          <a:p>
            <a:pPr rtl="0"/>
            <a:r>
              <a:rPr lang="en-US" sz="1400" kern="1200" dirty="0">
                <a:solidFill>
                  <a:schemeClr val="tx1"/>
                </a:solidFill>
                <a:effectLst/>
                <a:latin typeface="+mn-lt"/>
                <a:ea typeface="+mn-ea"/>
                <a:cs typeface="+mn-cs"/>
              </a:rPr>
              <a:t>The main item events that might occur for the Cockpit object are:</a:t>
            </a:r>
          </a:p>
          <a:p>
            <a:pPr lvl="1" rtl="0"/>
            <a:r>
              <a:rPr lang="en-US" sz="1400" kern="1200" dirty="0" err="1">
                <a:solidFill>
                  <a:schemeClr val="tx1"/>
                </a:solidFill>
                <a:effectLst/>
                <a:latin typeface="+mn-lt"/>
                <a:ea typeface="+mn-ea"/>
                <a:cs typeface="+mn-cs"/>
              </a:rPr>
              <a:t>et_Drag</a:t>
            </a:r>
            <a:r>
              <a:rPr lang="en-US" sz="1400" kern="1200" dirty="0">
                <a:solidFill>
                  <a:schemeClr val="tx1"/>
                </a:solidFill>
                <a:effectLst/>
                <a:latin typeface="+mn-lt"/>
                <a:ea typeface="+mn-ea"/>
                <a:cs typeface="+mn-cs"/>
              </a:rPr>
              <a:t> - The item was dragged and dropped at the position you want it to appear. Only </a:t>
            </a:r>
            <a:r>
              <a:rPr lang="en-US" sz="1400" kern="1200" dirty="0" err="1">
                <a:solidFill>
                  <a:schemeClr val="tx1"/>
                </a:solidFill>
                <a:effectLst/>
                <a:latin typeface="+mn-lt"/>
                <a:ea typeface="+mn-ea"/>
                <a:cs typeface="+mn-cs"/>
              </a:rPr>
              <a:t>editText</a:t>
            </a:r>
            <a:r>
              <a:rPr lang="en-US" sz="1400" kern="1200" dirty="0">
                <a:solidFill>
                  <a:schemeClr val="tx1"/>
                </a:solidFill>
                <a:effectLst/>
                <a:latin typeface="+mn-lt"/>
                <a:ea typeface="+mn-ea"/>
                <a:cs typeface="+mn-cs"/>
              </a:rPr>
              <a:t> items on system &amp; user-defined forms are supported. The </a:t>
            </a:r>
            <a:r>
              <a:rPr lang="en-US" sz="1400" kern="1200" dirty="0" err="1">
                <a:solidFill>
                  <a:schemeClr val="tx1"/>
                </a:solidFill>
                <a:effectLst/>
                <a:latin typeface="+mn-lt"/>
                <a:ea typeface="+mn-ea"/>
                <a:cs typeface="+mn-cs"/>
              </a:rPr>
              <a:t>ComboBox</a:t>
            </a:r>
            <a:r>
              <a:rPr lang="en-US" sz="1400" kern="1200" dirty="0">
                <a:solidFill>
                  <a:schemeClr val="tx1"/>
                </a:solidFill>
                <a:effectLst/>
                <a:latin typeface="+mn-lt"/>
                <a:ea typeface="+mn-ea"/>
                <a:cs typeface="+mn-cs"/>
              </a:rPr>
              <a:t> items on User-Defined forms are supported.</a:t>
            </a:r>
          </a:p>
          <a:p>
            <a:pPr lvl="1" rtl="0"/>
            <a:r>
              <a:rPr lang="en-US" sz="1400" kern="1200" dirty="0" err="1">
                <a:solidFill>
                  <a:schemeClr val="tx1"/>
                </a:solidFill>
                <a:effectLst/>
                <a:latin typeface="+mn-lt"/>
                <a:ea typeface="+mn-ea"/>
                <a:cs typeface="+mn-cs"/>
              </a:rPr>
              <a:t>et_ITEM_PRESSED</a:t>
            </a:r>
            <a:r>
              <a:rPr lang="en-US" sz="1400" kern="1200" dirty="0">
                <a:solidFill>
                  <a:schemeClr val="tx1"/>
                </a:solidFill>
                <a:effectLst/>
                <a:latin typeface="+mn-lt"/>
                <a:ea typeface="+mn-ea"/>
                <a:cs typeface="+mn-cs"/>
              </a:rPr>
              <a:t> - The main mouse button was clicked.</a:t>
            </a:r>
          </a:p>
          <a:p>
            <a:pPr rtl="0"/>
            <a:r>
              <a:rPr lang="en-US" sz="1400" kern="1200" dirty="0">
                <a:solidFill>
                  <a:schemeClr val="tx1"/>
                </a:solidFill>
                <a:effectLst/>
                <a:latin typeface="+mn-lt"/>
                <a:ea typeface="+mn-ea"/>
                <a:cs typeface="+mn-cs"/>
              </a:rPr>
              <a:t>WidgetEvent is only sent on the before action, BubbleEvent has no effect.</a:t>
            </a:r>
          </a:p>
        </p:txBody>
      </p:sp>
    </p:spTree>
    <p:extLst>
      <p:ext uri="{BB962C8B-B14F-4D97-AF65-F5344CB8AC3E}">
        <p14:creationId xmlns:p14="http://schemas.microsoft.com/office/powerpoint/2010/main" val="32951398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400" kern="1200" dirty="0">
                <a:solidFill>
                  <a:schemeClr val="tx1"/>
                </a:solidFill>
                <a:effectLst/>
                <a:latin typeface="+mn-lt"/>
                <a:ea typeface="+mn-ea"/>
                <a:cs typeface="+mn-cs"/>
              </a:rPr>
              <a:t>After completing this topic, you will know more about :</a:t>
            </a:r>
          </a:p>
          <a:p>
            <a:pPr lvl="1" rtl="0"/>
            <a:r>
              <a:rPr lang="en-US" sz="1400" kern="1200" dirty="0">
                <a:solidFill>
                  <a:schemeClr val="tx1"/>
                </a:solidFill>
                <a:effectLst/>
                <a:latin typeface="+mn-lt"/>
                <a:ea typeface="+mn-ea"/>
                <a:cs typeface="+mn-cs"/>
              </a:rPr>
              <a:t>How to activate SAP Business One cockpits and out-of-the-box content</a:t>
            </a:r>
          </a:p>
          <a:p>
            <a:pPr lvl="1" rtl="0"/>
            <a:r>
              <a:rPr lang="en-US" sz="1400" kern="1200" dirty="0">
                <a:solidFill>
                  <a:schemeClr val="tx1"/>
                </a:solidFill>
                <a:effectLst/>
                <a:latin typeface="+mn-lt"/>
                <a:ea typeface="+mn-ea"/>
                <a:cs typeface="+mn-cs"/>
              </a:rPr>
              <a:t>The DI API </a:t>
            </a:r>
            <a:r>
              <a:rPr lang="en-US" sz="1400" kern="1200" dirty="0" err="1">
                <a:solidFill>
                  <a:schemeClr val="tx1"/>
                </a:solidFill>
                <a:effectLst/>
                <a:latin typeface="+mn-lt"/>
                <a:ea typeface="+mn-ea"/>
                <a:cs typeface="+mn-cs"/>
              </a:rPr>
              <a:t>CockpitsService</a:t>
            </a:r>
            <a:endParaRPr lang="en-US" sz="1400" kern="1200" dirty="0">
              <a:solidFill>
                <a:schemeClr val="tx1"/>
              </a:solidFill>
              <a:effectLst/>
              <a:latin typeface="+mn-lt"/>
              <a:ea typeface="+mn-ea"/>
              <a:cs typeface="+mn-cs"/>
            </a:endParaRPr>
          </a:p>
          <a:p>
            <a:pPr lvl="1" rtl="0"/>
            <a:r>
              <a:rPr lang="en-US" sz="1400" kern="1200" dirty="0">
                <a:solidFill>
                  <a:schemeClr val="tx1"/>
                </a:solidFill>
                <a:effectLst/>
                <a:latin typeface="+mn-lt"/>
                <a:ea typeface="+mn-ea"/>
                <a:cs typeface="+mn-cs"/>
              </a:rPr>
              <a:t>The UI API Cockpit and Widget objects</a:t>
            </a:r>
          </a:p>
          <a:p>
            <a:pPr lvl="1" rtl="0"/>
            <a:r>
              <a:rPr lang="en-US" sz="1400" kern="1200" dirty="0">
                <a:solidFill>
                  <a:schemeClr val="tx1"/>
                </a:solidFill>
                <a:effectLst/>
                <a:latin typeface="+mn-lt"/>
                <a:ea typeface="+mn-ea"/>
                <a:cs typeface="+mn-cs"/>
              </a:rPr>
              <a:t>Cockpit and widget-related events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1707038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pPr rtl="0"/>
            <a:r>
              <a:rPr lang="en-US" sz="1400" kern="1200" dirty="0">
                <a:solidFill>
                  <a:schemeClr val="tx1"/>
                </a:solidFill>
                <a:effectLst/>
                <a:latin typeface="+mn-lt"/>
                <a:ea typeface="+mn-ea"/>
                <a:cs typeface="+mn-cs"/>
              </a:rPr>
              <a:t>The cockpit is a personalized work center where you can view, search, organize, and perform your regular work and related activities in SAP Business One.</a:t>
            </a:r>
          </a:p>
          <a:p>
            <a:pPr rtl="0"/>
            <a:r>
              <a:rPr lang="en-US" sz="1400" kern="1200" dirty="0">
                <a:solidFill>
                  <a:schemeClr val="tx1"/>
                </a:solidFill>
                <a:effectLst/>
                <a:latin typeface="+mn-lt"/>
                <a:ea typeface="+mn-ea"/>
                <a:cs typeface="+mn-cs"/>
              </a:rPr>
              <a:t>This topic describes how to work with the cockpit from the perspectives of both system administrators and regular company users. </a:t>
            </a:r>
          </a:p>
          <a:p>
            <a:pPr rtl="0"/>
            <a:r>
              <a:rPr lang="en-US" sz="1400" kern="1200" dirty="0">
                <a:solidFill>
                  <a:schemeClr val="tx1"/>
                </a:solidFill>
                <a:effectLst/>
                <a:latin typeface="+mn-lt"/>
                <a:ea typeface="+mn-ea"/>
                <a:cs typeface="+mn-cs"/>
              </a:rPr>
              <a:t>The cockpit enables you to:</a:t>
            </a:r>
          </a:p>
          <a:p>
            <a:pPr lvl="1" rtl="0"/>
            <a:r>
              <a:rPr lang="en-US" sz="1400" kern="1200" dirty="0">
                <a:solidFill>
                  <a:schemeClr val="tx1"/>
                </a:solidFill>
                <a:effectLst/>
                <a:latin typeface="+mn-lt"/>
                <a:ea typeface="+mn-ea"/>
                <a:cs typeface="+mn-cs"/>
              </a:rPr>
              <a:t>Group your most frequently used functionalities in one place</a:t>
            </a:r>
          </a:p>
          <a:p>
            <a:pPr lvl="1" rtl="0"/>
            <a:r>
              <a:rPr lang="en-US" sz="1400" kern="1200" dirty="0">
                <a:solidFill>
                  <a:schemeClr val="tx1"/>
                </a:solidFill>
                <a:effectLst/>
                <a:latin typeface="+mn-lt"/>
                <a:ea typeface="+mn-ea"/>
                <a:cs typeface="+mn-cs"/>
              </a:rPr>
              <a:t>Focus on your responsibilities with the necessary information and data presented to you</a:t>
            </a:r>
          </a:p>
          <a:p>
            <a:pPr rtl="0"/>
            <a:r>
              <a:rPr lang="en-US" sz="1400" kern="1200" dirty="0">
                <a:solidFill>
                  <a:schemeClr val="tx1"/>
                </a:solidFill>
                <a:effectLst/>
                <a:latin typeface="+mn-lt"/>
                <a:ea typeface="+mn-ea"/>
                <a:cs typeface="+mn-cs"/>
              </a:rPr>
              <a:t>To enable the cockpit at company level go to the SAP Business One main menu, choose </a:t>
            </a:r>
            <a:r>
              <a:rPr lang="en-US" sz="1400" i="1" kern="1200" dirty="0">
                <a:solidFill>
                  <a:schemeClr val="tx1"/>
                </a:solidFill>
                <a:effectLst/>
                <a:latin typeface="+mn-lt"/>
                <a:ea typeface="+mn-ea"/>
                <a:cs typeface="+mn-cs"/>
              </a:rPr>
              <a:t>Administration -&gt; System Initialization -&gt; General Settings</a:t>
            </a:r>
            <a:r>
              <a:rPr lang="en-US" sz="1400" kern="1200" dirty="0">
                <a:solidFill>
                  <a:schemeClr val="tx1"/>
                </a:solidFill>
                <a:effectLst/>
                <a:latin typeface="+mn-lt"/>
                <a:ea typeface="+mn-ea"/>
                <a:cs typeface="+mn-cs"/>
              </a:rPr>
              <a:t>, and choose the </a:t>
            </a:r>
            <a:r>
              <a:rPr lang="en-US" sz="1400" i="1" kern="1200" dirty="0">
                <a:solidFill>
                  <a:schemeClr val="tx1"/>
                </a:solidFill>
                <a:effectLst/>
                <a:latin typeface="+mn-lt"/>
                <a:ea typeface="+mn-ea"/>
                <a:cs typeface="+mn-cs"/>
              </a:rPr>
              <a:t>Cockpit </a:t>
            </a:r>
            <a:r>
              <a:rPr lang="en-US" sz="1400" kern="1200" dirty="0">
                <a:solidFill>
                  <a:schemeClr val="tx1"/>
                </a:solidFill>
                <a:effectLst/>
                <a:latin typeface="+mn-lt"/>
                <a:ea typeface="+mn-ea"/>
                <a:cs typeface="+mn-cs"/>
              </a:rPr>
              <a:t>tab.</a:t>
            </a:r>
          </a:p>
          <a:p>
            <a:pPr rtl="0"/>
            <a:r>
              <a:rPr lang="en-US" sz="1400" kern="1200" dirty="0">
                <a:solidFill>
                  <a:schemeClr val="tx1"/>
                </a:solidFill>
                <a:effectLst/>
                <a:latin typeface="+mn-lt"/>
                <a:ea typeface="+mn-ea"/>
                <a:cs typeface="+mn-cs"/>
              </a:rPr>
              <a:t>On the </a:t>
            </a:r>
            <a:r>
              <a:rPr lang="en-US" sz="1400" i="1" kern="1200" dirty="0">
                <a:solidFill>
                  <a:schemeClr val="tx1"/>
                </a:solidFill>
                <a:effectLst/>
                <a:latin typeface="+mn-lt"/>
                <a:ea typeface="+mn-ea"/>
                <a:cs typeface="+mn-cs"/>
              </a:rPr>
              <a:t>Cockpit</a:t>
            </a:r>
            <a:r>
              <a:rPr lang="en-US" sz="1400" kern="1200" dirty="0">
                <a:solidFill>
                  <a:schemeClr val="tx1"/>
                </a:solidFill>
                <a:effectLst/>
                <a:latin typeface="+mn-lt"/>
                <a:ea typeface="+mn-ea"/>
                <a:cs typeface="+mn-cs"/>
              </a:rPr>
              <a:t> tab, select the </a:t>
            </a:r>
            <a:r>
              <a:rPr lang="en-US" sz="1400" b="1" kern="1200" dirty="0">
                <a:solidFill>
                  <a:schemeClr val="tx1"/>
                </a:solidFill>
                <a:effectLst/>
                <a:latin typeface="+mn-lt"/>
                <a:ea typeface="+mn-ea"/>
                <a:cs typeface="+mn-cs"/>
              </a:rPr>
              <a:t>Cockpit</a:t>
            </a:r>
            <a:r>
              <a:rPr lang="en-US" sz="1400" kern="1200" dirty="0">
                <a:solidFill>
                  <a:schemeClr val="tx1"/>
                </a:solidFill>
                <a:effectLst/>
                <a:latin typeface="+mn-lt"/>
                <a:ea typeface="+mn-ea"/>
                <a:cs typeface="+mn-cs"/>
              </a:rPr>
              <a:t> radio button.</a:t>
            </a:r>
          </a:p>
        </p:txBody>
      </p:sp>
    </p:spTree>
    <p:extLst>
      <p:ext uri="{BB962C8B-B14F-4D97-AF65-F5344CB8AC3E}">
        <p14:creationId xmlns:p14="http://schemas.microsoft.com/office/powerpoint/2010/main" val="494403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pPr rtl="0"/>
            <a:r>
              <a:rPr lang="en-US" sz="1400" kern="1200" dirty="0">
                <a:solidFill>
                  <a:schemeClr val="tx1"/>
                </a:solidFill>
                <a:effectLst/>
                <a:latin typeface="+mn-lt"/>
                <a:ea typeface="+mn-ea"/>
                <a:cs typeface="+mn-cs"/>
              </a:rPr>
              <a:t>After the system administrator has successfully enable the cockpit for the whole company, you need to enable the cockpit individually to access it in SAP Business One. If you prefer to use the traditional SAP Business One user interface, you can choose to not enable the cockpit.</a:t>
            </a:r>
          </a:p>
          <a:p>
            <a:pPr rtl="0"/>
            <a:r>
              <a:rPr lang="en-US" sz="1400" kern="1200" dirty="0">
                <a:solidFill>
                  <a:schemeClr val="tx1"/>
                </a:solidFill>
                <a:effectLst/>
                <a:latin typeface="+mn-lt"/>
                <a:ea typeface="+mn-ea"/>
                <a:cs typeface="+mn-cs"/>
              </a:rPr>
              <a:t>To enable your own cockpit, choose </a:t>
            </a:r>
            <a:r>
              <a:rPr lang="en-US" sz="1400" i="1" kern="1200" dirty="0">
                <a:solidFill>
                  <a:schemeClr val="tx1"/>
                </a:solidFill>
                <a:effectLst/>
                <a:latin typeface="+mn-lt"/>
                <a:ea typeface="+mn-ea"/>
                <a:cs typeface="+mn-cs"/>
              </a:rPr>
              <a:t>Tools </a:t>
            </a:r>
            <a:r>
              <a:rPr lang="en-US" sz="1400" kern="1200" dirty="0">
                <a:solidFill>
                  <a:schemeClr val="tx1"/>
                </a:solidFill>
                <a:effectLst/>
                <a:latin typeface="+mn-lt"/>
                <a:ea typeface="+mn-ea"/>
                <a:cs typeface="+mn-cs"/>
              </a:rPr>
              <a:t>-&gt; </a:t>
            </a:r>
            <a:r>
              <a:rPr lang="en-US" sz="1400" i="1" kern="1200" dirty="0">
                <a:solidFill>
                  <a:schemeClr val="tx1"/>
                </a:solidFill>
                <a:effectLst/>
                <a:latin typeface="+mn-lt"/>
                <a:ea typeface="+mn-ea"/>
                <a:cs typeface="+mn-cs"/>
              </a:rPr>
              <a:t>Cockpit </a:t>
            </a:r>
            <a:r>
              <a:rPr lang="en-US" sz="1400" kern="1200" dirty="0">
                <a:solidFill>
                  <a:schemeClr val="tx1"/>
                </a:solidFill>
                <a:effectLst/>
                <a:latin typeface="+mn-lt"/>
                <a:ea typeface="+mn-ea"/>
                <a:cs typeface="+mn-cs"/>
              </a:rPr>
              <a:t>from the SAP Business One menu bar. Then choose </a:t>
            </a:r>
            <a:r>
              <a:rPr lang="en-US" sz="1400" i="1" kern="1200" dirty="0">
                <a:solidFill>
                  <a:schemeClr val="tx1"/>
                </a:solidFill>
                <a:effectLst/>
                <a:latin typeface="+mn-lt"/>
                <a:ea typeface="+mn-ea"/>
                <a:cs typeface="+mn-cs"/>
              </a:rPr>
              <a:t>Enable My Cockpit</a:t>
            </a:r>
            <a:r>
              <a:rPr lang="en-US" sz="1400" kern="1200" dirty="0">
                <a:solidFill>
                  <a:schemeClr val="tx1"/>
                </a:solidFill>
                <a:effectLst/>
                <a:latin typeface="+mn-lt"/>
                <a:ea typeface="+mn-ea"/>
                <a:cs typeface="+mn-cs"/>
              </a:rPr>
              <a:t>. </a:t>
            </a:r>
          </a:p>
          <a:p>
            <a:pPr rtl="0"/>
            <a:r>
              <a:rPr lang="en-US" sz="1400" kern="1200" dirty="0">
                <a:solidFill>
                  <a:schemeClr val="tx1"/>
                </a:solidFill>
                <a:effectLst/>
                <a:latin typeface="+mn-lt"/>
                <a:ea typeface="+mn-ea"/>
                <a:cs typeface="+mn-cs"/>
              </a:rPr>
              <a:t>For your settings to take effect, log off and then log on again to the same company database.</a:t>
            </a:r>
          </a:p>
        </p:txBody>
      </p:sp>
    </p:spTree>
    <p:extLst>
      <p:ext uri="{BB962C8B-B14F-4D97-AF65-F5344CB8AC3E}">
        <p14:creationId xmlns:p14="http://schemas.microsoft.com/office/powerpoint/2010/main" val="4044095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pPr rtl="0"/>
            <a:r>
              <a:rPr lang="en-US" sz="1400" kern="1200" dirty="0">
                <a:solidFill>
                  <a:schemeClr val="tx1"/>
                </a:solidFill>
                <a:effectLst/>
                <a:latin typeface="+mn-lt"/>
                <a:ea typeface="+mn-ea"/>
                <a:cs typeface="+mn-cs"/>
              </a:rPr>
              <a:t>On the current slide, you can see how the SAP Business One client is changed after you enable the cockpit. We also refer to the client’s user interface as the “SAP Business One desktop”.</a:t>
            </a:r>
          </a:p>
          <a:p>
            <a:pPr rtl="0"/>
            <a:r>
              <a:rPr lang="en-US" sz="1400" kern="1200" dirty="0">
                <a:solidFill>
                  <a:schemeClr val="tx1"/>
                </a:solidFill>
                <a:effectLst/>
                <a:latin typeface="+mn-lt"/>
                <a:ea typeface="+mn-ea"/>
                <a:cs typeface="+mn-cs"/>
              </a:rPr>
              <a:t>The </a:t>
            </a:r>
            <a:r>
              <a:rPr lang="en-US" sz="1400" b="1" kern="1200" dirty="0">
                <a:solidFill>
                  <a:schemeClr val="tx1"/>
                </a:solidFill>
                <a:effectLst/>
                <a:latin typeface="+mn-lt"/>
                <a:ea typeface="+mn-ea"/>
                <a:cs typeface="+mn-cs"/>
              </a:rPr>
              <a:t>Main Menu </a:t>
            </a:r>
            <a:r>
              <a:rPr lang="en-US" sz="1400" kern="1200" dirty="0">
                <a:solidFill>
                  <a:schemeClr val="tx1"/>
                </a:solidFill>
                <a:effectLst/>
                <a:latin typeface="+mn-lt"/>
                <a:ea typeface="+mn-ea"/>
                <a:cs typeface="+mn-cs"/>
              </a:rPr>
              <a:t>form is located on the left side, but this depends on the exact localization. In the in Israeli localization, for example, the </a:t>
            </a:r>
            <a:r>
              <a:rPr lang="en-US" sz="1400" b="1" kern="1200" dirty="0">
                <a:solidFill>
                  <a:schemeClr val="tx1"/>
                </a:solidFill>
                <a:effectLst/>
                <a:latin typeface="+mn-lt"/>
                <a:ea typeface="+mn-ea"/>
                <a:cs typeface="+mn-cs"/>
              </a:rPr>
              <a:t>Main Menu </a:t>
            </a:r>
            <a:r>
              <a:rPr lang="en-US" sz="1400" kern="1200" dirty="0">
                <a:solidFill>
                  <a:schemeClr val="tx1"/>
                </a:solidFill>
                <a:effectLst/>
                <a:latin typeface="+mn-lt"/>
                <a:ea typeface="+mn-ea"/>
                <a:cs typeface="+mn-cs"/>
              </a:rPr>
              <a:t>appears on the right side.</a:t>
            </a:r>
          </a:p>
          <a:p>
            <a:pPr rtl="0"/>
            <a:r>
              <a:rPr lang="en-US" sz="1400" kern="1200" dirty="0">
                <a:solidFill>
                  <a:schemeClr val="tx1"/>
                </a:solidFill>
                <a:effectLst/>
                <a:latin typeface="+mn-lt"/>
                <a:ea typeface="+mn-ea"/>
                <a:cs typeface="+mn-cs"/>
              </a:rPr>
              <a:t>The </a:t>
            </a:r>
            <a:r>
              <a:rPr lang="en-US" sz="1400" b="1" kern="1200" dirty="0">
                <a:solidFill>
                  <a:schemeClr val="tx1"/>
                </a:solidFill>
                <a:effectLst/>
                <a:latin typeface="+mn-lt"/>
                <a:ea typeface="+mn-ea"/>
                <a:cs typeface="+mn-cs"/>
              </a:rPr>
              <a:t>Search Area </a:t>
            </a:r>
            <a:r>
              <a:rPr lang="en-US" sz="1400" kern="1200" dirty="0">
                <a:solidFill>
                  <a:schemeClr val="tx1"/>
                </a:solidFill>
                <a:effectLst/>
                <a:latin typeface="+mn-lt"/>
                <a:ea typeface="+mn-ea"/>
                <a:cs typeface="+mn-cs"/>
              </a:rPr>
              <a:t>is available at the top of the SAP Business One desktop. SAP Business One lets you search menus using the search bar below the toolbar. </a:t>
            </a:r>
          </a:p>
          <a:p>
            <a:pPr rtl="0"/>
            <a:r>
              <a:rPr lang="en-US" sz="1400" kern="1200" dirty="0">
                <a:solidFill>
                  <a:schemeClr val="tx1"/>
                </a:solidFill>
                <a:effectLst/>
                <a:latin typeface="+mn-lt"/>
                <a:ea typeface="+mn-ea"/>
                <a:cs typeface="+mn-cs"/>
              </a:rPr>
              <a:t>The lookup function enables you to locate all the windows listed in the SAP Business One main menu by searching for the window name.</a:t>
            </a:r>
          </a:p>
          <a:p>
            <a:pPr rtl="0"/>
            <a:r>
              <a:rPr lang="en-US" sz="1400" kern="1200" dirty="0">
                <a:solidFill>
                  <a:schemeClr val="tx1"/>
                </a:solidFill>
                <a:effectLst/>
                <a:latin typeface="+mn-lt"/>
                <a:ea typeface="+mn-ea"/>
                <a:cs typeface="+mn-cs"/>
              </a:rPr>
              <a:t>The widget area holds all the widgets. The widgets can be dragged from Main Menu’s general widget section onto the canvas area and dropped in the position you want them to appear.</a:t>
            </a:r>
          </a:p>
          <a:p>
            <a:pPr rtl="0"/>
            <a:r>
              <a:rPr lang="en-US" sz="1400" kern="1200" dirty="0">
                <a:solidFill>
                  <a:schemeClr val="tx1"/>
                </a:solidFill>
                <a:effectLst/>
                <a:latin typeface="+mn-lt"/>
                <a:ea typeface="+mn-ea"/>
                <a:cs typeface="+mn-cs"/>
              </a:rPr>
              <a:t>You cannot place a widget in a location that already contains another widget.</a:t>
            </a:r>
          </a:p>
          <a:p>
            <a:pPr rtl="0"/>
            <a:r>
              <a:rPr lang="en-US" sz="1400" kern="1200" dirty="0">
                <a:solidFill>
                  <a:schemeClr val="tx1"/>
                </a:solidFill>
                <a:effectLst/>
                <a:latin typeface="+mn-lt"/>
                <a:ea typeface="+mn-ea"/>
                <a:cs typeface="+mn-cs"/>
              </a:rPr>
              <a:t>To automatically arrange the widgets in your cockpit canvas area, choose </a:t>
            </a:r>
            <a:r>
              <a:rPr lang="en-US" sz="1400" i="1" kern="1200" dirty="0">
                <a:solidFill>
                  <a:schemeClr val="tx1"/>
                </a:solidFill>
                <a:effectLst/>
                <a:latin typeface="+mn-lt"/>
                <a:ea typeface="+mn-ea"/>
                <a:cs typeface="+mn-cs"/>
              </a:rPr>
              <a:t>Window -&gt; Auto Arrange All Widgets.</a:t>
            </a:r>
            <a:r>
              <a:rPr lang="en-US" sz="1400" kern="1200" dirty="0">
                <a:solidFill>
                  <a:schemeClr val="tx1"/>
                </a:solidFill>
                <a:effectLst/>
                <a:latin typeface="+mn-lt"/>
                <a:ea typeface="+mn-ea"/>
                <a:cs typeface="+mn-cs"/>
              </a:rPr>
              <a:t> Each time you choose this menu option, the widgets in the current canvas area are arranged automatically.</a:t>
            </a:r>
          </a:p>
        </p:txBody>
      </p:sp>
    </p:spTree>
    <p:extLst>
      <p:ext uri="{BB962C8B-B14F-4D97-AF65-F5344CB8AC3E}">
        <p14:creationId xmlns:p14="http://schemas.microsoft.com/office/powerpoint/2010/main" val="954623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pPr algn="l" rtl="0">
              <a:lnSpc>
                <a:spcPct val="107000"/>
              </a:lnSpc>
              <a:spcAft>
                <a:spcPts val="800"/>
              </a:spcAft>
            </a:pPr>
            <a:r>
              <a:rPr lang="en-US" sz="1400" dirty="0">
                <a:effectLst/>
                <a:latin typeface="Calibri" panose="020F0502020204030204" pitchFamily="34" charset="0"/>
                <a:ea typeface="DengXian" panose="02010600030101010101" pitchFamily="2" charset="-122"/>
                <a:cs typeface="Arial" panose="020B0604020202020204" pitchFamily="34" charset="0"/>
              </a:rPr>
              <a:t>After you enable the cockpit, the </a:t>
            </a:r>
            <a:r>
              <a:rPr lang="en-US" sz="1400" b="1" dirty="0">
                <a:effectLst/>
                <a:latin typeface="Calibri" panose="020F0502020204030204" pitchFamily="34" charset="0"/>
                <a:ea typeface="DengXian" panose="02010600030101010101" pitchFamily="2" charset="-122"/>
                <a:cs typeface="Arial" panose="020B0604020202020204" pitchFamily="34" charset="0"/>
              </a:rPr>
              <a:t>Home</a:t>
            </a:r>
            <a:r>
              <a:rPr lang="en-US" sz="1400" dirty="0">
                <a:effectLst/>
                <a:latin typeface="Calibri" panose="020F0502020204030204" pitchFamily="34" charset="0"/>
                <a:ea typeface="DengXian" panose="02010600030101010101" pitchFamily="2" charset="-122"/>
                <a:cs typeface="Arial" panose="020B0604020202020204" pitchFamily="34" charset="0"/>
              </a:rPr>
              <a:t> cockpit is the default cockpit you see whenever you log on to SAP Business One. You can then choose from among the other predefined cockpits according to your work area and job responsibilities and modify the cockpit settings and layouts according to your needs.</a:t>
            </a:r>
          </a:p>
          <a:p>
            <a:pPr algn="l" rtl="0">
              <a:lnSpc>
                <a:spcPct val="107000"/>
              </a:lnSpc>
              <a:spcAft>
                <a:spcPts val="800"/>
              </a:spcAft>
            </a:pPr>
            <a:r>
              <a:rPr lang="en-US" sz="1400" dirty="0">
                <a:effectLst/>
                <a:latin typeface="Calibri" panose="020F0502020204030204" pitchFamily="34" charset="0"/>
                <a:ea typeface="DengXian" panose="02010600030101010101" pitchFamily="2" charset="-122"/>
                <a:cs typeface="Arial" panose="020B0604020202020204" pitchFamily="34" charset="0"/>
              </a:rPr>
              <a:t>The predefined widgets are:</a:t>
            </a:r>
          </a:p>
          <a:p>
            <a:pPr marL="1143000" lvl="2" indent="-228600" algn="l" rtl="0">
              <a:lnSpc>
                <a:spcPct val="107000"/>
              </a:lnSpc>
              <a:spcAft>
                <a:spcPts val="800"/>
              </a:spcAft>
              <a:buFont typeface="Times New Roman" panose="02020603050405020304" pitchFamily="18" charset="0"/>
              <a:buChar char=""/>
              <a:tabLst>
                <a:tab pos="1371600" algn="l"/>
              </a:tabLst>
            </a:pPr>
            <a:r>
              <a:rPr lang="en-US" sz="1400" b="1" dirty="0">
                <a:effectLst/>
                <a:latin typeface="Calibri" panose="020F0502020204030204" pitchFamily="34" charset="0"/>
                <a:ea typeface="DengXian" panose="02010600030101010101" pitchFamily="2" charset="-122"/>
                <a:cs typeface="Arial" panose="020B0604020202020204" pitchFamily="34" charset="0"/>
              </a:rPr>
              <a:t>Common Functions </a:t>
            </a:r>
            <a:r>
              <a:rPr lang="en-US" sz="1400" dirty="0">
                <a:effectLst/>
                <a:latin typeface="Calibri" panose="020F0502020204030204" pitchFamily="34" charset="0"/>
                <a:ea typeface="DengXian" panose="02010600030101010101" pitchFamily="2" charset="-122"/>
                <a:cs typeface="Arial" panose="020B0604020202020204" pitchFamily="34" charset="0"/>
              </a:rPr>
              <a:t>– organize and access your most frequently used B1 functionalities</a:t>
            </a:r>
          </a:p>
          <a:p>
            <a:pPr marL="1143000" lvl="2" indent="-228600" algn="l" rtl="0">
              <a:lnSpc>
                <a:spcPct val="107000"/>
              </a:lnSpc>
              <a:spcAft>
                <a:spcPts val="800"/>
              </a:spcAft>
              <a:buFont typeface="Times New Roman" panose="02020603050405020304" pitchFamily="18" charset="0"/>
              <a:buChar char=""/>
              <a:tabLst>
                <a:tab pos="1371600" algn="l"/>
              </a:tabLst>
            </a:pPr>
            <a:r>
              <a:rPr lang="en-US" sz="1400" b="1" dirty="0">
                <a:effectLst/>
                <a:latin typeface="Calibri" panose="020F0502020204030204" pitchFamily="34" charset="0"/>
                <a:ea typeface="DengXian" panose="02010600030101010101" pitchFamily="2" charset="-122"/>
                <a:cs typeface="Arial" panose="020B0604020202020204" pitchFamily="34" charset="0"/>
              </a:rPr>
              <a:t>Open Documents </a:t>
            </a:r>
            <a:r>
              <a:rPr lang="en-US" sz="1400" dirty="0">
                <a:effectLst/>
                <a:latin typeface="Calibri" panose="020F0502020204030204" pitchFamily="34" charset="0"/>
                <a:ea typeface="DengXian" panose="02010600030101010101" pitchFamily="2" charset="-122"/>
                <a:cs typeface="Arial" panose="020B0604020202020204" pitchFamily="34" charset="0"/>
              </a:rPr>
              <a:t>– quick access to open documents</a:t>
            </a:r>
          </a:p>
          <a:p>
            <a:pPr marL="1143000" lvl="2" indent="-228600" algn="l" rtl="0">
              <a:lnSpc>
                <a:spcPct val="107000"/>
              </a:lnSpc>
              <a:spcAft>
                <a:spcPts val="800"/>
              </a:spcAft>
              <a:buFont typeface="Times New Roman" panose="02020603050405020304" pitchFamily="18" charset="0"/>
              <a:buChar char=""/>
              <a:tabLst>
                <a:tab pos="1371600" algn="l"/>
              </a:tabLst>
            </a:pPr>
            <a:r>
              <a:rPr lang="en-US" sz="1400" b="1" dirty="0">
                <a:effectLst/>
                <a:latin typeface="Calibri" panose="020F0502020204030204" pitchFamily="34" charset="0"/>
                <a:ea typeface="DengXian" panose="02010600030101010101" pitchFamily="2" charset="-122"/>
                <a:cs typeface="Arial" panose="020B0604020202020204" pitchFamily="34" charset="0"/>
              </a:rPr>
              <a:t>Messages and Alerts </a:t>
            </a:r>
            <a:r>
              <a:rPr lang="en-US" sz="1400" dirty="0">
                <a:effectLst/>
                <a:latin typeface="Calibri" panose="020F0502020204030204" pitchFamily="34" charset="0"/>
                <a:ea typeface="DengXian" panose="02010600030101010101" pitchFamily="2" charset="-122"/>
                <a:cs typeface="Arial" panose="020B0604020202020204" pitchFamily="34" charset="0"/>
              </a:rPr>
              <a:t>– display messages in a clearer and easier-to-read way</a:t>
            </a:r>
          </a:p>
          <a:p>
            <a:pPr marL="1143000" lvl="2" indent="-228600" algn="l" rtl="0">
              <a:lnSpc>
                <a:spcPct val="107000"/>
              </a:lnSpc>
              <a:spcAft>
                <a:spcPts val="800"/>
              </a:spcAft>
              <a:buFont typeface="Times New Roman" panose="02020603050405020304" pitchFamily="18" charset="0"/>
              <a:buChar char=""/>
              <a:tabLst>
                <a:tab pos="1371600" algn="l"/>
              </a:tabLst>
            </a:pPr>
            <a:r>
              <a:rPr lang="en-US" sz="1400" b="1" dirty="0">
                <a:effectLst/>
                <a:latin typeface="Calibri" panose="020F0502020204030204" pitchFamily="34" charset="0"/>
                <a:ea typeface="DengXian" panose="02010600030101010101" pitchFamily="2" charset="-122"/>
                <a:cs typeface="Arial" panose="020B0604020202020204" pitchFamily="34" charset="0"/>
              </a:rPr>
              <a:t>Browser</a:t>
            </a:r>
            <a:r>
              <a:rPr lang="en-US" sz="1400" dirty="0">
                <a:effectLst/>
                <a:latin typeface="Calibri" panose="020F0502020204030204" pitchFamily="34" charset="0"/>
                <a:ea typeface="DengXian" panose="02010600030101010101" pitchFamily="2" charset="-122"/>
                <a:cs typeface="Arial" panose="020B0604020202020204" pitchFamily="34" charset="0"/>
              </a:rPr>
              <a:t> – embed web documents by setting up URLs or HTML/DHTML snippets</a:t>
            </a:r>
          </a:p>
          <a:p>
            <a:pPr marL="1143000" lvl="2" indent="-228600" algn="l" rtl="0">
              <a:lnSpc>
                <a:spcPct val="107000"/>
              </a:lnSpc>
              <a:spcAft>
                <a:spcPts val="800"/>
              </a:spcAft>
              <a:buFont typeface="Times New Roman" panose="02020603050405020304" pitchFamily="18" charset="0"/>
              <a:buChar char=""/>
              <a:tabLst>
                <a:tab pos="1371600" algn="l"/>
              </a:tabLst>
            </a:pPr>
            <a:r>
              <a:rPr lang="en-US" sz="1400" b="1" dirty="0">
                <a:effectLst/>
                <a:latin typeface="Calibri" panose="020F0502020204030204" pitchFamily="34" charset="0"/>
                <a:ea typeface="DengXian" panose="02010600030101010101" pitchFamily="2" charset="-122"/>
                <a:cs typeface="Arial" panose="020B0604020202020204" pitchFamily="34" charset="0"/>
              </a:rPr>
              <a:t>Dashboards </a:t>
            </a:r>
            <a:r>
              <a:rPr lang="en-US" sz="1400" dirty="0">
                <a:effectLst/>
                <a:latin typeface="Calibri" panose="020F0502020204030204" pitchFamily="34" charset="0"/>
                <a:ea typeface="DengXian" panose="02010600030101010101" pitchFamily="2" charset="-122"/>
                <a:cs typeface="Arial" panose="020B0604020202020204" pitchFamily="34" charset="0"/>
              </a:rPr>
              <a:t>– Xcelsius dashboards container</a:t>
            </a:r>
          </a:p>
          <a:p>
            <a:pPr algn="l" rtl="0">
              <a:lnSpc>
                <a:spcPct val="107000"/>
              </a:lnSpc>
              <a:spcAft>
                <a:spcPts val="800"/>
              </a:spcAft>
            </a:pPr>
            <a:r>
              <a:rPr lang="en-US" sz="1400" dirty="0">
                <a:effectLst/>
                <a:latin typeface="Calibri" panose="020F0502020204030204" pitchFamily="34" charset="0"/>
                <a:ea typeface="DengXian" panose="02010600030101010101" pitchFamily="2" charset="-122"/>
                <a:cs typeface="Arial" panose="020B0604020202020204" pitchFamily="34" charset="0"/>
              </a:rPr>
              <a:t>The </a:t>
            </a:r>
            <a:r>
              <a:rPr lang="en-US" sz="1400" b="1" dirty="0">
                <a:effectLst/>
                <a:latin typeface="Calibri" panose="020F0502020204030204" pitchFamily="34" charset="0"/>
                <a:ea typeface="DengXian" panose="02010600030101010101" pitchFamily="2" charset="-122"/>
                <a:cs typeface="Arial" panose="020B0604020202020204" pitchFamily="34" charset="0"/>
              </a:rPr>
              <a:t>Lookup Function </a:t>
            </a:r>
            <a:r>
              <a:rPr lang="en-US" sz="1400" dirty="0">
                <a:effectLst/>
                <a:latin typeface="Calibri" panose="020F0502020204030204" pitchFamily="34" charset="0"/>
                <a:ea typeface="DengXian" panose="02010600030101010101" pitchFamily="2" charset="-122"/>
                <a:cs typeface="Arial" panose="020B0604020202020204" pitchFamily="34" charset="0"/>
              </a:rPr>
              <a:t>enables you to perform a search within data and menus.</a:t>
            </a:r>
          </a:p>
        </p:txBody>
      </p:sp>
    </p:spTree>
    <p:extLst>
      <p:ext uri="{BB962C8B-B14F-4D97-AF65-F5344CB8AC3E}">
        <p14:creationId xmlns:p14="http://schemas.microsoft.com/office/powerpoint/2010/main" val="4015595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pPr rtl="0"/>
            <a:r>
              <a:rPr lang="en-US" sz="1400" kern="1200" dirty="0">
                <a:solidFill>
                  <a:schemeClr val="tx1"/>
                </a:solidFill>
                <a:effectLst/>
                <a:latin typeface="+mn-lt"/>
                <a:ea typeface="+mn-ea"/>
                <a:cs typeface="+mn-cs"/>
              </a:rPr>
              <a:t>Dashboards are an element of the cockpit, which present easy-to-understand visualizations, such as bar or pie charts of transactional data from the SAP Business One database. Depending on the dashboard, data can be presented either as time-specific static snapshots or as refreshable visualizations.</a:t>
            </a:r>
          </a:p>
          <a:p>
            <a:pPr rtl="0"/>
            <a:r>
              <a:rPr lang="en-US" sz="1400" kern="1200" dirty="0">
                <a:solidFill>
                  <a:schemeClr val="tx1"/>
                </a:solidFill>
                <a:effectLst/>
                <a:latin typeface="+mn-lt"/>
                <a:ea typeface="+mn-ea"/>
                <a:cs typeface="+mn-cs"/>
              </a:rPr>
              <a:t>SAP Business One delivers predefined crystal dashboards for financials, sales, and service modules. In addition, SAP Business One partners and customers can create their own dashboards.</a:t>
            </a:r>
          </a:p>
        </p:txBody>
      </p:sp>
    </p:spTree>
    <p:extLst>
      <p:ext uri="{BB962C8B-B14F-4D97-AF65-F5344CB8AC3E}">
        <p14:creationId xmlns:p14="http://schemas.microsoft.com/office/powerpoint/2010/main" val="33872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pPr rtl="0"/>
            <a:r>
              <a:rPr lang="en-US" sz="1400" kern="1200" dirty="0">
                <a:solidFill>
                  <a:schemeClr val="tx1"/>
                </a:solidFill>
                <a:effectLst/>
                <a:latin typeface="+mn-lt"/>
                <a:ea typeface="+mn-ea"/>
                <a:cs typeface="+mn-cs"/>
              </a:rPr>
              <a:t>The </a:t>
            </a:r>
            <a:r>
              <a:rPr lang="en-US" sz="1400" b="1" kern="1200" dirty="0" err="1">
                <a:solidFill>
                  <a:schemeClr val="tx1"/>
                </a:solidFill>
                <a:effectLst/>
                <a:latin typeface="+mn-lt"/>
                <a:ea typeface="+mn-ea"/>
                <a:cs typeface="+mn-cs"/>
              </a:rPr>
              <a:t>CockpitsService</a:t>
            </a:r>
            <a:r>
              <a:rPr lang="en-US" sz="1400" kern="1200" dirty="0">
                <a:solidFill>
                  <a:schemeClr val="tx1"/>
                </a:solidFill>
                <a:effectLst/>
                <a:latin typeface="+mn-lt"/>
                <a:ea typeface="+mn-ea"/>
                <a:cs typeface="+mn-cs"/>
              </a:rPr>
              <a:t> service available in the DI API enables you to add, look up, update, and remove cockpits.</a:t>
            </a:r>
          </a:p>
          <a:p>
            <a:pPr rtl="0"/>
            <a:r>
              <a:rPr lang="en-US" sz="1400" kern="1200" dirty="0">
                <a:solidFill>
                  <a:schemeClr val="tx1"/>
                </a:solidFill>
                <a:effectLst/>
                <a:latin typeface="+mn-lt"/>
                <a:ea typeface="+mn-ea"/>
                <a:cs typeface="+mn-cs"/>
              </a:rPr>
              <a:t>Here we see a list of the most frequently used methods of the </a:t>
            </a:r>
            <a:r>
              <a:rPr lang="en-US" sz="1400" b="1" kern="1200" dirty="0" err="1">
                <a:solidFill>
                  <a:schemeClr val="tx1"/>
                </a:solidFill>
                <a:effectLst/>
                <a:latin typeface="+mn-lt"/>
                <a:ea typeface="+mn-ea"/>
                <a:cs typeface="+mn-cs"/>
              </a:rPr>
              <a:t>CockpitsService</a:t>
            </a:r>
            <a:r>
              <a:rPr lang="en-US" sz="1400" kern="1200" dirty="0">
                <a:solidFill>
                  <a:schemeClr val="tx1"/>
                </a:solidFill>
                <a:effectLst/>
                <a:latin typeface="+mn-lt"/>
                <a:ea typeface="+mn-ea"/>
                <a:cs typeface="+mn-cs"/>
              </a:rPr>
              <a:t> object. </a:t>
            </a:r>
          </a:p>
          <a:p>
            <a:pPr rtl="0"/>
            <a:r>
              <a:rPr lang="en-US" sz="1400" kern="1200" dirty="0">
                <a:solidFill>
                  <a:schemeClr val="tx1"/>
                </a:solidFill>
                <a:effectLst/>
                <a:latin typeface="+mn-lt"/>
                <a:ea typeface="+mn-ea"/>
                <a:cs typeface="+mn-cs"/>
              </a:rPr>
              <a:t>Some of the method names automatically indicate the function behind them, such as </a:t>
            </a:r>
            <a:r>
              <a:rPr lang="en-US" sz="1400" i="1" kern="1200" dirty="0" err="1">
                <a:solidFill>
                  <a:schemeClr val="tx1"/>
                </a:solidFill>
                <a:effectLst/>
                <a:latin typeface="+mn-lt"/>
                <a:ea typeface="+mn-ea"/>
                <a:cs typeface="+mn-cs"/>
              </a:rPr>
              <a:t>AddCockpit</a:t>
            </a:r>
            <a:r>
              <a:rPr lang="en-US" sz="1400" kern="1200" dirty="0">
                <a:solidFill>
                  <a:schemeClr val="tx1"/>
                </a:solidFill>
                <a:effectLst/>
                <a:latin typeface="+mn-lt"/>
                <a:ea typeface="+mn-ea"/>
                <a:cs typeface="+mn-cs"/>
              </a:rPr>
              <a:t>, </a:t>
            </a:r>
            <a:r>
              <a:rPr lang="en-US" sz="1400" i="1" kern="1200" dirty="0" err="1">
                <a:solidFill>
                  <a:schemeClr val="tx1"/>
                </a:solidFill>
                <a:effectLst/>
                <a:latin typeface="+mn-lt"/>
                <a:ea typeface="+mn-ea"/>
                <a:cs typeface="+mn-cs"/>
              </a:rPr>
              <a:t>UpdateCockpit</a:t>
            </a:r>
            <a:r>
              <a:rPr lang="en-US" sz="1400" kern="1200" dirty="0">
                <a:solidFill>
                  <a:schemeClr val="tx1"/>
                </a:solidFill>
                <a:effectLst/>
                <a:latin typeface="+mn-lt"/>
                <a:ea typeface="+mn-ea"/>
                <a:cs typeface="+mn-cs"/>
              </a:rPr>
              <a:t>, </a:t>
            </a:r>
            <a:r>
              <a:rPr lang="en-US" sz="1400" i="1" kern="1200" dirty="0" err="1">
                <a:solidFill>
                  <a:schemeClr val="tx1"/>
                </a:solidFill>
                <a:effectLst/>
                <a:latin typeface="+mn-lt"/>
                <a:ea typeface="+mn-ea"/>
                <a:cs typeface="+mn-cs"/>
              </a:rPr>
              <a:t>GetCockpit</a:t>
            </a:r>
            <a:r>
              <a:rPr lang="en-US" sz="1400" kern="1200" dirty="0">
                <a:solidFill>
                  <a:schemeClr val="tx1"/>
                </a:solidFill>
                <a:effectLst/>
                <a:latin typeface="+mn-lt"/>
                <a:ea typeface="+mn-ea"/>
                <a:cs typeface="+mn-cs"/>
              </a:rPr>
              <a:t>, and </a:t>
            </a:r>
            <a:r>
              <a:rPr lang="en-US" sz="1400" i="1" kern="1200" dirty="0" err="1">
                <a:solidFill>
                  <a:schemeClr val="tx1"/>
                </a:solidFill>
                <a:effectLst/>
                <a:latin typeface="+mn-lt"/>
                <a:ea typeface="+mn-ea"/>
                <a:cs typeface="+mn-cs"/>
              </a:rPr>
              <a:t>DeleteCockpit</a:t>
            </a:r>
            <a:r>
              <a:rPr lang="en-US" sz="1400" kern="1200" dirty="0">
                <a:solidFill>
                  <a:schemeClr val="tx1"/>
                </a:solidFill>
                <a:effectLst/>
                <a:latin typeface="+mn-lt"/>
                <a:ea typeface="+mn-ea"/>
                <a:cs typeface="+mn-cs"/>
              </a:rPr>
              <a:t>.</a:t>
            </a:r>
          </a:p>
          <a:p>
            <a:pPr rtl="0"/>
            <a:r>
              <a:rPr lang="en-US" sz="1400" kern="1200" dirty="0">
                <a:solidFill>
                  <a:schemeClr val="tx1"/>
                </a:solidFill>
                <a:effectLst/>
                <a:latin typeface="+mn-lt"/>
                <a:ea typeface="+mn-ea"/>
                <a:cs typeface="+mn-cs"/>
              </a:rPr>
              <a:t>The </a:t>
            </a:r>
            <a:r>
              <a:rPr lang="en-US" sz="1400" i="1" kern="1200" dirty="0" err="1">
                <a:solidFill>
                  <a:schemeClr val="tx1"/>
                </a:solidFill>
                <a:effectLst/>
                <a:latin typeface="+mn-lt"/>
                <a:ea typeface="+mn-ea"/>
                <a:cs typeface="+mn-cs"/>
              </a:rPr>
              <a:t>GetCockpitList</a:t>
            </a:r>
            <a:r>
              <a:rPr lang="en-US" sz="1400" kern="1200" dirty="0">
                <a:solidFill>
                  <a:schemeClr val="tx1"/>
                </a:solidFill>
                <a:effectLst/>
                <a:latin typeface="+mn-lt"/>
                <a:ea typeface="+mn-ea"/>
                <a:cs typeface="+mn-cs"/>
              </a:rPr>
              <a:t> method generates a list of all cockpits for all users. The current user cockpits can be retrieved by using the </a:t>
            </a:r>
            <a:r>
              <a:rPr lang="en-US" sz="1400" i="1" kern="1200" dirty="0" err="1">
                <a:solidFill>
                  <a:schemeClr val="tx1"/>
                </a:solidFill>
                <a:effectLst/>
                <a:latin typeface="+mn-lt"/>
                <a:ea typeface="+mn-ea"/>
                <a:cs typeface="+mn-cs"/>
              </a:rPr>
              <a:t>GetUserCockpitList</a:t>
            </a:r>
            <a:r>
              <a:rPr lang="en-US" sz="1400" kern="1200" dirty="0">
                <a:solidFill>
                  <a:schemeClr val="tx1"/>
                </a:solidFill>
                <a:effectLst/>
                <a:latin typeface="+mn-lt"/>
                <a:ea typeface="+mn-ea"/>
                <a:cs typeface="+mn-cs"/>
              </a:rPr>
              <a:t> method.</a:t>
            </a:r>
          </a:p>
          <a:p>
            <a:pPr rtl="0"/>
            <a:r>
              <a:rPr lang="en-US" sz="1400" kern="1200" dirty="0">
                <a:solidFill>
                  <a:schemeClr val="tx1"/>
                </a:solidFill>
                <a:effectLst/>
                <a:latin typeface="+mn-lt"/>
                <a:ea typeface="+mn-ea"/>
                <a:cs typeface="+mn-cs"/>
              </a:rPr>
              <a:t>The </a:t>
            </a:r>
            <a:r>
              <a:rPr lang="en-US" sz="1400" i="1" kern="1200" dirty="0" err="1">
                <a:solidFill>
                  <a:schemeClr val="tx1"/>
                </a:solidFill>
                <a:effectLst/>
                <a:latin typeface="+mn-lt"/>
                <a:ea typeface="+mn-ea"/>
                <a:cs typeface="+mn-cs"/>
              </a:rPr>
              <a:t>GetTemplateCockpitList</a:t>
            </a:r>
            <a:r>
              <a:rPr lang="en-US" sz="1400" kern="1200" dirty="0">
                <a:solidFill>
                  <a:schemeClr val="tx1"/>
                </a:solidFill>
                <a:effectLst/>
                <a:latin typeface="+mn-lt"/>
                <a:ea typeface="+mn-ea"/>
                <a:cs typeface="+mn-cs"/>
              </a:rPr>
              <a:t> method lets you retrieve the template cockpits, while the user cockpits can be published using the </a:t>
            </a:r>
            <a:r>
              <a:rPr lang="en-US" sz="1400" i="1" kern="1200" dirty="0" err="1">
                <a:solidFill>
                  <a:schemeClr val="tx1"/>
                </a:solidFill>
                <a:effectLst/>
                <a:latin typeface="+mn-lt"/>
                <a:ea typeface="+mn-ea"/>
                <a:cs typeface="+mn-cs"/>
              </a:rPr>
              <a:t>PublishCockpit</a:t>
            </a:r>
            <a:r>
              <a:rPr lang="en-US" sz="1400" kern="1200" dirty="0">
                <a:solidFill>
                  <a:schemeClr val="tx1"/>
                </a:solidFill>
                <a:effectLst/>
                <a:latin typeface="+mn-lt"/>
                <a:ea typeface="+mn-ea"/>
                <a:cs typeface="+mn-cs"/>
              </a:rPr>
              <a:t> method.</a:t>
            </a:r>
          </a:p>
        </p:txBody>
      </p:sp>
    </p:spTree>
    <p:extLst>
      <p:ext uri="{BB962C8B-B14F-4D97-AF65-F5344CB8AC3E}">
        <p14:creationId xmlns:p14="http://schemas.microsoft.com/office/powerpoint/2010/main" val="3678309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pPr rtl="0"/>
            <a:r>
              <a:rPr lang="en-US" sz="1400" kern="1200" dirty="0">
                <a:solidFill>
                  <a:schemeClr val="tx1"/>
                </a:solidFill>
                <a:effectLst/>
                <a:latin typeface="+mn-lt"/>
                <a:ea typeface="+mn-ea"/>
                <a:cs typeface="+mn-cs"/>
              </a:rPr>
              <a:t>Let’s have a look at the cockpit assets available for the user interface.</a:t>
            </a:r>
          </a:p>
          <a:p>
            <a:pPr rtl="0"/>
            <a:r>
              <a:rPr lang="en-US" sz="1400" kern="1200" dirty="0">
                <a:solidFill>
                  <a:schemeClr val="tx1"/>
                </a:solidFill>
                <a:effectLst/>
                <a:latin typeface="+mn-lt"/>
                <a:ea typeface="+mn-ea"/>
                <a:cs typeface="+mn-cs"/>
              </a:rPr>
              <a:t>The SAP Business One user interface has a </a:t>
            </a:r>
            <a:r>
              <a:rPr lang="en-US" sz="1400" b="1" kern="1200" dirty="0">
                <a:solidFill>
                  <a:schemeClr val="tx1"/>
                </a:solidFill>
                <a:effectLst/>
                <a:latin typeface="+mn-lt"/>
                <a:ea typeface="+mn-ea"/>
                <a:cs typeface="+mn-cs"/>
              </a:rPr>
              <a:t>Cockpits</a:t>
            </a:r>
            <a:r>
              <a:rPr lang="en-US" sz="1400" kern="1200" dirty="0">
                <a:solidFill>
                  <a:schemeClr val="tx1"/>
                </a:solidFill>
                <a:effectLst/>
                <a:latin typeface="+mn-lt"/>
                <a:ea typeface="+mn-ea"/>
                <a:cs typeface="+mn-cs"/>
              </a:rPr>
              <a:t> object, which represents a collection of </a:t>
            </a:r>
            <a:r>
              <a:rPr lang="en-US" sz="1400" b="1" kern="1200" dirty="0">
                <a:solidFill>
                  <a:schemeClr val="tx1"/>
                </a:solidFill>
                <a:effectLst/>
                <a:latin typeface="+mn-lt"/>
                <a:ea typeface="+mn-ea"/>
                <a:cs typeface="+mn-cs"/>
              </a:rPr>
              <a:t>Cockpit</a:t>
            </a:r>
            <a:r>
              <a:rPr lang="en-US" sz="1400" kern="1200" dirty="0">
                <a:solidFill>
                  <a:schemeClr val="tx1"/>
                </a:solidFill>
                <a:effectLst/>
                <a:latin typeface="+mn-lt"/>
                <a:ea typeface="+mn-ea"/>
                <a:cs typeface="+mn-cs"/>
              </a:rPr>
              <a:t> objects. This object holds all the cockpits in the application. </a:t>
            </a:r>
          </a:p>
          <a:p>
            <a:pPr rtl="0"/>
            <a:r>
              <a:rPr lang="en-US" sz="1400" kern="1200" dirty="0">
                <a:solidFill>
                  <a:schemeClr val="tx1"/>
                </a:solidFill>
                <a:effectLst/>
                <a:latin typeface="+mn-lt"/>
                <a:ea typeface="+mn-ea"/>
                <a:cs typeface="+mn-cs"/>
              </a:rPr>
              <a:t>The </a:t>
            </a:r>
            <a:r>
              <a:rPr lang="en-US" sz="1400" b="1" kern="1200" dirty="0">
                <a:solidFill>
                  <a:schemeClr val="tx1"/>
                </a:solidFill>
                <a:effectLst/>
                <a:latin typeface="+mn-lt"/>
                <a:ea typeface="+mn-ea"/>
                <a:cs typeface="+mn-cs"/>
              </a:rPr>
              <a:t>Cockpits</a:t>
            </a:r>
            <a:r>
              <a:rPr lang="en-US" sz="1400" kern="1200" dirty="0">
                <a:solidFill>
                  <a:schemeClr val="tx1"/>
                </a:solidFill>
                <a:effectLst/>
                <a:latin typeface="+mn-lt"/>
                <a:ea typeface="+mn-ea"/>
                <a:cs typeface="+mn-cs"/>
              </a:rPr>
              <a:t> collection has his own properties and methods, such as </a:t>
            </a:r>
            <a:r>
              <a:rPr lang="en-US" sz="1400" i="1" kern="1200" dirty="0" err="1">
                <a:solidFill>
                  <a:schemeClr val="tx1"/>
                </a:solidFill>
                <a:effectLst/>
                <a:latin typeface="+mn-lt"/>
                <a:ea typeface="+mn-ea"/>
                <a:cs typeface="+mn-cs"/>
              </a:rPr>
              <a:t>GetCurrentCockpit</a:t>
            </a:r>
            <a:r>
              <a:rPr lang="en-US" sz="1400" i="1" kern="1200" dirty="0">
                <a:solidFill>
                  <a:schemeClr val="tx1"/>
                </a:solidFill>
                <a:effectLst/>
                <a:latin typeface="+mn-lt"/>
                <a:ea typeface="+mn-ea"/>
                <a:cs typeface="+mn-cs"/>
              </a:rPr>
              <a:t>() </a:t>
            </a:r>
            <a:r>
              <a:rPr lang="en-US" sz="1400" kern="1200" dirty="0">
                <a:solidFill>
                  <a:schemeClr val="tx1"/>
                </a:solidFill>
                <a:effectLst/>
                <a:latin typeface="+mn-lt"/>
                <a:ea typeface="+mn-ea"/>
                <a:cs typeface="+mn-cs"/>
              </a:rPr>
              <a:t>and </a:t>
            </a:r>
            <a:r>
              <a:rPr lang="en-US" sz="1400" i="1" kern="1200" dirty="0" err="1">
                <a:solidFill>
                  <a:schemeClr val="tx1"/>
                </a:solidFill>
                <a:effectLst/>
                <a:latin typeface="+mn-lt"/>
                <a:ea typeface="+mn-ea"/>
                <a:cs typeface="+mn-cs"/>
              </a:rPr>
              <a:t>SwitchCockpit</a:t>
            </a:r>
            <a:r>
              <a:rPr lang="en-US" sz="1400" i="1" kern="1200" dirty="0">
                <a:solidFill>
                  <a:schemeClr val="tx1"/>
                </a:solidFill>
                <a:effectLst/>
                <a:latin typeface="+mn-lt"/>
                <a:ea typeface="+mn-ea"/>
                <a:cs typeface="+mn-cs"/>
              </a:rPr>
              <a:t>()</a:t>
            </a:r>
            <a:r>
              <a:rPr lang="en-US" sz="1400" kern="1200" dirty="0">
                <a:solidFill>
                  <a:schemeClr val="tx1"/>
                </a:solidFill>
                <a:effectLst/>
                <a:latin typeface="+mn-lt"/>
                <a:ea typeface="+mn-ea"/>
                <a:cs typeface="+mn-cs"/>
              </a:rPr>
              <a:t>.</a:t>
            </a:r>
          </a:p>
          <a:p>
            <a:pPr rtl="0"/>
            <a:r>
              <a:rPr lang="en-US" sz="1400" kern="1200" dirty="0">
                <a:solidFill>
                  <a:schemeClr val="tx1"/>
                </a:solidFill>
                <a:effectLst/>
                <a:latin typeface="+mn-lt"/>
                <a:ea typeface="+mn-ea"/>
                <a:cs typeface="+mn-cs"/>
              </a:rPr>
              <a:t>In the </a:t>
            </a:r>
            <a:r>
              <a:rPr lang="en-US" sz="1400" b="1" kern="1200" dirty="0">
                <a:solidFill>
                  <a:schemeClr val="tx1"/>
                </a:solidFill>
                <a:effectLst/>
                <a:latin typeface="+mn-lt"/>
                <a:ea typeface="+mn-ea"/>
                <a:cs typeface="+mn-cs"/>
              </a:rPr>
              <a:t>Cockpit</a:t>
            </a:r>
            <a:r>
              <a:rPr lang="en-US" sz="1400" kern="1200" dirty="0">
                <a:solidFill>
                  <a:schemeClr val="tx1"/>
                </a:solidFill>
                <a:effectLst/>
                <a:latin typeface="+mn-lt"/>
                <a:ea typeface="+mn-ea"/>
                <a:cs typeface="+mn-cs"/>
              </a:rPr>
              <a:t> object, you can use methods like </a:t>
            </a:r>
            <a:r>
              <a:rPr lang="en-US" sz="1400" i="1" kern="1200" dirty="0" err="1">
                <a:solidFill>
                  <a:schemeClr val="tx1"/>
                </a:solidFill>
                <a:effectLst/>
                <a:latin typeface="+mn-lt"/>
                <a:ea typeface="+mn-ea"/>
                <a:cs typeface="+mn-cs"/>
              </a:rPr>
              <a:t>MoveWidget</a:t>
            </a:r>
            <a:r>
              <a:rPr lang="en-US" sz="1400" i="1" kern="1200" dirty="0">
                <a:solidFill>
                  <a:schemeClr val="tx1"/>
                </a:solidFill>
                <a:effectLst/>
                <a:latin typeface="+mn-lt"/>
                <a:ea typeface="+mn-ea"/>
                <a:cs typeface="+mn-cs"/>
              </a:rPr>
              <a:t>()</a:t>
            </a:r>
            <a:r>
              <a:rPr lang="en-US" sz="1400" kern="1200" dirty="0">
                <a:solidFill>
                  <a:schemeClr val="tx1"/>
                </a:solidFill>
                <a:effectLst/>
                <a:latin typeface="+mn-lt"/>
                <a:ea typeface="+mn-ea"/>
                <a:cs typeface="+mn-cs"/>
              </a:rPr>
              <a:t> and </a:t>
            </a:r>
            <a:r>
              <a:rPr lang="en-US" sz="1400" i="1" kern="1200" dirty="0" err="1">
                <a:solidFill>
                  <a:schemeClr val="tx1"/>
                </a:solidFill>
                <a:effectLst/>
                <a:latin typeface="+mn-lt"/>
                <a:ea typeface="+mn-ea"/>
                <a:cs typeface="+mn-cs"/>
              </a:rPr>
              <a:t>CreateWidgetInstance</a:t>
            </a:r>
            <a:r>
              <a:rPr lang="en-US" sz="1400" i="1" kern="1200" dirty="0">
                <a:solidFill>
                  <a:schemeClr val="tx1"/>
                </a:solidFill>
                <a:effectLst/>
                <a:latin typeface="+mn-lt"/>
                <a:ea typeface="+mn-ea"/>
                <a:cs typeface="+mn-cs"/>
              </a:rPr>
              <a:t>()</a:t>
            </a:r>
            <a:r>
              <a:rPr lang="en-US" sz="1400" kern="1200" dirty="0">
                <a:solidFill>
                  <a:schemeClr val="tx1"/>
                </a:solidFill>
                <a:effectLst/>
                <a:latin typeface="+mn-lt"/>
                <a:ea typeface="+mn-ea"/>
                <a:cs typeface="+mn-cs"/>
              </a:rPr>
              <a:t>.</a:t>
            </a:r>
          </a:p>
          <a:p>
            <a:pPr rtl="0"/>
            <a:r>
              <a:rPr lang="en-US" sz="1400" kern="1200" dirty="0">
                <a:solidFill>
                  <a:schemeClr val="tx1"/>
                </a:solidFill>
                <a:effectLst/>
                <a:latin typeface="+mn-lt"/>
                <a:ea typeface="+mn-ea"/>
                <a:cs typeface="+mn-cs"/>
              </a:rPr>
              <a:t>The </a:t>
            </a:r>
            <a:r>
              <a:rPr lang="en-US" sz="1400" b="1" kern="1200" dirty="0">
                <a:solidFill>
                  <a:schemeClr val="tx1"/>
                </a:solidFill>
                <a:effectLst/>
                <a:latin typeface="+mn-lt"/>
                <a:ea typeface="+mn-ea"/>
                <a:cs typeface="+mn-cs"/>
              </a:rPr>
              <a:t>Widgets</a:t>
            </a:r>
            <a:r>
              <a:rPr lang="en-US" sz="1400" kern="1200" dirty="0">
                <a:solidFill>
                  <a:schemeClr val="tx1"/>
                </a:solidFill>
                <a:effectLst/>
                <a:latin typeface="+mn-lt"/>
                <a:ea typeface="+mn-ea"/>
                <a:cs typeface="+mn-cs"/>
              </a:rPr>
              <a:t> object is a child object of the </a:t>
            </a:r>
            <a:r>
              <a:rPr lang="en-US" sz="1400" b="1" kern="1200" dirty="0">
                <a:solidFill>
                  <a:schemeClr val="tx1"/>
                </a:solidFill>
                <a:effectLst/>
                <a:latin typeface="+mn-lt"/>
                <a:ea typeface="+mn-ea"/>
                <a:cs typeface="+mn-cs"/>
              </a:rPr>
              <a:t>Cockpit</a:t>
            </a:r>
            <a:r>
              <a:rPr lang="en-US" sz="1400" kern="1200" dirty="0">
                <a:solidFill>
                  <a:schemeClr val="tx1"/>
                </a:solidFill>
                <a:effectLst/>
                <a:latin typeface="+mn-lt"/>
                <a:ea typeface="+mn-ea"/>
                <a:cs typeface="+mn-cs"/>
              </a:rPr>
              <a:t> object and represents a collection of the </a:t>
            </a:r>
            <a:r>
              <a:rPr lang="en-US" sz="1400" b="1" kern="1200" dirty="0">
                <a:solidFill>
                  <a:schemeClr val="tx1"/>
                </a:solidFill>
                <a:effectLst/>
                <a:latin typeface="+mn-lt"/>
                <a:ea typeface="+mn-ea"/>
                <a:cs typeface="+mn-cs"/>
              </a:rPr>
              <a:t>Widget</a:t>
            </a:r>
            <a:r>
              <a:rPr lang="en-US" sz="1400" kern="1200" dirty="0">
                <a:solidFill>
                  <a:schemeClr val="tx1"/>
                </a:solidFill>
                <a:effectLst/>
                <a:latin typeface="+mn-lt"/>
                <a:ea typeface="+mn-ea"/>
                <a:cs typeface="+mn-cs"/>
              </a:rPr>
              <a:t> object. Only one public method is available for a </a:t>
            </a:r>
            <a:r>
              <a:rPr lang="en-US" sz="1400" b="1" kern="1200" dirty="0">
                <a:solidFill>
                  <a:schemeClr val="tx1"/>
                </a:solidFill>
                <a:effectLst/>
                <a:latin typeface="+mn-lt"/>
                <a:ea typeface="+mn-ea"/>
                <a:cs typeface="+mn-cs"/>
              </a:rPr>
              <a:t>Widgets</a:t>
            </a:r>
            <a:r>
              <a:rPr lang="en-US" sz="1400" kern="1200" dirty="0">
                <a:solidFill>
                  <a:schemeClr val="tx1"/>
                </a:solidFill>
                <a:effectLst/>
                <a:latin typeface="+mn-lt"/>
                <a:ea typeface="+mn-ea"/>
                <a:cs typeface="+mn-cs"/>
              </a:rPr>
              <a:t> collection and the main property there is </a:t>
            </a:r>
            <a:r>
              <a:rPr lang="en-US" sz="1400" i="1" kern="1200" dirty="0" err="1">
                <a:solidFill>
                  <a:schemeClr val="tx1"/>
                </a:solidFill>
                <a:effectLst/>
                <a:latin typeface="+mn-lt"/>
                <a:ea typeface="+mn-ea"/>
                <a:cs typeface="+mn-cs"/>
              </a:rPr>
              <a:t>CockpitItemType</a:t>
            </a:r>
            <a:r>
              <a:rPr lang="en-US" sz="1400" kern="1200" dirty="0">
                <a:solidFill>
                  <a:schemeClr val="tx1"/>
                </a:solidFill>
                <a:effectLst/>
                <a:latin typeface="+mn-lt"/>
                <a:ea typeface="+mn-ea"/>
                <a:cs typeface="+mn-cs"/>
              </a:rPr>
              <a:t>.</a:t>
            </a:r>
          </a:p>
          <a:p>
            <a:pPr rtl="0"/>
            <a:r>
              <a:rPr lang="en-US" sz="1400" kern="1200" dirty="0">
                <a:solidFill>
                  <a:schemeClr val="tx1"/>
                </a:solidFill>
                <a:effectLst/>
                <a:latin typeface="+mn-lt"/>
                <a:ea typeface="+mn-ea"/>
                <a:cs typeface="+mn-cs"/>
              </a:rPr>
              <a:t>The </a:t>
            </a:r>
            <a:r>
              <a:rPr lang="en-US" sz="1400" b="1" kern="1200" dirty="0">
                <a:solidFill>
                  <a:schemeClr val="tx1"/>
                </a:solidFill>
                <a:effectLst/>
                <a:latin typeface="+mn-lt"/>
                <a:ea typeface="+mn-ea"/>
                <a:cs typeface="+mn-cs"/>
              </a:rPr>
              <a:t>Widget</a:t>
            </a:r>
            <a:r>
              <a:rPr lang="en-US" sz="1400" kern="1200" dirty="0">
                <a:solidFill>
                  <a:schemeClr val="tx1"/>
                </a:solidFill>
                <a:effectLst/>
                <a:latin typeface="+mn-lt"/>
                <a:ea typeface="+mn-ea"/>
                <a:cs typeface="+mn-cs"/>
              </a:rPr>
              <a:t> object is an instance of the cockpit. A widget can help users to perform a certain kind of task. </a:t>
            </a:r>
          </a:p>
        </p:txBody>
      </p:sp>
    </p:spTree>
    <p:extLst>
      <p:ext uri="{BB962C8B-B14F-4D97-AF65-F5344CB8AC3E}">
        <p14:creationId xmlns:p14="http://schemas.microsoft.com/office/powerpoint/2010/main" val="15534686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PUBLIC</a:t>
            </a:r>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2019</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a:t>Presentation Title </a:t>
            </a:r>
            <a:br>
              <a:rPr lang="en-US"/>
            </a:br>
            <a:r>
              <a:rPr lang="en-US"/>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866416376"/>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504941297"/>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72766759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80594478"/>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a:t>“Quote goes here </a:t>
            </a:r>
            <a:br>
              <a:rPr lang="en-US" noProof="0"/>
            </a:br>
            <a:r>
              <a:rPr lang="en-US" noProof="0"/>
              <a:t>and here.”</a:t>
            </a:r>
          </a:p>
          <a:p>
            <a:pPr lvl="1"/>
            <a:r>
              <a:rPr lang="en-US" noProof="0"/>
              <a:t>Source</a:t>
            </a:r>
          </a:p>
        </p:txBody>
      </p:sp>
    </p:spTree>
    <p:extLst>
      <p:ext uri="{BB962C8B-B14F-4D97-AF65-F5344CB8AC3E}">
        <p14:creationId xmlns:p14="http://schemas.microsoft.com/office/powerpoint/2010/main" val="932785900"/>
      </p:ext>
    </p:extLst>
  </p:cSld>
  <p:clrMapOvr>
    <a:masterClrMapping/>
  </p:clrMapOvr>
  <p:extLst mod="1">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3" name="Title"/>
          <p:cNvSpPr>
            <a:spLocks noGrp="1"/>
          </p:cNvSpPr>
          <p:nvPr>
            <p:ph type="title" hasCustomPrompt="1"/>
          </p:nvPr>
        </p:nvSpPr>
        <p:spPr>
          <a:xfrm>
            <a:off x="504001" y="504000"/>
            <a:ext cx="709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3425020262"/>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2" name="Title"/>
          <p:cNvSpPr>
            <a:spLocks noGrp="1"/>
          </p:cNvSpPr>
          <p:nvPr>
            <p:ph type="title" hasCustomPrompt="1"/>
          </p:nvPr>
        </p:nvSpPr>
        <p:spPr>
          <a:xfrm>
            <a:off x="504001" y="504000"/>
            <a:ext cx="511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552787710"/>
      </p:ext>
    </p:extLst>
  </p:cSld>
  <p:clrMapOvr>
    <a:masterClrMapping/>
  </p:clrMapOvr>
  <p:extLst mod="1">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a:t>Click to add content</a:t>
            </a:r>
          </a:p>
        </p:txBody>
      </p:sp>
      <p:sp>
        <p:nvSpPr>
          <p:cNvPr id="2"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41860987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PUBLIC</a:t>
            </a:r>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2019</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a:t>Presentation Title </a:t>
            </a:r>
            <a:br>
              <a:rPr lang="en-US" sz="3600"/>
            </a:br>
            <a:r>
              <a:rPr lang="en-US" sz="3600"/>
              <a:t>Goes Here and Here.</a:t>
            </a:r>
            <a:endParaRPr lang="de-DE" sz="3600" kern="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a:t>Contact information:</a:t>
            </a:r>
          </a:p>
          <a:p>
            <a:pPr lvl="1"/>
            <a:r>
              <a:rPr lang="en-US"/>
              <a:t>F name L name</a:t>
            </a:r>
          </a:p>
          <a:p>
            <a:pPr lvl="1"/>
            <a:r>
              <a:rPr lang="en-US"/>
              <a:t>Title</a:t>
            </a:r>
          </a:p>
          <a:p>
            <a:pPr lvl="1"/>
            <a:r>
              <a:rPr lang="en-US"/>
              <a:t>Address</a:t>
            </a:r>
          </a:p>
          <a:p>
            <a:pPr lvl="1"/>
            <a:r>
              <a:rPr lang="en-US"/>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a:t>Thank you.</a:t>
            </a:r>
            <a:endParaRPr lang="de-DE"/>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mod="1">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www.sap.com/corporate/de/legal/copyright.html</a:t>
            </a:r>
            <a:r>
              <a:rPr lang="de-DE" sz="800" kern="1200" noProof="0" dirty="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mod="1">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3113713247"/>
      </p:ext>
    </p:extLst>
  </p:cSld>
  <p:clrMapOvr>
    <a:masterClrMapping/>
  </p:clrMapOvr>
  <p:extLst mod="1">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36523654"/>
      </p:ext>
    </p:extLst>
  </p:cSld>
  <p:clrMapOvr>
    <a:masterClrMapping/>
  </p:clrMapOvr>
  <p:extLst mod="1">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a:t>“Quote goes here </a:t>
            </a:r>
            <a:br>
              <a:rPr lang="en-US" noProof="0"/>
            </a:br>
            <a:r>
              <a:rPr lang="en-US" noProof="0"/>
              <a:t>and here.”</a:t>
            </a:r>
          </a:p>
          <a:p>
            <a:pPr lvl="1"/>
            <a:r>
              <a:rPr lang="en-US" noProof="0"/>
              <a:t>Source</a:t>
            </a:r>
          </a:p>
        </p:txBody>
      </p:sp>
    </p:spTree>
    <p:extLst>
      <p:ext uri="{BB962C8B-B14F-4D97-AF65-F5344CB8AC3E}">
        <p14:creationId xmlns:p14="http://schemas.microsoft.com/office/powerpoint/2010/main" val="366177160"/>
      </p:ext>
    </p:extLst>
  </p:cSld>
  <p:clrMapOvr>
    <a:masterClrMapping/>
  </p:clrMapOvr>
  <p:extLst mod="1">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en-US" dirty="0"/>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PUBLIC</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2019</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a:t>Presentation Title </a:t>
            </a:r>
            <a:br>
              <a:rPr lang="en-US" sz="3600"/>
            </a:br>
            <a:r>
              <a:rPr lang="en-US" sz="3600"/>
              <a:t>Goes Here and Here.</a:t>
            </a:r>
            <a:endParaRPr lang="de-DE" sz="3600" kern="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a:t>Agenda Item/Divider Headline</a:t>
            </a:r>
          </a:p>
          <a:p>
            <a:pPr lvl="1"/>
            <a:r>
              <a:rPr lang="en-US"/>
              <a:t>Details</a:t>
            </a:r>
          </a:p>
        </p:txBody>
      </p:sp>
      <p:sp>
        <p:nvSpPr>
          <p:cNvPr id="3" name="Agenda title"/>
          <p:cNvSpPr>
            <a:spLocks noGrp="1"/>
          </p:cNvSpPr>
          <p:nvPr>
            <p:ph type="title" hasCustomPrompt="1"/>
          </p:nvPr>
        </p:nvSpPr>
        <p:spPr/>
        <p:txBody>
          <a:bodyPr/>
          <a:lstStyle>
            <a:lvl1pPr>
              <a:defRPr/>
            </a:lvl1pPr>
          </a:lstStyle>
          <a:p>
            <a:r>
              <a:rPr lang="en-US"/>
              <a:t>Agenda</a:t>
            </a:r>
          </a:p>
        </p:txBody>
      </p:sp>
    </p:spTree>
    <p:extLst>
      <p:ext uri="{BB962C8B-B14F-4D97-AF65-F5344CB8AC3E}">
        <p14:creationId xmlns:p14="http://schemas.microsoft.com/office/powerpoint/2010/main" val="185936061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2466743634"/>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129332223"/>
      </p:ext>
    </p:extLst>
  </p:cSld>
  <p:clrMapOvr>
    <a:masterClrMapping/>
  </p:clrMapOvr>
  <p:extLst mod="1">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30481451"/>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PUBLIC</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1713611"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CONFIDENTIAL: RELEASED FOR CUSTOMERS</a:t>
            </a: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4.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peaker"/>
          <p:cNvSpPr>
            <a:spLocks noGrp="1"/>
          </p:cNvSpPr>
          <p:nvPr>
            <p:ph type="subTitle" idx="1"/>
          </p:nvPr>
        </p:nvSpPr>
        <p:spPr bwMode="gray"/>
        <p:txBody>
          <a:bodyPr/>
          <a:lstStyle/>
          <a:p>
            <a:pPr lvl="0"/>
            <a:r>
              <a:rPr lang="en-US" dirty="0"/>
              <a:t>July, 2019</a:t>
            </a:r>
          </a:p>
        </p:txBody>
      </p:sp>
      <p:sp>
        <p:nvSpPr>
          <p:cNvPr id="8" name="Presentation Title"/>
          <p:cNvSpPr>
            <a:spLocks noGrp="1"/>
          </p:cNvSpPr>
          <p:nvPr>
            <p:ph type="title"/>
          </p:nvPr>
        </p:nvSpPr>
        <p:spPr bwMode="gray">
          <a:xfrm>
            <a:off x="288000" y="4024430"/>
            <a:ext cx="11146194" cy="997196"/>
          </a:xfrm>
        </p:spPr>
        <p:txBody>
          <a:bodyPr/>
          <a:lstStyle/>
          <a:p>
            <a:r>
              <a:rPr lang="en-US" dirty="0"/>
              <a:t>TB 1300 - SAP Business One SDK</a:t>
            </a:r>
            <a:br>
              <a:rPr lang="en-US" dirty="0"/>
            </a:br>
            <a:r>
              <a:rPr lang="it-IT">
                <a:solidFill>
                  <a:schemeClr val="accent1"/>
                </a:solidFill>
              </a:rPr>
              <a:t>Cross DI API / UI API – Cockpits</a:t>
            </a:r>
            <a:endParaRPr lang="de-DE" dirty="0">
              <a:solidFill>
                <a:schemeClr val="accent1"/>
              </a:solidFill>
            </a:endParaRPr>
          </a:p>
        </p:txBody>
      </p:sp>
      <p:pic>
        <p:nvPicPr>
          <p:cNvPr id="10" name="Title Image Placeholder">
            <a:extLst>
              <a:ext uri="{FF2B5EF4-FFF2-40B4-BE49-F238E27FC236}">
                <a16:creationId xmlns:a16="http://schemas.microsoft.com/office/drawing/2014/main" id="{6ABE7D25-3386-4720-A94E-81D3F455A4C9}"/>
              </a:ext>
            </a:extLst>
          </p:cNvPr>
          <p:cNvPicPr>
            <a:picLocks noGrp="1" noChangeAspect="1"/>
          </p:cNvPicPr>
          <p:nvPr>
            <p:ph type="pic" sz="quarter" idx="12"/>
          </p:nvPr>
        </p:nvPicPr>
        <p:blipFill rotWithShape="1">
          <a:blip r:embed="rId3" cstate="screen">
            <a:extLst>
              <a:ext uri="{28A0092B-C50C-407E-A947-70E740481C1C}">
                <a14:useLocalDpi xmlns:a14="http://schemas.microsoft.com/office/drawing/2010/main"/>
              </a:ext>
            </a:extLst>
          </a:blip>
          <a:srcRect l="55" r="55"/>
          <a:stretch/>
        </p:blipFill>
        <p:spPr>
          <a:prstGeom prst="rect">
            <a:avLst/>
          </a:prstGeom>
        </p:spPr>
      </p:pic>
    </p:spTree>
    <p:extLst>
      <p:ext uri="{BB962C8B-B14F-4D97-AF65-F5344CB8AC3E}">
        <p14:creationId xmlns:p14="http://schemas.microsoft.com/office/powerpoint/2010/main" val="3262179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2"/>
          <p:cNvSpPr>
            <a:spLocks noGrp="1" noChangeArrowheads="1"/>
          </p:cNvSpPr>
          <p:nvPr>
            <p:ph type="title"/>
          </p:nvPr>
        </p:nvSpPr>
        <p:spPr>
          <a:xfrm>
            <a:off x="504001" y="504000"/>
            <a:ext cx="11186476" cy="677108"/>
          </a:xfrm>
        </p:spPr>
        <p:txBody>
          <a:bodyPr/>
          <a:lstStyle/>
          <a:p>
            <a:pPr eaLnBrk="1" hangingPunct="1"/>
            <a:r>
              <a:rPr lang="en-US" dirty="0"/>
              <a:t>Cockpits: UI API</a:t>
            </a:r>
            <a:br>
              <a:rPr lang="en-US" dirty="0"/>
            </a:br>
            <a:r>
              <a:rPr lang="en-US" sz="2000" dirty="0"/>
              <a:t>Events</a:t>
            </a:r>
            <a:endParaRPr lang="de-DE" sz="2000" dirty="0"/>
          </a:p>
        </p:txBody>
      </p:sp>
      <p:sp>
        <p:nvSpPr>
          <p:cNvPr id="138242" name="Rectangle 3"/>
          <p:cNvSpPr txBox="1">
            <a:spLocks noChangeArrowheads="1"/>
          </p:cNvSpPr>
          <p:nvPr/>
        </p:nvSpPr>
        <p:spPr bwMode="gray">
          <a:xfrm>
            <a:off x="504001" y="1336433"/>
            <a:ext cx="11186475" cy="4492867"/>
          </a:xfrm>
          <a:prstGeom prst="rect">
            <a:avLst/>
          </a:prstGeom>
          <a:noFill/>
          <a:ln w="12700">
            <a:noFill/>
            <a:miter lim="800000"/>
            <a:headEnd/>
            <a:tailEnd/>
          </a:ln>
        </p:spPr>
        <p:txBody>
          <a:bodyPr lIns="0" tIns="0" rIns="0" bIns="0"/>
          <a:lstStyle/>
          <a:p>
            <a:pPr marL="184150" lvl="1" indent="-182563">
              <a:lnSpc>
                <a:spcPts val="2500"/>
              </a:lnSpc>
              <a:buClr>
                <a:srgbClr val="F0AB00"/>
              </a:buClr>
              <a:buSzPct val="80000"/>
              <a:buFont typeface="Wingdings" panose="05000000000000000000" pitchFamily="2" charset="2"/>
              <a:buChar char="n"/>
            </a:pPr>
            <a:r>
              <a:rPr lang="en-US" sz="1800" dirty="0">
                <a:ea typeface="Arial Unicode MS" pitchFamily="34" charset="-128"/>
                <a:cs typeface="Arial Unicode MS" pitchFamily="34" charset="-128"/>
              </a:rPr>
              <a:t>  WidgetEvent – o</a:t>
            </a:r>
            <a:r>
              <a:rPr lang="en-US" sz="1800" dirty="0"/>
              <a:t>ccurs when a widget instance is created </a:t>
            </a:r>
          </a:p>
          <a:p>
            <a:pPr marL="1587" lvl="1">
              <a:lnSpc>
                <a:spcPts val="2500"/>
              </a:lnSpc>
              <a:buClr>
                <a:srgbClr val="F0AB00"/>
              </a:buClr>
              <a:buSzPct val="80000"/>
              <a:buNone/>
            </a:pPr>
            <a:r>
              <a:rPr lang="en-US" sz="1500" dirty="0">
                <a:latin typeface="Arial monospaced for SAP" panose="020B0609020202030204" pitchFamily="49" charset="0"/>
                <a:ea typeface="Arial Unicode MS" pitchFamily="34" charset="-128"/>
                <a:cs typeface="Arial Unicode MS" pitchFamily="34" charset="-128"/>
              </a:rPr>
              <a:t>	Public Event WidgetEvent(ByVal pWidgetData As </a:t>
            </a:r>
            <a:r>
              <a:rPr lang="en-US" sz="1500" dirty="0">
                <a:solidFill>
                  <a:schemeClr val="accent3"/>
                </a:solidFill>
                <a:latin typeface="Arial monospaced for SAP" panose="020B0609020202030204" pitchFamily="49" charset="0"/>
                <a:ea typeface="Arial Unicode MS" pitchFamily="34" charset="-128"/>
                <a:cs typeface="Arial Unicode MS" pitchFamily="34" charset="-128"/>
              </a:rPr>
              <a:t>WidgetData</a:t>
            </a:r>
            <a:r>
              <a:rPr lang="en-US" sz="1500" dirty="0">
                <a:latin typeface="Arial monospaced for SAP" panose="020B0609020202030204" pitchFamily="49" charset="0"/>
                <a:ea typeface="Arial Unicode MS" pitchFamily="34" charset="-128"/>
                <a:cs typeface="Arial Unicode MS" pitchFamily="34" charset="-128"/>
              </a:rPr>
              <a:t>, ByRef BubbleEvent As </a:t>
            </a:r>
            <a:r>
              <a:rPr lang="en-US" sz="1500" dirty="0">
                <a:solidFill>
                  <a:schemeClr val="accent3"/>
                </a:solidFill>
                <a:latin typeface="Arial monospaced for SAP" panose="020B0609020202030204" pitchFamily="49" charset="0"/>
                <a:ea typeface="Arial Unicode MS" pitchFamily="34" charset="-128"/>
                <a:cs typeface="Arial Unicode MS" pitchFamily="34" charset="-128"/>
              </a:rPr>
              <a:t>Boolean</a:t>
            </a:r>
            <a:r>
              <a:rPr lang="en-US" sz="1500" dirty="0">
                <a:latin typeface="Arial monospaced for SAP" panose="020B0609020202030204" pitchFamily="49" charset="0"/>
                <a:ea typeface="Arial Unicode MS" pitchFamily="34" charset="-128"/>
                <a:cs typeface="Arial Unicode MS" pitchFamily="34" charset="-128"/>
              </a:rPr>
              <a:t>)</a:t>
            </a:r>
          </a:p>
          <a:p>
            <a:pPr marL="641350" lvl="2" indent="-182563">
              <a:lnSpc>
                <a:spcPts val="2500"/>
              </a:lnSpc>
              <a:buClr>
                <a:srgbClr val="F0AB00"/>
              </a:buClr>
              <a:buFont typeface="Wingdings" panose="05000000000000000000" pitchFamily="2" charset="2"/>
              <a:buChar char="n"/>
            </a:pPr>
            <a:r>
              <a:rPr lang="en-US" sz="1500" dirty="0">
                <a:ea typeface="Arial Unicode MS" pitchFamily="34" charset="-128"/>
                <a:cs typeface="Arial Unicode MS" pitchFamily="34" charset="-128"/>
              </a:rPr>
              <a:t>wet_created : </a:t>
            </a:r>
            <a:r>
              <a:rPr lang="en-US" sz="1500" dirty="0"/>
              <a:t>A new widget is created. </a:t>
            </a:r>
          </a:p>
          <a:p>
            <a:pPr marL="641350" lvl="2" indent="-182563">
              <a:lnSpc>
                <a:spcPts val="2500"/>
              </a:lnSpc>
              <a:buClr>
                <a:srgbClr val="F0AB00"/>
              </a:buClr>
              <a:buFont typeface="Wingdings" panose="05000000000000000000" pitchFamily="2" charset="2"/>
              <a:buChar char="n"/>
            </a:pPr>
            <a:r>
              <a:rPr lang="en-US" sz="1500" dirty="0">
                <a:ea typeface="Arial Unicode MS" pitchFamily="34" charset="-128"/>
                <a:cs typeface="Arial Unicode MS" pitchFamily="34" charset="-128"/>
              </a:rPr>
              <a:t>wet_content_save : </a:t>
            </a:r>
            <a:r>
              <a:rPr lang="en-US" sz="1500" dirty="0"/>
              <a:t>The widget data is saved when you close the SAP Business One application or reconnect to another company.</a:t>
            </a:r>
          </a:p>
          <a:p>
            <a:pPr marL="641350" lvl="2" indent="-182563">
              <a:lnSpc>
                <a:spcPts val="2500"/>
              </a:lnSpc>
              <a:buClr>
                <a:srgbClr val="F0AB00"/>
              </a:buClr>
              <a:buFont typeface="Wingdings" panose="05000000000000000000" pitchFamily="2" charset="2"/>
              <a:buChar char="n"/>
            </a:pPr>
            <a:endParaRPr lang="en-US" sz="1100" dirty="0">
              <a:ea typeface="Arial Unicode MS" pitchFamily="34" charset="-128"/>
              <a:cs typeface="Arial Unicode MS" pitchFamily="34" charset="-128"/>
            </a:endParaRPr>
          </a:p>
          <a:p>
            <a:pPr marL="184150" lvl="1" indent="-182563">
              <a:lnSpc>
                <a:spcPts val="2500"/>
              </a:lnSpc>
              <a:buClr>
                <a:srgbClr val="F0AB00"/>
              </a:buClr>
              <a:buSzPct val="80000"/>
              <a:buFont typeface="Wingdings" panose="05000000000000000000" pitchFamily="2" charset="2"/>
              <a:buChar char="n"/>
            </a:pPr>
            <a:r>
              <a:rPr lang="en-US" sz="1800" dirty="0">
                <a:ea typeface="Arial Unicode MS" pitchFamily="34" charset="-128"/>
                <a:cs typeface="Arial Unicode MS" pitchFamily="34" charset="-128"/>
              </a:rPr>
              <a:t>  ItemEvent</a:t>
            </a:r>
          </a:p>
          <a:p>
            <a:pPr marL="641350" lvl="2" indent="-182563">
              <a:lnSpc>
                <a:spcPts val="2500"/>
              </a:lnSpc>
              <a:buClr>
                <a:srgbClr val="F0AB00"/>
              </a:buClr>
              <a:buFont typeface="Wingdings" panose="05000000000000000000" pitchFamily="2" charset="2"/>
              <a:buChar char="n"/>
            </a:pPr>
            <a:r>
              <a:rPr lang="en-US" sz="1500" dirty="0">
                <a:ea typeface="Arial Unicode MS" pitchFamily="34" charset="-128"/>
                <a:cs typeface="Arial Unicode MS" pitchFamily="34" charset="-128"/>
              </a:rPr>
              <a:t>et_Drag : thrown when dragging items. </a:t>
            </a:r>
          </a:p>
          <a:p>
            <a:pPr marL="1098550" lvl="3" indent="-182563">
              <a:lnSpc>
                <a:spcPts val="2500"/>
              </a:lnSpc>
              <a:buClr>
                <a:srgbClr val="F0AB00"/>
              </a:buClr>
              <a:buFont typeface="Wingdings" panose="05000000000000000000" pitchFamily="2" charset="2"/>
              <a:buChar char="n"/>
            </a:pPr>
            <a:r>
              <a:rPr lang="en-US" sz="1500" dirty="0">
                <a:ea typeface="Arial Unicode MS" pitchFamily="34" charset="-128"/>
                <a:cs typeface="Arial Unicode MS" pitchFamily="34" charset="-128"/>
              </a:rPr>
              <a:t>only editText items on system &amp; user-defined forms are supported.</a:t>
            </a:r>
          </a:p>
          <a:p>
            <a:pPr marL="1098550" lvl="3" indent="-182563">
              <a:lnSpc>
                <a:spcPts val="2500"/>
              </a:lnSpc>
              <a:buClr>
                <a:srgbClr val="F0AB00"/>
              </a:buClr>
              <a:buFont typeface="Wingdings" panose="05000000000000000000" pitchFamily="2" charset="2"/>
              <a:buChar char="n"/>
            </a:pPr>
            <a:r>
              <a:rPr lang="en-US" sz="1500" dirty="0">
                <a:ea typeface="Arial Unicode MS" pitchFamily="34" charset="-128"/>
                <a:cs typeface="Arial Unicode MS" pitchFamily="34" charset="-128"/>
              </a:rPr>
              <a:t>combo-box items on user-defined forms are supported.</a:t>
            </a:r>
          </a:p>
          <a:p>
            <a:pPr marL="641350" lvl="2" indent="-182563">
              <a:lnSpc>
                <a:spcPts val="2500"/>
              </a:lnSpc>
              <a:buClr>
                <a:srgbClr val="F0AB00"/>
              </a:buClr>
              <a:buFont typeface="Wingdings" panose="05000000000000000000" pitchFamily="2" charset="2"/>
              <a:buChar char="n"/>
            </a:pPr>
            <a:r>
              <a:rPr lang="en-US" sz="1600" dirty="0"/>
              <a:t>et_ITEM_PRESSED </a:t>
            </a:r>
            <a:r>
              <a:rPr lang="en-US" sz="1500" dirty="0">
                <a:ea typeface="Arial Unicode MS" pitchFamily="34" charset="-128"/>
                <a:cs typeface="Arial Unicode MS" pitchFamily="34" charset="-128"/>
              </a:rPr>
              <a:t>: for widgets menus:</a:t>
            </a:r>
          </a:p>
          <a:p>
            <a:pPr marL="1098550" lvl="3" indent="-182563">
              <a:lnSpc>
                <a:spcPts val="2500"/>
              </a:lnSpc>
              <a:buClr>
                <a:srgbClr val="F0AB00"/>
              </a:buClr>
              <a:buFont typeface="Wingdings" panose="05000000000000000000" pitchFamily="2" charset="2"/>
              <a:buChar char="n"/>
            </a:pPr>
            <a:r>
              <a:rPr lang="en-US" sz="1500" dirty="0">
                <a:ea typeface="Arial Unicode MS" pitchFamily="34" charset="-128"/>
                <a:cs typeface="Arial Unicode MS" pitchFamily="34" charset="-128"/>
              </a:rPr>
              <a:t>PWC_SYS_SETTINGS_ITM </a:t>
            </a:r>
          </a:p>
          <a:p>
            <a:pPr marL="1098550" lvl="3" indent="-182563">
              <a:lnSpc>
                <a:spcPts val="2500"/>
              </a:lnSpc>
              <a:buClr>
                <a:srgbClr val="F0AB00"/>
              </a:buClr>
              <a:buFont typeface="Wingdings" panose="05000000000000000000" pitchFamily="2" charset="2"/>
              <a:buChar char="n"/>
            </a:pPr>
            <a:r>
              <a:rPr lang="en-US" sz="1500" dirty="0">
                <a:ea typeface="Arial Unicode MS" pitchFamily="34" charset="-128"/>
                <a:cs typeface="Arial Unicode MS" pitchFamily="34" charset="-128"/>
              </a:rPr>
              <a:t>PWC_SYS_REFRESH_ITM </a:t>
            </a:r>
          </a:p>
          <a:p>
            <a:pPr marL="1098550" lvl="3" indent="-182563">
              <a:lnSpc>
                <a:spcPts val="2500"/>
              </a:lnSpc>
              <a:buClr>
                <a:srgbClr val="F0AB00"/>
              </a:buClr>
              <a:buFont typeface="Wingdings" panose="05000000000000000000" pitchFamily="2" charset="2"/>
              <a:buChar char="n"/>
            </a:pPr>
            <a:r>
              <a:rPr lang="en-US" sz="1500" dirty="0">
                <a:ea typeface="Arial Unicode MS" pitchFamily="34" charset="-128"/>
                <a:cs typeface="Arial Unicode MS" pitchFamily="34" charset="-128"/>
              </a:rPr>
              <a:t>PWC_SYS_ABOUT_ITM </a:t>
            </a:r>
          </a:p>
        </p:txBody>
      </p:sp>
      <p:sp>
        <p:nvSpPr>
          <p:cNvPr id="5" name="Rounded Rectangle 8">
            <a:extLst>
              <a:ext uri="{FF2B5EF4-FFF2-40B4-BE49-F238E27FC236}">
                <a16:creationId xmlns:a16="http://schemas.microsoft.com/office/drawing/2014/main" id="{6D421FB5-4039-4D7D-8127-10A34332BF49}"/>
              </a:ext>
            </a:extLst>
          </p:cNvPr>
          <p:cNvSpPr>
            <a:spLocks noChangeArrowheads="1"/>
          </p:cNvSpPr>
          <p:nvPr/>
        </p:nvSpPr>
        <p:spPr bwMode="auto">
          <a:xfrm>
            <a:off x="504001" y="5998069"/>
            <a:ext cx="11186476" cy="455713"/>
          </a:xfrm>
          <a:prstGeom prst="roundRect">
            <a:avLst>
              <a:gd name="adj" fmla="val 16667"/>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spcBef>
                <a:spcPct val="10000"/>
              </a:spcBef>
              <a:buClr>
                <a:schemeClr val="accent1"/>
              </a:buClr>
              <a:buSzPct val="80000"/>
              <a:buFont typeface="Wingdings" pitchFamily="2" charset="2"/>
              <a:buNone/>
              <a:defRPr/>
            </a:pPr>
            <a:r>
              <a:rPr lang="en-US" sz="1800" dirty="0">
                <a:solidFill>
                  <a:srgbClr val="336699"/>
                </a:solidFill>
              </a:rPr>
              <a:t>Note: WidgetEvent is only sent on the before action, BubbleEvent has no influence.</a:t>
            </a:r>
          </a:p>
        </p:txBody>
      </p:sp>
    </p:spTree>
    <p:custDataLst>
      <p:tags r:id="rId1"/>
    </p:custDataLst>
    <p:extLst>
      <p:ext uri="{BB962C8B-B14F-4D97-AF65-F5344CB8AC3E}">
        <p14:creationId xmlns:p14="http://schemas.microsoft.com/office/powerpoint/2010/main" val="3729396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4000"/>
            <a:ext cx="11186476" cy="369332"/>
          </a:xfrm>
        </p:spPr>
        <p:txBody>
          <a:bodyPr/>
          <a:lstStyle/>
          <a:p>
            <a:r>
              <a:rPr lang="en-US" dirty="0">
                <a:ea typeface="ヒラギノ角ゴ Pro W3" pitchFamily="-84" charset="-128"/>
              </a:rPr>
              <a:t>Cockpits:</a:t>
            </a:r>
            <a:r>
              <a:rPr lang="en-GB" dirty="0"/>
              <a:t> Topic Objectives</a:t>
            </a:r>
            <a:endParaRPr lang="en-US" dirty="0"/>
          </a:p>
        </p:txBody>
      </p:sp>
      <p:sp>
        <p:nvSpPr>
          <p:cNvPr id="2" name="TextBox 1">
            <a:extLst>
              <a:ext uri="{FF2B5EF4-FFF2-40B4-BE49-F238E27FC236}">
                <a16:creationId xmlns:a16="http://schemas.microsoft.com/office/drawing/2014/main" id="{BB966D6B-CED5-4512-A047-363CD7187A53}"/>
              </a:ext>
            </a:extLst>
          </p:cNvPr>
          <p:cNvSpPr txBox="1"/>
          <p:nvPr/>
        </p:nvSpPr>
        <p:spPr>
          <a:xfrm>
            <a:off x="1741594" y="1657324"/>
            <a:ext cx="9874376" cy="2026196"/>
          </a:xfrm>
          <a:prstGeom prst="rect">
            <a:avLst/>
          </a:prstGeom>
          <a:noFill/>
        </p:spPr>
        <p:txBody>
          <a:bodyPr wrap="square" lIns="0" tIns="0" rIns="0" bIns="0" rtlCol="0">
            <a:spAutoFit/>
          </a:bodyPr>
          <a:lstStyle/>
          <a:p>
            <a:pPr marL="1588" lvl="1">
              <a:lnSpc>
                <a:spcPts val="2160"/>
              </a:lnSpc>
              <a:spcBef>
                <a:spcPts val="600"/>
              </a:spcBef>
              <a:spcAft>
                <a:spcPts val="600"/>
              </a:spcAft>
              <a:buClr>
                <a:srgbClr val="F0AB00"/>
              </a:buClr>
              <a:buSzPct val="80000"/>
              <a:buNone/>
              <a:defRPr/>
            </a:pPr>
            <a:r>
              <a:rPr lang="en-US" sz="1800" b="1" kern="0" dirty="0"/>
              <a:t>After completing this topic, you will be able to:</a:t>
            </a:r>
            <a:endParaRPr lang="en-US" sz="1800" kern="0" dirty="0"/>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How to activate SAP Business One Cockpits and out of the box content</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DI API CockpitsService</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UI API Cockpit and Widget objects</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Cockpit and widget related events</a:t>
            </a:r>
          </a:p>
        </p:txBody>
      </p:sp>
      <p:pic>
        <p:nvPicPr>
          <p:cNvPr id="6" name="Picture 5">
            <a:extLst>
              <a:ext uri="{FF2B5EF4-FFF2-40B4-BE49-F238E27FC236}">
                <a16:creationId xmlns:a16="http://schemas.microsoft.com/office/drawing/2014/main" id="{99FA1282-60D0-415A-9CA5-7DD7BF6E25F6}"/>
              </a:ext>
            </a:extLst>
          </p:cNvPr>
          <p:cNvPicPr>
            <a:picLocks noChangeAspect="1"/>
          </p:cNvPicPr>
          <p:nvPr/>
        </p:nvPicPr>
        <p:blipFill>
          <a:blip r:embed="rId4"/>
          <a:stretch>
            <a:fillRect/>
          </a:stretch>
        </p:blipFill>
        <p:spPr>
          <a:xfrm>
            <a:off x="504001" y="1330860"/>
            <a:ext cx="931757" cy="932688"/>
          </a:xfrm>
          <a:prstGeom prst="rect">
            <a:avLst/>
          </a:prstGeom>
        </p:spPr>
      </p:pic>
    </p:spTree>
    <p:custDataLst>
      <p:tags r:id="rId1"/>
    </p:custDataLst>
    <p:extLst>
      <p:ext uri="{BB962C8B-B14F-4D97-AF65-F5344CB8AC3E}">
        <p14:creationId xmlns:p14="http://schemas.microsoft.com/office/powerpoint/2010/main" val="3984931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a:extLst>
              <a:ext uri="{FF2B5EF4-FFF2-40B4-BE49-F238E27FC236}">
                <a16:creationId xmlns:a16="http://schemas.microsoft.com/office/drawing/2014/main" id="{CED3721E-2962-4738-BD37-738419202D45}"/>
              </a:ext>
            </a:extLst>
          </p:cNvPr>
          <p:cNvSpPr txBox="1">
            <a:spLocks/>
          </p:cNvSpPr>
          <p:nvPr/>
        </p:nvSpPr>
        <p:spPr bwMode="gray">
          <a:xfrm>
            <a:off x="504001" y="504000"/>
            <a:ext cx="11186476" cy="36933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US" dirty="0">
                <a:ea typeface="ヒラギノ角ゴ Pro W3" pitchFamily="-84" charset="-128"/>
              </a:rPr>
              <a:t>Cockpits:</a:t>
            </a:r>
            <a:r>
              <a:rPr lang="en-GB" dirty="0"/>
              <a:t> Activation on the Company level</a:t>
            </a:r>
            <a:endParaRPr lang="en-US" dirty="0"/>
          </a:p>
        </p:txBody>
      </p:sp>
      <p:sp>
        <p:nvSpPr>
          <p:cNvPr id="9" name="Rectangle 3">
            <a:extLst>
              <a:ext uri="{FF2B5EF4-FFF2-40B4-BE49-F238E27FC236}">
                <a16:creationId xmlns:a16="http://schemas.microsoft.com/office/drawing/2014/main" id="{95160F1B-ADEA-433F-8551-F3AD6887262E}"/>
              </a:ext>
            </a:extLst>
          </p:cNvPr>
          <p:cNvSpPr txBox="1">
            <a:spLocks noChangeArrowheads="1"/>
          </p:cNvSpPr>
          <p:nvPr/>
        </p:nvSpPr>
        <p:spPr bwMode="black">
          <a:xfrm>
            <a:off x="504001" y="1408908"/>
            <a:ext cx="11186475" cy="1778792"/>
          </a:xfrm>
          <a:prstGeom prst="rect">
            <a:avLst/>
          </a:prstGeom>
        </p:spPr>
        <p:txBody>
          <a:bodyPr vert="horz" lIns="0" tIns="0" rIns="0" bIns="0" rtlCol="0">
            <a:norm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buNone/>
            </a:pPr>
            <a:r>
              <a:rPr lang="en-US" dirty="0"/>
              <a:t>Open </a:t>
            </a:r>
            <a:r>
              <a:rPr lang="en-US" i="1" dirty="0"/>
              <a:t>Administrator -&gt; System Initialization -&gt; GeneralSettings -&gt; Cockpit Folder</a:t>
            </a:r>
          </a:p>
          <a:p>
            <a:pPr lvl="1">
              <a:buNone/>
            </a:pPr>
            <a:endParaRPr lang="en-US" dirty="0"/>
          </a:p>
          <a:p>
            <a:pPr lvl="1">
              <a:buFont typeface="Wingdings" panose="05000000000000000000" pitchFamily="2" charset="2"/>
              <a:buChar char="q"/>
            </a:pPr>
            <a:r>
              <a:rPr lang="en-US" dirty="0"/>
              <a:t>   Check the </a:t>
            </a:r>
            <a:r>
              <a:rPr lang="en-US" i="1" dirty="0"/>
              <a:t>Enable Cockpit at Company LevelCheckbox</a:t>
            </a:r>
          </a:p>
          <a:p>
            <a:pPr lvl="1">
              <a:buFont typeface="Wingdings" panose="05000000000000000000" pitchFamily="2" charset="2"/>
              <a:buChar char="q"/>
            </a:pPr>
            <a:r>
              <a:rPr lang="en-US" dirty="0"/>
              <a:t>   Do not check the „Enable Dashboard Widget</a:t>
            </a:r>
            <a:r>
              <a:rPr lang="en-US" altLang="en-US" dirty="0"/>
              <a:t>“</a:t>
            </a:r>
            <a:r>
              <a:rPr lang="en-US" dirty="0"/>
              <a:t> at this time. To use the Dashboard Widget the </a:t>
            </a:r>
            <a:r>
              <a:rPr lang="en-US" i="1" dirty="0"/>
              <a:t>Integration Component needs to be installed first.</a:t>
            </a:r>
          </a:p>
          <a:p>
            <a:pPr lvl="1">
              <a:buNone/>
            </a:pPr>
            <a:endParaRPr lang="en-US" dirty="0">
              <a:cs typeface="Arial Unicode MS" pitchFamily="34" charset="-128"/>
            </a:endParaRPr>
          </a:p>
        </p:txBody>
      </p:sp>
      <p:sp>
        <p:nvSpPr>
          <p:cNvPr id="12" name="Rounded Rectangle 8">
            <a:extLst>
              <a:ext uri="{FF2B5EF4-FFF2-40B4-BE49-F238E27FC236}">
                <a16:creationId xmlns:a16="http://schemas.microsoft.com/office/drawing/2014/main" id="{325B0529-FECC-4F6C-9ECF-1328D41C35DF}"/>
              </a:ext>
            </a:extLst>
          </p:cNvPr>
          <p:cNvSpPr>
            <a:spLocks noChangeArrowheads="1"/>
          </p:cNvSpPr>
          <p:nvPr/>
        </p:nvSpPr>
        <p:spPr bwMode="auto">
          <a:xfrm>
            <a:off x="503999" y="5948511"/>
            <a:ext cx="11186476" cy="434955"/>
          </a:xfrm>
          <a:prstGeom prst="roundRect">
            <a:avLst>
              <a:gd name="adj" fmla="val 16667"/>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r>
              <a:rPr lang="en-US" sz="1800" dirty="0">
                <a:solidFill>
                  <a:srgbClr val="336699"/>
                </a:solidFill>
              </a:rPr>
              <a:t>NOTE: You need</a:t>
            </a:r>
            <a:r>
              <a:rPr lang="en-US" sz="1800" dirty="0"/>
              <a:t> </a:t>
            </a:r>
            <a:r>
              <a:rPr lang="en-US" sz="1800" dirty="0">
                <a:solidFill>
                  <a:srgbClr val="336699"/>
                </a:solidFill>
              </a:rPr>
              <a:t>to logon again to this company for the settings to take effect.</a:t>
            </a:r>
          </a:p>
        </p:txBody>
      </p:sp>
      <p:pic>
        <p:nvPicPr>
          <p:cNvPr id="3" name="Picture 2">
            <a:extLst>
              <a:ext uri="{FF2B5EF4-FFF2-40B4-BE49-F238E27FC236}">
                <a16:creationId xmlns:a16="http://schemas.microsoft.com/office/drawing/2014/main" id="{9C9FF66A-BF1C-49D8-8E95-8BCE3DEF3835}"/>
              </a:ext>
            </a:extLst>
          </p:cNvPr>
          <p:cNvPicPr>
            <a:picLocks noChangeAspect="1"/>
          </p:cNvPicPr>
          <p:nvPr/>
        </p:nvPicPr>
        <p:blipFill>
          <a:blip r:embed="rId4"/>
          <a:stretch>
            <a:fillRect/>
          </a:stretch>
        </p:blipFill>
        <p:spPr>
          <a:xfrm>
            <a:off x="1031323" y="3429000"/>
            <a:ext cx="10132528" cy="1778792"/>
          </a:xfrm>
          <a:prstGeom prst="rect">
            <a:avLst/>
          </a:prstGeom>
        </p:spPr>
      </p:pic>
    </p:spTree>
    <p:custDataLst>
      <p:tags r:id="rId1"/>
    </p:custDataLst>
    <p:extLst>
      <p:ext uri="{BB962C8B-B14F-4D97-AF65-F5344CB8AC3E}">
        <p14:creationId xmlns:p14="http://schemas.microsoft.com/office/powerpoint/2010/main" val="2192731714"/>
      </p:ext>
    </p:extLst>
  </p:cSld>
  <p:clrMapOvr>
    <a:masterClrMapping/>
  </p:clrMapOvr>
  <mc:AlternateContent xmlns:mc="http://schemas.openxmlformats.org/markup-compatibility/2006" xmlns:p14="http://schemas.microsoft.com/office/powerpoint/2010/main">
    <mc:Choice Requires="p14">
      <p:transition spd="slow" p14:dur="2000" advTm="411"/>
    </mc:Choice>
    <mc:Fallback xmlns="">
      <p:transition spd="slow" advTm="41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a:extLst>
              <a:ext uri="{FF2B5EF4-FFF2-40B4-BE49-F238E27FC236}">
                <a16:creationId xmlns:a16="http://schemas.microsoft.com/office/drawing/2014/main" id="{CED3721E-2962-4738-BD37-738419202D45}"/>
              </a:ext>
            </a:extLst>
          </p:cNvPr>
          <p:cNvSpPr txBox="1">
            <a:spLocks/>
          </p:cNvSpPr>
          <p:nvPr/>
        </p:nvSpPr>
        <p:spPr bwMode="gray">
          <a:xfrm>
            <a:off x="504001" y="504000"/>
            <a:ext cx="11186476" cy="36933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US" dirty="0">
                <a:ea typeface="ヒラギノ角ゴ Pro W3" pitchFamily="-84" charset="-128"/>
              </a:rPr>
              <a:t>Cockpits:</a:t>
            </a:r>
            <a:r>
              <a:rPr lang="en-GB" dirty="0"/>
              <a:t> Activation on the User level</a:t>
            </a:r>
            <a:endParaRPr lang="en-US" dirty="0"/>
          </a:p>
        </p:txBody>
      </p:sp>
      <p:sp>
        <p:nvSpPr>
          <p:cNvPr id="9" name="Rectangle 3">
            <a:extLst>
              <a:ext uri="{FF2B5EF4-FFF2-40B4-BE49-F238E27FC236}">
                <a16:creationId xmlns:a16="http://schemas.microsoft.com/office/drawing/2014/main" id="{95160F1B-ADEA-433F-8551-F3AD6887262E}"/>
              </a:ext>
            </a:extLst>
          </p:cNvPr>
          <p:cNvSpPr txBox="1">
            <a:spLocks noChangeArrowheads="1"/>
          </p:cNvSpPr>
          <p:nvPr/>
        </p:nvSpPr>
        <p:spPr bwMode="black">
          <a:xfrm>
            <a:off x="504001" y="1408908"/>
            <a:ext cx="11186475" cy="369092"/>
          </a:xfrm>
          <a:prstGeom prst="rect">
            <a:avLst/>
          </a:prstGeom>
        </p:spPr>
        <p:txBody>
          <a:bodyPr vert="horz" lIns="0" tIns="0" rIns="0" bIns="0" rtlCol="0">
            <a:norm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buNone/>
            </a:pPr>
            <a:r>
              <a:rPr lang="en-US" dirty="0"/>
              <a:t>Open </a:t>
            </a:r>
            <a:r>
              <a:rPr lang="en-US" i="1" dirty="0">
                <a:latin typeface="Arial" charset="0"/>
                <a:ea typeface="Arial Unicode MS" pitchFamily="34" charset="-128"/>
                <a:cs typeface="Arial Unicode MS" pitchFamily="34" charset="-128"/>
              </a:rPr>
              <a:t>Tools -&gt; Cockpit -&gt; Enable My Cockpit</a:t>
            </a:r>
            <a:endParaRPr lang="en-US" i="1" dirty="0"/>
          </a:p>
          <a:p>
            <a:pPr lvl="1">
              <a:buNone/>
            </a:pPr>
            <a:endParaRPr lang="en-US" dirty="0">
              <a:cs typeface="Arial Unicode MS" pitchFamily="34" charset="-128"/>
            </a:endParaRPr>
          </a:p>
        </p:txBody>
      </p:sp>
      <p:sp>
        <p:nvSpPr>
          <p:cNvPr id="12" name="Rounded Rectangle 8">
            <a:extLst>
              <a:ext uri="{FF2B5EF4-FFF2-40B4-BE49-F238E27FC236}">
                <a16:creationId xmlns:a16="http://schemas.microsoft.com/office/drawing/2014/main" id="{325B0529-FECC-4F6C-9ECF-1328D41C35DF}"/>
              </a:ext>
            </a:extLst>
          </p:cNvPr>
          <p:cNvSpPr>
            <a:spLocks noChangeArrowheads="1"/>
          </p:cNvSpPr>
          <p:nvPr/>
        </p:nvSpPr>
        <p:spPr bwMode="auto">
          <a:xfrm>
            <a:off x="503999" y="5948511"/>
            <a:ext cx="11186476" cy="434955"/>
          </a:xfrm>
          <a:prstGeom prst="roundRect">
            <a:avLst>
              <a:gd name="adj" fmla="val 16667"/>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r>
              <a:rPr lang="en-US" sz="1800" dirty="0">
                <a:solidFill>
                  <a:srgbClr val="336699"/>
                </a:solidFill>
              </a:rPr>
              <a:t>NOTE: You need</a:t>
            </a:r>
            <a:r>
              <a:rPr lang="en-US" sz="1800" dirty="0"/>
              <a:t> </a:t>
            </a:r>
            <a:r>
              <a:rPr lang="en-US" sz="1800" dirty="0">
                <a:solidFill>
                  <a:srgbClr val="336699"/>
                </a:solidFill>
              </a:rPr>
              <a:t>to logon again to this company for the settings to take effect.</a:t>
            </a:r>
          </a:p>
        </p:txBody>
      </p:sp>
      <p:pic>
        <p:nvPicPr>
          <p:cNvPr id="3" name="Picture 2">
            <a:extLst>
              <a:ext uri="{FF2B5EF4-FFF2-40B4-BE49-F238E27FC236}">
                <a16:creationId xmlns:a16="http://schemas.microsoft.com/office/drawing/2014/main" id="{EDF3BD60-D904-46DF-897E-FE7A200F760F}"/>
              </a:ext>
            </a:extLst>
          </p:cNvPr>
          <p:cNvPicPr>
            <a:picLocks noChangeAspect="1"/>
          </p:cNvPicPr>
          <p:nvPr/>
        </p:nvPicPr>
        <p:blipFill>
          <a:blip r:embed="rId4"/>
          <a:stretch>
            <a:fillRect/>
          </a:stretch>
        </p:blipFill>
        <p:spPr>
          <a:xfrm>
            <a:off x="2530209" y="1898897"/>
            <a:ext cx="7134756" cy="3860973"/>
          </a:xfrm>
          <a:prstGeom prst="rect">
            <a:avLst/>
          </a:prstGeom>
        </p:spPr>
      </p:pic>
    </p:spTree>
    <p:custDataLst>
      <p:tags r:id="rId1"/>
    </p:custDataLst>
    <p:extLst>
      <p:ext uri="{BB962C8B-B14F-4D97-AF65-F5344CB8AC3E}">
        <p14:creationId xmlns:p14="http://schemas.microsoft.com/office/powerpoint/2010/main" val="2056482076"/>
      </p:ext>
    </p:extLst>
  </p:cSld>
  <p:clrMapOvr>
    <a:masterClrMapping/>
  </p:clrMapOvr>
  <mc:AlternateContent xmlns:mc="http://schemas.openxmlformats.org/markup-compatibility/2006" xmlns:p14="http://schemas.microsoft.com/office/powerpoint/2010/main">
    <mc:Choice Requires="p14">
      <p:transition spd="slow" p14:dur="2000" advTm="411"/>
    </mc:Choice>
    <mc:Fallback xmlns="">
      <p:transition spd="slow" advTm="41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p:cNvSpPr>
            <a:spLocks noGrp="1" noChangeArrowheads="1"/>
          </p:cNvSpPr>
          <p:nvPr>
            <p:ph type="title"/>
          </p:nvPr>
        </p:nvSpPr>
        <p:spPr/>
        <p:txBody>
          <a:bodyPr/>
          <a:lstStyle/>
          <a:p>
            <a:pPr eaLnBrk="1" hangingPunct="1"/>
            <a:r>
              <a:rPr lang="en-US" dirty="0">
                <a:cs typeface="Arial Unicode MS" pitchFamily="34" charset="-128"/>
              </a:rPr>
              <a:t>Cockpits: SAP Business One Desktop</a:t>
            </a:r>
            <a:endParaRPr lang="de-DE" dirty="0">
              <a:cs typeface="Arial Unicode MS" pitchFamily="34" charset="-128"/>
            </a:endParaRPr>
          </a:p>
        </p:txBody>
      </p:sp>
      <p:sp>
        <p:nvSpPr>
          <p:cNvPr id="3" name="TextBox 2">
            <a:extLst>
              <a:ext uri="{FF2B5EF4-FFF2-40B4-BE49-F238E27FC236}">
                <a16:creationId xmlns:a16="http://schemas.microsoft.com/office/drawing/2014/main" id="{903BDB8C-4FD7-4FD7-8D73-EC7D2A910E57}"/>
              </a:ext>
            </a:extLst>
          </p:cNvPr>
          <p:cNvSpPr txBox="1"/>
          <p:nvPr/>
        </p:nvSpPr>
        <p:spPr>
          <a:xfrm>
            <a:off x="10553700" y="2396158"/>
            <a:ext cx="1410643" cy="276999"/>
          </a:xfrm>
          <a:prstGeom prst="rect">
            <a:avLst/>
          </a:prstGeom>
          <a:solidFill>
            <a:schemeClr val="accent1"/>
          </a:solidFill>
          <a:ln w="12700">
            <a:solidFill>
              <a:schemeClr val="tx1"/>
            </a:solidFill>
          </a:ln>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 Search Area </a:t>
            </a:r>
          </a:p>
        </p:txBody>
      </p:sp>
      <p:sp>
        <p:nvSpPr>
          <p:cNvPr id="7" name="TextBox 6">
            <a:extLst>
              <a:ext uri="{FF2B5EF4-FFF2-40B4-BE49-F238E27FC236}">
                <a16:creationId xmlns:a16="http://schemas.microsoft.com/office/drawing/2014/main" id="{A308A566-654E-41D0-8E52-470CB6232B4C}"/>
              </a:ext>
            </a:extLst>
          </p:cNvPr>
          <p:cNvSpPr txBox="1"/>
          <p:nvPr/>
        </p:nvSpPr>
        <p:spPr>
          <a:xfrm>
            <a:off x="10534777" y="5710858"/>
            <a:ext cx="1397819" cy="276999"/>
          </a:xfrm>
          <a:prstGeom prst="rect">
            <a:avLst/>
          </a:prstGeom>
          <a:solidFill>
            <a:schemeClr val="accent1"/>
          </a:solidFill>
          <a:ln w="12700">
            <a:solidFill>
              <a:schemeClr val="tx1"/>
            </a:solidFill>
          </a:ln>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 Widget Area </a:t>
            </a:r>
          </a:p>
        </p:txBody>
      </p:sp>
      <p:sp>
        <p:nvSpPr>
          <p:cNvPr id="8" name="TextBox 7">
            <a:extLst>
              <a:ext uri="{FF2B5EF4-FFF2-40B4-BE49-F238E27FC236}">
                <a16:creationId xmlns:a16="http://schemas.microsoft.com/office/drawing/2014/main" id="{9B066D0D-CA4E-4161-8D40-7D297ED76945}"/>
              </a:ext>
            </a:extLst>
          </p:cNvPr>
          <p:cNvSpPr txBox="1"/>
          <p:nvPr/>
        </p:nvSpPr>
        <p:spPr>
          <a:xfrm>
            <a:off x="504001" y="4504358"/>
            <a:ext cx="705321" cy="276999"/>
          </a:xfrm>
          <a:prstGeom prst="rect">
            <a:avLst/>
          </a:prstGeom>
          <a:solidFill>
            <a:schemeClr val="accent1"/>
          </a:solidFill>
          <a:ln w="12700">
            <a:solidFill>
              <a:schemeClr val="tx1"/>
            </a:solidFill>
          </a:ln>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 Menu </a:t>
            </a:r>
          </a:p>
        </p:txBody>
      </p:sp>
      <p:pic>
        <p:nvPicPr>
          <p:cNvPr id="2" name="Picture 1">
            <a:extLst>
              <a:ext uri="{FF2B5EF4-FFF2-40B4-BE49-F238E27FC236}">
                <a16:creationId xmlns:a16="http://schemas.microsoft.com/office/drawing/2014/main" id="{19C808D7-5D08-4E77-BF06-C550987F78FD}"/>
              </a:ext>
            </a:extLst>
          </p:cNvPr>
          <p:cNvPicPr>
            <a:picLocks noChangeAspect="1"/>
          </p:cNvPicPr>
          <p:nvPr/>
        </p:nvPicPr>
        <p:blipFill>
          <a:blip r:embed="rId4"/>
          <a:stretch>
            <a:fillRect/>
          </a:stretch>
        </p:blipFill>
        <p:spPr>
          <a:xfrm>
            <a:off x="1484806" y="1433677"/>
            <a:ext cx="8824192" cy="4703460"/>
          </a:xfrm>
          <a:prstGeom prst="rect">
            <a:avLst/>
          </a:prstGeom>
        </p:spPr>
      </p:pic>
      <p:cxnSp>
        <p:nvCxnSpPr>
          <p:cNvPr id="11" name="Straight Arrow Connector 10">
            <a:extLst>
              <a:ext uri="{FF2B5EF4-FFF2-40B4-BE49-F238E27FC236}">
                <a16:creationId xmlns:a16="http://schemas.microsoft.com/office/drawing/2014/main" id="{B42D96B7-0332-4ED4-9507-4B0C3FFC29B4}"/>
              </a:ext>
            </a:extLst>
          </p:cNvPr>
          <p:cNvCxnSpPr>
            <a:cxnSpLocks/>
          </p:cNvCxnSpPr>
          <p:nvPr/>
        </p:nvCxnSpPr>
        <p:spPr>
          <a:xfrm flipH="1" flipV="1">
            <a:off x="8432800" y="4955822"/>
            <a:ext cx="2101978" cy="910382"/>
          </a:xfrm>
          <a:prstGeom prst="straightConnector1">
            <a:avLst/>
          </a:prstGeom>
          <a:ln w="38100">
            <a:solidFill>
              <a:schemeClr val="accent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28E63BE-1A1E-4F53-A763-855E81FFDC54}"/>
              </a:ext>
            </a:extLst>
          </p:cNvPr>
          <p:cNvCxnSpPr>
            <a:cxnSpLocks/>
          </p:cNvCxnSpPr>
          <p:nvPr/>
        </p:nvCxnSpPr>
        <p:spPr>
          <a:xfrm flipV="1">
            <a:off x="1209322" y="3666816"/>
            <a:ext cx="1022703" cy="976042"/>
          </a:xfrm>
          <a:prstGeom prst="straightConnector1">
            <a:avLst/>
          </a:prstGeom>
          <a:ln w="38100">
            <a:solidFill>
              <a:schemeClr val="accent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78816A2-C7BA-464D-81AD-D498C2B9456E}"/>
              </a:ext>
            </a:extLst>
          </p:cNvPr>
          <p:cNvCxnSpPr>
            <a:cxnSpLocks/>
          </p:cNvCxnSpPr>
          <p:nvPr/>
        </p:nvCxnSpPr>
        <p:spPr>
          <a:xfrm flipH="1" flipV="1">
            <a:off x="8432800" y="1902178"/>
            <a:ext cx="2120900" cy="632481"/>
          </a:xfrm>
          <a:prstGeom prst="straightConnector1">
            <a:avLst/>
          </a:prstGeom>
          <a:ln w="38100">
            <a:solidFill>
              <a:schemeClr val="accent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512850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p:cNvSpPr>
            <a:spLocks noGrp="1" noChangeArrowheads="1"/>
          </p:cNvSpPr>
          <p:nvPr>
            <p:ph type="title"/>
          </p:nvPr>
        </p:nvSpPr>
        <p:spPr/>
        <p:txBody>
          <a:bodyPr/>
          <a:lstStyle/>
          <a:p>
            <a:pPr eaLnBrk="1" hangingPunct="1"/>
            <a:r>
              <a:rPr lang="en-US" dirty="0">
                <a:cs typeface="Arial Unicode MS" pitchFamily="34" charset="-128"/>
              </a:rPr>
              <a:t>Cockpits: Predefined cockpits and widgets</a:t>
            </a:r>
            <a:endParaRPr lang="de-DE" dirty="0">
              <a:cs typeface="Arial Unicode MS" pitchFamily="34" charset="-128"/>
            </a:endParaRPr>
          </a:p>
        </p:txBody>
      </p:sp>
      <p:sp>
        <p:nvSpPr>
          <p:cNvPr id="4" name="Rectangle 3"/>
          <p:cNvSpPr txBox="1">
            <a:spLocks noChangeArrowheads="1"/>
          </p:cNvSpPr>
          <p:nvPr/>
        </p:nvSpPr>
        <p:spPr bwMode="gray">
          <a:xfrm>
            <a:off x="504002" y="4407259"/>
            <a:ext cx="11186475" cy="774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1" defTabSz="914400" fontAlgn="base">
              <a:spcBef>
                <a:spcPts val="600"/>
              </a:spcBef>
              <a:spcAft>
                <a:spcPct val="0"/>
              </a:spcAft>
              <a:buClr>
                <a:schemeClr val="accent1"/>
              </a:buClr>
              <a:buSzPct val="80000"/>
              <a:buNone/>
              <a:defRPr/>
            </a:pPr>
            <a:r>
              <a:rPr lang="en-GB" sz="2200" b="1" dirty="0">
                <a:solidFill>
                  <a:schemeClr val="accent3"/>
                </a:solidFill>
                <a:cs typeface="Arial Unicode MS" pitchFamily="34" charset="-128"/>
              </a:rPr>
              <a:t>Lookup function</a:t>
            </a:r>
            <a:endParaRPr lang="en-GB" sz="2200" b="1" dirty="0">
              <a:solidFill>
                <a:srgbClr val="000000"/>
              </a:solidFill>
              <a:latin typeface="+mn-lt"/>
              <a:cs typeface="Arial Unicode MS" pitchFamily="34" charset="-128"/>
            </a:endParaRPr>
          </a:p>
          <a:p>
            <a:pPr marL="0" lvl="1" defTabSz="914400" fontAlgn="base">
              <a:spcBef>
                <a:spcPts val="600"/>
              </a:spcBef>
              <a:spcAft>
                <a:spcPct val="0"/>
              </a:spcAft>
              <a:buClr>
                <a:schemeClr val="accent1"/>
              </a:buClr>
              <a:buSzPct val="80000"/>
              <a:buNone/>
              <a:defRPr/>
            </a:pPr>
            <a:r>
              <a:rPr lang="en-GB" sz="1800" dirty="0">
                <a:solidFill>
                  <a:srgbClr val="000000"/>
                </a:solidFill>
                <a:latin typeface="+mn-lt"/>
                <a:cs typeface="Arial Unicode MS" pitchFamily="34" charset="-128"/>
              </a:rPr>
              <a:t>quick access to operations, master data and marketing documents</a:t>
            </a:r>
            <a:endParaRPr lang="de-DE" dirty="0">
              <a:solidFill>
                <a:srgbClr val="000000"/>
              </a:solidFill>
              <a:latin typeface="+mn-lt"/>
              <a:cs typeface="Arial Unicode MS" pitchFamily="34" charset="-128"/>
            </a:endParaRPr>
          </a:p>
          <a:p>
            <a:pPr defTabSz="914400" fontAlgn="base">
              <a:spcBef>
                <a:spcPts val="1625"/>
              </a:spcBef>
              <a:spcAft>
                <a:spcPct val="0"/>
              </a:spcAft>
              <a:buClr>
                <a:schemeClr val="accent1"/>
              </a:buClr>
              <a:buSzPct val="80000"/>
              <a:defRPr/>
            </a:pPr>
            <a:endParaRPr lang="de-DE" b="1" dirty="0">
              <a:latin typeface="+mn-lt"/>
              <a:cs typeface="Arial Unicode MS" pitchFamily="34" charset="-128"/>
            </a:endParaRPr>
          </a:p>
        </p:txBody>
      </p:sp>
      <p:pic>
        <p:nvPicPr>
          <p:cNvPr id="2" name="Picture 1">
            <a:extLst>
              <a:ext uri="{FF2B5EF4-FFF2-40B4-BE49-F238E27FC236}">
                <a16:creationId xmlns:a16="http://schemas.microsoft.com/office/drawing/2014/main" id="{2619F719-D90D-4C47-8E16-FBCA5DCD2022}"/>
              </a:ext>
            </a:extLst>
          </p:cNvPr>
          <p:cNvPicPr>
            <a:picLocks noChangeAspect="1"/>
          </p:cNvPicPr>
          <p:nvPr/>
        </p:nvPicPr>
        <p:blipFill>
          <a:blip r:embed="rId4"/>
          <a:stretch>
            <a:fillRect/>
          </a:stretch>
        </p:blipFill>
        <p:spPr>
          <a:xfrm>
            <a:off x="2312957" y="2154966"/>
            <a:ext cx="2926080" cy="1914258"/>
          </a:xfrm>
          <a:prstGeom prst="rect">
            <a:avLst/>
          </a:prstGeom>
        </p:spPr>
      </p:pic>
      <p:sp>
        <p:nvSpPr>
          <p:cNvPr id="3" name="Rectangle 2">
            <a:extLst>
              <a:ext uri="{FF2B5EF4-FFF2-40B4-BE49-F238E27FC236}">
                <a16:creationId xmlns:a16="http://schemas.microsoft.com/office/drawing/2014/main" id="{7A23F906-7C63-4BC0-B7DD-40E263DEB868}"/>
              </a:ext>
            </a:extLst>
          </p:cNvPr>
          <p:cNvSpPr/>
          <p:nvPr/>
        </p:nvSpPr>
        <p:spPr>
          <a:xfrm>
            <a:off x="504001" y="1611809"/>
            <a:ext cx="3084512" cy="2056973"/>
          </a:xfrm>
          <a:prstGeom prst="rect">
            <a:avLst/>
          </a:prstGeom>
        </p:spPr>
        <p:txBody>
          <a:bodyPr wrap="square">
            <a:spAutoFit/>
          </a:bodyPr>
          <a:lstStyle/>
          <a:p>
            <a:pPr marL="0" lvl="1" algn="ctr" defTabSz="914400" fontAlgn="base">
              <a:spcBef>
                <a:spcPts val="600"/>
              </a:spcBef>
              <a:spcAft>
                <a:spcPct val="0"/>
              </a:spcAft>
              <a:buClr>
                <a:schemeClr val="accent1"/>
              </a:buClr>
              <a:buSzPct val="80000"/>
              <a:buNone/>
              <a:defRPr/>
            </a:pPr>
            <a:r>
              <a:rPr lang="en-GB" sz="2200" b="1" dirty="0">
                <a:solidFill>
                  <a:schemeClr val="accent3"/>
                </a:solidFill>
                <a:cs typeface="Arial Unicode MS" pitchFamily="34" charset="-128"/>
              </a:rPr>
              <a:t>Predefined Cockpits</a:t>
            </a:r>
            <a:endParaRPr lang="de-DE" sz="2200" b="1" dirty="0">
              <a:solidFill>
                <a:schemeClr val="accent3"/>
              </a:solidFill>
              <a:cs typeface="Arial Unicode MS" pitchFamily="34" charset="-128"/>
            </a:endParaRPr>
          </a:p>
          <a:p>
            <a:pPr marL="179388" lvl="2" indent="-179388" defTabSz="914400" fontAlgn="base">
              <a:spcBef>
                <a:spcPts val="400"/>
              </a:spcBef>
              <a:spcAft>
                <a:spcPct val="0"/>
              </a:spcAft>
              <a:buClr>
                <a:schemeClr val="accent1"/>
              </a:buClr>
              <a:buSzPct val="100000"/>
              <a:buFont typeface="wingdings" pitchFamily="2" charset="2"/>
              <a:buChar char=""/>
              <a:defRPr/>
            </a:pPr>
            <a:r>
              <a:rPr lang="en-US" sz="1800" dirty="0">
                <a:cs typeface="Arial Unicode MS" pitchFamily="34" charset="-128"/>
              </a:rPr>
              <a:t>Home</a:t>
            </a:r>
          </a:p>
          <a:p>
            <a:pPr marL="179388" lvl="2" indent="-179388" defTabSz="914400" fontAlgn="base">
              <a:spcBef>
                <a:spcPts val="400"/>
              </a:spcBef>
              <a:spcAft>
                <a:spcPct val="0"/>
              </a:spcAft>
              <a:buClr>
                <a:schemeClr val="accent1"/>
              </a:buClr>
              <a:buSzPct val="100000"/>
              <a:buFont typeface="wingdings" pitchFamily="2" charset="2"/>
              <a:buChar char=""/>
              <a:defRPr/>
            </a:pPr>
            <a:r>
              <a:rPr lang="en-US" sz="1800" dirty="0">
                <a:cs typeface="Arial Unicode MS" pitchFamily="34" charset="-128"/>
              </a:rPr>
              <a:t>Sales</a:t>
            </a:r>
          </a:p>
          <a:p>
            <a:pPr marL="179388" lvl="2" indent="-179388" defTabSz="914400" fontAlgn="base">
              <a:spcBef>
                <a:spcPts val="400"/>
              </a:spcBef>
              <a:spcAft>
                <a:spcPct val="0"/>
              </a:spcAft>
              <a:buClr>
                <a:schemeClr val="accent1"/>
              </a:buClr>
              <a:buSzPct val="100000"/>
              <a:buFont typeface="wingdings" pitchFamily="2" charset="2"/>
              <a:buChar char=""/>
              <a:defRPr/>
            </a:pPr>
            <a:r>
              <a:rPr lang="en-US" sz="1800" dirty="0">
                <a:cs typeface="Arial Unicode MS" pitchFamily="34" charset="-128"/>
              </a:rPr>
              <a:t>Service</a:t>
            </a:r>
          </a:p>
          <a:p>
            <a:pPr marL="179388" lvl="2" indent="-179388" defTabSz="914400" fontAlgn="base">
              <a:spcBef>
                <a:spcPts val="400"/>
              </a:spcBef>
              <a:spcAft>
                <a:spcPct val="0"/>
              </a:spcAft>
              <a:buClr>
                <a:schemeClr val="accent1"/>
              </a:buClr>
              <a:buSzPct val="100000"/>
              <a:buFont typeface="wingdings" pitchFamily="2" charset="2"/>
              <a:buChar char=""/>
              <a:defRPr/>
            </a:pPr>
            <a:r>
              <a:rPr lang="en-US" sz="1800" dirty="0">
                <a:cs typeface="Arial Unicode MS" pitchFamily="34" charset="-128"/>
              </a:rPr>
              <a:t>Finance</a:t>
            </a:r>
          </a:p>
          <a:p>
            <a:pPr marL="179388" lvl="2" indent="-179388" defTabSz="914400" fontAlgn="base">
              <a:spcBef>
                <a:spcPts val="400"/>
              </a:spcBef>
              <a:spcAft>
                <a:spcPct val="0"/>
              </a:spcAft>
              <a:buClr>
                <a:schemeClr val="accent1"/>
              </a:buClr>
              <a:buSzPct val="100000"/>
              <a:buFont typeface="wingdings" pitchFamily="2" charset="2"/>
              <a:buChar char=""/>
              <a:defRPr/>
            </a:pPr>
            <a:r>
              <a:rPr lang="en-US" sz="1800" dirty="0">
                <a:cs typeface="Arial Unicode MS" pitchFamily="34" charset="-128"/>
              </a:rPr>
              <a:t>Purchasing</a:t>
            </a:r>
          </a:p>
        </p:txBody>
      </p:sp>
      <p:sp>
        <p:nvSpPr>
          <p:cNvPr id="5" name="Rectangle 4">
            <a:extLst>
              <a:ext uri="{FF2B5EF4-FFF2-40B4-BE49-F238E27FC236}">
                <a16:creationId xmlns:a16="http://schemas.microsoft.com/office/drawing/2014/main" id="{A4FD308F-0F9E-434C-BA77-A03D850B2912}"/>
              </a:ext>
            </a:extLst>
          </p:cNvPr>
          <p:cNvSpPr/>
          <p:nvPr/>
        </p:nvSpPr>
        <p:spPr>
          <a:xfrm>
            <a:off x="6097239" y="1611809"/>
            <a:ext cx="3427412" cy="2072362"/>
          </a:xfrm>
          <a:prstGeom prst="rect">
            <a:avLst/>
          </a:prstGeom>
        </p:spPr>
        <p:txBody>
          <a:bodyPr wrap="square">
            <a:spAutoFit/>
          </a:bodyPr>
          <a:lstStyle/>
          <a:p>
            <a:pPr marL="0" lvl="1" algn="ctr" defTabSz="914400" fontAlgn="base">
              <a:spcBef>
                <a:spcPts val="600"/>
              </a:spcBef>
              <a:spcAft>
                <a:spcPct val="0"/>
              </a:spcAft>
              <a:buClr>
                <a:schemeClr val="accent1"/>
              </a:buClr>
              <a:buSzPct val="80000"/>
              <a:buNone/>
              <a:defRPr/>
            </a:pPr>
            <a:r>
              <a:rPr lang="en-GB" sz="2200" b="1" dirty="0">
                <a:solidFill>
                  <a:schemeClr val="accent3"/>
                </a:solidFill>
                <a:cs typeface="Arial Unicode MS" pitchFamily="34" charset="-128"/>
              </a:rPr>
              <a:t>Predefined Widgets</a:t>
            </a:r>
            <a:endParaRPr lang="de-DE" sz="2200" b="1" dirty="0">
              <a:solidFill>
                <a:schemeClr val="accent3"/>
              </a:solidFill>
              <a:cs typeface="Arial Unicode MS" pitchFamily="34" charset="-128"/>
            </a:endParaRPr>
          </a:p>
          <a:p>
            <a:pPr marL="179388" lvl="2" indent="-179388" defTabSz="914400" fontAlgn="base">
              <a:spcBef>
                <a:spcPts val="400"/>
              </a:spcBef>
              <a:spcAft>
                <a:spcPct val="0"/>
              </a:spcAft>
              <a:buClr>
                <a:schemeClr val="accent1"/>
              </a:buClr>
              <a:buSzPct val="100000"/>
              <a:buFont typeface="wingdings" pitchFamily="2" charset="2"/>
              <a:buChar char=""/>
              <a:defRPr/>
            </a:pPr>
            <a:r>
              <a:rPr lang="en-US" sz="1800" dirty="0">
                <a:cs typeface="Arial Unicode MS" pitchFamily="34" charset="-128"/>
              </a:rPr>
              <a:t>Common Functions</a:t>
            </a:r>
          </a:p>
          <a:p>
            <a:pPr marL="179388" lvl="2" indent="-179388" defTabSz="914400" fontAlgn="base">
              <a:spcBef>
                <a:spcPts val="400"/>
              </a:spcBef>
              <a:spcAft>
                <a:spcPct val="0"/>
              </a:spcAft>
              <a:buClr>
                <a:schemeClr val="accent1"/>
              </a:buClr>
              <a:buSzPct val="100000"/>
              <a:buFont typeface="wingdings" pitchFamily="2" charset="2"/>
              <a:buChar char=""/>
              <a:defRPr/>
            </a:pPr>
            <a:r>
              <a:rPr lang="en-US" sz="1800" dirty="0">
                <a:cs typeface="Arial Unicode MS" pitchFamily="34" charset="-128"/>
              </a:rPr>
              <a:t>Open Documents</a:t>
            </a:r>
          </a:p>
          <a:p>
            <a:pPr marL="179388" lvl="2" indent="-179388" defTabSz="914400" fontAlgn="base">
              <a:spcBef>
                <a:spcPts val="400"/>
              </a:spcBef>
              <a:spcAft>
                <a:spcPct val="0"/>
              </a:spcAft>
              <a:buClr>
                <a:schemeClr val="accent1"/>
              </a:buClr>
              <a:buSzPct val="100000"/>
              <a:buFont typeface="wingdings" pitchFamily="2" charset="2"/>
              <a:buChar char=""/>
              <a:defRPr/>
            </a:pPr>
            <a:r>
              <a:rPr lang="en-US" sz="1800" dirty="0">
                <a:cs typeface="Arial Unicode MS" pitchFamily="34" charset="-128"/>
              </a:rPr>
              <a:t>Messages and Alerts</a:t>
            </a:r>
          </a:p>
          <a:p>
            <a:pPr marL="179388" lvl="2" indent="-179388" defTabSz="914400" fontAlgn="base">
              <a:spcBef>
                <a:spcPts val="400"/>
              </a:spcBef>
              <a:spcAft>
                <a:spcPct val="0"/>
              </a:spcAft>
              <a:buClr>
                <a:schemeClr val="accent1"/>
              </a:buClr>
              <a:buSzPct val="100000"/>
              <a:buFont typeface="wingdings" pitchFamily="2" charset="2"/>
              <a:buChar char=""/>
              <a:defRPr/>
            </a:pPr>
            <a:r>
              <a:rPr lang="en-US" sz="1800" dirty="0">
                <a:cs typeface="Arial Unicode MS" pitchFamily="34" charset="-128"/>
              </a:rPr>
              <a:t>Browser</a:t>
            </a:r>
          </a:p>
          <a:p>
            <a:pPr marL="179388" lvl="2" indent="-179388" defTabSz="914400" fontAlgn="base">
              <a:spcBef>
                <a:spcPts val="400"/>
              </a:spcBef>
              <a:spcAft>
                <a:spcPct val="0"/>
              </a:spcAft>
              <a:buClr>
                <a:schemeClr val="accent1"/>
              </a:buClr>
              <a:buSzPct val="100000"/>
              <a:buFont typeface="wingdings" pitchFamily="2" charset="2"/>
              <a:buChar char=""/>
              <a:defRPr/>
            </a:pPr>
            <a:r>
              <a:rPr lang="en-US" sz="1800" dirty="0">
                <a:cs typeface="Arial Unicode MS" pitchFamily="34" charset="-128"/>
              </a:rPr>
              <a:t>Dashboards</a:t>
            </a:r>
          </a:p>
        </p:txBody>
      </p:sp>
      <p:pic>
        <p:nvPicPr>
          <p:cNvPr id="6" name="Picture 5">
            <a:extLst>
              <a:ext uri="{FF2B5EF4-FFF2-40B4-BE49-F238E27FC236}">
                <a16:creationId xmlns:a16="http://schemas.microsoft.com/office/drawing/2014/main" id="{9173A5DA-A134-40F7-9571-5EDF6A67BCCE}"/>
              </a:ext>
            </a:extLst>
          </p:cNvPr>
          <p:cNvPicPr>
            <a:picLocks noChangeAspect="1"/>
          </p:cNvPicPr>
          <p:nvPr/>
        </p:nvPicPr>
        <p:blipFill>
          <a:blip r:embed="rId5"/>
          <a:stretch>
            <a:fillRect/>
          </a:stretch>
        </p:blipFill>
        <p:spPr>
          <a:xfrm>
            <a:off x="8764397" y="2356635"/>
            <a:ext cx="2926080" cy="1712589"/>
          </a:xfrm>
          <a:prstGeom prst="rect">
            <a:avLst/>
          </a:prstGeom>
        </p:spPr>
      </p:pic>
      <p:pic>
        <p:nvPicPr>
          <p:cNvPr id="7" name="Picture 6">
            <a:extLst>
              <a:ext uri="{FF2B5EF4-FFF2-40B4-BE49-F238E27FC236}">
                <a16:creationId xmlns:a16="http://schemas.microsoft.com/office/drawing/2014/main" id="{1EAEA978-63A3-4D63-8965-4BD89727697A}"/>
              </a:ext>
            </a:extLst>
          </p:cNvPr>
          <p:cNvPicPr>
            <a:picLocks noChangeAspect="1"/>
          </p:cNvPicPr>
          <p:nvPr/>
        </p:nvPicPr>
        <p:blipFill>
          <a:blip r:embed="rId6"/>
          <a:stretch>
            <a:fillRect/>
          </a:stretch>
        </p:blipFill>
        <p:spPr>
          <a:xfrm>
            <a:off x="3468088" y="5181600"/>
            <a:ext cx="4342857" cy="1314286"/>
          </a:xfrm>
          <a:prstGeom prst="rect">
            <a:avLst/>
          </a:prstGeom>
        </p:spPr>
      </p:pic>
    </p:spTree>
    <p:custDataLst>
      <p:tags r:id="rId1"/>
    </p:custDataLst>
    <p:extLst>
      <p:ext uri="{BB962C8B-B14F-4D97-AF65-F5344CB8AC3E}">
        <p14:creationId xmlns:p14="http://schemas.microsoft.com/office/powerpoint/2010/main" val="236911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504001" y="1143000"/>
            <a:ext cx="11186475" cy="4665415"/>
            <a:chOff x="856663" y="1554857"/>
            <a:chExt cx="7004158" cy="3680624"/>
          </a:xfrm>
        </p:grpSpPr>
        <p:pic>
          <p:nvPicPr>
            <p:cNvPr id="132105" name="Content Placeholder 4"/>
            <p:cNvPicPr>
              <a:picLocks noChangeAspect="1"/>
            </p:cNvPicPr>
            <p:nvPr/>
          </p:nvPicPr>
          <p:blipFill>
            <a:blip r:embed="rId4" cstate="print"/>
            <a:srcRect/>
            <a:stretch>
              <a:fillRect/>
            </a:stretch>
          </p:blipFill>
          <p:spPr bwMode="auto">
            <a:xfrm>
              <a:off x="856663" y="1554857"/>
              <a:ext cx="4022041" cy="2992432"/>
            </a:xfrm>
            <a:prstGeom prst="rect">
              <a:avLst/>
            </a:prstGeom>
            <a:noFill/>
            <a:ln w="9525">
              <a:noFill/>
              <a:miter lim="800000"/>
              <a:headEnd/>
              <a:tailEnd/>
            </a:ln>
          </p:spPr>
        </p:pic>
        <p:pic>
          <p:nvPicPr>
            <p:cNvPr id="132106" name="Content Placeholder 4"/>
            <p:cNvPicPr>
              <a:picLocks noChangeAspect="1"/>
            </p:cNvPicPr>
            <p:nvPr/>
          </p:nvPicPr>
          <p:blipFill>
            <a:blip r:embed="rId5" cstate="print"/>
            <a:srcRect/>
            <a:stretch>
              <a:fillRect/>
            </a:stretch>
          </p:blipFill>
          <p:spPr bwMode="auto">
            <a:xfrm>
              <a:off x="3073402" y="2259116"/>
              <a:ext cx="3447656" cy="2553274"/>
            </a:xfrm>
            <a:prstGeom prst="rect">
              <a:avLst/>
            </a:prstGeom>
            <a:noFill/>
            <a:ln w="9525">
              <a:noFill/>
              <a:miter lim="800000"/>
              <a:headEnd/>
              <a:tailEnd/>
            </a:ln>
          </p:spPr>
        </p:pic>
        <p:pic>
          <p:nvPicPr>
            <p:cNvPr id="132107" name="Picture 10"/>
            <p:cNvPicPr>
              <a:picLocks noChangeAspect="1"/>
            </p:cNvPicPr>
            <p:nvPr/>
          </p:nvPicPr>
          <p:blipFill>
            <a:blip r:embed="rId6" cstate="print"/>
            <a:srcRect/>
            <a:stretch>
              <a:fillRect/>
            </a:stretch>
          </p:blipFill>
          <p:spPr bwMode="auto">
            <a:xfrm>
              <a:off x="4715756" y="2909819"/>
              <a:ext cx="3145065" cy="2325662"/>
            </a:xfrm>
            <a:prstGeom prst="rect">
              <a:avLst/>
            </a:prstGeom>
            <a:noFill/>
            <a:ln w="9525">
              <a:noFill/>
              <a:miter lim="800000"/>
              <a:headEnd/>
              <a:tailEnd/>
            </a:ln>
          </p:spPr>
        </p:pic>
      </p:grpSp>
      <p:sp>
        <p:nvSpPr>
          <p:cNvPr id="13" name="Title 12"/>
          <p:cNvSpPr>
            <a:spLocks noGrp="1"/>
          </p:cNvSpPr>
          <p:nvPr>
            <p:ph type="title"/>
          </p:nvPr>
        </p:nvSpPr>
        <p:spPr/>
        <p:txBody>
          <a:bodyPr/>
          <a:lstStyle/>
          <a:p>
            <a:r>
              <a:rPr lang="en-US" dirty="0">
                <a:cs typeface="Arial Unicode MS" pitchFamily="34" charset="-128"/>
              </a:rPr>
              <a:t>Cockpits: Dashboards</a:t>
            </a:r>
            <a:endParaRPr lang="de-DE" dirty="0"/>
          </a:p>
        </p:txBody>
      </p:sp>
      <p:sp>
        <p:nvSpPr>
          <p:cNvPr id="11" name="Rounded Rectangle 8">
            <a:extLst>
              <a:ext uri="{FF2B5EF4-FFF2-40B4-BE49-F238E27FC236}">
                <a16:creationId xmlns:a16="http://schemas.microsoft.com/office/drawing/2014/main" id="{27E41C95-930B-4F7B-8291-043537500274}"/>
              </a:ext>
            </a:extLst>
          </p:cNvPr>
          <p:cNvSpPr>
            <a:spLocks noChangeArrowheads="1"/>
          </p:cNvSpPr>
          <p:nvPr/>
        </p:nvSpPr>
        <p:spPr bwMode="auto">
          <a:xfrm>
            <a:off x="504001" y="5920579"/>
            <a:ext cx="11186476" cy="455713"/>
          </a:xfrm>
          <a:prstGeom prst="roundRect">
            <a:avLst>
              <a:gd name="adj" fmla="val 16667"/>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spcBef>
                <a:spcPct val="10000"/>
              </a:spcBef>
              <a:buClr>
                <a:schemeClr val="accent1"/>
              </a:buClr>
              <a:buSzPct val="80000"/>
              <a:buFont typeface="Wingdings" pitchFamily="2" charset="2"/>
              <a:buNone/>
              <a:defRPr/>
            </a:pPr>
            <a:r>
              <a:rPr lang="en-US" sz="1800" dirty="0">
                <a:solidFill>
                  <a:srgbClr val="336699"/>
                </a:solidFill>
              </a:rPr>
              <a:t>Motivation: Improves usability and clarity of on screen data.</a:t>
            </a:r>
          </a:p>
        </p:txBody>
      </p:sp>
    </p:spTree>
    <p:custDataLst>
      <p:tags r:id="rId1"/>
    </p:custDataLst>
    <p:extLst>
      <p:ext uri="{BB962C8B-B14F-4D97-AF65-F5344CB8AC3E}">
        <p14:creationId xmlns:p14="http://schemas.microsoft.com/office/powerpoint/2010/main" val="1474373359"/>
      </p:ext>
    </p:extLst>
  </p:cSld>
  <p:clrMapOvr>
    <a:masterClrMapping/>
  </p:clrMapOvr>
  <mc:AlternateContent xmlns:mc="http://schemas.openxmlformats.org/markup-compatibility/2006" xmlns:p14="http://schemas.microsoft.com/office/powerpoint/2010/main">
    <mc:Choice Requires="p14">
      <p:transition spd="slow" p14:dur="2000" advTm="411"/>
    </mc:Choice>
    <mc:Fallback xmlns="">
      <p:transition spd="slow" advTm="411"/>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4294967295"/>
          </p:nvPr>
        </p:nvSpPr>
        <p:spPr>
          <a:xfrm>
            <a:off x="3857624" y="3698876"/>
            <a:ext cx="5143500" cy="2022475"/>
          </a:xfrm>
        </p:spPr>
        <p:txBody>
          <a:bodyPr>
            <a:normAutofit/>
          </a:bodyPr>
          <a:lstStyle/>
          <a:p>
            <a:pPr lvl="2" eaLnBrk="1" hangingPunct="1">
              <a:buClr>
                <a:schemeClr val="accent1">
                  <a:lumMod val="75000"/>
                </a:schemeClr>
              </a:buClr>
              <a:defRPr/>
            </a:pPr>
            <a:endParaRPr lang="en-US" dirty="0"/>
          </a:p>
          <a:p>
            <a:pPr lvl="2" eaLnBrk="1" hangingPunct="1">
              <a:lnSpc>
                <a:spcPct val="150000"/>
              </a:lnSpc>
              <a:buClr>
                <a:schemeClr val="accent1">
                  <a:lumMod val="75000"/>
                </a:schemeClr>
              </a:buClr>
              <a:defRPr/>
            </a:pPr>
            <a:r>
              <a:rPr lang="en-US" dirty="0"/>
              <a:t>list of all cockpits (all users included)</a:t>
            </a:r>
          </a:p>
          <a:p>
            <a:pPr lvl="2" eaLnBrk="1" hangingPunct="1">
              <a:lnSpc>
                <a:spcPct val="150000"/>
              </a:lnSpc>
              <a:buClr>
                <a:schemeClr val="accent1">
                  <a:lumMod val="75000"/>
                </a:schemeClr>
              </a:buClr>
              <a:defRPr/>
            </a:pPr>
            <a:r>
              <a:rPr lang="en-US" dirty="0"/>
              <a:t>list of the current user cockpits</a:t>
            </a:r>
          </a:p>
          <a:p>
            <a:pPr lvl="2" eaLnBrk="1" hangingPunct="1">
              <a:lnSpc>
                <a:spcPct val="150000"/>
              </a:lnSpc>
              <a:buClr>
                <a:schemeClr val="accent1">
                  <a:lumMod val="75000"/>
                </a:schemeClr>
              </a:buClr>
              <a:defRPr/>
            </a:pPr>
            <a:r>
              <a:rPr lang="en-US" dirty="0"/>
              <a:t>list of the template cockpits</a:t>
            </a:r>
          </a:p>
          <a:p>
            <a:pPr lvl="2" eaLnBrk="1" hangingPunct="1">
              <a:lnSpc>
                <a:spcPct val="150000"/>
              </a:lnSpc>
              <a:buClr>
                <a:schemeClr val="accent1">
                  <a:lumMod val="75000"/>
                </a:schemeClr>
              </a:buClr>
              <a:defRPr/>
            </a:pPr>
            <a:r>
              <a:rPr lang="en-US" dirty="0"/>
              <a:t>publish a user cockpit as a template cockpit</a:t>
            </a:r>
          </a:p>
        </p:txBody>
      </p:sp>
      <p:sp>
        <p:nvSpPr>
          <p:cNvPr id="8" name="Freeform 7"/>
          <p:cNvSpPr/>
          <p:nvPr/>
        </p:nvSpPr>
        <p:spPr>
          <a:xfrm>
            <a:off x="1574800" y="2179639"/>
            <a:ext cx="1763713" cy="357187"/>
          </a:xfrm>
          <a:custGeom>
            <a:avLst/>
            <a:gdLst>
              <a:gd name="connsiteX0" fmla="*/ 0 w 1100730"/>
              <a:gd name="connsiteY0" fmla="*/ 46525 h 465250"/>
              <a:gd name="connsiteX1" fmla="*/ 13627 w 1100730"/>
              <a:gd name="connsiteY1" fmla="*/ 13627 h 465250"/>
              <a:gd name="connsiteX2" fmla="*/ 46525 w 1100730"/>
              <a:gd name="connsiteY2" fmla="*/ 0 h 465250"/>
              <a:gd name="connsiteX3" fmla="*/ 1054205 w 1100730"/>
              <a:gd name="connsiteY3" fmla="*/ 0 h 465250"/>
              <a:gd name="connsiteX4" fmla="*/ 1087103 w 1100730"/>
              <a:gd name="connsiteY4" fmla="*/ 13627 h 465250"/>
              <a:gd name="connsiteX5" fmla="*/ 1100730 w 1100730"/>
              <a:gd name="connsiteY5" fmla="*/ 46525 h 465250"/>
              <a:gd name="connsiteX6" fmla="*/ 1100730 w 1100730"/>
              <a:gd name="connsiteY6" fmla="*/ 418725 h 465250"/>
              <a:gd name="connsiteX7" fmla="*/ 1087103 w 1100730"/>
              <a:gd name="connsiteY7" fmla="*/ 451623 h 465250"/>
              <a:gd name="connsiteX8" fmla="*/ 1054205 w 1100730"/>
              <a:gd name="connsiteY8" fmla="*/ 465250 h 465250"/>
              <a:gd name="connsiteX9" fmla="*/ 46525 w 1100730"/>
              <a:gd name="connsiteY9" fmla="*/ 465250 h 465250"/>
              <a:gd name="connsiteX10" fmla="*/ 13627 w 1100730"/>
              <a:gd name="connsiteY10" fmla="*/ 451623 h 465250"/>
              <a:gd name="connsiteX11" fmla="*/ 0 w 1100730"/>
              <a:gd name="connsiteY11" fmla="*/ 418725 h 465250"/>
              <a:gd name="connsiteX12" fmla="*/ 0 w 1100730"/>
              <a:gd name="connsiteY12" fmla="*/ 46525 h 46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00730" h="465250">
                <a:moveTo>
                  <a:pt x="0" y="46525"/>
                </a:moveTo>
                <a:cubicBezTo>
                  <a:pt x="0" y="34186"/>
                  <a:pt x="4902" y="22352"/>
                  <a:pt x="13627" y="13627"/>
                </a:cubicBezTo>
                <a:cubicBezTo>
                  <a:pt x="22352" y="4902"/>
                  <a:pt x="34186" y="0"/>
                  <a:pt x="46525" y="0"/>
                </a:cubicBezTo>
                <a:lnTo>
                  <a:pt x="1054205" y="0"/>
                </a:lnTo>
                <a:cubicBezTo>
                  <a:pt x="1066544" y="0"/>
                  <a:pt x="1078378" y="4902"/>
                  <a:pt x="1087103" y="13627"/>
                </a:cubicBezTo>
                <a:cubicBezTo>
                  <a:pt x="1095828" y="22352"/>
                  <a:pt x="1100730" y="34186"/>
                  <a:pt x="1100730" y="46525"/>
                </a:cubicBezTo>
                <a:lnTo>
                  <a:pt x="1100730" y="418725"/>
                </a:lnTo>
                <a:cubicBezTo>
                  <a:pt x="1100730" y="431064"/>
                  <a:pt x="1095828" y="442898"/>
                  <a:pt x="1087103" y="451623"/>
                </a:cubicBezTo>
                <a:cubicBezTo>
                  <a:pt x="1078378" y="460348"/>
                  <a:pt x="1066544" y="465250"/>
                  <a:pt x="1054205" y="465250"/>
                </a:cubicBezTo>
                <a:lnTo>
                  <a:pt x="46525" y="465250"/>
                </a:lnTo>
                <a:cubicBezTo>
                  <a:pt x="34186" y="465250"/>
                  <a:pt x="22352" y="460348"/>
                  <a:pt x="13627" y="451623"/>
                </a:cubicBezTo>
                <a:cubicBezTo>
                  <a:pt x="4902" y="442898"/>
                  <a:pt x="0" y="431064"/>
                  <a:pt x="0" y="418725"/>
                </a:cubicBezTo>
                <a:lnTo>
                  <a:pt x="0" y="46525"/>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36487" tIns="28867" rIns="36487" bIns="28867" spcCol="1270" anchor="ctr"/>
          <a:lstStyle/>
          <a:p>
            <a:pPr algn="ctr" defTabSz="533400">
              <a:lnSpc>
                <a:spcPct val="90000"/>
              </a:lnSpc>
              <a:spcAft>
                <a:spcPct val="35000"/>
              </a:spcAft>
              <a:defRPr/>
            </a:pPr>
            <a:r>
              <a:rPr lang="en-US" sz="1200" dirty="0"/>
              <a:t>AddCockpit</a:t>
            </a:r>
          </a:p>
        </p:txBody>
      </p:sp>
      <p:sp>
        <p:nvSpPr>
          <p:cNvPr id="10" name="Freeform 9"/>
          <p:cNvSpPr/>
          <p:nvPr/>
        </p:nvSpPr>
        <p:spPr>
          <a:xfrm>
            <a:off x="1574799" y="2633664"/>
            <a:ext cx="1758950" cy="358775"/>
          </a:xfrm>
          <a:custGeom>
            <a:avLst/>
            <a:gdLst>
              <a:gd name="connsiteX0" fmla="*/ 0 w 1097157"/>
              <a:gd name="connsiteY0" fmla="*/ 46525 h 465250"/>
              <a:gd name="connsiteX1" fmla="*/ 13627 w 1097157"/>
              <a:gd name="connsiteY1" fmla="*/ 13627 h 465250"/>
              <a:gd name="connsiteX2" fmla="*/ 46525 w 1097157"/>
              <a:gd name="connsiteY2" fmla="*/ 0 h 465250"/>
              <a:gd name="connsiteX3" fmla="*/ 1050632 w 1097157"/>
              <a:gd name="connsiteY3" fmla="*/ 0 h 465250"/>
              <a:gd name="connsiteX4" fmla="*/ 1083530 w 1097157"/>
              <a:gd name="connsiteY4" fmla="*/ 13627 h 465250"/>
              <a:gd name="connsiteX5" fmla="*/ 1097157 w 1097157"/>
              <a:gd name="connsiteY5" fmla="*/ 46525 h 465250"/>
              <a:gd name="connsiteX6" fmla="*/ 1097157 w 1097157"/>
              <a:gd name="connsiteY6" fmla="*/ 418725 h 465250"/>
              <a:gd name="connsiteX7" fmla="*/ 1083530 w 1097157"/>
              <a:gd name="connsiteY7" fmla="*/ 451623 h 465250"/>
              <a:gd name="connsiteX8" fmla="*/ 1050632 w 1097157"/>
              <a:gd name="connsiteY8" fmla="*/ 465250 h 465250"/>
              <a:gd name="connsiteX9" fmla="*/ 46525 w 1097157"/>
              <a:gd name="connsiteY9" fmla="*/ 465250 h 465250"/>
              <a:gd name="connsiteX10" fmla="*/ 13627 w 1097157"/>
              <a:gd name="connsiteY10" fmla="*/ 451623 h 465250"/>
              <a:gd name="connsiteX11" fmla="*/ 0 w 1097157"/>
              <a:gd name="connsiteY11" fmla="*/ 418725 h 465250"/>
              <a:gd name="connsiteX12" fmla="*/ 0 w 1097157"/>
              <a:gd name="connsiteY12" fmla="*/ 46525 h 46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97157" h="465250">
                <a:moveTo>
                  <a:pt x="0" y="46525"/>
                </a:moveTo>
                <a:cubicBezTo>
                  <a:pt x="0" y="34186"/>
                  <a:pt x="4902" y="22352"/>
                  <a:pt x="13627" y="13627"/>
                </a:cubicBezTo>
                <a:cubicBezTo>
                  <a:pt x="22352" y="4902"/>
                  <a:pt x="34186" y="0"/>
                  <a:pt x="46525" y="0"/>
                </a:cubicBezTo>
                <a:lnTo>
                  <a:pt x="1050632" y="0"/>
                </a:lnTo>
                <a:cubicBezTo>
                  <a:pt x="1062971" y="0"/>
                  <a:pt x="1074805" y="4902"/>
                  <a:pt x="1083530" y="13627"/>
                </a:cubicBezTo>
                <a:cubicBezTo>
                  <a:pt x="1092255" y="22352"/>
                  <a:pt x="1097157" y="34186"/>
                  <a:pt x="1097157" y="46525"/>
                </a:cubicBezTo>
                <a:lnTo>
                  <a:pt x="1097157" y="418725"/>
                </a:lnTo>
                <a:cubicBezTo>
                  <a:pt x="1097157" y="431064"/>
                  <a:pt x="1092255" y="442898"/>
                  <a:pt x="1083530" y="451623"/>
                </a:cubicBezTo>
                <a:cubicBezTo>
                  <a:pt x="1074805" y="460348"/>
                  <a:pt x="1062971" y="465250"/>
                  <a:pt x="1050632" y="465250"/>
                </a:cubicBezTo>
                <a:lnTo>
                  <a:pt x="46525" y="465250"/>
                </a:lnTo>
                <a:cubicBezTo>
                  <a:pt x="34186" y="465250"/>
                  <a:pt x="22352" y="460348"/>
                  <a:pt x="13627" y="451623"/>
                </a:cubicBezTo>
                <a:cubicBezTo>
                  <a:pt x="4902" y="442898"/>
                  <a:pt x="0" y="431064"/>
                  <a:pt x="0" y="418725"/>
                </a:cubicBezTo>
                <a:lnTo>
                  <a:pt x="0" y="46525"/>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36487" tIns="28867" rIns="36487" bIns="28867" spcCol="1270" anchor="ctr"/>
          <a:lstStyle/>
          <a:p>
            <a:pPr algn="ctr" defTabSz="533400">
              <a:lnSpc>
                <a:spcPct val="90000"/>
              </a:lnSpc>
              <a:spcAft>
                <a:spcPct val="35000"/>
              </a:spcAft>
              <a:defRPr/>
            </a:pPr>
            <a:r>
              <a:rPr lang="en-US" sz="1200" dirty="0"/>
              <a:t>UpdateCockpit</a:t>
            </a:r>
          </a:p>
        </p:txBody>
      </p:sp>
      <p:sp>
        <p:nvSpPr>
          <p:cNvPr id="12" name="Freeform 11"/>
          <p:cNvSpPr/>
          <p:nvPr/>
        </p:nvSpPr>
        <p:spPr>
          <a:xfrm>
            <a:off x="1574799" y="3089275"/>
            <a:ext cx="1785938" cy="357188"/>
          </a:xfrm>
          <a:custGeom>
            <a:avLst/>
            <a:gdLst>
              <a:gd name="connsiteX0" fmla="*/ 0 w 1113772"/>
              <a:gd name="connsiteY0" fmla="*/ 46525 h 465250"/>
              <a:gd name="connsiteX1" fmla="*/ 13627 w 1113772"/>
              <a:gd name="connsiteY1" fmla="*/ 13627 h 465250"/>
              <a:gd name="connsiteX2" fmla="*/ 46525 w 1113772"/>
              <a:gd name="connsiteY2" fmla="*/ 0 h 465250"/>
              <a:gd name="connsiteX3" fmla="*/ 1067247 w 1113772"/>
              <a:gd name="connsiteY3" fmla="*/ 0 h 465250"/>
              <a:gd name="connsiteX4" fmla="*/ 1100145 w 1113772"/>
              <a:gd name="connsiteY4" fmla="*/ 13627 h 465250"/>
              <a:gd name="connsiteX5" fmla="*/ 1113772 w 1113772"/>
              <a:gd name="connsiteY5" fmla="*/ 46525 h 465250"/>
              <a:gd name="connsiteX6" fmla="*/ 1113772 w 1113772"/>
              <a:gd name="connsiteY6" fmla="*/ 418725 h 465250"/>
              <a:gd name="connsiteX7" fmla="*/ 1100145 w 1113772"/>
              <a:gd name="connsiteY7" fmla="*/ 451623 h 465250"/>
              <a:gd name="connsiteX8" fmla="*/ 1067247 w 1113772"/>
              <a:gd name="connsiteY8" fmla="*/ 465250 h 465250"/>
              <a:gd name="connsiteX9" fmla="*/ 46525 w 1113772"/>
              <a:gd name="connsiteY9" fmla="*/ 465250 h 465250"/>
              <a:gd name="connsiteX10" fmla="*/ 13627 w 1113772"/>
              <a:gd name="connsiteY10" fmla="*/ 451623 h 465250"/>
              <a:gd name="connsiteX11" fmla="*/ 0 w 1113772"/>
              <a:gd name="connsiteY11" fmla="*/ 418725 h 465250"/>
              <a:gd name="connsiteX12" fmla="*/ 0 w 1113772"/>
              <a:gd name="connsiteY12" fmla="*/ 46525 h 46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13772" h="465250">
                <a:moveTo>
                  <a:pt x="0" y="46525"/>
                </a:moveTo>
                <a:cubicBezTo>
                  <a:pt x="0" y="34186"/>
                  <a:pt x="4902" y="22352"/>
                  <a:pt x="13627" y="13627"/>
                </a:cubicBezTo>
                <a:cubicBezTo>
                  <a:pt x="22352" y="4902"/>
                  <a:pt x="34186" y="0"/>
                  <a:pt x="46525" y="0"/>
                </a:cubicBezTo>
                <a:lnTo>
                  <a:pt x="1067247" y="0"/>
                </a:lnTo>
                <a:cubicBezTo>
                  <a:pt x="1079586" y="0"/>
                  <a:pt x="1091420" y="4902"/>
                  <a:pt x="1100145" y="13627"/>
                </a:cubicBezTo>
                <a:cubicBezTo>
                  <a:pt x="1108870" y="22352"/>
                  <a:pt x="1113772" y="34186"/>
                  <a:pt x="1113772" y="46525"/>
                </a:cubicBezTo>
                <a:lnTo>
                  <a:pt x="1113772" y="418725"/>
                </a:lnTo>
                <a:cubicBezTo>
                  <a:pt x="1113772" y="431064"/>
                  <a:pt x="1108870" y="442898"/>
                  <a:pt x="1100145" y="451623"/>
                </a:cubicBezTo>
                <a:cubicBezTo>
                  <a:pt x="1091420" y="460348"/>
                  <a:pt x="1079586" y="465250"/>
                  <a:pt x="1067247" y="465250"/>
                </a:cubicBezTo>
                <a:lnTo>
                  <a:pt x="46525" y="465250"/>
                </a:lnTo>
                <a:cubicBezTo>
                  <a:pt x="34186" y="465250"/>
                  <a:pt x="22352" y="460348"/>
                  <a:pt x="13627" y="451623"/>
                </a:cubicBezTo>
                <a:cubicBezTo>
                  <a:pt x="4902" y="442898"/>
                  <a:pt x="0" y="431064"/>
                  <a:pt x="0" y="418725"/>
                </a:cubicBezTo>
                <a:lnTo>
                  <a:pt x="0" y="46525"/>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36487" tIns="28867" rIns="36487" bIns="28867" spcCol="1270" anchor="ctr"/>
          <a:lstStyle/>
          <a:p>
            <a:pPr algn="ctr" defTabSz="533400">
              <a:lnSpc>
                <a:spcPct val="90000"/>
              </a:lnSpc>
              <a:spcAft>
                <a:spcPct val="35000"/>
              </a:spcAft>
              <a:defRPr/>
            </a:pPr>
            <a:r>
              <a:rPr lang="en-US" sz="1200" dirty="0"/>
              <a:t>GetCockpit</a:t>
            </a:r>
          </a:p>
        </p:txBody>
      </p:sp>
      <p:sp>
        <p:nvSpPr>
          <p:cNvPr id="14" name="Freeform 13"/>
          <p:cNvSpPr/>
          <p:nvPr/>
        </p:nvSpPr>
        <p:spPr>
          <a:xfrm>
            <a:off x="1574799" y="3543301"/>
            <a:ext cx="1771650" cy="358775"/>
          </a:xfrm>
          <a:custGeom>
            <a:avLst/>
            <a:gdLst>
              <a:gd name="connsiteX0" fmla="*/ 0 w 1105554"/>
              <a:gd name="connsiteY0" fmla="*/ 46525 h 465250"/>
              <a:gd name="connsiteX1" fmla="*/ 13627 w 1105554"/>
              <a:gd name="connsiteY1" fmla="*/ 13627 h 465250"/>
              <a:gd name="connsiteX2" fmla="*/ 46525 w 1105554"/>
              <a:gd name="connsiteY2" fmla="*/ 0 h 465250"/>
              <a:gd name="connsiteX3" fmla="*/ 1059029 w 1105554"/>
              <a:gd name="connsiteY3" fmla="*/ 0 h 465250"/>
              <a:gd name="connsiteX4" fmla="*/ 1091927 w 1105554"/>
              <a:gd name="connsiteY4" fmla="*/ 13627 h 465250"/>
              <a:gd name="connsiteX5" fmla="*/ 1105554 w 1105554"/>
              <a:gd name="connsiteY5" fmla="*/ 46525 h 465250"/>
              <a:gd name="connsiteX6" fmla="*/ 1105554 w 1105554"/>
              <a:gd name="connsiteY6" fmla="*/ 418725 h 465250"/>
              <a:gd name="connsiteX7" fmla="*/ 1091927 w 1105554"/>
              <a:gd name="connsiteY7" fmla="*/ 451623 h 465250"/>
              <a:gd name="connsiteX8" fmla="*/ 1059029 w 1105554"/>
              <a:gd name="connsiteY8" fmla="*/ 465250 h 465250"/>
              <a:gd name="connsiteX9" fmla="*/ 46525 w 1105554"/>
              <a:gd name="connsiteY9" fmla="*/ 465250 h 465250"/>
              <a:gd name="connsiteX10" fmla="*/ 13627 w 1105554"/>
              <a:gd name="connsiteY10" fmla="*/ 451623 h 465250"/>
              <a:gd name="connsiteX11" fmla="*/ 0 w 1105554"/>
              <a:gd name="connsiteY11" fmla="*/ 418725 h 465250"/>
              <a:gd name="connsiteX12" fmla="*/ 0 w 1105554"/>
              <a:gd name="connsiteY12" fmla="*/ 46525 h 46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05554" h="465250">
                <a:moveTo>
                  <a:pt x="0" y="46525"/>
                </a:moveTo>
                <a:cubicBezTo>
                  <a:pt x="0" y="34186"/>
                  <a:pt x="4902" y="22352"/>
                  <a:pt x="13627" y="13627"/>
                </a:cubicBezTo>
                <a:cubicBezTo>
                  <a:pt x="22352" y="4902"/>
                  <a:pt x="34186" y="0"/>
                  <a:pt x="46525" y="0"/>
                </a:cubicBezTo>
                <a:lnTo>
                  <a:pt x="1059029" y="0"/>
                </a:lnTo>
                <a:cubicBezTo>
                  <a:pt x="1071368" y="0"/>
                  <a:pt x="1083202" y="4902"/>
                  <a:pt x="1091927" y="13627"/>
                </a:cubicBezTo>
                <a:cubicBezTo>
                  <a:pt x="1100652" y="22352"/>
                  <a:pt x="1105554" y="34186"/>
                  <a:pt x="1105554" y="46525"/>
                </a:cubicBezTo>
                <a:lnTo>
                  <a:pt x="1105554" y="418725"/>
                </a:lnTo>
                <a:cubicBezTo>
                  <a:pt x="1105554" y="431064"/>
                  <a:pt x="1100652" y="442898"/>
                  <a:pt x="1091927" y="451623"/>
                </a:cubicBezTo>
                <a:cubicBezTo>
                  <a:pt x="1083202" y="460348"/>
                  <a:pt x="1071368" y="465250"/>
                  <a:pt x="1059029" y="465250"/>
                </a:cubicBezTo>
                <a:lnTo>
                  <a:pt x="46525" y="465250"/>
                </a:lnTo>
                <a:cubicBezTo>
                  <a:pt x="34186" y="465250"/>
                  <a:pt x="22352" y="460348"/>
                  <a:pt x="13627" y="451623"/>
                </a:cubicBezTo>
                <a:cubicBezTo>
                  <a:pt x="4902" y="442898"/>
                  <a:pt x="0" y="431064"/>
                  <a:pt x="0" y="418725"/>
                </a:cubicBezTo>
                <a:lnTo>
                  <a:pt x="0" y="46525"/>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36487" tIns="28867" rIns="36487" bIns="28867" spcCol="1270" anchor="ctr"/>
          <a:lstStyle/>
          <a:p>
            <a:pPr algn="ctr" defTabSz="533400">
              <a:lnSpc>
                <a:spcPct val="90000"/>
              </a:lnSpc>
              <a:spcAft>
                <a:spcPct val="35000"/>
              </a:spcAft>
              <a:defRPr/>
            </a:pPr>
            <a:r>
              <a:rPr lang="en-US" sz="1200" dirty="0"/>
              <a:t>DeleteCockpit</a:t>
            </a:r>
          </a:p>
        </p:txBody>
      </p:sp>
      <p:sp>
        <p:nvSpPr>
          <p:cNvPr id="16" name="Freeform 15"/>
          <p:cNvSpPr/>
          <p:nvPr/>
        </p:nvSpPr>
        <p:spPr>
          <a:xfrm>
            <a:off x="1574799" y="3998914"/>
            <a:ext cx="1773238" cy="357187"/>
          </a:xfrm>
          <a:custGeom>
            <a:avLst/>
            <a:gdLst>
              <a:gd name="connsiteX0" fmla="*/ 0 w 1106187"/>
              <a:gd name="connsiteY0" fmla="*/ 46525 h 465250"/>
              <a:gd name="connsiteX1" fmla="*/ 13627 w 1106187"/>
              <a:gd name="connsiteY1" fmla="*/ 13627 h 465250"/>
              <a:gd name="connsiteX2" fmla="*/ 46525 w 1106187"/>
              <a:gd name="connsiteY2" fmla="*/ 0 h 465250"/>
              <a:gd name="connsiteX3" fmla="*/ 1059662 w 1106187"/>
              <a:gd name="connsiteY3" fmla="*/ 0 h 465250"/>
              <a:gd name="connsiteX4" fmla="*/ 1092560 w 1106187"/>
              <a:gd name="connsiteY4" fmla="*/ 13627 h 465250"/>
              <a:gd name="connsiteX5" fmla="*/ 1106187 w 1106187"/>
              <a:gd name="connsiteY5" fmla="*/ 46525 h 465250"/>
              <a:gd name="connsiteX6" fmla="*/ 1106187 w 1106187"/>
              <a:gd name="connsiteY6" fmla="*/ 418725 h 465250"/>
              <a:gd name="connsiteX7" fmla="*/ 1092560 w 1106187"/>
              <a:gd name="connsiteY7" fmla="*/ 451623 h 465250"/>
              <a:gd name="connsiteX8" fmla="*/ 1059662 w 1106187"/>
              <a:gd name="connsiteY8" fmla="*/ 465250 h 465250"/>
              <a:gd name="connsiteX9" fmla="*/ 46525 w 1106187"/>
              <a:gd name="connsiteY9" fmla="*/ 465250 h 465250"/>
              <a:gd name="connsiteX10" fmla="*/ 13627 w 1106187"/>
              <a:gd name="connsiteY10" fmla="*/ 451623 h 465250"/>
              <a:gd name="connsiteX11" fmla="*/ 0 w 1106187"/>
              <a:gd name="connsiteY11" fmla="*/ 418725 h 465250"/>
              <a:gd name="connsiteX12" fmla="*/ 0 w 1106187"/>
              <a:gd name="connsiteY12" fmla="*/ 46525 h 46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06187" h="465250">
                <a:moveTo>
                  <a:pt x="0" y="46525"/>
                </a:moveTo>
                <a:cubicBezTo>
                  <a:pt x="0" y="34186"/>
                  <a:pt x="4902" y="22352"/>
                  <a:pt x="13627" y="13627"/>
                </a:cubicBezTo>
                <a:cubicBezTo>
                  <a:pt x="22352" y="4902"/>
                  <a:pt x="34186" y="0"/>
                  <a:pt x="46525" y="0"/>
                </a:cubicBezTo>
                <a:lnTo>
                  <a:pt x="1059662" y="0"/>
                </a:lnTo>
                <a:cubicBezTo>
                  <a:pt x="1072001" y="0"/>
                  <a:pt x="1083835" y="4902"/>
                  <a:pt x="1092560" y="13627"/>
                </a:cubicBezTo>
                <a:cubicBezTo>
                  <a:pt x="1101285" y="22352"/>
                  <a:pt x="1106187" y="34186"/>
                  <a:pt x="1106187" y="46525"/>
                </a:cubicBezTo>
                <a:lnTo>
                  <a:pt x="1106187" y="418725"/>
                </a:lnTo>
                <a:cubicBezTo>
                  <a:pt x="1106187" y="431064"/>
                  <a:pt x="1101285" y="442898"/>
                  <a:pt x="1092560" y="451623"/>
                </a:cubicBezTo>
                <a:cubicBezTo>
                  <a:pt x="1083835" y="460348"/>
                  <a:pt x="1072001" y="465250"/>
                  <a:pt x="1059662" y="465250"/>
                </a:cubicBezTo>
                <a:lnTo>
                  <a:pt x="46525" y="465250"/>
                </a:lnTo>
                <a:cubicBezTo>
                  <a:pt x="34186" y="465250"/>
                  <a:pt x="22352" y="460348"/>
                  <a:pt x="13627" y="451623"/>
                </a:cubicBezTo>
                <a:cubicBezTo>
                  <a:pt x="4902" y="442898"/>
                  <a:pt x="0" y="431064"/>
                  <a:pt x="0" y="418725"/>
                </a:cubicBezTo>
                <a:lnTo>
                  <a:pt x="0" y="46525"/>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36487" tIns="28867" rIns="36487" bIns="28867" spcCol="1270" anchor="ctr"/>
          <a:lstStyle/>
          <a:p>
            <a:pPr algn="ctr" defTabSz="533400">
              <a:lnSpc>
                <a:spcPct val="90000"/>
              </a:lnSpc>
              <a:spcAft>
                <a:spcPct val="35000"/>
              </a:spcAft>
              <a:defRPr/>
            </a:pPr>
            <a:r>
              <a:rPr lang="en-US" sz="1200" dirty="0"/>
              <a:t>GetCockpitList</a:t>
            </a:r>
          </a:p>
        </p:txBody>
      </p:sp>
      <p:sp>
        <p:nvSpPr>
          <p:cNvPr id="6" name="Freeform 5"/>
          <p:cNvSpPr/>
          <p:nvPr/>
        </p:nvSpPr>
        <p:spPr>
          <a:xfrm>
            <a:off x="1150937" y="1731964"/>
            <a:ext cx="2551112" cy="357187"/>
          </a:xfrm>
          <a:custGeom>
            <a:avLst/>
            <a:gdLst>
              <a:gd name="connsiteX0" fmla="*/ 0 w 1591659"/>
              <a:gd name="connsiteY0" fmla="*/ 46525 h 465250"/>
              <a:gd name="connsiteX1" fmla="*/ 13627 w 1591659"/>
              <a:gd name="connsiteY1" fmla="*/ 13627 h 465250"/>
              <a:gd name="connsiteX2" fmla="*/ 46525 w 1591659"/>
              <a:gd name="connsiteY2" fmla="*/ 0 h 465250"/>
              <a:gd name="connsiteX3" fmla="*/ 1545134 w 1591659"/>
              <a:gd name="connsiteY3" fmla="*/ 0 h 465250"/>
              <a:gd name="connsiteX4" fmla="*/ 1578032 w 1591659"/>
              <a:gd name="connsiteY4" fmla="*/ 13627 h 465250"/>
              <a:gd name="connsiteX5" fmla="*/ 1591659 w 1591659"/>
              <a:gd name="connsiteY5" fmla="*/ 46525 h 465250"/>
              <a:gd name="connsiteX6" fmla="*/ 1591659 w 1591659"/>
              <a:gd name="connsiteY6" fmla="*/ 418725 h 465250"/>
              <a:gd name="connsiteX7" fmla="*/ 1578032 w 1591659"/>
              <a:gd name="connsiteY7" fmla="*/ 451623 h 465250"/>
              <a:gd name="connsiteX8" fmla="*/ 1545134 w 1591659"/>
              <a:gd name="connsiteY8" fmla="*/ 465250 h 465250"/>
              <a:gd name="connsiteX9" fmla="*/ 46525 w 1591659"/>
              <a:gd name="connsiteY9" fmla="*/ 465250 h 465250"/>
              <a:gd name="connsiteX10" fmla="*/ 13627 w 1591659"/>
              <a:gd name="connsiteY10" fmla="*/ 451623 h 465250"/>
              <a:gd name="connsiteX11" fmla="*/ 0 w 1591659"/>
              <a:gd name="connsiteY11" fmla="*/ 418725 h 465250"/>
              <a:gd name="connsiteX12" fmla="*/ 0 w 1591659"/>
              <a:gd name="connsiteY12" fmla="*/ 46525 h 46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91659" h="465250">
                <a:moveTo>
                  <a:pt x="0" y="46525"/>
                </a:moveTo>
                <a:cubicBezTo>
                  <a:pt x="0" y="34186"/>
                  <a:pt x="4902" y="22352"/>
                  <a:pt x="13627" y="13627"/>
                </a:cubicBezTo>
                <a:cubicBezTo>
                  <a:pt x="22352" y="4902"/>
                  <a:pt x="34186" y="0"/>
                  <a:pt x="46525" y="0"/>
                </a:cubicBezTo>
                <a:lnTo>
                  <a:pt x="1545134" y="0"/>
                </a:lnTo>
                <a:cubicBezTo>
                  <a:pt x="1557473" y="0"/>
                  <a:pt x="1569307" y="4902"/>
                  <a:pt x="1578032" y="13627"/>
                </a:cubicBezTo>
                <a:cubicBezTo>
                  <a:pt x="1586757" y="22352"/>
                  <a:pt x="1591659" y="34186"/>
                  <a:pt x="1591659" y="46525"/>
                </a:cubicBezTo>
                <a:lnTo>
                  <a:pt x="1591659" y="418725"/>
                </a:lnTo>
                <a:cubicBezTo>
                  <a:pt x="1591659" y="431064"/>
                  <a:pt x="1586757" y="442898"/>
                  <a:pt x="1578032" y="451623"/>
                </a:cubicBezTo>
                <a:cubicBezTo>
                  <a:pt x="1569307" y="460348"/>
                  <a:pt x="1557473" y="465250"/>
                  <a:pt x="1545134" y="465250"/>
                </a:cubicBezTo>
                <a:lnTo>
                  <a:pt x="46525" y="465250"/>
                </a:lnTo>
                <a:cubicBezTo>
                  <a:pt x="34186" y="465250"/>
                  <a:pt x="22352" y="460348"/>
                  <a:pt x="13627" y="451623"/>
                </a:cubicBezTo>
                <a:cubicBezTo>
                  <a:pt x="4902" y="442898"/>
                  <a:pt x="0" y="431064"/>
                  <a:pt x="0" y="418725"/>
                </a:cubicBezTo>
                <a:lnTo>
                  <a:pt x="0" y="465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44107" tIns="33947" rIns="44107" bIns="33947" spcCol="1270" anchor="ctr"/>
          <a:lstStyle/>
          <a:p>
            <a:pPr algn="ctr" defTabSz="711200">
              <a:lnSpc>
                <a:spcPct val="90000"/>
              </a:lnSpc>
              <a:spcAft>
                <a:spcPct val="35000"/>
              </a:spcAft>
              <a:defRPr/>
            </a:pPr>
            <a:r>
              <a:rPr lang="en-US" dirty="0"/>
              <a:t>CockpitsService</a:t>
            </a:r>
          </a:p>
        </p:txBody>
      </p:sp>
      <p:sp>
        <p:nvSpPr>
          <p:cNvPr id="29" name="Freeform 28"/>
          <p:cNvSpPr/>
          <p:nvPr/>
        </p:nvSpPr>
        <p:spPr>
          <a:xfrm>
            <a:off x="1573213" y="4452939"/>
            <a:ext cx="1773237" cy="358775"/>
          </a:xfrm>
          <a:custGeom>
            <a:avLst/>
            <a:gdLst>
              <a:gd name="connsiteX0" fmla="*/ 0 w 1106187"/>
              <a:gd name="connsiteY0" fmla="*/ 46525 h 465250"/>
              <a:gd name="connsiteX1" fmla="*/ 13627 w 1106187"/>
              <a:gd name="connsiteY1" fmla="*/ 13627 h 465250"/>
              <a:gd name="connsiteX2" fmla="*/ 46525 w 1106187"/>
              <a:gd name="connsiteY2" fmla="*/ 0 h 465250"/>
              <a:gd name="connsiteX3" fmla="*/ 1059662 w 1106187"/>
              <a:gd name="connsiteY3" fmla="*/ 0 h 465250"/>
              <a:gd name="connsiteX4" fmla="*/ 1092560 w 1106187"/>
              <a:gd name="connsiteY4" fmla="*/ 13627 h 465250"/>
              <a:gd name="connsiteX5" fmla="*/ 1106187 w 1106187"/>
              <a:gd name="connsiteY5" fmla="*/ 46525 h 465250"/>
              <a:gd name="connsiteX6" fmla="*/ 1106187 w 1106187"/>
              <a:gd name="connsiteY6" fmla="*/ 418725 h 465250"/>
              <a:gd name="connsiteX7" fmla="*/ 1092560 w 1106187"/>
              <a:gd name="connsiteY7" fmla="*/ 451623 h 465250"/>
              <a:gd name="connsiteX8" fmla="*/ 1059662 w 1106187"/>
              <a:gd name="connsiteY8" fmla="*/ 465250 h 465250"/>
              <a:gd name="connsiteX9" fmla="*/ 46525 w 1106187"/>
              <a:gd name="connsiteY9" fmla="*/ 465250 h 465250"/>
              <a:gd name="connsiteX10" fmla="*/ 13627 w 1106187"/>
              <a:gd name="connsiteY10" fmla="*/ 451623 h 465250"/>
              <a:gd name="connsiteX11" fmla="*/ 0 w 1106187"/>
              <a:gd name="connsiteY11" fmla="*/ 418725 h 465250"/>
              <a:gd name="connsiteX12" fmla="*/ 0 w 1106187"/>
              <a:gd name="connsiteY12" fmla="*/ 46525 h 46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06187" h="465250">
                <a:moveTo>
                  <a:pt x="0" y="46525"/>
                </a:moveTo>
                <a:cubicBezTo>
                  <a:pt x="0" y="34186"/>
                  <a:pt x="4902" y="22352"/>
                  <a:pt x="13627" y="13627"/>
                </a:cubicBezTo>
                <a:cubicBezTo>
                  <a:pt x="22352" y="4902"/>
                  <a:pt x="34186" y="0"/>
                  <a:pt x="46525" y="0"/>
                </a:cubicBezTo>
                <a:lnTo>
                  <a:pt x="1059662" y="0"/>
                </a:lnTo>
                <a:cubicBezTo>
                  <a:pt x="1072001" y="0"/>
                  <a:pt x="1083835" y="4902"/>
                  <a:pt x="1092560" y="13627"/>
                </a:cubicBezTo>
                <a:cubicBezTo>
                  <a:pt x="1101285" y="22352"/>
                  <a:pt x="1106187" y="34186"/>
                  <a:pt x="1106187" y="46525"/>
                </a:cubicBezTo>
                <a:lnTo>
                  <a:pt x="1106187" y="418725"/>
                </a:lnTo>
                <a:cubicBezTo>
                  <a:pt x="1106187" y="431064"/>
                  <a:pt x="1101285" y="442898"/>
                  <a:pt x="1092560" y="451623"/>
                </a:cubicBezTo>
                <a:cubicBezTo>
                  <a:pt x="1083835" y="460348"/>
                  <a:pt x="1072001" y="465250"/>
                  <a:pt x="1059662" y="465250"/>
                </a:cubicBezTo>
                <a:lnTo>
                  <a:pt x="46525" y="465250"/>
                </a:lnTo>
                <a:cubicBezTo>
                  <a:pt x="34186" y="465250"/>
                  <a:pt x="22352" y="460348"/>
                  <a:pt x="13627" y="451623"/>
                </a:cubicBezTo>
                <a:cubicBezTo>
                  <a:pt x="4902" y="442898"/>
                  <a:pt x="0" y="431064"/>
                  <a:pt x="0" y="418725"/>
                </a:cubicBezTo>
                <a:lnTo>
                  <a:pt x="0" y="46525"/>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36487" tIns="28867" rIns="36487" bIns="28867" spcCol="1270" anchor="ctr"/>
          <a:lstStyle/>
          <a:p>
            <a:pPr algn="ctr" defTabSz="533400">
              <a:lnSpc>
                <a:spcPct val="90000"/>
              </a:lnSpc>
              <a:spcAft>
                <a:spcPct val="35000"/>
              </a:spcAft>
              <a:defRPr/>
            </a:pPr>
            <a:r>
              <a:rPr lang="en-US" sz="1200" dirty="0"/>
              <a:t>GetUserCockpitList</a:t>
            </a:r>
          </a:p>
        </p:txBody>
      </p:sp>
      <p:sp>
        <p:nvSpPr>
          <p:cNvPr id="31" name="Freeform 30"/>
          <p:cNvSpPr/>
          <p:nvPr/>
        </p:nvSpPr>
        <p:spPr>
          <a:xfrm>
            <a:off x="1573213" y="4908550"/>
            <a:ext cx="1787525" cy="357188"/>
          </a:xfrm>
          <a:custGeom>
            <a:avLst/>
            <a:gdLst>
              <a:gd name="connsiteX0" fmla="*/ 0 w 1106187"/>
              <a:gd name="connsiteY0" fmla="*/ 46525 h 465250"/>
              <a:gd name="connsiteX1" fmla="*/ 13627 w 1106187"/>
              <a:gd name="connsiteY1" fmla="*/ 13627 h 465250"/>
              <a:gd name="connsiteX2" fmla="*/ 46525 w 1106187"/>
              <a:gd name="connsiteY2" fmla="*/ 0 h 465250"/>
              <a:gd name="connsiteX3" fmla="*/ 1059662 w 1106187"/>
              <a:gd name="connsiteY3" fmla="*/ 0 h 465250"/>
              <a:gd name="connsiteX4" fmla="*/ 1092560 w 1106187"/>
              <a:gd name="connsiteY4" fmla="*/ 13627 h 465250"/>
              <a:gd name="connsiteX5" fmla="*/ 1106187 w 1106187"/>
              <a:gd name="connsiteY5" fmla="*/ 46525 h 465250"/>
              <a:gd name="connsiteX6" fmla="*/ 1106187 w 1106187"/>
              <a:gd name="connsiteY6" fmla="*/ 418725 h 465250"/>
              <a:gd name="connsiteX7" fmla="*/ 1092560 w 1106187"/>
              <a:gd name="connsiteY7" fmla="*/ 451623 h 465250"/>
              <a:gd name="connsiteX8" fmla="*/ 1059662 w 1106187"/>
              <a:gd name="connsiteY8" fmla="*/ 465250 h 465250"/>
              <a:gd name="connsiteX9" fmla="*/ 46525 w 1106187"/>
              <a:gd name="connsiteY9" fmla="*/ 465250 h 465250"/>
              <a:gd name="connsiteX10" fmla="*/ 13627 w 1106187"/>
              <a:gd name="connsiteY10" fmla="*/ 451623 h 465250"/>
              <a:gd name="connsiteX11" fmla="*/ 0 w 1106187"/>
              <a:gd name="connsiteY11" fmla="*/ 418725 h 465250"/>
              <a:gd name="connsiteX12" fmla="*/ 0 w 1106187"/>
              <a:gd name="connsiteY12" fmla="*/ 46525 h 46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06187" h="465250">
                <a:moveTo>
                  <a:pt x="0" y="46525"/>
                </a:moveTo>
                <a:cubicBezTo>
                  <a:pt x="0" y="34186"/>
                  <a:pt x="4902" y="22352"/>
                  <a:pt x="13627" y="13627"/>
                </a:cubicBezTo>
                <a:cubicBezTo>
                  <a:pt x="22352" y="4902"/>
                  <a:pt x="34186" y="0"/>
                  <a:pt x="46525" y="0"/>
                </a:cubicBezTo>
                <a:lnTo>
                  <a:pt x="1059662" y="0"/>
                </a:lnTo>
                <a:cubicBezTo>
                  <a:pt x="1072001" y="0"/>
                  <a:pt x="1083835" y="4902"/>
                  <a:pt x="1092560" y="13627"/>
                </a:cubicBezTo>
                <a:cubicBezTo>
                  <a:pt x="1101285" y="22352"/>
                  <a:pt x="1106187" y="34186"/>
                  <a:pt x="1106187" y="46525"/>
                </a:cubicBezTo>
                <a:lnTo>
                  <a:pt x="1106187" y="418725"/>
                </a:lnTo>
                <a:cubicBezTo>
                  <a:pt x="1106187" y="431064"/>
                  <a:pt x="1101285" y="442898"/>
                  <a:pt x="1092560" y="451623"/>
                </a:cubicBezTo>
                <a:cubicBezTo>
                  <a:pt x="1083835" y="460348"/>
                  <a:pt x="1072001" y="465250"/>
                  <a:pt x="1059662" y="465250"/>
                </a:cubicBezTo>
                <a:lnTo>
                  <a:pt x="46525" y="465250"/>
                </a:lnTo>
                <a:cubicBezTo>
                  <a:pt x="34186" y="465250"/>
                  <a:pt x="22352" y="460348"/>
                  <a:pt x="13627" y="451623"/>
                </a:cubicBezTo>
                <a:cubicBezTo>
                  <a:pt x="4902" y="442898"/>
                  <a:pt x="0" y="431064"/>
                  <a:pt x="0" y="418725"/>
                </a:cubicBezTo>
                <a:lnTo>
                  <a:pt x="0" y="46525"/>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36487" tIns="28867" rIns="36487" bIns="28867" spcCol="1270" anchor="ctr"/>
          <a:lstStyle/>
          <a:p>
            <a:pPr algn="ctr" defTabSz="533400">
              <a:lnSpc>
                <a:spcPct val="90000"/>
              </a:lnSpc>
              <a:spcAft>
                <a:spcPct val="35000"/>
              </a:spcAft>
              <a:defRPr/>
            </a:pPr>
            <a:r>
              <a:rPr lang="en-US" sz="1100" dirty="0"/>
              <a:t>GetTemplateCockpitList</a:t>
            </a:r>
          </a:p>
        </p:txBody>
      </p:sp>
      <p:sp>
        <p:nvSpPr>
          <p:cNvPr id="33" name="Freeform 32"/>
          <p:cNvSpPr/>
          <p:nvPr/>
        </p:nvSpPr>
        <p:spPr>
          <a:xfrm>
            <a:off x="1573213" y="5362576"/>
            <a:ext cx="1773237" cy="358775"/>
          </a:xfrm>
          <a:custGeom>
            <a:avLst/>
            <a:gdLst>
              <a:gd name="connsiteX0" fmla="*/ 0 w 1106187"/>
              <a:gd name="connsiteY0" fmla="*/ 46525 h 465250"/>
              <a:gd name="connsiteX1" fmla="*/ 13627 w 1106187"/>
              <a:gd name="connsiteY1" fmla="*/ 13627 h 465250"/>
              <a:gd name="connsiteX2" fmla="*/ 46525 w 1106187"/>
              <a:gd name="connsiteY2" fmla="*/ 0 h 465250"/>
              <a:gd name="connsiteX3" fmla="*/ 1059662 w 1106187"/>
              <a:gd name="connsiteY3" fmla="*/ 0 h 465250"/>
              <a:gd name="connsiteX4" fmla="*/ 1092560 w 1106187"/>
              <a:gd name="connsiteY4" fmla="*/ 13627 h 465250"/>
              <a:gd name="connsiteX5" fmla="*/ 1106187 w 1106187"/>
              <a:gd name="connsiteY5" fmla="*/ 46525 h 465250"/>
              <a:gd name="connsiteX6" fmla="*/ 1106187 w 1106187"/>
              <a:gd name="connsiteY6" fmla="*/ 418725 h 465250"/>
              <a:gd name="connsiteX7" fmla="*/ 1092560 w 1106187"/>
              <a:gd name="connsiteY7" fmla="*/ 451623 h 465250"/>
              <a:gd name="connsiteX8" fmla="*/ 1059662 w 1106187"/>
              <a:gd name="connsiteY8" fmla="*/ 465250 h 465250"/>
              <a:gd name="connsiteX9" fmla="*/ 46525 w 1106187"/>
              <a:gd name="connsiteY9" fmla="*/ 465250 h 465250"/>
              <a:gd name="connsiteX10" fmla="*/ 13627 w 1106187"/>
              <a:gd name="connsiteY10" fmla="*/ 451623 h 465250"/>
              <a:gd name="connsiteX11" fmla="*/ 0 w 1106187"/>
              <a:gd name="connsiteY11" fmla="*/ 418725 h 465250"/>
              <a:gd name="connsiteX12" fmla="*/ 0 w 1106187"/>
              <a:gd name="connsiteY12" fmla="*/ 46525 h 46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06187" h="465250">
                <a:moveTo>
                  <a:pt x="0" y="46525"/>
                </a:moveTo>
                <a:cubicBezTo>
                  <a:pt x="0" y="34186"/>
                  <a:pt x="4902" y="22352"/>
                  <a:pt x="13627" y="13627"/>
                </a:cubicBezTo>
                <a:cubicBezTo>
                  <a:pt x="22352" y="4902"/>
                  <a:pt x="34186" y="0"/>
                  <a:pt x="46525" y="0"/>
                </a:cubicBezTo>
                <a:lnTo>
                  <a:pt x="1059662" y="0"/>
                </a:lnTo>
                <a:cubicBezTo>
                  <a:pt x="1072001" y="0"/>
                  <a:pt x="1083835" y="4902"/>
                  <a:pt x="1092560" y="13627"/>
                </a:cubicBezTo>
                <a:cubicBezTo>
                  <a:pt x="1101285" y="22352"/>
                  <a:pt x="1106187" y="34186"/>
                  <a:pt x="1106187" y="46525"/>
                </a:cubicBezTo>
                <a:lnTo>
                  <a:pt x="1106187" y="418725"/>
                </a:lnTo>
                <a:cubicBezTo>
                  <a:pt x="1106187" y="431064"/>
                  <a:pt x="1101285" y="442898"/>
                  <a:pt x="1092560" y="451623"/>
                </a:cubicBezTo>
                <a:cubicBezTo>
                  <a:pt x="1083835" y="460348"/>
                  <a:pt x="1072001" y="465250"/>
                  <a:pt x="1059662" y="465250"/>
                </a:cubicBezTo>
                <a:lnTo>
                  <a:pt x="46525" y="465250"/>
                </a:lnTo>
                <a:cubicBezTo>
                  <a:pt x="34186" y="465250"/>
                  <a:pt x="22352" y="460348"/>
                  <a:pt x="13627" y="451623"/>
                </a:cubicBezTo>
                <a:cubicBezTo>
                  <a:pt x="4902" y="442898"/>
                  <a:pt x="0" y="431064"/>
                  <a:pt x="0" y="418725"/>
                </a:cubicBezTo>
                <a:lnTo>
                  <a:pt x="0" y="46525"/>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36487" tIns="28867" rIns="36487" bIns="28867" spcCol="1270" anchor="ctr"/>
          <a:lstStyle/>
          <a:p>
            <a:pPr algn="ctr" defTabSz="533400">
              <a:lnSpc>
                <a:spcPct val="90000"/>
              </a:lnSpc>
              <a:spcAft>
                <a:spcPct val="35000"/>
              </a:spcAft>
              <a:defRPr/>
            </a:pPr>
            <a:r>
              <a:rPr lang="en-US" sz="1200" dirty="0"/>
              <a:t>PublishCockpit</a:t>
            </a:r>
          </a:p>
        </p:txBody>
      </p:sp>
      <p:sp>
        <p:nvSpPr>
          <p:cNvPr id="38" name="Freeform 37"/>
          <p:cNvSpPr/>
          <p:nvPr/>
        </p:nvSpPr>
        <p:spPr>
          <a:xfrm>
            <a:off x="1404937" y="2406650"/>
            <a:ext cx="158750" cy="2674938"/>
          </a:xfrm>
          <a:custGeom>
            <a:avLst/>
            <a:gdLst/>
            <a:ahLst/>
            <a:cxnLst/>
            <a:rect l="0" t="0" r="0" b="0"/>
            <a:pathLst>
              <a:path>
                <a:moveTo>
                  <a:pt x="0" y="0"/>
                </a:moveTo>
                <a:lnTo>
                  <a:pt x="0" y="2675190"/>
                </a:lnTo>
                <a:lnTo>
                  <a:pt x="159165" y="267519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39" name="Freeform 38"/>
          <p:cNvSpPr/>
          <p:nvPr/>
        </p:nvSpPr>
        <p:spPr>
          <a:xfrm>
            <a:off x="1404937" y="2863850"/>
            <a:ext cx="158750" cy="2674938"/>
          </a:xfrm>
          <a:custGeom>
            <a:avLst/>
            <a:gdLst/>
            <a:ahLst/>
            <a:cxnLst/>
            <a:rect l="0" t="0" r="0" b="0"/>
            <a:pathLst>
              <a:path>
                <a:moveTo>
                  <a:pt x="0" y="0"/>
                </a:moveTo>
                <a:lnTo>
                  <a:pt x="0" y="2675190"/>
                </a:lnTo>
                <a:lnTo>
                  <a:pt x="159165" y="267519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cxnSp>
        <p:nvCxnSpPr>
          <p:cNvPr id="45" name="Straight Connector 44"/>
          <p:cNvCxnSpPr>
            <a:cxnSpLocks/>
          </p:cNvCxnSpPr>
          <p:nvPr/>
        </p:nvCxnSpPr>
        <p:spPr bwMode="auto">
          <a:xfrm rot="5400000">
            <a:off x="1160462" y="2316163"/>
            <a:ext cx="485775" cy="0"/>
          </a:xfrm>
          <a:prstGeom prst="line">
            <a:avLst/>
          </a:prstGeom>
          <a:solidFill>
            <a:schemeClr val="bg2"/>
          </a:solidFill>
          <a:ln w="25400" cap="flat" cmpd="sng" algn="ctr">
            <a:solidFill>
              <a:schemeClr val="accent1">
                <a:lumMod val="75000"/>
              </a:schemeClr>
            </a:solidFill>
            <a:prstDash val="solid"/>
            <a:round/>
            <a:headEnd type="none" w="med" len="med"/>
            <a:tailEnd type="none" w="med" len="med"/>
          </a:ln>
          <a:effectLst/>
        </p:spPr>
      </p:cxnSp>
      <p:cxnSp>
        <p:nvCxnSpPr>
          <p:cNvPr id="46" name="Straight Connector 45"/>
          <p:cNvCxnSpPr>
            <a:cxnSpLocks/>
          </p:cNvCxnSpPr>
          <p:nvPr/>
        </p:nvCxnSpPr>
        <p:spPr bwMode="auto">
          <a:xfrm>
            <a:off x="1393824" y="2359025"/>
            <a:ext cx="190500" cy="0"/>
          </a:xfrm>
          <a:prstGeom prst="line">
            <a:avLst/>
          </a:prstGeom>
          <a:solidFill>
            <a:schemeClr val="bg2"/>
          </a:solidFill>
          <a:ln w="25400" cap="flat" cmpd="sng" algn="ctr">
            <a:solidFill>
              <a:schemeClr val="accent1">
                <a:lumMod val="75000"/>
              </a:schemeClr>
            </a:solidFill>
            <a:prstDash val="solid"/>
            <a:round/>
            <a:headEnd type="none" w="med" len="med"/>
            <a:tailEnd type="none" w="med" len="med"/>
          </a:ln>
          <a:effectLst/>
        </p:spPr>
      </p:cxnSp>
      <p:cxnSp>
        <p:nvCxnSpPr>
          <p:cNvPr id="50" name="Straight Connector 49"/>
          <p:cNvCxnSpPr>
            <a:cxnSpLocks/>
          </p:cNvCxnSpPr>
          <p:nvPr/>
        </p:nvCxnSpPr>
        <p:spPr bwMode="auto">
          <a:xfrm>
            <a:off x="1393824" y="2806700"/>
            <a:ext cx="190500" cy="0"/>
          </a:xfrm>
          <a:prstGeom prst="line">
            <a:avLst/>
          </a:prstGeom>
          <a:solidFill>
            <a:schemeClr val="bg2"/>
          </a:solidFill>
          <a:ln w="25400" cap="flat" cmpd="sng" algn="ctr">
            <a:solidFill>
              <a:schemeClr val="accent1">
                <a:lumMod val="75000"/>
              </a:schemeClr>
            </a:solidFill>
            <a:prstDash val="solid"/>
            <a:round/>
            <a:headEnd type="none" w="med" len="med"/>
            <a:tailEnd type="none" w="med" len="med"/>
          </a:ln>
          <a:effectLst/>
        </p:spPr>
      </p:cxnSp>
      <p:cxnSp>
        <p:nvCxnSpPr>
          <p:cNvPr id="51" name="Straight Connector 50"/>
          <p:cNvCxnSpPr>
            <a:cxnSpLocks/>
          </p:cNvCxnSpPr>
          <p:nvPr/>
        </p:nvCxnSpPr>
        <p:spPr bwMode="auto">
          <a:xfrm>
            <a:off x="1393824" y="3263900"/>
            <a:ext cx="190500" cy="0"/>
          </a:xfrm>
          <a:prstGeom prst="line">
            <a:avLst/>
          </a:prstGeom>
          <a:solidFill>
            <a:schemeClr val="bg2"/>
          </a:solidFill>
          <a:ln w="25400" cap="flat" cmpd="sng" algn="ctr">
            <a:solidFill>
              <a:schemeClr val="accent1">
                <a:lumMod val="75000"/>
              </a:schemeClr>
            </a:solidFill>
            <a:prstDash val="solid"/>
            <a:round/>
            <a:headEnd type="none" w="med" len="med"/>
            <a:tailEnd type="none" w="med" len="med"/>
          </a:ln>
          <a:effectLst/>
        </p:spPr>
      </p:cxnSp>
      <p:cxnSp>
        <p:nvCxnSpPr>
          <p:cNvPr id="52" name="Straight Connector 51"/>
          <p:cNvCxnSpPr>
            <a:cxnSpLocks/>
          </p:cNvCxnSpPr>
          <p:nvPr/>
        </p:nvCxnSpPr>
        <p:spPr bwMode="auto">
          <a:xfrm>
            <a:off x="1393824" y="3702050"/>
            <a:ext cx="190500" cy="0"/>
          </a:xfrm>
          <a:prstGeom prst="line">
            <a:avLst/>
          </a:prstGeom>
          <a:solidFill>
            <a:schemeClr val="bg2"/>
          </a:solidFill>
          <a:ln w="25400" cap="flat" cmpd="sng" algn="ctr">
            <a:solidFill>
              <a:schemeClr val="accent1">
                <a:lumMod val="75000"/>
              </a:schemeClr>
            </a:solidFill>
            <a:prstDash val="solid"/>
            <a:round/>
            <a:headEnd type="none" w="med" len="med"/>
            <a:tailEnd type="none" w="med" len="med"/>
          </a:ln>
          <a:effectLst/>
        </p:spPr>
      </p:cxnSp>
      <p:cxnSp>
        <p:nvCxnSpPr>
          <p:cNvPr id="53" name="Straight Connector 52"/>
          <p:cNvCxnSpPr>
            <a:cxnSpLocks/>
          </p:cNvCxnSpPr>
          <p:nvPr/>
        </p:nvCxnSpPr>
        <p:spPr bwMode="auto">
          <a:xfrm>
            <a:off x="1393824" y="4168775"/>
            <a:ext cx="190500" cy="0"/>
          </a:xfrm>
          <a:prstGeom prst="line">
            <a:avLst/>
          </a:prstGeom>
          <a:solidFill>
            <a:schemeClr val="bg2"/>
          </a:solidFill>
          <a:ln w="25400" cap="flat" cmpd="sng" algn="ctr">
            <a:solidFill>
              <a:schemeClr val="accent1">
                <a:lumMod val="75000"/>
              </a:schemeClr>
            </a:solidFill>
            <a:prstDash val="solid"/>
            <a:round/>
            <a:headEnd type="none" w="med" len="med"/>
            <a:tailEnd type="none" w="med" len="med"/>
          </a:ln>
          <a:effectLst/>
        </p:spPr>
      </p:cxnSp>
      <p:cxnSp>
        <p:nvCxnSpPr>
          <p:cNvPr id="54" name="Straight Connector 53"/>
          <p:cNvCxnSpPr>
            <a:cxnSpLocks/>
          </p:cNvCxnSpPr>
          <p:nvPr/>
        </p:nvCxnSpPr>
        <p:spPr bwMode="auto">
          <a:xfrm>
            <a:off x="1393824" y="4616450"/>
            <a:ext cx="190500" cy="0"/>
          </a:xfrm>
          <a:prstGeom prst="line">
            <a:avLst/>
          </a:prstGeom>
          <a:solidFill>
            <a:schemeClr val="bg2"/>
          </a:solidFill>
          <a:ln w="25400" cap="flat" cmpd="sng" algn="ctr">
            <a:solidFill>
              <a:schemeClr val="accent1">
                <a:lumMod val="75000"/>
              </a:schemeClr>
            </a:solidFill>
            <a:prstDash val="solid"/>
            <a:round/>
            <a:headEnd type="none" w="med" len="med"/>
            <a:tailEnd type="none" w="med" len="med"/>
          </a:ln>
          <a:effectLst/>
        </p:spPr>
      </p:cxnSp>
      <p:sp>
        <p:nvSpPr>
          <p:cNvPr id="22" name="Title 21"/>
          <p:cNvSpPr>
            <a:spLocks noGrp="1"/>
          </p:cNvSpPr>
          <p:nvPr>
            <p:ph type="title"/>
          </p:nvPr>
        </p:nvSpPr>
        <p:spPr>
          <a:xfrm>
            <a:off x="504001" y="504000"/>
            <a:ext cx="11186476" cy="369332"/>
          </a:xfrm>
        </p:spPr>
        <p:txBody>
          <a:bodyPr/>
          <a:lstStyle/>
          <a:p>
            <a:r>
              <a:rPr lang="en-US" dirty="0"/>
              <a:t>Cockpits: DI API Service</a:t>
            </a:r>
            <a:endParaRPr lang="de-DE" dirty="0"/>
          </a:p>
        </p:txBody>
      </p:sp>
    </p:spTree>
    <p:custDataLst>
      <p:tags r:id="rId1"/>
    </p:custDataLst>
    <p:extLst>
      <p:ext uri="{BB962C8B-B14F-4D97-AF65-F5344CB8AC3E}">
        <p14:creationId xmlns:p14="http://schemas.microsoft.com/office/powerpoint/2010/main" val="242618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2"/>
          <p:cNvSpPr>
            <a:spLocks noGrp="1" noChangeArrowheads="1"/>
          </p:cNvSpPr>
          <p:nvPr>
            <p:ph type="title"/>
          </p:nvPr>
        </p:nvSpPr>
        <p:spPr>
          <a:xfrm>
            <a:off x="504001" y="504000"/>
            <a:ext cx="11186476" cy="677108"/>
          </a:xfrm>
        </p:spPr>
        <p:txBody>
          <a:bodyPr/>
          <a:lstStyle/>
          <a:p>
            <a:pPr eaLnBrk="1" hangingPunct="1"/>
            <a:r>
              <a:rPr lang="en-US" dirty="0"/>
              <a:t>Cockpits: UI API</a:t>
            </a:r>
            <a:br>
              <a:rPr lang="en-US" dirty="0"/>
            </a:br>
            <a:r>
              <a:rPr lang="en-US" sz="2000" dirty="0"/>
              <a:t>Objects</a:t>
            </a:r>
            <a:endParaRPr lang="de-DE" sz="2000" dirty="0"/>
          </a:p>
        </p:txBody>
      </p:sp>
      <p:sp>
        <p:nvSpPr>
          <p:cNvPr id="24" name="Freeform 23"/>
          <p:cNvSpPr/>
          <p:nvPr/>
        </p:nvSpPr>
        <p:spPr>
          <a:xfrm>
            <a:off x="2757487" y="3204663"/>
            <a:ext cx="1028700" cy="514350"/>
          </a:xfrm>
          <a:custGeom>
            <a:avLst/>
            <a:gdLst>
              <a:gd name="connsiteX0" fmla="*/ 0 w 1028707"/>
              <a:gd name="connsiteY0" fmla="*/ 51435 h 514353"/>
              <a:gd name="connsiteX1" fmla="*/ 15065 w 1028707"/>
              <a:gd name="connsiteY1" fmla="*/ 15065 h 514353"/>
              <a:gd name="connsiteX2" fmla="*/ 51435 w 1028707"/>
              <a:gd name="connsiteY2" fmla="*/ 0 h 514353"/>
              <a:gd name="connsiteX3" fmla="*/ 977272 w 1028707"/>
              <a:gd name="connsiteY3" fmla="*/ 0 h 514353"/>
              <a:gd name="connsiteX4" fmla="*/ 1013642 w 1028707"/>
              <a:gd name="connsiteY4" fmla="*/ 15065 h 514353"/>
              <a:gd name="connsiteX5" fmla="*/ 1028707 w 1028707"/>
              <a:gd name="connsiteY5" fmla="*/ 51435 h 514353"/>
              <a:gd name="connsiteX6" fmla="*/ 1028707 w 1028707"/>
              <a:gd name="connsiteY6" fmla="*/ 462918 h 514353"/>
              <a:gd name="connsiteX7" fmla="*/ 1013642 w 1028707"/>
              <a:gd name="connsiteY7" fmla="*/ 499288 h 514353"/>
              <a:gd name="connsiteX8" fmla="*/ 977272 w 1028707"/>
              <a:gd name="connsiteY8" fmla="*/ 514353 h 514353"/>
              <a:gd name="connsiteX9" fmla="*/ 51435 w 1028707"/>
              <a:gd name="connsiteY9" fmla="*/ 514353 h 514353"/>
              <a:gd name="connsiteX10" fmla="*/ 15065 w 1028707"/>
              <a:gd name="connsiteY10" fmla="*/ 499288 h 514353"/>
              <a:gd name="connsiteX11" fmla="*/ 0 w 1028707"/>
              <a:gd name="connsiteY11" fmla="*/ 462918 h 514353"/>
              <a:gd name="connsiteX12" fmla="*/ 0 w 1028707"/>
              <a:gd name="connsiteY12" fmla="*/ 51435 h 514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28707" h="514353">
                <a:moveTo>
                  <a:pt x="0" y="51435"/>
                </a:moveTo>
                <a:cubicBezTo>
                  <a:pt x="0" y="37794"/>
                  <a:pt x="5419" y="24711"/>
                  <a:pt x="15065" y="15065"/>
                </a:cubicBezTo>
                <a:cubicBezTo>
                  <a:pt x="24711" y="5419"/>
                  <a:pt x="37794" y="0"/>
                  <a:pt x="51435" y="0"/>
                </a:cubicBezTo>
                <a:lnTo>
                  <a:pt x="977272" y="0"/>
                </a:lnTo>
                <a:cubicBezTo>
                  <a:pt x="990913" y="0"/>
                  <a:pt x="1003996" y="5419"/>
                  <a:pt x="1013642" y="15065"/>
                </a:cubicBezTo>
                <a:cubicBezTo>
                  <a:pt x="1023288" y="24711"/>
                  <a:pt x="1028707" y="37794"/>
                  <a:pt x="1028707" y="51435"/>
                </a:cubicBezTo>
                <a:lnTo>
                  <a:pt x="1028707" y="462918"/>
                </a:lnTo>
                <a:cubicBezTo>
                  <a:pt x="1028707" y="476559"/>
                  <a:pt x="1023288" y="489642"/>
                  <a:pt x="1013642" y="499288"/>
                </a:cubicBezTo>
                <a:cubicBezTo>
                  <a:pt x="1003996" y="508934"/>
                  <a:pt x="990913" y="514353"/>
                  <a:pt x="977272" y="514353"/>
                </a:cubicBezTo>
                <a:lnTo>
                  <a:pt x="51435" y="514353"/>
                </a:lnTo>
                <a:cubicBezTo>
                  <a:pt x="37794" y="514353"/>
                  <a:pt x="24711" y="508934"/>
                  <a:pt x="15065" y="499288"/>
                </a:cubicBezTo>
                <a:cubicBezTo>
                  <a:pt x="5419" y="489642"/>
                  <a:pt x="0" y="476559"/>
                  <a:pt x="0" y="462918"/>
                </a:cubicBezTo>
                <a:lnTo>
                  <a:pt x="0" y="5143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1415" tIns="21415" rIns="21415" bIns="21415" spcCol="1270" anchor="ctr"/>
          <a:lstStyle/>
          <a:p>
            <a:pPr algn="ctr" defTabSz="444500">
              <a:lnSpc>
                <a:spcPct val="90000"/>
              </a:lnSpc>
              <a:spcAft>
                <a:spcPct val="35000"/>
              </a:spcAft>
              <a:defRPr/>
            </a:pPr>
            <a:r>
              <a:rPr lang="en-US" sz="1000" dirty="0">
                <a:solidFill>
                  <a:srgbClr val="00B050"/>
                </a:solidFill>
              </a:rPr>
              <a:t>Cockpits</a:t>
            </a:r>
          </a:p>
        </p:txBody>
      </p:sp>
      <p:sp>
        <p:nvSpPr>
          <p:cNvPr id="25" name="Freeform 24"/>
          <p:cNvSpPr/>
          <p:nvPr/>
        </p:nvSpPr>
        <p:spPr>
          <a:xfrm rot="19040246">
            <a:off x="3678238" y="3214188"/>
            <a:ext cx="714375" cy="44450"/>
          </a:xfrm>
          <a:custGeom>
            <a:avLst/>
            <a:gdLst>
              <a:gd name="connsiteX0" fmla="*/ 0 w 978033"/>
              <a:gd name="connsiteY0" fmla="*/ 9340 h 18680"/>
              <a:gd name="connsiteX1" fmla="*/ 978033 w 978033"/>
              <a:gd name="connsiteY1" fmla="*/ 9340 h 18680"/>
            </a:gdLst>
            <a:ahLst/>
            <a:cxnLst>
              <a:cxn ang="0">
                <a:pos x="connsiteX0" y="connsiteY0"/>
              </a:cxn>
              <a:cxn ang="0">
                <a:pos x="connsiteX1" y="connsiteY1"/>
              </a:cxn>
            </a:cxnLst>
            <a:rect l="l" t="t" r="r" b="b"/>
            <a:pathLst>
              <a:path w="978033" h="18680">
                <a:moveTo>
                  <a:pt x="0" y="9340"/>
                </a:moveTo>
                <a:lnTo>
                  <a:pt x="978033" y="9340"/>
                </a:lnTo>
              </a:path>
            </a:pathLst>
          </a:custGeom>
          <a:noFill/>
          <a:ln>
            <a:solidFill>
              <a:schemeClr val="accent1">
                <a:lumMod val="75000"/>
              </a:schemeClr>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lIns="477265" tIns="-15112" rIns="477266" bIns="-15110" spcCol="1270" anchor="ctr"/>
          <a:lstStyle/>
          <a:p>
            <a:pPr algn="ctr" defTabSz="444500">
              <a:lnSpc>
                <a:spcPct val="90000"/>
              </a:lnSpc>
              <a:spcAft>
                <a:spcPct val="35000"/>
              </a:spcAft>
              <a:defRPr/>
            </a:pPr>
            <a:endParaRPr lang="en-US" sz="1000" dirty="0"/>
          </a:p>
        </p:txBody>
      </p:sp>
      <p:sp>
        <p:nvSpPr>
          <p:cNvPr id="26" name="Freeform 25"/>
          <p:cNvSpPr/>
          <p:nvPr/>
        </p:nvSpPr>
        <p:spPr>
          <a:xfrm>
            <a:off x="4197350" y="2822075"/>
            <a:ext cx="1028700" cy="514350"/>
          </a:xfrm>
          <a:custGeom>
            <a:avLst/>
            <a:gdLst>
              <a:gd name="connsiteX0" fmla="*/ 0 w 1028707"/>
              <a:gd name="connsiteY0" fmla="*/ 51435 h 514353"/>
              <a:gd name="connsiteX1" fmla="*/ 15065 w 1028707"/>
              <a:gd name="connsiteY1" fmla="*/ 15065 h 514353"/>
              <a:gd name="connsiteX2" fmla="*/ 51435 w 1028707"/>
              <a:gd name="connsiteY2" fmla="*/ 0 h 514353"/>
              <a:gd name="connsiteX3" fmla="*/ 977272 w 1028707"/>
              <a:gd name="connsiteY3" fmla="*/ 0 h 514353"/>
              <a:gd name="connsiteX4" fmla="*/ 1013642 w 1028707"/>
              <a:gd name="connsiteY4" fmla="*/ 15065 h 514353"/>
              <a:gd name="connsiteX5" fmla="*/ 1028707 w 1028707"/>
              <a:gd name="connsiteY5" fmla="*/ 51435 h 514353"/>
              <a:gd name="connsiteX6" fmla="*/ 1028707 w 1028707"/>
              <a:gd name="connsiteY6" fmla="*/ 462918 h 514353"/>
              <a:gd name="connsiteX7" fmla="*/ 1013642 w 1028707"/>
              <a:gd name="connsiteY7" fmla="*/ 499288 h 514353"/>
              <a:gd name="connsiteX8" fmla="*/ 977272 w 1028707"/>
              <a:gd name="connsiteY8" fmla="*/ 514353 h 514353"/>
              <a:gd name="connsiteX9" fmla="*/ 51435 w 1028707"/>
              <a:gd name="connsiteY9" fmla="*/ 514353 h 514353"/>
              <a:gd name="connsiteX10" fmla="*/ 15065 w 1028707"/>
              <a:gd name="connsiteY10" fmla="*/ 499288 h 514353"/>
              <a:gd name="connsiteX11" fmla="*/ 0 w 1028707"/>
              <a:gd name="connsiteY11" fmla="*/ 462918 h 514353"/>
              <a:gd name="connsiteX12" fmla="*/ 0 w 1028707"/>
              <a:gd name="connsiteY12" fmla="*/ 51435 h 514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28707" h="514353">
                <a:moveTo>
                  <a:pt x="0" y="51435"/>
                </a:moveTo>
                <a:cubicBezTo>
                  <a:pt x="0" y="37794"/>
                  <a:pt x="5419" y="24711"/>
                  <a:pt x="15065" y="15065"/>
                </a:cubicBezTo>
                <a:cubicBezTo>
                  <a:pt x="24711" y="5419"/>
                  <a:pt x="37794" y="0"/>
                  <a:pt x="51435" y="0"/>
                </a:cubicBezTo>
                <a:lnTo>
                  <a:pt x="977272" y="0"/>
                </a:lnTo>
                <a:cubicBezTo>
                  <a:pt x="990913" y="0"/>
                  <a:pt x="1003996" y="5419"/>
                  <a:pt x="1013642" y="15065"/>
                </a:cubicBezTo>
                <a:cubicBezTo>
                  <a:pt x="1023288" y="24711"/>
                  <a:pt x="1028707" y="37794"/>
                  <a:pt x="1028707" y="51435"/>
                </a:cubicBezTo>
                <a:lnTo>
                  <a:pt x="1028707" y="462918"/>
                </a:lnTo>
                <a:cubicBezTo>
                  <a:pt x="1028707" y="476559"/>
                  <a:pt x="1023288" y="489642"/>
                  <a:pt x="1013642" y="499288"/>
                </a:cubicBezTo>
                <a:cubicBezTo>
                  <a:pt x="1003996" y="508934"/>
                  <a:pt x="990913" y="514353"/>
                  <a:pt x="977272" y="514353"/>
                </a:cubicBezTo>
                <a:lnTo>
                  <a:pt x="51435" y="514353"/>
                </a:lnTo>
                <a:cubicBezTo>
                  <a:pt x="37794" y="514353"/>
                  <a:pt x="24711" y="508934"/>
                  <a:pt x="15065" y="499288"/>
                </a:cubicBezTo>
                <a:cubicBezTo>
                  <a:pt x="5419" y="489642"/>
                  <a:pt x="0" y="476559"/>
                  <a:pt x="0" y="462918"/>
                </a:cubicBezTo>
                <a:lnTo>
                  <a:pt x="0" y="5143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1415" tIns="21415" rIns="21415" bIns="21415" spcCol="1270" anchor="ctr"/>
          <a:lstStyle/>
          <a:p>
            <a:pPr algn="ctr" defTabSz="444500">
              <a:lnSpc>
                <a:spcPct val="90000"/>
              </a:lnSpc>
              <a:spcAft>
                <a:spcPct val="35000"/>
              </a:spcAft>
              <a:defRPr/>
            </a:pPr>
            <a:r>
              <a:rPr lang="en-US" sz="1000" dirty="0">
                <a:solidFill>
                  <a:srgbClr val="00B050"/>
                </a:solidFill>
              </a:rPr>
              <a:t>Cockpit</a:t>
            </a:r>
          </a:p>
        </p:txBody>
      </p:sp>
      <p:sp>
        <p:nvSpPr>
          <p:cNvPr id="27" name="Freeform 26"/>
          <p:cNvSpPr/>
          <p:nvPr/>
        </p:nvSpPr>
        <p:spPr>
          <a:xfrm rot="17692822">
            <a:off x="4942681" y="2627607"/>
            <a:ext cx="977900" cy="17462"/>
          </a:xfrm>
          <a:custGeom>
            <a:avLst/>
            <a:gdLst>
              <a:gd name="connsiteX0" fmla="*/ 0 w 978033"/>
              <a:gd name="connsiteY0" fmla="*/ 9340 h 18680"/>
              <a:gd name="connsiteX1" fmla="*/ 978033 w 978033"/>
              <a:gd name="connsiteY1" fmla="*/ 9340 h 18680"/>
            </a:gdLst>
            <a:ahLst/>
            <a:cxnLst>
              <a:cxn ang="0">
                <a:pos x="connsiteX0" y="connsiteY0"/>
              </a:cxn>
              <a:cxn ang="0">
                <a:pos x="connsiteX1" y="connsiteY1"/>
              </a:cxn>
            </a:cxnLst>
            <a:rect l="l" t="t" r="r" b="b"/>
            <a:pathLst>
              <a:path w="978033" h="18680">
                <a:moveTo>
                  <a:pt x="0" y="9340"/>
                </a:moveTo>
                <a:lnTo>
                  <a:pt x="978033" y="9340"/>
                </a:lnTo>
              </a:path>
            </a:pathLst>
          </a:custGeom>
          <a:noFill/>
          <a:ln>
            <a:solidFill>
              <a:schemeClr val="accent1">
                <a:lumMod val="75000"/>
              </a:schemeClr>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lIns="477266" tIns="-15111" rIns="477265" bIns="-15111" spcCol="1270" anchor="ctr"/>
          <a:lstStyle/>
          <a:p>
            <a:pPr algn="ctr" defTabSz="444500">
              <a:lnSpc>
                <a:spcPct val="90000"/>
              </a:lnSpc>
              <a:spcAft>
                <a:spcPct val="35000"/>
              </a:spcAft>
              <a:defRPr/>
            </a:pPr>
            <a:endParaRPr lang="en-US" sz="1000" dirty="0"/>
          </a:p>
        </p:txBody>
      </p:sp>
      <p:sp>
        <p:nvSpPr>
          <p:cNvPr id="28" name="Freeform 27"/>
          <p:cNvSpPr/>
          <p:nvPr/>
        </p:nvSpPr>
        <p:spPr>
          <a:xfrm>
            <a:off x="5637212" y="1936250"/>
            <a:ext cx="1028700" cy="514350"/>
          </a:xfrm>
          <a:custGeom>
            <a:avLst/>
            <a:gdLst>
              <a:gd name="connsiteX0" fmla="*/ 0 w 1028707"/>
              <a:gd name="connsiteY0" fmla="*/ 51435 h 514353"/>
              <a:gd name="connsiteX1" fmla="*/ 15065 w 1028707"/>
              <a:gd name="connsiteY1" fmla="*/ 15065 h 514353"/>
              <a:gd name="connsiteX2" fmla="*/ 51435 w 1028707"/>
              <a:gd name="connsiteY2" fmla="*/ 0 h 514353"/>
              <a:gd name="connsiteX3" fmla="*/ 977272 w 1028707"/>
              <a:gd name="connsiteY3" fmla="*/ 0 h 514353"/>
              <a:gd name="connsiteX4" fmla="*/ 1013642 w 1028707"/>
              <a:gd name="connsiteY4" fmla="*/ 15065 h 514353"/>
              <a:gd name="connsiteX5" fmla="*/ 1028707 w 1028707"/>
              <a:gd name="connsiteY5" fmla="*/ 51435 h 514353"/>
              <a:gd name="connsiteX6" fmla="*/ 1028707 w 1028707"/>
              <a:gd name="connsiteY6" fmla="*/ 462918 h 514353"/>
              <a:gd name="connsiteX7" fmla="*/ 1013642 w 1028707"/>
              <a:gd name="connsiteY7" fmla="*/ 499288 h 514353"/>
              <a:gd name="connsiteX8" fmla="*/ 977272 w 1028707"/>
              <a:gd name="connsiteY8" fmla="*/ 514353 h 514353"/>
              <a:gd name="connsiteX9" fmla="*/ 51435 w 1028707"/>
              <a:gd name="connsiteY9" fmla="*/ 514353 h 514353"/>
              <a:gd name="connsiteX10" fmla="*/ 15065 w 1028707"/>
              <a:gd name="connsiteY10" fmla="*/ 499288 h 514353"/>
              <a:gd name="connsiteX11" fmla="*/ 0 w 1028707"/>
              <a:gd name="connsiteY11" fmla="*/ 462918 h 514353"/>
              <a:gd name="connsiteX12" fmla="*/ 0 w 1028707"/>
              <a:gd name="connsiteY12" fmla="*/ 51435 h 514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28707" h="514353">
                <a:moveTo>
                  <a:pt x="0" y="51435"/>
                </a:moveTo>
                <a:cubicBezTo>
                  <a:pt x="0" y="37794"/>
                  <a:pt x="5419" y="24711"/>
                  <a:pt x="15065" y="15065"/>
                </a:cubicBezTo>
                <a:cubicBezTo>
                  <a:pt x="24711" y="5419"/>
                  <a:pt x="37794" y="0"/>
                  <a:pt x="51435" y="0"/>
                </a:cubicBezTo>
                <a:lnTo>
                  <a:pt x="977272" y="0"/>
                </a:lnTo>
                <a:cubicBezTo>
                  <a:pt x="990913" y="0"/>
                  <a:pt x="1003996" y="5419"/>
                  <a:pt x="1013642" y="15065"/>
                </a:cubicBezTo>
                <a:cubicBezTo>
                  <a:pt x="1023288" y="24711"/>
                  <a:pt x="1028707" y="37794"/>
                  <a:pt x="1028707" y="51435"/>
                </a:cubicBezTo>
                <a:lnTo>
                  <a:pt x="1028707" y="462918"/>
                </a:lnTo>
                <a:cubicBezTo>
                  <a:pt x="1028707" y="476559"/>
                  <a:pt x="1023288" y="489642"/>
                  <a:pt x="1013642" y="499288"/>
                </a:cubicBezTo>
                <a:cubicBezTo>
                  <a:pt x="1003996" y="508934"/>
                  <a:pt x="990913" y="514353"/>
                  <a:pt x="977272" y="514353"/>
                </a:cubicBezTo>
                <a:lnTo>
                  <a:pt x="51435" y="514353"/>
                </a:lnTo>
                <a:cubicBezTo>
                  <a:pt x="37794" y="514353"/>
                  <a:pt x="24711" y="508934"/>
                  <a:pt x="15065" y="499288"/>
                </a:cubicBezTo>
                <a:cubicBezTo>
                  <a:pt x="5419" y="489642"/>
                  <a:pt x="0" y="476559"/>
                  <a:pt x="0" y="462918"/>
                </a:cubicBezTo>
                <a:lnTo>
                  <a:pt x="0" y="5143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1415" tIns="21415" rIns="21415" bIns="21415" spcCol="1270" anchor="ctr"/>
          <a:lstStyle/>
          <a:p>
            <a:pPr algn="ctr" defTabSz="444500">
              <a:lnSpc>
                <a:spcPct val="90000"/>
              </a:lnSpc>
              <a:spcAft>
                <a:spcPct val="35000"/>
              </a:spcAft>
              <a:defRPr/>
            </a:pPr>
            <a:r>
              <a:rPr lang="en-US" sz="1000" dirty="0">
                <a:solidFill>
                  <a:srgbClr val="00B050"/>
                </a:solidFill>
              </a:rPr>
              <a:t>Widgets</a:t>
            </a:r>
          </a:p>
        </p:txBody>
      </p:sp>
      <p:sp>
        <p:nvSpPr>
          <p:cNvPr id="30" name="Freeform 29"/>
          <p:cNvSpPr/>
          <p:nvPr/>
        </p:nvSpPr>
        <p:spPr>
          <a:xfrm rot="19457599">
            <a:off x="6618288" y="2036263"/>
            <a:ext cx="506413" cy="17462"/>
          </a:xfrm>
          <a:custGeom>
            <a:avLst/>
            <a:gdLst>
              <a:gd name="connsiteX0" fmla="*/ 0 w 506742"/>
              <a:gd name="connsiteY0" fmla="*/ 9340 h 18680"/>
              <a:gd name="connsiteX1" fmla="*/ 506742 w 506742"/>
              <a:gd name="connsiteY1" fmla="*/ 9340 h 18680"/>
            </a:gdLst>
            <a:ahLst/>
            <a:cxnLst>
              <a:cxn ang="0">
                <a:pos x="connsiteX0" y="connsiteY0"/>
              </a:cxn>
              <a:cxn ang="0">
                <a:pos x="connsiteX1" y="connsiteY1"/>
              </a:cxn>
            </a:cxnLst>
            <a:rect l="l" t="t" r="r" b="b"/>
            <a:pathLst>
              <a:path w="506742" h="18680">
                <a:moveTo>
                  <a:pt x="0" y="9340"/>
                </a:moveTo>
                <a:lnTo>
                  <a:pt x="506742" y="9340"/>
                </a:lnTo>
              </a:path>
            </a:pathLst>
          </a:custGeom>
          <a:noFill/>
          <a:ln>
            <a:solidFill>
              <a:schemeClr val="accent1">
                <a:lumMod val="75000"/>
              </a:schemeClr>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lIns="253402" tIns="-3328" rIns="253402" bIns="-3330" spcCol="1270" anchor="ctr"/>
          <a:lstStyle/>
          <a:p>
            <a:pPr algn="ctr" defTabSz="444500">
              <a:lnSpc>
                <a:spcPct val="90000"/>
              </a:lnSpc>
              <a:spcAft>
                <a:spcPct val="35000"/>
              </a:spcAft>
              <a:defRPr/>
            </a:pPr>
            <a:endParaRPr lang="en-US" sz="1000" dirty="0"/>
          </a:p>
        </p:txBody>
      </p:sp>
      <p:sp>
        <p:nvSpPr>
          <p:cNvPr id="32" name="Freeform 31"/>
          <p:cNvSpPr/>
          <p:nvPr/>
        </p:nvSpPr>
        <p:spPr>
          <a:xfrm>
            <a:off x="7077075" y="1639388"/>
            <a:ext cx="1028700" cy="514350"/>
          </a:xfrm>
          <a:custGeom>
            <a:avLst/>
            <a:gdLst>
              <a:gd name="connsiteX0" fmla="*/ 0 w 1028707"/>
              <a:gd name="connsiteY0" fmla="*/ 51435 h 514353"/>
              <a:gd name="connsiteX1" fmla="*/ 15065 w 1028707"/>
              <a:gd name="connsiteY1" fmla="*/ 15065 h 514353"/>
              <a:gd name="connsiteX2" fmla="*/ 51435 w 1028707"/>
              <a:gd name="connsiteY2" fmla="*/ 0 h 514353"/>
              <a:gd name="connsiteX3" fmla="*/ 977272 w 1028707"/>
              <a:gd name="connsiteY3" fmla="*/ 0 h 514353"/>
              <a:gd name="connsiteX4" fmla="*/ 1013642 w 1028707"/>
              <a:gd name="connsiteY4" fmla="*/ 15065 h 514353"/>
              <a:gd name="connsiteX5" fmla="*/ 1028707 w 1028707"/>
              <a:gd name="connsiteY5" fmla="*/ 51435 h 514353"/>
              <a:gd name="connsiteX6" fmla="*/ 1028707 w 1028707"/>
              <a:gd name="connsiteY6" fmla="*/ 462918 h 514353"/>
              <a:gd name="connsiteX7" fmla="*/ 1013642 w 1028707"/>
              <a:gd name="connsiteY7" fmla="*/ 499288 h 514353"/>
              <a:gd name="connsiteX8" fmla="*/ 977272 w 1028707"/>
              <a:gd name="connsiteY8" fmla="*/ 514353 h 514353"/>
              <a:gd name="connsiteX9" fmla="*/ 51435 w 1028707"/>
              <a:gd name="connsiteY9" fmla="*/ 514353 h 514353"/>
              <a:gd name="connsiteX10" fmla="*/ 15065 w 1028707"/>
              <a:gd name="connsiteY10" fmla="*/ 499288 h 514353"/>
              <a:gd name="connsiteX11" fmla="*/ 0 w 1028707"/>
              <a:gd name="connsiteY11" fmla="*/ 462918 h 514353"/>
              <a:gd name="connsiteX12" fmla="*/ 0 w 1028707"/>
              <a:gd name="connsiteY12" fmla="*/ 51435 h 514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28707" h="514353">
                <a:moveTo>
                  <a:pt x="0" y="51435"/>
                </a:moveTo>
                <a:cubicBezTo>
                  <a:pt x="0" y="37794"/>
                  <a:pt x="5419" y="24711"/>
                  <a:pt x="15065" y="15065"/>
                </a:cubicBezTo>
                <a:cubicBezTo>
                  <a:pt x="24711" y="5419"/>
                  <a:pt x="37794" y="0"/>
                  <a:pt x="51435" y="0"/>
                </a:cubicBezTo>
                <a:lnTo>
                  <a:pt x="977272" y="0"/>
                </a:lnTo>
                <a:cubicBezTo>
                  <a:pt x="990913" y="0"/>
                  <a:pt x="1003996" y="5419"/>
                  <a:pt x="1013642" y="15065"/>
                </a:cubicBezTo>
                <a:cubicBezTo>
                  <a:pt x="1023288" y="24711"/>
                  <a:pt x="1028707" y="37794"/>
                  <a:pt x="1028707" y="51435"/>
                </a:cubicBezTo>
                <a:lnTo>
                  <a:pt x="1028707" y="462918"/>
                </a:lnTo>
                <a:cubicBezTo>
                  <a:pt x="1028707" y="476559"/>
                  <a:pt x="1023288" y="489642"/>
                  <a:pt x="1013642" y="499288"/>
                </a:cubicBezTo>
                <a:cubicBezTo>
                  <a:pt x="1003996" y="508934"/>
                  <a:pt x="990913" y="514353"/>
                  <a:pt x="977272" y="514353"/>
                </a:cubicBezTo>
                <a:lnTo>
                  <a:pt x="51435" y="514353"/>
                </a:lnTo>
                <a:cubicBezTo>
                  <a:pt x="37794" y="514353"/>
                  <a:pt x="24711" y="508934"/>
                  <a:pt x="15065" y="499288"/>
                </a:cubicBezTo>
                <a:cubicBezTo>
                  <a:pt x="5419" y="489642"/>
                  <a:pt x="0" y="476559"/>
                  <a:pt x="0" y="462918"/>
                </a:cubicBezTo>
                <a:lnTo>
                  <a:pt x="0" y="5143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1415" tIns="21415" rIns="21415" bIns="21415" spcCol="1270" anchor="ctr"/>
          <a:lstStyle/>
          <a:p>
            <a:pPr algn="ctr" defTabSz="444500">
              <a:lnSpc>
                <a:spcPct val="90000"/>
              </a:lnSpc>
              <a:spcAft>
                <a:spcPct val="35000"/>
              </a:spcAft>
              <a:defRPr/>
            </a:pPr>
            <a:r>
              <a:rPr lang="en-US" sz="1000" dirty="0">
                <a:solidFill>
                  <a:srgbClr val="00B050"/>
                </a:solidFill>
              </a:rPr>
              <a:t>Widget</a:t>
            </a:r>
          </a:p>
        </p:txBody>
      </p:sp>
      <p:sp>
        <p:nvSpPr>
          <p:cNvPr id="35" name="Freeform 34"/>
          <p:cNvSpPr/>
          <p:nvPr/>
        </p:nvSpPr>
        <p:spPr>
          <a:xfrm>
            <a:off x="8516937" y="1342525"/>
            <a:ext cx="1028700" cy="514350"/>
          </a:xfrm>
          <a:custGeom>
            <a:avLst/>
            <a:gdLst>
              <a:gd name="connsiteX0" fmla="*/ 0 w 1028707"/>
              <a:gd name="connsiteY0" fmla="*/ 51435 h 514353"/>
              <a:gd name="connsiteX1" fmla="*/ 15065 w 1028707"/>
              <a:gd name="connsiteY1" fmla="*/ 15065 h 514353"/>
              <a:gd name="connsiteX2" fmla="*/ 51435 w 1028707"/>
              <a:gd name="connsiteY2" fmla="*/ 0 h 514353"/>
              <a:gd name="connsiteX3" fmla="*/ 977272 w 1028707"/>
              <a:gd name="connsiteY3" fmla="*/ 0 h 514353"/>
              <a:gd name="connsiteX4" fmla="*/ 1013642 w 1028707"/>
              <a:gd name="connsiteY4" fmla="*/ 15065 h 514353"/>
              <a:gd name="connsiteX5" fmla="*/ 1028707 w 1028707"/>
              <a:gd name="connsiteY5" fmla="*/ 51435 h 514353"/>
              <a:gd name="connsiteX6" fmla="*/ 1028707 w 1028707"/>
              <a:gd name="connsiteY6" fmla="*/ 462918 h 514353"/>
              <a:gd name="connsiteX7" fmla="*/ 1013642 w 1028707"/>
              <a:gd name="connsiteY7" fmla="*/ 499288 h 514353"/>
              <a:gd name="connsiteX8" fmla="*/ 977272 w 1028707"/>
              <a:gd name="connsiteY8" fmla="*/ 514353 h 514353"/>
              <a:gd name="connsiteX9" fmla="*/ 51435 w 1028707"/>
              <a:gd name="connsiteY9" fmla="*/ 514353 h 514353"/>
              <a:gd name="connsiteX10" fmla="*/ 15065 w 1028707"/>
              <a:gd name="connsiteY10" fmla="*/ 499288 h 514353"/>
              <a:gd name="connsiteX11" fmla="*/ 0 w 1028707"/>
              <a:gd name="connsiteY11" fmla="*/ 462918 h 514353"/>
              <a:gd name="connsiteX12" fmla="*/ 0 w 1028707"/>
              <a:gd name="connsiteY12" fmla="*/ 51435 h 514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28707" h="514353">
                <a:moveTo>
                  <a:pt x="0" y="51435"/>
                </a:moveTo>
                <a:cubicBezTo>
                  <a:pt x="0" y="37794"/>
                  <a:pt x="5419" y="24711"/>
                  <a:pt x="15065" y="15065"/>
                </a:cubicBezTo>
                <a:cubicBezTo>
                  <a:pt x="24711" y="5419"/>
                  <a:pt x="37794" y="0"/>
                  <a:pt x="51435" y="0"/>
                </a:cubicBezTo>
                <a:lnTo>
                  <a:pt x="977272" y="0"/>
                </a:lnTo>
                <a:cubicBezTo>
                  <a:pt x="990913" y="0"/>
                  <a:pt x="1003996" y="5419"/>
                  <a:pt x="1013642" y="15065"/>
                </a:cubicBezTo>
                <a:cubicBezTo>
                  <a:pt x="1023288" y="24711"/>
                  <a:pt x="1028707" y="37794"/>
                  <a:pt x="1028707" y="51435"/>
                </a:cubicBezTo>
                <a:lnTo>
                  <a:pt x="1028707" y="462918"/>
                </a:lnTo>
                <a:cubicBezTo>
                  <a:pt x="1028707" y="476559"/>
                  <a:pt x="1023288" y="489642"/>
                  <a:pt x="1013642" y="499288"/>
                </a:cubicBezTo>
                <a:cubicBezTo>
                  <a:pt x="1003996" y="508934"/>
                  <a:pt x="990913" y="514353"/>
                  <a:pt x="977272" y="514353"/>
                </a:cubicBezTo>
                <a:lnTo>
                  <a:pt x="51435" y="514353"/>
                </a:lnTo>
                <a:cubicBezTo>
                  <a:pt x="37794" y="514353"/>
                  <a:pt x="24711" y="508934"/>
                  <a:pt x="15065" y="499288"/>
                </a:cubicBezTo>
                <a:cubicBezTo>
                  <a:pt x="5419" y="489642"/>
                  <a:pt x="0" y="476559"/>
                  <a:pt x="0" y="462918"/>
                </a:cubicBezTo>
                <a:lnTo>
                  <a:pt x="0" y="5143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1415" tIns="21415" rIns="21415" bIns="21415" spcCol="1270" anchor="ctr"/>
          <a:lstStyle/>
          <a:p>
            <a:pPr algn="ctr" defTabSz="444500">
              <a:lnSpc>
                <a:spcPct val="90000"/>
              </a:lnSpc>
              <a:spcAft>
                <a:spcPct val="35000"/>
              </a:spcAft>
              <a:defRPr/>
            </a:pPr>
            <a:r>
              <a:rPr lang="en-US" sz="1000" dirty="0"/>
              <a:t>WidgetUID</a:t>
            </a:r>
          </a:p>
        </p:txBody>
      </p:sp>
      <p:sp>
        <p:nvSpPr>
          <p:cNvPr id="37" name="Freeform 36"/>
          <p:cNvSpPr/>
          <p:nvPr/>
        </p:nvSpPr>
        <p:spPr>
          <a:xfrm>
            <a:off x="8516937" y="3084013"/>
            <a:ext cx="1028700" cy="514350"/>
          </a:xfrm>
          <a:custGeom>
            <a:avLst/>
            <a:gdLst>
              <a:gd name="connsiteX0" fmla="*/ 0 w 1028707"/>
              <a:gd name="connsiteY0" fmla="*/ 51435 h 514353"/>
              <a:gd name="connsiteX1" fmla="*/ 15065 w 1028707"/>
              <a:gd name="connsiteY1" fmla="*/ 15065 h 514353"/>
              <a:gd name="connsiteX2" fmla="*/ 51435 w 1028707"/>
              <a:gd name="connsiteY2" fmla="*/ 0 h 514353"/>
              <a:gd name="connsiteX3" fmla="*/ 977272 w 1028707"/>
              <a:gd name="connsiteY3" fmla="*/ 0 h 514353"/>
              <a:gd name="connsiteX4" fmla="*/ 1013642 w 1028707"/>
              <a:gd name="connsiteY4" fmla="*/ 15065 h 514353"/>
              <a:gd name="connsiteX5" fmla="*/ 1028707 w 1028707"/>
              <a:gd name="connsiteY5" fmla="*/ 51435 h 514353"/>
              <a:gd name="connsiteX6" fmla="*/ 1028707 w 1028707"/>
              <a:gd name="connsiteY6" fmla="*/ 462918 h 514353"/>
              <a:gd name="connsiteX7" fmla="*/ 1013642 w 1028707"/>
              <a:gd name="connsiteY7" fmla="*/ 499288 h 514353"/>
              <a:gd name="connsiteX8" fmla="*/ 977272 w 1028707"/>
              <a:gd name="connsiteY8" fmla="*/ 514353 h 514353"/>
              <a:gd name="connsiteX9" fmla="*/ 51435 w 1028707"/>
              <a:gd name="connsiteY9" fmla="*/ 514353 h 514353"/>
              <a:gd name="connsiteX10" fmla="*/ 15065 w 1028707"/>
              <a:gd name="connsiteY10" fmla="*/ 499288 h 514353"/>
              <a:gd name="connsiteX11" fmla="*/ 0 w 1028707"/>
              <a:gd name="connsiteY11" fmla="*/ 462918 h 514353"/>
              <a:gd name="connsiteX12" fmla="*/ 0 w 1028707"/>
              <a:gd name="connsiteY12" fmla="*/ 51435 h 514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28707" h="514353">
                <a:moveTo>
                  <a:pt x="0" y="51435"/>
                </a:moveTo>
                <a:cubicBezTo>
                  <a:pt x="0" y="37794"/>
                  <a:pt x="5419" y="24711"/>
                  <a:pt x="15065" y="15065"/>
                </a:cubicBezTo>
                <a:cubicBezTo>
                  <a:pt x="24711" y="5419"/>
                  <a:pt x="37794" y="0"/>
                  <a:pt x="51435" y="0"/>
                </a:cubicBezTo>
                <a:lnTo>
                  <a:pt x="977272" y="0"/>
                </a:lnTo>
                <a:cubicBezTo>
                  <a:pt x="990913" y="0"/>
                  <a:pt x="1003996" y="5419"/>
                  <a:pt x="1013642" y="15065"/>
                </a:cubicBezTo>
                <a:cubicBezTo>
                  <a:pt x="1023288" y="24711"/>
                  <a:pt x="1028707" y="37794"/>
                  <a:pt x="1028707" y="51435"/>
                </a:cubicBezTo>
                <a:lnTo>
                  <a:pt x="1028707" y="462918"/>
                </a:lnTo>
                <a:cubicBezTo>
                  <a:pt x="1028707" y="476559"/>
                  <a:pt x="1023288" y="489642"/>
                  <a:pt x="1013642" y="499288"/>
                </a:cubicBezTo>
                <a:cubicBezTo>
                  <a:pt x="1003996" y="508934"/>
                  <a:pt x="990913" y="514353"/>
                  <a:pt x="977272" y="514353"/>
                </a:cubicBezTo>
                <a:lnTo>
                  <a:pt x="51435" y="514353"/>
                </a:lnTo>
                <a:cubicBezTo>
                  <a:pt x="37794" y="514353"/>
                  <a:pt x="24711" y="508934"/>
                  <a:pt x="15065" y="499288"/>
                </a:cubicBezTo>
                <a:cubicBezTo>
                  <a:pt x="5419" y="489642"/>
                  <a:pt x="0" y="476559"/>
                  <a:pt x="0" y="462918"/>
                </a:cubicBezTo>
                <a:lnTo>
                  <a:pt x="0" y="5143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1415" tIns="21415" rIns="21415" bIns="21415" spcCol="1270" anchor="ctr"/>
          <a:lstStyle/>
          <a:p>
            <a:pPr algn="ctr" defTabSz="444500">
              <a:lnSpc>
                <a:spcPct val="90000"/>
              </a:lnSpc>
              <a:spcAft>
                <a:spcPct val="35000"/>
              </a:spcAft>
              <a:defRPr/>
            </a:pPr>
            <a:r>
              <a:rPr lang="en-US" sz="1000" dirty="0"/>
              <a:t>Close()</a:t>
            </a:r>
          </a:p>
        </p:txBody>
      </p:sp>
      <p:sp>
        <p:nvSpPr>
          <p:cNvPr id="40" name="Freeform 39"/>
          <p:cNvSpPr/>
          <p:nvPr/>
        </p:nvSpPr>
        <p:spPr>
          <a:xfrm rot="19457599">
            <a:off x="8058150" y="1739400"/>
            <a:ext cx="506412" cy="19050"/>
          </a:xfrm>
          <a:custGeom>
            <a:avLst/>
            <a:gdLst>
              <a:gd name="connsiteX0" fmla="*/ 0 w 506742"/>
              <a:gd name="connsiteY0" fmla="*/ 9340 h 18680"/>
              <a:gd name="connsiteX1" fmla="*/ 506742 w 506742"/>
              <a:gd name="connsiteY1" fmla="*/ 9340 h 18680"/>
            </a:gdLst>
            <a:ahLst/>
            <a:cxnLst>
              <a:cxn ang="0">
                <a:pos x="connsiteX0" y="connsiteY0"/>
              </a:cxn>
              <a:cxn ang="0">
                <a:pos x="connsiteX1" y="connsiteY1"/>
              </a:cxn>
            </a:cxnLst>
            <a:rect l="l" t="t" r="r" b="b"/>
            <a:pathLst>
              <a:path w="506742" h="18680">
                <a:moveTo>
                  <a:pt x="0" y="9340"/>
                </a:moveTo>
                <a:lnTo>
                  <a:pt x="506742" y="9340"/>
                </a:lnTo>
              </a:path>
            </a:pathLst>
          </a:custGeom>
          <a:noFill/>
          <a:ln>
            <a:solidFill>
              <a:schemeClr val="accent1">
                <a:lumMod val="75000"/>
              </a:schemeClr>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lIns="253403" tIns="-3329" rIns="253401" bIns="-3329" spcCol="1270" anchor="ctr"/>
          <a:lstStyle/>
          <a:p>
            <a:pPr algn="ctr" defTabSz="444500">
              <a:lnSpc>
                <a:spcPct val="90000"/>
              </a:lnSpc>
              <a:spcAft>
                <a:spcPct val="35000"/>
              </a:spcAft>
              <a:defRPr/>
            </a:pPr>
            <a:endParaRPr lang="en-US" sz="1000" dirty="0"/>
          </a:p>
        </p:txBody>
      </p:sp>
      <p:sp>
        <p:nvSpPr>
          <p:cNvPr id="41" name="Freeform 40"/>
          <p:cNvSpPr/>
          <p:nvPr/>
        </p:nvSpPr>
        <p:spPr>
          <a:xfrm>
            <a:off x="8516937" y="3676150"/>
            <a:ext cx="1028700" cy="514350"/>
          </a:xfrm>
          <a:custGeom>
            <a:avLst/>
            <a:gdLst>
              <a:gd name="connsiteX0" fmla="*/ 0 w 1028707"/>
              <a:gd name="connsiteY0" fmla="*/ 51435 h 514353"/>
              <a:gd name="connsiteX1" fmla="*/ 15065 w 1028707"/>
              <a:gd name="connsiteY1" fmla="*/ 15065 h 514353"/>
              <a:gd name="connsiteX2" fmla="*/ 51435 w 1028707"/>
              <a:gd name="connsiteY2" fmla="*/ 0 h 514353"/>
              <a:gd name="connsiteX3" fmla="*/ 977272 w 1028707"/>
              <a:gd name="connsiteY3" fmla="*/ 0 h 514353"/>
              <a:gd name="connsiteX4" fmla="*/ 1013642 w 1028707"/>
              <a:gd name="connsiteY4" fmla="*/ 15065 h 514353"/>
              <a:gd name="connsiteX5" fmla="*/ 1028707 w 1028707"/>
              <a:gd name="connsiteY5" fmla="*/ 51435 h 514353"/>
              <a:gd name="connsiteX6" fmla="*/ 1028707 w 1028707"/>
              <a:gd name="connsiteY6" fmla="*/ 462918 h 514353"/>
              <a:gd name="connsiteX7" fmla="*/ 1013642 w 1028707"/>
              <a:gd name="connsiteY7" fmla="*/ 499288 h 514353"/>
              <a:gd name="connsiteX8" fmla="*/ 977272 w 1028707"/>
              <a:gd name="connsiteY8" fmla="*/ 514353 h 514353"/>
              <a:gd name="connsiteX9" fmla="*/ 51435 w 1028707"/>
              <a:gd name="connsiteY9" fmla="*/ 514353 h 514353"/>
              <a:gd name="connsiteX10" fmla="*/ 15065 w 1028707"/>
              <a:gd name="connsiteY10" fmla="*/ 499288 h 514353"/>
              <a:gd name="connsiteX11" fmla="*/ 0 w 1028707"/>
              <a:gd name="connsiteY11" fmla="*/ 462918 h 514353"/>
              <a:gd name="connsiteX12" fmla="*/ 0 w 1028707"/>
              <a:gd name="connsiteY12" fmla="*/ 51435 h 514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28707" h="514353">
                <a:moveTo>
                  <a:pt x="0" y="51435"/>
                </a:moveTo>
                <a:cubicBezTo>
                  <a:pt x="0" y="37794"/>
                  <a:pt x="5419" y="24711"/>
                  <a:pt x="15065" y="15065"/>
                </a:cubicBezTo>
                <a:cubicBezTo>
                  <a:pt x="24711" y="5419"/>
                  <a:pt x="37794" y="0"/>
                  <a:pt x="51435" y="0"/>
                </a:cubicBezTo>
                <a:lnTo>
                  <a:pt x="977272" y="0"/>
                </a:lnTo>
                <a:cubicBezTo>
                  <a:pt x="990913" y="0"/>
                  <a:pt x="1003996" y="5419"/>
                  <a:pt x="1013642" y="15065"/>
                </a:cubicBezTo>
                <a:cubicBezTo>
                  <a:pt x="1023288" y="24711"/>
                  <a:pt x="1028707" y="37794"/>
                  <a:pt x="1028707" y="51435"/>
                </a:cubicBezTo>
                <a:lnTo>
                  <a:pt x="1028707" y="462918"/>
                </a:lnTo>
                <a:cubicBezTo>
                  <a:pt x="1028707" y="476559"/>
                  <a:pt x="1023288" y="489642"/>
                  <a:pt x="1013642" y="499288"/>
                </a:cubicBezTo>
                <a:cubicBezTo>
                  <a:pt x="1003996" y="508934"/>
                  <a:pt x="990913" y="514353"/>
                  <a:pt x="977272" y="514353"/>
                </a:cubicBezTo>
                <a:lnTo>
                  <a:pt x="51435" y="514353"/>
                </a:lnTo>
                <a:cubicBezTo>
                  <a:pt x="37794" y="514353"/>
                  <a:pt x="24711" y="508934"/>
                  <a:pt x="15065" y="499288"/>
                </a:cubicBezTo>
                <a:cubicBezTo>
                  <a:pt x="5419" y="489642"/>
                  <a:pt x="0" y="476559"/>
                  <a:pt x="0" y="462918"/>
                </a:cubicBezTo>
                <a:lnTo>
                  <a:pt x="0" y="5143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1415" tIns="21415" rIns="21415" bIns="21415" spcCol="1270" anchor="ctr"/>
          <a:lstStyle/>
          <a:p>
            <a:pPr algn="ctr" defTabSz="444500">
              <a:lnSpc>
                <a:spcPct val="90000"/>
              </a:lnSpc>
              <a:spcAft>
                <a:spcPct val="35000"/>
              </a:spcAft>
              <a:defRPr/>
            </a:pPr>
            <a:r>
              <a:rPr lang="en-US" sz="1000" dirty="0"/>
              <a:t>Restore()</a:t>
            </a:r>
          </a:p>
        </p:txBody>
      </p:sp>
      <p:sp>
        <p:nvSpPr>
          <p:cNvPr id="42" name="Freeform 41"/>
          <p:cNvSpPr/>
          <p:nvPr/>
        </p:nvSpPr>
        <p:spPr>
          <a:xfrm rot="2142401">
            <a:off x="8058150" y="2036263"/>
            <a:ext cx="506412" cy="17462"/>
          </a:xfrm>
          <a:custGeom>
            <a:avLst/>
            <a:gdLst>
              <a:gd name="connsiteX0" fmla="*/ 0 w 506742"/>
              <a:gd name="connsiteY0" fmla="*/ 9340 h 18680"/>
              <a:gd name="connsiteX1" fmla="*/ 506742 w 506742"/>
              <a:gd name="connsiteY1" fmla="*/ 9340 h 18680"/>
            </a:gdLst>
            <a:ahLst/>
            <a:cxnLst>
              <a:cxn ang="0">
                <a:pos x="connsiteX0" y="connsiteY0"/>
              </a:cxn>
              <a:cxn ang="0">
                <a:pos x="connsiteX1" y="connsiteY1"/>
              </a:cxn>
            </a:cxnLst>
            <a:rect l="l" t="t" r="r" b="b"/>
            <a:pathLst>
              <a:path w="506742" h="18680">
                <a:moveTo>
                  <a:pt x="0" y="9340"/>
                </a:moveTo>
                <a:lnTo>
                  <a:pt x="506742" y="9340"/>
                </a:lnTo>
              </a:path>
            </a:pathLst>
          </a:custGeom>
          <a:noFill/>
          <a:ln>
            <a:solidFill>
              <a:schemeClr val="accent1">
                <a:lumMod val="75000"/>
              </a:schemeClr>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lIns="253403" tIns="-3329" rIns="253401" bIns="-3329" spcCol="1270" anchor="ctr"/>
          <a:lstStyle/>
          <a:p>
            <a:pPr algn="ctr" defTabSz="444500">
              <a:lnSpc>
                <a:spcPct val="90000"/>
              </a:lnSpc>
              <a:spcAft>
                <a:spcPct val="35000"/>
              </a:spcAft>
              <a:defRPr/>
            </a:pPr>
            <a:endParaRPr lang="en-US" sz="1000" dirty="0"/>
          </a:p>
        </p:txBody>
      </p:sp>
      <p:sp>
        <p:nvSpPr>
          <p:cNvPr id="43" name="Freeform 42"/>
          <p:cNvSpPr/>
          <p:nvPr/>
        </p:nvSpPr>
        <p:spPr>
          <a:xfrm>
            <a:off x="8516937" y="4268288"/>
            <a:ext cx="1028700" cy="514350"/>
          </a:xfrm>
          <a:custGeom>
            <a:avLst/>
            <a:gdLst>
              <a:gd name="connsiteX0" fmla="*/ 0 w 1028707"/>
              <a:gd name="connsiteY0" fmla="*/ 51435 h 514353"/>
              <a:gd name="connsiteX1" fmla="*/ 15065 w 1028707"/>
              <a:gd name="connsiteY1" fmla="*/ 15065 h 514353"/>
              <a:gd name="connsiteX2" fmla="*/ 51435 w 1028707"/>
              <a:gd name="connsiteY2" fmla="*/ 0 h 514353"/>
              <a:gd name="connsiteX3" fmla="*/ 977272 w 1028707"/>
              <a:gd name="connsiteY3" fmla="*/ 0 h 514353"/>
              <a:gd name="connsiteX4" fmla="*/ 1013642 w 1028707"/>
              <a:gd name="connsiteY4" fmla="*/ 15065 h 514353"/>
              <a:gd name="connsiteX5" fmla="*/ 1028707 w 1028707"/>
              <a:gd name="connsiteY5" fmla="*/ 51435 h 514353"/>
              <a:gd name="connsiteX6" fmla="*/ 1028707 w 1028707"/>
              <a:gd name="connsiteY6" fmla="*/ 462918 h 514353"/>
              <a:gd name="connsiteX7" fmla="*/ 1013642 w 1028707"/>
              <a:gd name="connsiteY7" fmla="*/ 499288 h 514353"/>
              <a:gd name="connsiteX8" fmla="*/ 977272 w 1028707"/>
              <a:gd name="connsiteY8" fmla="*/ 514353 h 514353"/>
              <a:gd name="connsiteX9" fmla="*/ 51435 w 1028707"/>
              <a:gd name="connsiteY9" fmla="*/ 514353 h 514353"/>
              <a:gd name="connsiteX10" fmla="*/ 15065 w 1028707"/>
              <a:gd name="connsiteY10" fmla="*/ 499288 h 514353"/>
              <a:gd name="connsiteX11" fmla="*/ 0 w 1028707"/>
              <a:gd name="connsiteY11" fmla="*/ 462918 h 514353"/>
              <a:gd name="connsiteX12" fmla="*/ 0 w 1028707"/>
              <a:gd name="connsiteY12" fmla="*/ 51435 h 514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28707" h="514353">
                <a:moveTo>
                  <a:pt x="0" y="51435"/>
                </a:moveTo>
                <a:cubicBezTo>
                  <a:pt x="0" y="37794"/>
                  <a:pt x="5419" y="24711"/>
                  <a:pt x="15065" y="15065"/>
                </a:cubicBezTo>
                <a:cubicBezTo>
                  <a:pt x="24711" y="5419"/>
                  <a:pt x="37794" y="0"/>
                  <a:pt x="51435" y="0"/>
                </a:cubicBezTo>
                <a:lnTo>
                  <a:pt x="977272" y="0"/>
                </a:lnTo>
                <a:cubicBezTo>
                  <a:pt x="990913" y="0"/>
                  <a:pt x="1003996" y="5419"/>
                  <a:pt x="1013642" y="15065"/>
                </a:cubicBezTo>
                <a:cubicBezTo>
                  <a:pt x="1023288" y="24711"/>
                  <a:pt x="1028707" y="37794"/>
                  <a:pt x="1028707" y="51435"/>
                </a:cubicBezTo>
                <a:lnTo>
                  <a:pt x="1028707" y="462918"/>
                </a:lnTo>
                <a:cubicBezTo>
                  <a:pt x="1028707" y="476559"/>
                  <a:pt x="1023288" y="489642"/>
                  <a:pt x="1013642" y="499288"/>
                </a:cubicBezTo>
                <a:cubicBezTo>
                  <a:pt x="1003996" y="508934"/>
                  <a:pt x="990913" y="514353"/>
                  <a:pt x="977272" y="514353"/>
                </a:cubicBezTo>
                <a:lnTo>
                  <a:pt x="51435" y="514353"/>
                </a:lnTo>
                <a:cubicBezTo>
                  <a:pt x="37794" y="514353"/>
                  <a:pt x="24711" y="508934"/>
                  <a:pt x="15065" y="499288"/>
                </a:cubicBezTo>
                <a:cubicBezTo>
                  <a:pt x="5419" y="489642"/>
                  <a:pt x="0" y="476559"/>
                  <a:pt x="0" y="462918"/>
                </a:cubicBezTo>
                <a:lnTo>
                  <a:pt x="0" y="5143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1415" tIns="21415" rIns="21415" bIns="21415" spcCol="1270" anchor="ctr"/>
          <a:lstStyle/>
          <a:p>
            <a:pPr algn="ctr" defTabSz="444500">
              <a:lnSpc>
                <a:spcPct val="90000"/>
              </a:lnSpc>
              <a:spcAft>
                <a:spcPct val="35000"/>
              </a:spcAft>
              <a:defRPr/>
            </a:pPr>
            <a:r>
              <a:rPr lang="en-US" sz="1000" dirty="0"/>
              <a:t>Miminimize()</a:t>
            </a:r>
          </a:p>
        </p:txBody>
      </p:sp>
      <p:sp>
        <p:nvSpPr>
          <p:cNvPr id="44" name="Freeform 43"/>
          <p:cNvSpPr/>
          <p:nvPr/>
        </p:nvSpPr>
        <p:spPr>
          <a:xfrm rot="3907178">
            <a:off x="7823200" y="2331538"/>
            <a:ext cx="977900" cy="19050"/>
          </a:xfrm>
          <a:custGeom>
            <a:avLst/>
            <a:gdLst>
              <a:gd name="connsiteX0" fmla="*/ 0 w 978033"/>
              <a:gd name="connsiteY0" fmla="*/ 9340 h 18680"/>
              <a:gd name="connsiteX1" fmla="*/ 978033 w 978033"/>
              <a:gd name="connsiteY1" fmla="*/ 9340 h 18680"/>
            </a:gdLst>
            <a:ahLst/>
            <a:cxnLst>
              <a:cxn ang="0">
                <a:pos x="connsiteX0" y="connsiteY0"/>
              </a:cxn>
              <a:cxn ang="0">
                <a:pos x="connsiteX1" y="connsiteY1"/>
              </a:cxn>
            </a:cxnLst>
            <a:rect l="l" t="t" r="r" b="b"/>
            <a:pathLst>
              <a:path w="978033" h="18680">
                <a:moveTo>
                  <a:pt x="0" y="9340"/>
                </a:moveTo>
                <a:lnTo>
                  <a:pt x="978033" y="9340"/>
                </a:lnTo>
              </a:path>
            </a:pathLst>
          </a:custGeom>
          <a:noFill/>
          <a:ln>
            <a:solidFill>
              <a:schemeClr val="accent1">
                <a:lumMod val="75000"/>
              </a:schemeClr>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lIns="477266" tIns="-15111" rIns="477265" bIns="-15111" spcCol="1270" anchor="ctr"/>
          <a:lstStyle/>
          <a:p>
            <a:pPr algn="ctr" defTabSz="444500">
              <a:lnSpc>
                <a:spcPct val="90000"/>
              </a:lnSpc>
              <a:spcAft>
                <a:spcPct val="35000"/>
              </a:spcAft>
              <a:defRPr/>
            </a:pPr>
            <a:endParaRPr lang="en-US" sz="1000" dirty="0"/>
          </a:p>
        </p:txBody>
      </p:sp>
      <p:sp>
        <p:nvSpPr>
          <p:cNvPr id="47" name="Freeform 46"/>
          <p:cNvSpPr/>
          <p:nvPr/>
        </p:nvSpPr>
        <p:spPr>
          <a:xfrm>
            <a:off x="8516937" y="4858838"/>
            <a:ext cx="1028700" cy="514350"/>
          </a:xfrm>
          <a:custGeom>
            <a:avLst/>
            <a:gdLst>
              <a:gd name="connsiteX0" fmla="*/ 0 w 1028707"/>
              <a:gd name="connsiteY0" fmla="*/ 51435 h 514353"/>
              <a:gd name="connsiteX1" fmla="*/ 15065 w 1028707"/>
              <a:gd name="connsiteY1" fmla="*/ 15065 h 514353"/>
              <a:gd name="connsiteX2" fmla="*/ 51435 w 1028707"/>
              <a:gd name="connsiteY2" fmla="*/ 0 h 514353"/>
              <a:gd name="connsiteX3" fmla="*/ 977272 w 1028707"/>
              <a:gd name="connsiteY3" fmla="*/ 0 h 514353"/>
              <a:gd name="connsiteX4" fmla="*/ 1013642 w 1028707"/>
              <a:gd name="connsiteY4" fmla="*/ 15065 h 514353"/>
              <a:gd name="connsiteX5" fmla="*/ 1028707 w 1028707"/>
              <a:gd name="connsiteY5" fmla="*/ 51435 h 514353"/>
              <a:gd name="connsiteX6" fmla="*/ 1028707 w 1028707"/>
              <a:gd name="connsiteY6" fmla="*/ 462918 h 514353"/>
              <a:gd name="connsiteX7" fmla="*/ 1013642 w 1028707"/>
              <a:gd name="connsiteY7" fmla="*/ 499288 h 514353"/>
              <a:gd name="connsiteX8" fmla="*/ 977272 w 1028707"/>
              <a:gd name="connsiteY8" fmla="*/ 514353 h 514353"/>
              <a:gd name="connsiteX9" fmla="*/ 51435 w 1028707"/>
              <a:gd name="connsiteY9" fmla="*/ 514353 h 514353"/>
              <a:gd name="connsiteX10" fmla="*/ 15065 w 1028707"/>
              <a:gd name="connsiteY10" fmla="*/ 499288 h 514353"/>
              <a:gd name="connsiteX11" fmla="*/ 0 w 1028707"/>
              <a:gd name="connsiteY11" fmla="*/ 462918 h 514353"/>
              <a:gd name="connsiteX12" fmla="*/ 0 w 1028707"/>
              <a:gd name="connsiteY12" fmla="*/ 51435 h 514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28707" h="514353">
                <a:moveTo>
                  <a:pt x="0" y="51435"/>
                </a:moveTo>
                <a:cubicBezTo>
                  <a:pt x="0" y="37794"/>
                  <a:pt x="5419" y="24711"/>
                  <a:pt x="15065" y="15065"/>
                </a:cubicBezTo>
                <a:cubicBezTo>
                  <a:pt x="24711" y="5419"/>
                  <a:pt x="37794" y="0"/>
                  <a:pt x="51435" y="0"/>
                </a:cubicBezTo>
                <a:lnTo>
                  <a:pt x="977272" y="0"/>
                </a:lnTo>
                <a:cubicBezTo>
                  <a:pt x="990913" y="0"/>
                  <a:pt x="1003996" y="5419"/>
                  <a:pt x="1013642" y="15065"/>
                </a:cubicBezTo>
                <a:cubicBezTo>
                  <a:pt x="1023288" y="24711"/>
                  <a:pt x="1028707" y="37794"/>
                  <a:pt x="1028707" y="51435"/>
                </a:cubicBezTo>
                <a:lnTo>
                  <a:pt x="1028707" y="462918"/>
                </a:lnTo>
                <a:cubicBezTo>
                  <a:pt x="1028707" y="476559"/>
                  <a:pt x="1023288" y="489642"/>
                  <a:pt x="1013642" y="499288"/>
                </a:cubicBezTo>
                <a:cubicBezTo>
                  <a:pt x="1003996" y="508934"/>
                  <a:pt x="990913" y="514353"/>
                  <a:pt x="977272" y="514353"/>
                </a:cubicBezTo>
                <a:lnTo>
                  <a:pt x="51435" y="514353"/>
                </a:lnTo>
                <a:cubicBezTo>
                  <a:pt x="37794" y="514353"/>
                  <a:pt x="24711" y="508934"/>
                  <a:pt x="15065" y="499288"/>
                </a:cubicBezTo>
                <a:cubicBezTo>
                  <a:pt x="5419" y="489642"/>
                  <a:pt x="0" y="476559"/>
                  <a:pt x="0" y="462918"/>
                </a:cubicBezTo>
                <a:lnTo>
                  <a:pt x="0" y="5143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1415" tIns="21415" rIns="21415" bIns="21415" spcCol="1270" anchor="ctr"/>
          <a:lstStyle/>
          <a:p>
            <a:pPr algn="ctr" defTabSz="444500">
              <a:lnSpc>
                <a:spcPct val="90000"/>
              </a:lnSpc>
              <a:spcAft>
                <a:spcPct val="35000"/>
              </a:spcAft>
              <a:defRPr/>
            </a:pPr>
            <a:r>
              <a:rPr lang="en-US" sz="1000" dirty="0"/>
              <a:t>SetValue()</a:t>
            </a:r>
          </a:p>
        </p:txBody>
      </p:sp>
      <p:sp>
        <p:nvSpPr>
          <p:cNvPr id="48" name="Freeform 47"/>
          <p:cNvSpPr/>
          <p:nvPr/>
        </p:nvSpPr>
        <p:spPr>
          <a:xfrm rot="4467012">
            <a:off x="7545388" y="2626813"/>
            <a:ext cx="1533525" cy="19050"/>
          </a:xfrm>
          <a:custGeom>
            <a:avLst/>
            <a:gdLst>
              <a:gd name="connsiteX0" fmla="*/ 0 w 1534949"/>
              <a:gd name="connsiteY0" fmla="*/ 9340 h 18680"/>
              <a:gd name="connsiteX1" fmla="*/ 1534949 w 1534949"/>
              <a:gd name="connsiteY1" fmla="*/ 9340 h 18680"/>
            </a:gdLst>
            <a:ahLst/>
            <a:cxnLst>
              <a:cxn ang="0">
                <a:pos x="connsiteX0" y="connsiteY0"/>
              </a:cxn>
              <a:cxn ang="0">
                <a:pos x="connsiteX1" y="connsiteY1"/>
              </a:cxn>
            </a:cxnLst>
            <a:rect l="l" t="t" r="r" b="b"/>
            <a:pathLst>
              <a:path w="1534949" h="18680">
                <a:moveTo>
                  <a:pt x="0" y="9340"/>
                </a:moveTo>
                <a:lnTo>
                  <a:pt x="1534949" y="9340"/>
                </a:lnTo>
              </a:path>
            </a:pathLst>
          </a:custGeom>
          <a:noFill/>
          <a:ln>
            <a:solidFill>
              <a:schemeClr val="accent1">
                <a:lumMod val="75000"/>
              </a:schemeClr>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lIns="741800" tIns="-29035" rIns="741801" bIns="-29033" spcCol="1270" anchor="ctr"/>
          <a:lstStyle/>
          <a:p>
            <a:pPr algn="ctr" defTabSz="444500">
              <a:lnSpc>
                <a:spcPct val="90000"/>
              </a:lnSpc>
              <a:spcAft>
                <a:spcPct val="35000"/>
              </a:spcAft>
              <a:defRPr/>
            </a:pPr>
            <a:endParaRPr lang="en-US" sz="1000" dirty="0"/>
          </a:p>
        </p:txBody>
      </p:sp>
      <p:sp>
        <p:nvSpPr>
          <p:cNvPr id="49" name="Freeform 48"/>
          <p:cNvSpPr/>
          <p:nvPr/>
        </p:nvSpPr>
        <p:spPr>
          <a:xfrm>
            <a:off x="8516937" y="5450975"/>
            <a:ext cx="1028700" cy="514350"/>
          </a:xfrm>
          <a:custGeom>
            <a:avLst/>
            <a:gdLst>
              <a:gd name="connsiteX0" fmla="*/ 0 w 1028707"/>
              <a:gd name="connsiteY0" fmla="*/ 51435 h 514353"/>
              <a:gd name="connsiteX1" fmla="*/ 15065 w 1028707"/>
              <a:gd name="connsiteY1" fmla="*/ 15065 h 514353"/>
              <a:gd name="connsiteX2" fmla="*/ 51435 w 1028707"/>
              <a:gd name="connsiteY2" fmla="*/ 0 h 514353"/>
              <a:gd name="connsiteX3" fmla="*/ 977272 w 1028707"/>
              <a:gd name="connsiteY3" fmla="*/ 0 h 514353"/>
              <a:gd name="connsiteX4" fmla="*/ 1013642 w 1028707"/>
              <a:gd name="connsiteY4" fmla="*/ 15065 h 514353"/>
              <a:gd name="connsiteX5" fmla="*/ 1028707 w 1028707"/>
              <a:gd name="connsiteY5" fmla="*/ 51435 h 514353"/>
              <a:gd name="connsiteX6" fmla="*/ 1028707 w 1028707"/>
              <a:gd name="connsiteY6" fmla="*/ 462918 h 514353"/>
              <a:gd name="connsiteX7" fmla="*/ 1013642 w 1028707"/>
              <a:gd name="connsiteY7" fmla="*/ 499288 h 514353"/>
              <a:gd name="connsiteX8" fmla="*/ 977272 w 1028707"/>
              <a:gd name="connsiteY8" fmla="*/ 514353 h 514353"/>
              <a:gd name="connsiteX9" fmla="*/ 51435 w 1028707"/>
              <a:gd name="connsiteY9" fmla="*/ 514353 h 514353"/>
              <a:gd name="connsiteX10" fmla="*/ 15065 w 1028707"/>
              <a:gd name="connsiteY10" fmla="*/ 499288 h 514353"/>
              <a:gd name="connsiteX11" fmla="*/ 0 w 1028707"/>
              <a:gd name="connsiteY11" fmla="*/ 462918 h 514353"/>
              <a:gd name="connsiteX12" fmla="*/ 0 w 1028707"/>
              <a:gd name="connsiteY12" fmla="*/ 51435 h 514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28707" h="514353">
                <a:moveTo>
                  <a:pt x="0" y="51435"/>
                </a:moveTo>
                <a:cubicBezTo>
                  <a:pt x="0" y="37794"/>
                  <a:pt x="5419" y="24711"/>
                  <a:pt x="15065" y="15065"/>
                </a:cubicBezTo>
                <a:cubicBezTo>
                  <a:pt x="24711" y="5419"/>
                  <a:pt x="37794" y="0"/>
                  <a:pt x="51435" y="0"/>
                </a:cubicBezTo>
                <a:lnTo>
                  <a:pt x="977272" y="0"/>
                </a:lnTo>
                <a:cubicBezTo>
                  <a:pt x="990913" y="0"/>
                  <a:pt x="1003996" y="5419"/>
                  <a:pt x="1013642" y="15065"/>
                </a:cubicBezTo>
                <a:cubicBezTo>
                  <a:pt x="1023288" y="24711"/>
                  <a:pt x="1028707" y="37794"/>
                  <a:pt x="1028707" y="51435"/>
                </a:cubicBezTo>
                <a:lnTo>
                  <a:pt x="1028707" y="462918"/>
                </a:lnTo>
                <a:cubicBezTo>
                  <a:pt x="1028707" y="476559"/>
                  <a:pt x="1023288" y="489642"/>
                  <a:pt x="1013642" y="499288"/>
                </a:cubicBezTo>
                <a:cubicBezTo>
                  <a:pt x="1003996" y="508934"/>
                  <a:pt x="990913" y="514353"/>
                  <a:pt x="977272" y="514353"/>
                </a:cubicBezTo>
                <a:lnTo>
                  <a:pt x="51435" y="514353"/>
                </a:lnTo>
                <a:cubicBezTo>
                  <a:pt x="37794" y="514353"/>
                  <a:pt x="24711" y="508934"/>
                  <a:pt x="15065" y="499288"/>
                </a:cubicBezTo>
                <a:cubicBezTo>
                  <a:pt x="5419" y="489642"/>
                  <a:pt x="0" y="476559"/>
                  <a:pt x="0" y="462918"/>
                </a:cubicBezTo>
                <a:lnTo>
                  <a:pt x="0" y="5143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1415" tIns="21415" rIns="21415" bIns="21415" spcCol="1270" anchor="ctr"/>
          <a:lstStyle/>
          <a:p>
            <a:pPr algn="ctr" defTabSz="444500">
              <a:lnSpc>
                <a:spcPct val="90000"/>
              </a:lnSpc>
              <a:spcAft>
                <a:spcPct val="35000"/>
              </a:spcAft>
              <a:defRPr/>
            </a:pPr>
            <a:r>
              <a:rPr lang="en-US" sz="1000" dirty="0"/>
              <a:t>GetValue()</a:t>
            </a:r>
          </a:p>
        </p:txBody>
      </p:sp>
      <p:sp>
        <p:nvSpPr>
          <p:cNvPr id="55" name="Freeform 54"/>
          <p:cNvSpPr/>
          <p:nvPr/>
        </p:nvSpPr>
        <p:spPr>
          <a:xfrm rot="2142401">
            <a:off x="6618288" y="2331538"/>
            <a:ext cx="506413" cy="19050"/>
          </a:xfrm>
          <a:custGeom>
            <a:avLst/>
            <a:gdLst>
              <a:gd name="connsiteX0" fmla="*/ 0 w 506742"/>
              <a:gd name="connsiteY0" fmla="*/ 9340 h 18680"/>
              <a:gd name="connsiteX1" fmla="*/ 506742 w 506742"/>
              <a:gd name="connsiteY1" fmla="*/ 9340 h 18680"/>
            </a:gdLst>
            <a:ahLst/>
            <a:cxnLst>
              <a:cxn ang="0">
                <a:pos x="connsiteX0" y="connsiteY0"/>
              </a:cxn>
              <a:cxn ang="0">
                <a:pos x="connsiteX1" y="connsiteY1"/>
              </a:cxn>
            </a:cxnLst>
            <a:rect l="l" t="t" r="r" b="b"/>
            <a:pathLst>
              <a:path w="506742" h="18680">
                <a:moveTo>
                  <a:pt x="0" y="9340"/>
                </a:moveTo>
                <a:lnTo>
                  <a:pt x="506742" y="9340"/>
                </a:lnTo>
              </a:path>
            </a:pathLst>
          </a:custGeom>
          <a:noFill/>
          <a:ln>
            <a:solidFill>
              <a:schemeClr val="accent1">
                <a:lumMod val="75000"/>
              </a:schemeClr>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lIns="253403" tIns="-3329" rIns="253401" bIns="-3329" spcCol="1270" anchor="ctr"/>
          <a:lstStyle/>
          <a:p>
            <a:pPr algn="ctr" defTabSz="444500">
              <a:lnSpc>
                <a:spcPct val="90000"/>
              </a:lnSpc>
              <a:spcAft>
                <a:spcPct val="35000"/>
              </a:spcAft>
              <a:defRPr/>
            </a:pPr>
            <a:endParaRPr lang="en-US" sz="1000" dirty="0"/>
          </a:p>
        </p:txBody>
      </p:sp>
      <p:sp>
        <p:nvSpPr>
          <p:cNvPr id="56" name="Freeform 55"/>
          <p:cNvSpPr/>
          <p:nvPr/>
        </p:nvSpPr>
        <p:spPr>
          <a:xfrm>
            <a:off x="7077075" y="2231525"/>
            <a:ext cx="1028700" cy="514350"/>
          </a:xfrm>
          <a:custGeom>
            <a:avLst/>
            <a:gdLst>
              <a:gd name="connsiteX0" fmla="*/ 0 w 1028707"/>
              <a:gd name="connsiteY0" fmla="*/ 51435 h 514353"/>
              <a:gd name="connsiteX1" fmla="*/ 15065 w 1028707"/>
              <a:gd name="connsiteY1" fmla="*/ 15065 h 514353"/>
              <a:gd name="connsiteX2" fmla="*/ 51435 w 1028707"/>
              <a:gd name="connsiteY2" fmla="*/ 0 h 514353"/>
              <a:gd name="connsiteX3" fmla="*/ 977272 w 1028707"/>
              <a:gd name="connsiteY3" fmla="*/ 0 h 514353"/>
              <a:gd name="connsiteX4" fmla="*/ 1013642 w 1028707"/>
              <a:gd name="connsiteY4" fmla="*/ 15065 h 514353"/>
              <a:gd name="connsiteX5" fmla="*/ 1028707 w 1028707"/>
              <a:gd name="connsiteY5" fmla="*/ 51435 h 514353"/>
              <a:gd name="connsiteX6" fmla="*/ 1028707 w 1028707"/>
              <a:gd name="connsiteY6" fmla="*/ 462918 h 514353"/>
              <a:gd name="connsiteX7" fmla="*/ 1013642 w 1028707"/>
              <a:gd name="connsiteY7" fmla="*/ 499288 h 514353"/>
              <a:gd name="connsiteX8" fmla="*/ 977272 w 1028707"/>
              <a:gd name="connsiteY8" fmla="*/ 514353 h 514353"/>
              <a:gd name="connsiteX9" fmla="*/ 51435 w 1028707"/>
              <a:gd name="connsiteY9" fmla="*/ 514353 h 514353"/>
              <a:gd name="connsiteX10" fmla="*/ 15065 w 1028707"/>
              <a:gd name="connsiteY10" fmla="*/ 499288 h 514353"/>
              <a:gd name="connsiteX11" fmla="*/ 0 w 1028707"/>
              <a:gd name="connsiteY11" fmla="*/ 462918 h 514353"/>
              <a:gd name="connsiteX12" fmla="*/ 0 w 1028707"/>
              <a:gd name="connsiteY12" fmla="*/ 51435 h 514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28707" h="514353">
                <a:moveTo>
                  <a:pt x="0" y="51435"/>
                </a:moveTo>
                <a:cubicBezTo>
                  <a:pt x="0" y="37794"/>
                  <a:pt x="5419" y="24711"/>
                  <a:pt x="15065" y="15065"/>
                </a:cubicBezTo>
                <a:cubicBezTo>
                  <a:pt x="24711" y="5419"/>
                  <a:pt x="37794" y="0"/>
                  <a:pt x="51435" y="0"/>
                </a:cubicBezTo>
                <a:lnTo>
                  <a:pt x="977272" y="0"/>
                </a:lnTo>
                <a:cubicBezTo>
                  <a:pt x="990913" y="0"/>
                  <a:pt x="1003996" y="5419"/>
                  <a:pt x="1013642" y="15065"/>
                </a:cubicBezTo>
                <a:cubicBezTo>
                  <a:pt x="1023288" y="24711"/>
                  <a:pt x="1028707" y="37794"/>
                  <a:pt x="1028707" y="51435"/>
                </a:cubicBezTo>
                <a:lnTo>
                  <a:pt x="1028707" y="462918"/>
                </a:lnTo>
                <a:cubicBezTo>
                  <a:pt x="1028707" y="476559"/>
                  <a:pt x="1023288" y="489642"/>
                  <a:pt x="1013642" y="499288"/>
                </a:cubicBezTo>
                <a:cubicBezTo>
                  <a:pt x="1003996" y="508934"/>
                  <a:pt x="990913" y="514353"/>
                  <a:pt x="977272" y="514353"/>
                </a:cubicBezTo>
                <a:lnTo>
                  <a:pt x="51435" y="514353"/>
                </a:lnTo>
                <a:cubicBezTo>
                  <a:pt x="37794" y="514353"/>
                  <a:pt x="24711" y="508934"/>
                  <a:pt x="15065" y="499288"/>
                </a:cubicBezTo>
                <a:cubicBezTo>
                  <a:pt x="5419" y="489642"/>
                  <a:pt x="0" y="476559"/>
                  <a:pt x="0" y="462918"/>
                </a:cubicBezTo>
                <a:lnTo>
                  <a:pt x="0" y="5143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1415" tIns="21415" rIns="21415" bIns="21415" spcCol="1270" anchor="ctr"/>
          <a:lstStyle/>
          <a:p>
            <a:pPr algn="ctr" defTabSz="444500">
              <a:lnSpc>
                <a:spcPct val="90000"/>
              </a:lnSpc>
              <a:spcAft>
                <a:spcPct val="35000"/>
              </a:spcAft>
              <a:defRPr/>
            </a:pPr>
            <a:r>
              <a:rPr lang="en-US" sz="1000" dirty="0"/>
              <a:t>CockpitTypeID</a:t>
            </a:r>
          </a:p>
        </p:txBody>
      </p:sp>
      <p:sp>
        <p:nvSpPr>
          <p:cNvPr id="57" name="Freeform 56"/>
          <p:cNvSpPr/>
          <p:nvPr/>
        </p:nvSpPr>
        <p:spPr>
          <a:xfrm rot="19457599">
            <a:off x="5178425" y="2922088"/>
            <a:ext cx="506412" cy="19050"/>
          </a:xfrm>
          <a:custGeom>
            <a:avLst/>
            <a:gdLst>
              <a:gd name="connsiteX0" fmla="*/ 0 w 506742"/>
              <a:gd name="connsiteY0" fmla="*/ 9340 h 18680"/>
              <a:gd name="connsiteX1" fmla="*/ 506742 w 506742"/>
              <a:gd name="connsiteY1" fmla="*/ 9340 h 18680"/>
            </a:gdLst>
            <a:ahLst/>
            <a:cxnLst>
              <a:cxn ang="0">
                <a:pos x="connsiteX0" y="connsiteY0"/>
              </a:cxn>
              <a:cxn ang="0">
                <a:pos x="connsiteX1" y="connsiteY1"/>
              </a:cxn>
            </a:cxnLst>
            <a:rect l="l" t="t" r="r" b="b"/>
            <a:pathLst>
              <a:path w="506742" h="18680">
                <a:moveTo>
                  <a:pt x="0" y="9340"/>
                </a:moveTo>
                <a:lnTo>
                  <a:pt x="506742" y="9340"/>
                </a:lnTo>
              </a:path>
            </a:pathLst>
          </a:custGeom>
          <a:noFill/>
          <a:ln>
            <a:solidFill>
              <a:schemeClr val="accent1">
                <a:lumMod val="75000"/>
              </a:schemeClr>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lIns="253402" tIns="-3328" rIns="253402" bIns="-3330" spcCol="1270" anchor="ctr"/>
          <a:lstStyle/>
          <a:p>
            <a:pPr algn="ctr" defTabSz="444500">
              <a:lnSpc>
                <a:spcPct val="90000"/>
              </a:lnSpc>
              <a:spcAft>
                <a:spcPct val="35000"/>
              </a:spcAft>
              <a:defRPr/>
            </a:pPr>
            <a:endParaRPr lang="en-US" sz="1000" dirty="0"/>
          </a:p>
        </p:txBody>
      </p:sp>
      <p:sp>
        <p:nvSpPr>
          <p:cNvPr id="58" name="Freeform 57"/>
          <p:cNvSpPr/>
          <p:nvPr/>
        </p:nvSpPr>
        <p:spPr>
          <a:xfrm>
            <a:off x="5637212" y="2526800"/>
            <a:ext cx="1028700" cy="514350"/>
          </a:xfrm>
          <a:custGeom>
            <a:avLst/>
            <a:gdLst>
              <a:gd name="connsiteX0" fmla="*/ 0 w 1028707"/>
              <a:gd name="connsiteY0" fmla="*/ 51435 h 514353"/>
              <a:gd name="connsiteX1" fmla="*/ 15065 w 1028707"/>
              <a:gd name="connsiteY1" fmla="*/ 15065 h 514353"/>
              <a:gd name="connsiteX2" fmla="*/ 51435 w 1028707"/>
              <a:gd name="connsiteY2" fmla="*/ 0 h 514353"/>
              <a:gd name="connsiteX3" fmla="*/ 977272 w 1028707"/>
              <a:gd name="connsiteY3" fmla="*/ 0 h 514353"/>
              <a:gd name="connsiteX4" fmla="*/ 1013642 w 1028707"/>
              <a:gd name="connsiteY4" fmla="*/ 15065 h 514353"/>
              <a:gd name="connsiteX5" fmla="*/ 1028707 w 1028707"/>
              <a:gd name="connsiteY5" fmla="*/ 51435 h 514353"/>
              <a:gd name="connsiteX6" fmla="*/ 1028707 w 1028707"/>
              <a:gd name="connsiteY6" fmla="*/ 462918 h 514353"/>
              <a:gd name="connsiteX7" fmla="*/ 1013642 w 1028707"/>
              <a:gd name="connsiteY7" fmla="*/ 499288 h 514353"/>
              <a:gd name="connsiteX8" fmla="*/ 977272 w 1028707"/>
              <a:gd name="connsiteY8" fmla="*/ 514353 h 514353"/>
              <a:gd name="connsiteX9" fmla="*/ 51435 w 1028707"/>
              <a:gd name="connsiteY9" fmla="*/ 514353 h 514353"/>
              <a:gd name="connsiteX10" fmla="*/ 15065 w 1028707"/>
              <a:gd name="connsiteY10" fmla="*/ 499288 h 514353"/>
              <a:gd name="connsiteX11" fmla="*/ 0 w 1028707"/>
              <a:gd name="connsiteY11" fmla="*/ 462918 h 514353"/>
              <a:gd name="connsiteX12" fmla="*/ 0 w 1028707"/>
              <a:gd name="connsiteY12" fmla="*/ 51435 h 514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28707" h="514353">
                <a:moveTo>
                  <a:pt x="0" y="51435"/>
                </a:moveTo>
                <a:cubicBezTo>
                  <a:pt x="0" y="37794"/>
                  <a:pt x="5419" y="24711"/>
                  <a:pt x="15065" y="15065"/>
                </a:cubicBezTo>
                <a:cubicBezTo>
                  <a:pt x="24711" y="5419"/>
                  <a:pt x="37794" y="0"/>
                  <a:pt x="51435" y="0"/>
                </a:cubicBezTo>
                <a:lnTo>
                  <a:pt x="977272" y="0"/>
                </a:lnTo>
                <a:cubicBezTo>
                  <a:pt x="990913" y="0"/>
                  <a:pt x="1003996" y="5419"/>
                  <a:pt x="1013642" y="15065"/>
                </a:cubicBezTo>
                <a:cubicBezTo>
                  <a:pt x="1023288" y="24711"/>
                  <a:pt x="1028707" y="37794"/>
                  <a:pt x="1028707" y="51435"/>
                </a:cubicBezTo>
                <a:lnTo>
                  <a:pt x="1028707" y="462918"/>
                </a:lnTo>
                <a:cubicBezTo>
                  <a:pt x="1028707" y="476559"/>
                  <a:pt x="1023288" y="489642"/>
                  <a:pt x="1013642" y="499288"/>
                </a:cubicBezTo>
                <a:cubicBezTo>
                  <a:pt x="1003996" y="508934"/>
                  <a:pt x="990913" y="514353"/>
                  <a:pt x="977272" y="514353"/>
                </a:cubicBezTo>
                <a:lnTo>
                  <a:pt x="51435" y="514353"/>
                </a:lnTo>
                <a:cubicBezTo>
                  <a:pt x="37794" y="514353"/>
                  <a:pt x="24711" y="508934"/>
                  <a:pt x="15065" y="499288"/>
                </a:cubicBezTo>
                <a:cubicBezTo>
                  <a:pt x="5419" y="489642"/>
                  <a:pt x="0" y="476559"/>
                  <a:pt x="0" y="462918"/>
                </a:cubicBezTo>
                <a:lnTo>
                  <a:pt x="0" y="5143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1415" tIns="21415" rIns="21415" bIns="21415" spcCol="1270" anchor="ctr"/>
          <a:lstStyle/>
          <a:p>
            <a:pPr algn="ctr" defTabSz="444500">
              <a:lnSpc>
                <a:spcPct val="90000"/>
              </a:lnSpc>
              <a:spcAft>
                <a:spcPct val="35000"/>
              </a:spcAft>
              <a:defRPr/>
            </a:pPr>
            <a:r>
              <a:rPr lang="en-US" sz="1000" dirty="0"/>
              <a:t>CockpitTypeID</a:t>
            </a:r>
          </a:p>
        </p:txBody>
      </p:sp>
      <p:sp>
        <p:nvSpPr>
          <p:cNvPr id="59" name="Freeform 58"/>
          <p:cNvSpPr/>
          <p:nvPr/>
        </p:nvSpPr>
        <p:spPr>
          <a:xfrm rot="2142401">
            <a:off x="5178425" y="3218951"/>
            <a:ext cx="506412" cy="17463"/>
          </a:xfrm>
          <a:custGeom>
            <a:avLst/>
            <a:gdLst>
              <a:gd name="connsiteX0" fmla="*/ 0 w 506742"/>
              <a:gd name="connsiteY0" fmla="*/ 9340 h 18680"/>
              <a:gd name="connsiteX1" fmla="*/ 506742 w 506742"/>
              <a:gd name="connsiteY1" fmla="*/ 9340 h 18680"/>
            </a:gdLst>
            <a:ahLst/>
            <a:cxnLst>
              <a:cxn ang="0">
                <a:pos x="connsiteX0" y="connsiteY0"/>
              </a:cxn>
              <a:cxn ang="0">
                <a:pos x="connsiteX1" y="connsiteY1"/>
              </a:cxn>
            </a:cxnLst>
            <a:rect l="l" t="t" r="r" b="b"/>
            <a:pathLst>
              <a:path w="506742" h="18680">
                <a:moveTo>
                  <a:pt x="0" y="9340"/>
                </a:moveTo>
                <a:lnTo>
                  <a:pt x="506742" y="9340"/>
                </a:lnTo>
              </a:path>
            </a:pathLst>
          </a:custGeom>
          <a:noFill/>
          <a:ln>
            <a:solidFill>
              <a:schemeClr val="accent1">
                <a:lumMod val="75000"/>
              </a:schemeClr>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lIns="253402" tIns="-3330" rIns="253402" bIns="-3328" spcCol="1270" anchor="ctr"/>
          <a:lstStyle/>
          <a:p>
            <a:pPr algn="ctr" defTabSz="444500">
              <a:lnSpc>
                <a:spcPct val="90000"/>
              </a:lnSpc>
              <a:spcAft>
                <a:spcPct val="35000"/>
              </a:spcAft>
              <a:defRPr/>
            </a:pPr>
            <a:endParaRPr lang="en-US" sz="1000" dirty="0"/>
          </a:p>
        </p:txBody>
      </p:sp>
      <p:sp>
        <p:nvSpPr>
          <p:cNvPr id="60" name="Freeform 59"/>
          <p:cNvSpPr/>
          <p:nvPr/>
        </p:nvSpPr>
        <p:spPr>
          <a:xfrm>
            <a:off x="5637212" y="3118938"/>
            <a:ext cx="1530350" cy="514350"/>
          </a:xfrm>
          <a:custGeom>
            <a:avLst/>
            <a:gdLst>
              <a:gd name="connsiteX0" fmla="*/ 0 w 1428761"/>
              <a:gd name="connsiteY0" fmla="*/ 51435 h 514353"/>
              <a:gd name="connsiteX1" fmla="*/ 15065 w 1428761"/>
              <a:gd name="connsiteY1" fmla="*/ 15065 h 514353"/>
              <a:gd name="connsiteX2" fmla="*/ 51435 w 1428761"/>
              <a:gd name="connsiteY2" fmla="*/ 0 h 514353"/>
              <a:gd name="connsiteX3" fmla="*/ 1377326 w 1428761"/>
              <a:gd name="connsiteY3" fmla="*/ 0 h 514353"/>
              <a:gd name="connsiteX4" fmla="*/ 1413696 w 1428761"/>
              <a:gd name="connsiteY4" fmla="*/ 15065 h 514353"/>
              <a:gd name="connsiteX5" fmla="*/ 1428761 w 1428761"/>
              <a:gd name="connsiteY5" fmla="*/ 51435 h 514353"/>
              <a:gd name="connsiteX6" fmla="*/ 1428761 w 1428761"/>
              <a:gd name="connsiteY6" fmla="*/ 462918 h 514353"/>
              <a:gd name="connsiteX7" fmla="*/ 1413696 w 1428761"/>
              <a:gd name="connsiteY7" fmla="*/ 499288 h 514353"/>
              <a:gd name="connsiteX8" fmla="*/ 1377326 w 1428761"/>
              <a:gd name="connsiteY8" fmla="*/ 514353 h 514353"/>
              <a:gd name="connsiteX9" fmla="*/ 51435 w 1428761"/>
              <a:gd name="connsiteY9" fmla="*/ 514353 h 514353"/>
              <a:gd name="connsiteX10" fmla="*/ 15065 w 1428761"/>
              <a:gd name="connsiteY10" fmla="*/ 499288 h 514353"/>
              <a:gd name="connsiteX11" fmla="*/ 0 w 1428761"/>
              <a:gd name="connsiteY11" fmla="*/ 462918 h 514353"/>
              <a:gd name="connsiteX12" fmla="*/ 0 w 1428761"/>
              <a:gd name="connsiteY12" fmla="*/ 51435 h 514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28761" h="514353">
                <a:moveTo>
                  <a:pt x="0" y="51435"/>
                </a:moveTo>
                <a:cubicBezTo>
                  <a:pt x="0" y="37794"/>
                  <a:pt x="5419" y="24711"/>
                  <a:pt x="15065" y="15065"/>
                </a:cubicBezTo>
                <a:cubicBezTo>
                  <a:pt x="24711" y="5419"/>
                  <a:pt x="37794" y="0"/>
                  <a:pt x="51435" y="0"/>
                </a:cubicBezTo>
                <a:lnTo>
                  <a:pt x="1377326" y="0"/>
                </a:lnTo>
                <a:cubicBezTo>
                  <a:pt x="1390967" y="0"/>
                  <a:pt x="1404050" y="5419"/>
                  <a:pt x="1413696" y="15065"/>
                </a:cubicBezTo>
                <a:cubicBezTo>
                  <a:pt x="1423342" y="24711"/>
                  <a:pt x="1428761" y="37794"/>
                  <a:pt x="1428761" y="51435"/>
                </a:cubicBezTo>
                <a:lnTo>
                  <a:pt x="1428761" y="462918"/>
                </a:lnTo>
                <a:cubicBezTo>
                  <a:pt x="1428761" y="476559"/>
                  <a:pt x="1423342" y="489642"/>
                  <a:pt x="1413696" y="499288"/>
                </a:cubicBezTo>
                <a:cubicBezTo>
                  <a:pt x="1404050" y="508934"/>
                  <a:pt x="1390967" y="514353"/>
                  <a:pt x="1377326" y="514353"/>
                </a:cubicBezTo>
                <a:lnTo>
                  <a:pt x="51435" y="514353"/>
                </a:lnTo>
                <a:cubicBezTo>
                  <a:pt x="37794" y="514353"/>
                  <a:pt x="24711" y="508934"/>
                  <a:pt x="15065" y="499288"/>
                </a:cubicBezTo>
                <a:cubicBezTo>
                  <a:pt x="5419" y="489642"/>
                  <a:pt x="0" y="476559"/>
                  <a:pt x="0" y="462918"/>
                </a:cubicBezTo>
                <a:lnTo>
                  <a:pt x="0" y="5143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1415" tIns="21415" rIns="21415" bIns="21415" spcCol="1270" anchor="ctr"/>
          <a:lstStyle/>
          <a:p>
            <a:pPr algn="ctr" defTabSz="444500">
              <a:lnSpc>
                <a:spcPct val="90000"/>
              </a:lnSpc>
              <a:spcAft>
                <a:spcPct val="35000"/>
              </a:spcAft>
              <a:defRPr/>
            </a:pPr>
            <a:r>
              <a:rPr lang="en-US" sz="1000" dirty="0"/>
              <a:t>CreateWidgetInstance()</a:t>
            </a:r>
          </a:p>
        </p:txBody>
      </p:sp>
      <p:sp>
        <p:nvSpPr>
          <p:cNvPr id="61" name="Freeform 60"/>
          <p:cNvSpPr/>
          <p:nvPr/>
        </p:nvSpPr>
        <p:spPr>
          <a:xfrm rot="3907178">
            <a:off x="4942681" y="3515019"/>
            <a:ext cx="977900" cy="17462"/>
          </a:xfrm>
          <a:custGeom>
            <a:avLst/>
            <a:gdLst>
              <a:gd name="connsiteX0" fmla="*/ 0 w 978033"/>
              <a:gd name="connsiteY0" fmla="*/ 9340 h 18680"/>
              <a:gd name="connsiteX1" fmla="*/ 978033 w 978033"/>
              <a:gd name="connsiteY1" fmla="*/ 9340 h 18680"/>
            </a:gdLst>
            <a:ahLst/>
            <a:cxnLst>
              <a:cxn ang="0">
                <a:pos x="connsiteX0" y="connsiteY0"/>
              </a:cxn>
              <a:cxn ang="0">
                <a:pos x="connsiteX1" y="connsiteY1"/>
              </a:cxn>
            </a:cxnLst>
            <a:rect l="l" t="t" r="r" b="b"/>
            <a:pathLst>
              <a:path w="978033" h="18680">
                <a:moveTo>
                  <a:pt x="0" y="9340"/>
                </a:moveTo>
                <a:lnTo>
                  <a:pt x="978033" y="9340"/>
                </a:lnTo>
              </a:path>
            </a:pathLst>
          </a:custGeom>
          <a:noFill/>
          <a:ln>
            <a:solidFill>
              <a:schemeClr val="accent1">
                <a:lumMod val="75000"/>
              </a:schemeClr>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lIns="477265" tIns="-15112" rIns="477266" bIns="-15110" spcCol="1270" anchor="ctr"/>
          <a:lstStyle/>
          <a:p>
            <a:pPr algn="ctr" defTabSz="444500">
              <a:lnSpc>
                <a:spcPct val="90000"/>
              </a:lnSpc>
              <a:spcAft>
                <a:spcPct val="35000"/>
              </a:spcAft>
              <a:defRPr/>
            </a:pPr>
            <a:endParaRPr lang="en-US" sz="1000" dirty="0"/>
          </a:p>
        </p:txBody>
      </p:sp>
      <p:sp>
        <p:nvSpPr>
          <p:cNvPr id="62" name="Freeform 61"/>
          <p:cNvSpPr/>
          <p:nvPr/>
        </p:nvSpPr>
        <p:spPr>
          <a:xfrm>
            <a:off x="5637212" y="3709488"/>
            <a:ext cx="1028700" cy="514350"/>
          </a:xfrm>
          <a:custGeom>
            <a:avLst/>
            <a:gdLst>
              <a:gd name="connsiteX0" fmla="*/ 0 w 1028707"/>
              <a:gd name="connsiteY0" fmla="*/ 51435 h 514353"/>
              <a:gd name="connsiteX1" fmla="*/ 15065 w 1028707"/>
              <a:gd name="connsiteY1" fmla="*/ 15065 h 514353"/>
              <a:gd name="connsiteX2" fmla="*/ 51435 w 1028707"/>
              <a:gd name="connsiteY2" fmla="*/ 0 h 514353"/>
              <a:gd name="connsiteX3" fmla="*/ 977272 w 1028707"/>
              <a:gd name="connsiteY3" fmla="*/ 0 h 514353"/>
              <a:gd name="connsiteX4" fmla="*/ 1013642 w 1028707"/>
              <a:gd name="connsiteY4" fmla="*/ 15065 h 514353"/>
              <a:gd name="connsiteX5" fmla="*/ 1028707 w 1028707"/>
              <a:gd name="connsiteY5" fmla="*/ 51435 h 514353"/>
              <a:gd name="connsiteX6" fmla="*/ 1028707 w 1028707"/>
              <a:gd name="connsiteY6" fmla="*/ 462918 h 514353"/>
              <a:gd name="connsiteX7" fmla="*/ 1013642 w 1028707"/>
              <a:gd name="connsiteY7" fmla="*/ 499288 h 514353"/>
              <a:gd name="connsiteX8" fmla="*/ 977272 w 1028707"/>
              <a:gd name="connsiteY8" fmla="*/ 514353 h 514353"/>
              <a:gd name="connsiteX9" fmla="*/ 51435 w 1028707"/>
              <a:gd name="connsiteY9" fmla="*/ 514353 h 514353"/>
              <a:gd name="connsiteX10" fmla="*/ 15065 w 1028707"/>
              <a:gd name="connsiteY10" fmla="*/ 499288 h 514353"/>
              <a:gd name="connsiteX11" fmla="*/ 0 w 1028707"/>
              <a:gd name="connsiteY11" fmla="*/ 462918 h 514353"/>
              <a:gd name="connsiteX12" fmla="*/ 0 w 1028707"/>
              <a:gd name="connsiteY12" fmla="*/ 51435 h 514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28707" h="514353">
                <a:moveTo>
                  <a:pt x="0" y="51435"/>
                </a:moveTo>
                <a:cubicBezTo>
                  <a:pt x="0" y="37794"/>
                  <a:pt x="5419" y="24711"/>
                  <a:pt x="15065" y="15065"/>
                </a:cubicBezTo>
                <a:cubicBezTo>
                  <a:pt x="24711" y="5419"/>
                  <a:pt x="37794" y="0"/>
                  <a:pt x="51435" y="0"/>
                </a:cubicBezTo>
                <a:lnTo>
                  <a:pt x="977272" y="0"/>
                </a:lnTo>
                <a:cubicBezTo>
                  <a:pt x="990913" y="0"/>
                  <a:pt x="1003996" y="5419"/>
                  <a:pt x="1013642" y="15065"/>
                </a:cubicBezTo>
                <a:cubicBezTo>
                  <a:pt x="1023288" y="24711"/>
                  <a:pt x="1028707" y="37794"/>
                  <a:pt x="1028707" y="51435"/>
                </a:cubicBezTo>
                <a:lnTo>
                  <a:pt x="1028707" y="462918"/>
                </a:lnTo>
                <a:cubicBezTo>
                  <a:pt x="1028707" y="476559"/>
                  <a:pt x="1023288" y="489642"/>
                  <a:pt x="1013642" y="499288"/>
                </a:cubicBezTo>
                <a:cubicBezTo>
                  <a:pt x="1003996" y="508934"/>
                  <a:pt x="990913" y="514353"/>
                  <a:pt x="977272" y="514353"/>
                </a:cubicBezTo>
                <a:lnTo>
                  <a:pt x="51435" y="514353"/>
                </a:lnTo>
                <a:cubicBezTo>
                  <a:pt x="37794" y="514353"/>
                  <a:pt x="24711" y="508934"/>
                  <a:pt x="15065" y="499288"/>
                </a:cubicBezTo>
                <a:cubicBezTo>
                  <a:pt x="5419" y="489642"/>
                  <a:pt x="0" y="476559"/>
                  <a:pt x="0" y="462918"/>
                </a:cubicBezTo>
                <a:lnTo>
                  <a:pt x="0" y="5143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1415" tIns="21415" rIns="21415" bIns="21415" spcCol="1270" anchor="ctr"/>
          <a:lstStyle/>
          <a:p>
            <a:pPr algn="ctr" defTabSz="444500">
              <a:lnSpc>
                <a:spcPct val="90000"/>
              </a:lnSpc>
              <a:spcAft>
                <a:spcPct val="35000"/>
              </a:spcAft>
              <a:defRPr/>
            </a:pPr>
            <a:r>
              <a:rPr lang="en-US" sz="1000" dirty="0"/>
              <a:t>MoveWidget()</a:t>
            </a:r>
          </a:p>
        </p:txBody>
      </p:sp>
      <p:sp>
        <p:nvSpPr>
          <p:cNvPr id="63" name="Freeform 62"/>
          <p:cNvSpPr/>
          <p:nvPr/>
        </p:nvSpPr>
        <p:spPr>
          <a:xfrm rot="1833002">
            <a:off x="3741737" y="3579313"/>
            <a:ext cx="566738" cy="82550"/>
          </a:xfrm>
          <a:custGeom>
            <a:avLst/>
            <a:gdLst>
              <a:gd name="connsiteX0" fmla="*/ 0 w 506742"/>
              <a:gd name="connsiteY0" fmla="*/ 9340 h 18680"/>
              <a:gd name="connsiteX1" fmla="*/ 506742 w 506742"/>
              <a:gd name="connsiteY1" fmla="*/ 9340 h 18680"/>
            </a:gdLst>
            <a:ahLst/>
            <a:cxnLst>
              <a:cxn ang="0">
                <a:pos x="connsiteX0" y="connsiteY0"/>
              </a:cxn>
              <a:cxn ang="0">
                <a:pos x="connsiteX1" y="connsiteY1"/>
              </a:cxn>
            </a:cxnLst>
            <a:rect l="l" t="t" r="r" b="b"/>
            <a:pathLst>
              <a:path w="506742" h="18680">
                <a:moveTo>
                  <a:pt x="0" y="9340"/>
                </a:moveTo>
                <a:lnTo>
                  <a:pt x="506742" y="9340"/>
                </a:lnTo>
              </a:path>
            </a:pathLst>
          </a:custGeom>
          <a:noFill/>
          <a:ln>
            <a:solidFill>
              <a:schemeClr val="accent1">
                <a:lumMod val="75000"/>
              </a:schemeClr>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lIns="253402" tIns="-3328" rIns="253402" bIns="-3330" spcCol="1270" anchor="ctr"/>
          <a:lstStyle/>
          <a:p>
            <a:pPr algn="ctr" defTabSz="444500">
              <a:lnSpc>
                <a:spcPct val="90000"/>
              </a:lnSpc>
              <a:spcAft>
                <a:spcPct val="35000"/>
              </a:spcAft>
              <a:defRPr/>
            </a:pPr>
            <a:endParaRPr lang="en-US" sz="1000" dirty="0"/>
          </a:p>
        </p:txBody>
      </p:sp>
      <p:sp>
        <p:nvSpPr>
          <p:cNvPr id="64" name="Freeform 63"/>
          <p:cNvSpPr/>
          <p:nvPr/>
        </p:nvSpPr>
        <p:spPr>
          <a:xfrm>
            <a:off x="4197350" y="3414213"/>
            <a:ext cx="1028700" cy="514350"/>
          </a:xfrm>
          <a:custGeom>
            <a:avLst/>
            <a:gdLst>
              <a:gd name="connsiteX0" fmla="*/ 0 w 1028707"/>
              <a:gd name="connsiteY0" fmla="*/ 51435 h 514353"/>
              <a:gd name="connsiteX1" fmla="*/ 15065 w 1028707"/>
              <a:gd name="connsiteY1" fmla="*/ 15065 h 514353"/>
              <a:gd name="connsiteX2" fmla="*/ 51435 w 1028707"/>
              <a:gd name="connsiteY2" fmla="*/ 0 h 514353"/>
              <a:gd name="connsiteX3" fmla="*/ 977272 w 1028707"/>
              <a:gd name="connsiteY3" fmla="*/ 0 h 514353"/>
              <a:gd name="connsiteX4" fmla="*/ 1013642 w 1028707"/>
              <a:gd name="connsiteY4" fmla="*/ 15065 h 514353"/>
              <a:gd name="connsiteX5" fmla="*/ 1028707 w 1028707"/>
              <a:gd name="connsiteY5" fmla="*/ 51435 h 514353"/>
              <a:gd name="connsiteX6" fmla="*/ 1028707 w 1028707"/>
              <a:gd name="connsiteY6" fmla="*/ 462918 h 514353"/>
              <a:gd name="connsiteX7" fmla="*/ 1013642 w 1028707"/>
              <a:gd name="connsiteY7" fmla="*/ 499288 h 514353"/>
              <a:gd name="connsiteX8" fmla="*/ 977272 w 1028707"/>
              <a:gd name="connsiteY8" fmla="*/ 514353 h 514353"/>
              <a:gd name="connsiteX9" fmla="*/ 51435 w 1028707"/>
              <a:gd name="connsiteY9" fmla="*/ 514353 h 514353"/>
              <a:gd name="connsiteX10" fmla="*/ 15065 w 1028707"/>
              <a:gd name="connsiteY10" fmla="*/ 499288 h 514353"/>
              <a:gd name="connsiteX11" fmla="*/ 0 w 1028707"/>
              <a:gd name="connsiteY11" fmla="*/ 462918 h 514353"/>
              <a:gd name="connsiteX12" fmla="*/ 0 w 1028707"/>
              <a:gd name="connsiteY12" fmla="*/ 51435 h 514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28707" h="514353">
                <a:moveTo>
                  <a:pt x="0" y="51435"/>
                </a:moveTo>
                <a:cubicBezTo>
                  <a:pt x="0" y="37794"/>
                  <a:pt x="5419" y="24711"/>
                  <a:pt x="15065" y="15065"/>
                </a:cubicBezTo>
                <a:cubicBezTo>
                  <a:pt x="24711" y="5419"/>
                  <a:pt x="37794" y="0"/>
                  <a:pt x="51435" y="0"/>
                </a:cubicBezTo>
                <a:lnTo>
                  <a:pt x="977272" y="0"/>
                </a:lnTo>
                <a:cubicBezTo>
                  <a:pt x="990913" y="0"/>
                  <a:pt x="1003996" y="5419"/>
                  <a:pt x="1013642" y="15065"/>
                </a:cubicBezTo>
                <a:cubicBezTo>
                  <a:pt x="1023288" y="24711"/>
                  <a:pt x="1028707" y="37794"/>
                  <a:pt x="1028707" y="51435"/>
                </a:cubicBezTo>
                <a:lnTo>
                  <a:pt x="1028707" y="462918"/>
                </a:lnTo>
                <a:cubicBezTo>
                  <a:pt x="1028707" y="476559"/>
                  <a:pt x="1023288" y="489642"/>
                  <a:pt x="1013642" y="499288"/>
                </a:cubicBezTo>
                <a:cubicBezTo>
                  <a:pt x="1003996" y="508934"/>
                  <a:pt x="990913" y="514353"/>
                  <a:pt x="977272" y="514353"/>
                </a:cubicBezTo>
                <a:lnTo>
                  <a:pt x="51435" y="514353"/>
                </a:lnTo>
                <a:cubicBezTo>
                  <a:pt x="37794" y="514353"/>
                  <a:pt x="24711" y="508934"/>
                  <a:pt x="15065" y="499288"/>
                </a:cubicBezTo>
                <a:cubicBezTo>
                  <a:pt x="5419" y="489642"/>
                  <a:pt x="0" y="476559"/>
                  <a:pt x="0" y="462918"/>
                </a:cubicBezTo>
                <a:lnTo>
                  <a:pt x="0" y="5143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1415" tIns="21415" rIns="21415" bIns="21415" spcCol="1270" anchor="ctr"/>
          <a:lstStyle/>
          <a:p>
            <a:pPr algn="ctr" defTabSz="444500">
              <a:lnSpc>
                <a:spcPct val="90000"/>
              </a:lnSpc>
              <a:spcAft>
                <a:spcPct val="35000"/>
              </a:spcAft>
              <a:defRPr/>
            </a:pPr>
            <a:r>
              <a:rPr lang="en-US" sz="1000" dirty="0"/>
              <a:t>CurrentCockpit</a:t>
            </a:r>
          </a:p>
        </p:txBody>
      </p:sp>
      <p:sp>
        <p:nvSpPr>
          <p:cNvPr id="65" name="Freeform 64"/>
          <p:cNvSpPr/>
          <p:nvPr/>
        </p:nvSpPr>
        <p:spPr>
          <a:xfrm rot="3521675">
            <a:off x="3532188" y="3890463"/>
            <a:ext cx="1028700" cy="66675"/>
          </a:xfrm>
          <a:custGeom>
            <a:avLst/>
            <a:gdLst>
              <a:gd name="connsiteX0" fmla="*/ 0 w 506742"/>
              <a:gd name="connsiteY0" fmla="*/ 9340 h 18680"/>
              <a:gd name="connsiteX1" fmla="*/ 506742 w 506742"/>
              <a:gd name="connsiteY1" fmla="*/ 9340 h 18680"/>
            </a:gdLst>
            <a:ahLst/>
            <a:cxnLst>
              <a:cxn ang="0">
                <a:pos x="connsiteX0" y="connsiteY0"/>
              </a:cxn>
              <a:cxn ang="0">
                <a:pos x="connsiteX1" y="connsiteY1"/>
              </a:cxn>
            </a:cxnLst>
            <a:rect l="l" t="t" r="r" b="b"/>
            <a:pathLst>
              <a:path w="506742" h="18680">
                <a:moveTo>
                  <a:pt x="0" y="9340"/>
                </a:moveTo>
                <a:lnTo>
                  <a:pt x="506742" y="9340"/>
                </a:lnTo>
              </a:path>
            </a:pathLst>
          </a:custGeom>
          <a:noFill/>
          <a:ln>
            <a:solidFill>
              <a:schemeClr val="accent1">
                <a:lumMod val="75000"/>
              </a:schemeClr>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lIns="253403" tIns="-3329" rIns="253401" bIns="-3329" spcCol="1270" anchor="ctr"/>
          <a:lstStyle/>
          <a:p>
            <a:pPr algn="ctr" defTabSz="444500">
              <a:lnSpc>
                <a:spcPct val="90000"/>
              </a:lnSpc>
              <a:spcAft>
                <a:spcPct val="35000"/>
              </a:spcAft>
              <a:defRPr/>
            </a:pPr>
            <a:endParaRPr lang="en-US" sz="1000" dirty="0"/>
          </a:p>
        </p:txBody>
      </p:sp>
      <p:sp>
        <p:nvSpPr>
          <p:cNvPr id="66" name="Freeform 65"/>
          <p:cNvSpPr/>
          <p:nvPr/>
        </p:nvSpPr>
        <p:spPr>
          <a:xfrm>
            <a:off x="4197350" y="4006350"/>
            <a:ext cx="1028700" cy="514350"/>
          </a:xfrm>
          <a:custGeom>
            <a:avLst/>
            <a:gdLst>
              <a:gd name="connsiteX0" fmla="*/ 0 w 1028707"/>
              <a:gd name="connsiteY0" fmla="*/ 51435 h 514353"/>
              <a:gd name="connsiteX1" fmla="*/ 15065 w 1028707"/>
              <a:gd name="connsiteY1" fmla="*/ 15065 h 514353"/>
              <a:gd name="connsiteX2" fmla="*/ 51435 w 1028707"/>
              <a:gd name="connsiteY2" fmla="*/ 0 h 514353"/>
              <a:gd name="connsiteX3" fmla="*/ 977272 w 1028707"/>
              <a:gd name="connsiteY3" fmla="*/ 0 h 514353"/>
              <a:gd name="connsiteX4" fmla="*/ 1013642 w 1028707"/>
              <a:gd name="connsiteY4" fmla="*/ 15065 h 514353"/>
              <a:gd name="connsiteX5" fmla="*/ 1028707 w 1028707"/>
              <a:gd name="connsiteY5" fmla="*/ 51435 h 514353"/>
              <a:gd name="connsiteX6" fmla="*/ 1028707 w 1028707"/>
              <a:gd name="connsiteY6" fmla="*/ 462918 h 514353"/>
              <a:gd name="connsiteX7" fmla="*/ 1013642 w 1028707"/>
              <a:gd name="connsiteY7" fmla="*/ 499288 h 514353"/>
              <a:gd name="connsiteX8" fmla="*/ 977272 w 1028707"/>
              <a:gd name="connsiteY8" fmla="*/ 514353 h 514353"/>
              <a:gd name="connsiteX9" fmla="*/ 51435 w 1028707"/>
              <a:gd name="connsiteY9" fmla="*/ 514353 h 514353"/>
              <a:gd name="connsiteX10" fmla="*/ 15065 w 1028707"/>
              <a:gd name="connsiteY10" fmla="*/ 499288 h 514353"/>
              <a:gd name="connsiteX11" fmla="*/ 0 w 1028707"/>
              <a:gd name="connsiteY11" fmla="*/ 462918 h 514353"/>
              <a:gd name="connsiteX12" fmla="*/ 0 w 1028707"/>
              <a:gd name="connsiteY12" fmla="*/ 51435 h 514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28707" h="514353">
                <a:moveTo>
                  <a:pt x="0" y="51435"/>
                </a:moveTo>
                <a:cubicBezTo>
                  <a:pt x="0" y="37794"/>
                  <a:pt x="5419" y="24711"/>
                  <a:pt x="15065" y="15065"/>
                </a:cubicBezTo>
                <a:cubicBezTo>
                  <a:pt x="24711" y="5419"/>
                  <a:pt x="37794" y="0"/>
                  <a:pt x="51435" y="0"/>
                </a:cubicBezTo>
                <a:lnTo>
                  <a:pt x="977272" y="0"/>
                </a:lnTo>
                <a:cubicBezTo>
                  <a:pt x="990913" y="0"/>
                  <a:pt x="1003996" y="5419"/>
                  <a:pt x="1013642" y="15065"/>
                </a:cubicBezTo>
                <a:cubicBezTo>
                  <a:pt x="1023288" y="24711"/>
                  <a:pt x="1028707" y="37794"/>
                  <a:pt x="1028707" y="51435"/>
                </a:cubicBezTo>
                <a:lnTo>
                  <a:pt x="1028707" y="462918"/>
                </a:lnTo>
                <a:cubicBezTo>
                  <a:pt x="1028707" y="476559"/>
                  <a:pt x="1023288" y="489642"/>
                  <a:pt x="1013642" y="499288"/>
                </a:cubicBezTo>
                <a:cubicBezTo>
                  <a:pt x="1003996" y="508934"/>
                  <a:pt x="990913" y="514353"/>
                  <a:pt x="977272" y="514353"/>
                </a:cubicBezTo>
                <a:lnTo>
                  <a:pt x="51435" y="514353"/>
                </a:lnTo>
                <a:cubicBezTo>
                  <a:pt x="37794" y="514353"/>
                  <a:pt x="24711" y="508934"/>
                  <a:pt x="15065" y="499288"/>
                </a:cubicBezTo>
                <a:cubicBezTo>
                  <a:pt x="5419" y="489642"/>
                  <a:pt x="0" y="476559"/>
                  <a:pt x="0" y="462918"/>
                </a:cubicBezTo>
                <a:lnTo>
                  <a:pt x="0" y="5143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1415" tIns="21415" rIns="21415" bIns="21415" spcCol="1270" anchor="ctr"/>
          <a:lstStyle/>
          <a:p>
            <a:pPr algn="ctr" defTabSz="444500">
              <a:lnSpc>
                <a:spcPct val="90000"/>
              </a:lnSpc>
              <a:spcAft>
                <a:spcPct val="35000"/>
              </a:spcAft>
              <a:defRPr/>
            </a:pPr>
            <a:r>
              <a:rPr lang="en-US" sz="1000" dirty="0"/>
              <a:t>GetWidget()</a:t>
            </a:r>
          </a:p>
        </p:txBody>
      </p:sp>
      <p:sp>
        <p:nvSpPr>
          <p:cNvPr id="67" name="Freeform 66"/>
          <p:cNvSpPr/>
          <p:nvPr/>
        </p:nvSpPr>
        <p:spPr>
          <a:xfrm rot="4365789">
            <a:off x="3290094" y="4108745"/>
            <a:ext cx="1412875" cy="144462"/>
          </a:xfrm>
          <a:custGeom>
            <a:avLst/>
            <a:gdLst>
              <a:gd name="connsiteX0" fmla="*/ 0 w 971160"/>
              <a:gd name="connsiteY0" fmla="*/ 9340 h 18680"/>
              <a:gd name="connsiteX1" fmla="*/ 971160 w 971160"/>
              <a:gd name="connsiteY1" fmla="*/ 9340 h 18680"/>
            </a:gdLst>
            <a:ahLst/>
            <a:cxnLst>
              <a:cxn ang="0">
                <a:pos x="connsiteX0" y="connsiteY0"/>
              </a:cxn>
              <a:cxn ang="0">
                <a:pos x="connsiteX1" y="connsiteY1"/>
              </a:cxn>
            </a:cxnLst>
            <a:rect l="l" t="t" r="r" b="b"/>
            <a:pathLst>
              <a:path w="971160" h="18680">
                <a:moveTo>
                  <a:pt x="0" y="9340"/>
                </a:moveTo>
                <a:lnTo>
                  <a:pt x="971160" y="9340"/>
                </a:lnTo>
              </a:path>
            </a:pathLst>
          </a:custGeom>
          <a:noFill/>
          <a:ln>
            <a:solidFill>
              <a:schemeClr val="accent1">
                <a:lumMod val="75000"/>
              </a:schemeClr>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lIns="474001" tIns="-14940" rIns="474000" bIns="-14939" spcCol="1270" anchor="ctr"/>
          <a:lstStyle/>
          <a:p>
            <a:pPr algn="ctr" defTabSz="444500">
              <a:lnSpc>
                <a:spcPct val="90000"/>
              </a:lnSpc>
              <a:spcAft>
                <a:spcPct val="35000"/>
              </a:spcAft>
              <a:defRPr/>
            </a:pPr>
            <a:endParaRPr lang="en-US" sz="1000" dirty="0"/>
          </a:p>
        </p:txBody>
      </p:sp>
      <p:sp>
        <p:nvSpPr>
          <p:cNvPr id="68" name="Freeform 67"/>
          <p:cNvSpPr/>
          <p:nvPr/>
        </p:nvSpPr>
        <p:spPr>
          <a:xfrm>
            <a:off x="4179887" y="4596900"/>
            <a:ext cx="1028700" cy="514350"/>
          </a:xfrm>
          <a:custGeom>
            <a:avLst/>
            <a:gdLst>
              <a:gd name="connsiteX0" fmla="*/ 0 w 1028707"/>
              <a:gd name="connsiteY0" fmla="*/ 51435 h 514353"/>
              <a:gd name="connsiteX1" fmla="*/ 15065 w 1028707"/>
              <a:gd name="connsiteY1" fmla="*/ 15065 h 514353"/>
              <a:gd name="connsiteX2" fmla="*/ 51435 w 1028707"/>
              <a:gd name="connsiteY2" fmla="*/ 0 h 514353"/>
              <a:gd name="connsiteX3" fmla="*/ 977272 w 1028707"/>
              <a:gd name="connsiteY3" fmla="*/ 0 h 514353"/>
              <a:gd name="connsiteX4" fmla="*/ 1013642 w 1028707"/>
              <a:gd name="connsiteY4" fmla="*/ 15065 h 514353"/>
              <a:gd name="connsiteX5" fmla="*/ 1028707 w 1028707"/>
              <a:gd name="connsiteY5" fmla="*/ 51435 h 514353"/>
              <a:gd name="connsiteX6" fmla="*/ 1028707 w 1028707"/>
              <a:gd name="connsiteY6" fmla="*/ 462918 h 514353"/>
              <a:gd name="connsiteX7" fmla="*/ 1013642 w 1028707"/>
              <a:gd name="connsiteY7" fmla="*/ 499288 h 514353"/>
              <a:gd name="connsiteX8" fmla="*/ 977272 w 1028707"/>
              <a:gd name="connsiteY8" fmla="*/ 514353 h 514353"/>
              <a:gd name="connsiteX9" fmla="*/ 51435 w 1028707"/>
              <a:gd name="connsiteY9" fmla="*/ 514353 h 514353"/>
              <a:gd name="connsiteX10" fmla="*/ 15065 w 1028707"/>
              <a:gd name="connsiteY10" fmla="*/ 499288 h 514353"/>
              <a:gd name="connsiteX11" fmla="*/ 0 w 1028707"/>
              <a:gd name="connsiteY11" fmla="*/ 462918 h 514353"/>
              <a:gd name="connsiteX12" fmla="*/ 0 w 1028707"/>
              <a:gd name="connsiteY12" fmla="*/ 51435 h 514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28707" h="514353">
                <a:moveTo>
                  <a:pt x="0" y="51435"/>
                </a:moveTo>
                <a:cubicBezTo>
                  <a:pt x="0" y="37794"/>
                  <a:pt x="5419" y="24711"/>
                  <a:pt x="15065" y="15065"/>
                </a:cubicBezTo>
                <a:cubicBezTo>
                  <a:pt x="24711" y="5419"/>
                  <a:pt x="37794" y="0"/>
                  <a:pt x="51435" y="0"/>
                </a:cubicBezTo>
                <a:lnTo>
                  <a:pt x="977272" y="0"/>
                </a:lnTo>
                <a:cubicBezTo>
                  <a:pt x="990913" y="0"/>
                  <a:pt x="1003996" y="5419"/>
                  <a:pt x="1013642" y="15065"/>
                </a:cubicBezTo>
                <a:cubicBezTo>
                  <a:pt x="1023288" y="24711"/>
                  <a:pt x="1028707" y="37794"/>
                  <a:pt x="1028707" y="51435"/>
                </a:cubicBezTo>
                <a:lnTo>
                  <a:pt x="1028707" y="462918"/>
                </a:lnTo>
                <a:cubicBezTo>
                  <a:pt x="1028707" y="476559"/>
                  <a:pt x="1023288" y="489642"/>
                  <a:pt x="1013642" y="499288"/>
                </a:cubicBezTo>
                <a:cubicBezTo>
                  <a:pt x="1003996" y="508934"/>
                  <a:pt x="990913" y="514353"/>
                  <a:pt x="977272" y="514353"/>
                </a:cubicBezTo>
                <a:lnTo>
                  <a:pt x="51435" y="514353"/>
                </a:lnTo>
                <a:cubicBezTo>
                  <a:pt x="37794" y="514353"/>
                  <a:pt x="24711" y="508934"/>
                  <a:pt x="15065" y="499288"/>
                </a:cubicBezTo>
                <a:cubicBezTo>
                  <a:pt x="5419" y="489642"/>
                  <a:pt x="0" y="476559"/>
                  <a:pt x="0" y="462918"/>
                </a:cubicBezTo>
                <a:lnTo>
                  <a:pt x="0" y="5143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1415" tIns="21415" rIns="21415" bIns="21415" spcCol="1270" anchor="ctr"/>
          <a:lstStyle/>
          <a:p>
            <a:pPr algn="ctr" defTabSz="444500">
              <a:lnSpc>
                <a:spcPct val="90000"/>
              </a:lnSpc>
              <a:spcAft>
                <a:spcPct val="35000"/>
              </a:spcAft>
              <a:defRPr/>
            </a:pPr>
            <a:r>
              <a:rPr lang="en-US" sz="1000" dirty="0"/>
              <a:t>SwitchCockpit()</a:t>
            </a:r>
          </a:p>
        </p:txBody>
      </p:sp>
      <p:sp>
        <p:nvSpPr>
          <p:cNvPr id="69" name="Freeform 68"/>
          <p:cNvSpPr/>
          <p:nvPr/>
        </p:nvSpPr>
        <p:spPr>
          <a:xfrm>
            <a:off x="1455737" y="3204663"/>
            <a:ext cx="1028700" cy="514350"/>
          </a:xfrm>
          <a:custGeom>
            <a:avLst/>
            <a:gdLst>
              <a:gd name="connsiteX0" fmla="*/ 0 w 1028707"/>
              <a:gd name="connsiteY0" fmla="*/ 51435 h 514353"/>
              <a:gd name="connsiteX1" fmla="*/ 15065 w 1028707"/>
              <a:gd name="connsiteY1" fmla="*/ 15065 h 514353"/>
              <a:gd name="connsiteX2" fmla="*/ 51435 w 1028707"/>
              <a:gd name="connsiteY2" fmla="*/ 0 h 514353"/>
              <a:gd name="connsiteX3" fmla="*/ 977272 w 1028707"/>
              <a:gd name="connsiteY3" fmla="*/ 0 h 514353"/>
              <a:gd name="connsiteX4" fmla="*/ 1013642 w 1028707"/>
              <a:gd name="connsiteY4" fmla="*/ 15065 h 514353"/>
              <a:gd name="connsiteX5" fmla="*/ 1028707 w 1028707"/>
              <a:gd name="connsiteY5" fmla="*/ 51435 h 514353"/>
              <a:gd name="connsiteX6" fmla="*/ 1028707 w 1028707"/>
              <a:gd name="connsiteY6" fmla="*/ 462918 h 514353"/>
              <a:gd name="connsiteX7" fmla="*/ 1013642 w 1028707"/>
              <a:gd name="connsiteY7" fmla="*/ 499288 h 514353"/>
              <a:gd name="connsiteX8" fmla="*/ 977272 w 1028707"/>
              <a:gd name="connsiteY8" fmla="*/ 514353 h 514353"/>
              <a:gd name="connsiteX9" fmla="*/ 51435 w 1028707"/>
              <a:gd name="connsiteY9" fmla="*/ 514353 h 514353"/>
              <a:gd name="connsiteX10" fmla="*/ 15065 w 1028707"/>
              <a:gd name="connsiteY10" fmla="*/ 499288 h 514353"/>
              <a:gd name="connsiteX11" fmla="*/ 0 w 1028707"/>
              <a:gd name="connsiteY11" fmla="*/ 462918 h 514353"/>
              <a:gd name="connsiteX12" fmla="*/ 0 w 1028707"/>
              <a:gd name="connsiteY12" fmla="*/ 51435 h 514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28707" h="514353">
                <a:moveTo>
                  <a:pt x="0" y="51435"/>
                </a:moveTo>
                <a:cubicBezTo>
                  <a:pt x="0" y="37794"/>
                  <a:pt x="5419" y="24711"/>
                  <a:pt x="15065" y="15065"/>
                </a:cubicBezTo>
                <a:cubicBezTo>
                  <a:pt x="24711" y="5419"/>
                  <a:pt x="37794" y="0"/>
                  <a:pt x="51435" y="0"/>
                </a:cubicBezTo>
                <a:lnTo>
                  <a:pt x="977272" y="0"/>
                </a:lnTo>
                <a:cubicBezTo>
                  <a:pt x="990913" y="0"/>
                  <a:pt x="1003996" y="5419"/>
                  <a:pt x="1013642" y="15065"/>
                </a:cubicBezTo>
                <a:cubicBezTo>
                  <a:pt x="1023288" y="24711"/>
                  <a:pt x="1028707" y="37794"/>
                  <a:pt x="1028707" y="51435"/>
                </a:cubicBezTo>
                <a:lnTo>
                  <a:pt x="1028707" y="462918"/>
                </a:lnTo>
                <a:cubicBezTo>
                  <a:pt x="1028707" y="476559"/>
                  <a:pt x="1023288" y="489642"/>
                  <a:pt x="1013642" y="499288"/>
                </a:cubicBezTo>
                <a:cubicBezTo>
                  <a:pt x="1003996" y="508934"/>
                  <a:pt x="990913" y="514353"/>
                  <a:pt x="977272" y="514353"/>
                </a:cubicBezTo>
                <a:lnTo>
                  <a:pt x="51435" y="514353"/>
                </a:lnTo>
                <a:cubicBezTo>
                  <a:pt x="37794" y="514353"/>
                  <a:pt x="24711" y="508934"/>
                  <a:pt x="15065" y="499288"/>
                </a:cubicBezTo>
                <a:cubicBezTo>
                  <a:pt x="5419" y="489642"/>
                  <a:pt x="0" y="476559"/>
                  <a:pt x="0" y="462918"/>
                </a:cubicBezTo>
                <a:lnTo>
                  <a:pt x="0" y="5143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1415" tIns="21415" rIns="21415" bIns="21415" spcCol="1270" anchor="ctr"/>
          <a:lstStyle/>
          <a:p>
            <a:pPr algn="ctr" defTabSz="444500">
              <a:lnSpc>
                <a:spcPct val="90000"/>
              </a:lnSpc>
              <a:spcAft>
                <a:spcPct val="35000"/>
              </a:spcAft>
              <a:defRPr/>
            </a:pPr>
            <a:r>
              <a:rPr lang="en-US" sz="1000" dirty="0">
                <a:solidFill>
                  <a:srgbClr val="00B050"/>
                </a:solidFill>
              </a:rPr>
              <a:t>uiApp</a:t>
            </a:r>
          </a:p>
        </p:txBody>
      </p:sp>
      <p:sp>
        <p:nvSpPr>
          <p:cNvPr id="70" name="Freeform 69"/>
          <p:cNvSpPr/>
          <p:nvPr/>
        </p:nvSpPr>
        <p:spPr>
          <a:xfrm>
            <a:off x="2474912" y="3428500"/>
            <a:ext cx="304800" cy="46038"/>
          </a:xfrm>
          <a:custGeom>
            <a:avLst/>
            <a:gdLst>
              <a:gd name="connsiteX0" fmla="*/ 0 w 506742"/>
              <a:gd name="connsiteY0" fmla="*/ 9340 h 18680"/>
              <a:gd name="connsiteX1" fmla="*/ 506742 w 506742"/>
              <a:gd name="connsiteY1" fmla="*/ 9340 h 18680"/>
            </a:gdLst>
            <a:ahLst/>
            <a:cxnLst>
              <a:cxn ang="0">
                <a:pos x="connsiteX0" y="connsiteY0"/>
              </a:cxn>
              <a:cxn ang="0">
                <a:pos x="connsiteX1" y="connsiteY1"/>
              </a:cxn>
            </a:cxnLst>
            <a:rect l="l" t="t" r="r" b="b"/>
            <a:pathLst>
              <a:path w="506742" h="18680">
                <a:moveTo>
                  <a:pt x="0" y="9340"/>
                </a:moveTo>
                <a:lnTo>
                  <a:pt x="506742" y="934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lIns="253402" tIns="-3328" rIns="253402" bIns="-3330" spcCol="1270" anchor="ctr"/>
          <a:lstStyle/>
          <a:p>
            <a:pPr algn="ctr" defTabSz="444500">
              <a:lnSpc>
                <a:spcPct val="90000"/>
              </a:lnSpc>
              <a:spcAft>
                <a:spcPct val="35000"/>
              </a:spcAft>
              <a:defRPr/>
            </a:pPr>
            <a:endParaRPr lang="en-US" sz="1000" dirty="0"/>
          </a:p>
        </p:txBody>
      </p:sp>
      <p:sp>
        <p:nvSpPr>
          <p:cNvPr id="71" name="Freeform 70"/>
          <p:cNvSpPr/>
          <p:nvPr/>
        </p:nvSpPr>
        <p:spPr>
          <a:xfrm>
            <a:off x="4198937" y="5797050"/>
            <a:ext cx="1028700" cy="514350"/>
          </a:xfrm>
          <a:custGeom>
            <a:avLst/>
            <a:gdLst>
              <a:gd name="connsiteX0" fmla="*/ 0 w 1028707"/>
              <a:gd name="connsiteY0" fmla="*/ 51435 h 514353"/>
              <a:gd name="connsiteX1" fmla="*/ 15065 w 1028707"/>
              <a:gd name="connsiteY1" fmla="*/ 15065 h 514353"/>
              <a:gd name="connsiteX2" fmla="*/ 51435 w 1028707"/>
              <a:gd name="connsiteY2" fmla="*/ 0 h 514353"/>
              <a:gd name="connsiteX3" fmla="*/ 977272 w 1028707"/>
              <a:gd name="connsiteY3" fmla="*/ 0 h 514353"/>
              <a:gd name="connsiteX4" fmla="*/ 1013642 w 1028707"/>
              <a:gd name="connsiteY4" fmla="*/ 15065 h 514353"/>
              <a:gd name="connsiteX5" fmla="*/ 1028707 w 1028707"/>
              <a:gd name="connsiteY5" fmla="*/ 51435 h 514353"/>
              <a:gd name="connsiteX6" fmla="*/ 1028707 w 1028707"/>
              <a:gd name="connsiteY6" fmla="*/ 462918 h 514353"/>
              <a:gd name="connsiteX7" fmla="*/ 1013642 w 1028707"/>
              <a:gd name="connsiteY7" fmla="*/ 499288 h 514353"/>
              <a:gd name="connsiteX8" fmla="*/ 977272 w 1028707"/>
              <a:gd name="connsiteY8" fmla="*/ 514353 h 514353"/>
              <a:gd name="connsiteX9" fmla="*/ 51435 w 1028707"/>
              <a:gd name="connsiteY9" fmla="*/ 514353 h 514353"/>
              <a:gd name="connsiteX10" fmla="*/ 15065 w 1028707"/>
              <a:gd name="connsiteY10" fmla="*/ 499288 h 514353"/>
              <a:gd name="connsiteX11" fmla="*/ 0 w 1028707"/>
              <a:gd name="connsiteY11" fmla="*/ 462918 h 514353"/>
              <a:gd name="connsiteX12" fmla="*/ 0 w 1028707"/>
              <a:gd name="connsiteY12" fmla="*/ 51435 h 514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28707" h="514353">
                <a:moveTo>
                  <a:pt x="0" y="51435"/>
                </a:moveTo>
                <a:cubicBezTo>
                  <a:pt x="0" y="37794"/>
                  <a:pt x="5419" y="24711"/>
                  <a:pt x="15065" y="15065"/>
                </a:cubicBezTo>
                <a:cubicBezTo>
                  <a:pt x="24711" y="5419"/>
                  <a:pt x="37794" y="0"/>
                  <a:pt x="51435" y="0"/>
                </a:cubicBezTo>
                <a:lnTo>
                  <a:pt x="977272" y="0"/>
                </a:lnTo>
                <a:cubicBezTo>
                  <a:pt x="990913" y="0"/>
                  <a:pt x="1003996" y="5419"/>
                  <a:pt x="1013642" y="15065"/>
                </a:cubicBezTo>
                <a:cubicBezTo>
                  <a:pt x="1023288" y="24711"/>
                  <a:pt x="1028707" y="37794"/>
                  <a:pt x="1028707" y="51435"/>
                </a:cubicBezTo>
                <a:lnTo>
                  <a:pt x="1028707" y="462918"/>
                </a:lnTo>
                <a:cubicBezTo>
                  <a:pt x="1028707" y="476559"/>
                  <a:pt x="1023288" y="489642"/>
                  <a:pt x="1013642" y="499288"/>
                </a:cubicBezTo>
                <a:cubicBezTo>
                  <a:pt x="1003996" y="508934"/>
                  <a:pt x="990913" y="514353"/>
                  <a:pt x="977272" y="514353"/>
                </a:cubicBezTo>
                <a:lnTo>
                  <a:pt x="51435" y="514353"/>
                </a:lnTo>
                <a:cubicBezTo>
                  <a:pt x="37794" y="514353"/>
                  <a:pt x="24711" y="508934"/>
                  <a:pt x="15065" y="499288"/>
                </a:cubicBezTo>
                <a:cubicBezTo>
                  <a:pt x="5419" y="489642"/>
                  <a:pt x="0" y="476559"/>
                  <a:pt x="0" y="462918"/>
                </a:cubicBezTo>
                <a:lnTo>
                  <a:pt x="0" y="5143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1415" tIns="21415" rIns="21415" bIns="21415" spcCol="1270" anchor="ctr"/>
          <a:lstStyle/>
          <a:p>
            <a:pPr algn="ctr" defTabSz="444500">
              <a:lnSpc>
                <a:spcPct val="90000"/>
              </a:lnSpc>
              <a:spcAft>
                <a:spcPct val="35000"/>
              </a:spcAft>
              <a:defRPr/>
            </a:pPr>
            <a:r>
              <a:rPr lang="en-US" sz="1000" dirty="0"/>
              <a:t>Refresh()</a:t>
            </a:r>
          </a:p>
        </p:txBody>
      </p:sp>
      <p:sp>
        <p:nvSpPr>
          <p:cNvPr id="73" name="Freeform 72"/>
          <p:cNvSpPr/>
          <p:nvPr/>
        </p:nvSpPr>
        <p:spPr>
          <a:xfrm rot="4462708">
            <a:off x="4644232" y="3843632"/>
            <a:ext cx="1601787" cy="44450"/>
          </a:xfrm>
          <a:custGeom>
            <a:avLst/>
            <a:gdLst>
              <a:gd name="connsiteX0" fmla="*/ 0 w 978033"/>
              <a:gd name="connsiteY0" fmla="*/ 9340 h 18680"/>
              <a:gd name="connsiteX1" fmla="*/ 978033 w 978033"/>
              <a:gd name="connsiteY1" fmla="*/ 9340 h 18680"/>
            </a:gdLst>
            <a:ahLst/>
            <a:cxnLst>
              <a:cxn ang="0">
                <a:pos x="connsiteX0" y="connsiteY0"/>
              </a:cxn>
              <a:cxn ang="0">
                <a:pos x="connsiteX1" y="connsiteY1"/>
              </a:cxn>
            </a:cxnLst>
            <a:rect l="l" t="t" r="r" b="b"/>
            <a:pathLst>
              <a:path w="978033" h="18680">
                <a:moveTo>
                  <a:pt x="0" y="9340"/>
                </a:moveTo>
                <a:lnTo>
                  <a:pt x="978033" y="9340"/>
                </a:lnTo>
              </a:path>
            </a:pathLst>
          </a:custGeom>
          <a:noFill/>
          <a:ln>
            <a:solidFill>
              <a:schemeClr val="accent1">
                <a:lumMod val="75000"/>
              </a:schemeClr>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lIns="477265" tIns="-15112" rIns="477266" bIns="-15110" spcCol="1270" anchor="ctr"/>
          <a:lstStyle/>
          <a:p>
            <a:pPr algn="ctr" defTabSz="444500">
              <a:lnSpc>
                <a:spcPct val="90000"/>
              </a:lnSpc>
              <a:spcAft>
                <a:spcPct val="35000"/>
              </a:spcAft>
              <a:defRPr/>
            </a:pPr>
            <a:endParaRPr lang="en-US" sz="1000" dirty="0"/>
          </a:p>
        </p:txBody>
      </p:sp>
      <p:sp>
        <p:nvSpPr>
          <p:cNvPr id="74" name="Freeform 73"/>
          <p:cNvSpPr/>
          <p:nvPr/>
        </p:nvSpPr>
        <p:spPr>
          <a:xfrm>
            <a:off x="5646737" y="4319088"/>
            <a:ext cx="1028700" cy="514350"/>
          </a:xfrm>
          <a:custGeom>
            <a:avLst/>
            <a:gdLst>
              <a:gd name="connsiteX0" fmla="*/ 0 w 1028707"/>
              <a:gd name="connsiteY0" fmla="*/ 51435 h 514353"/>
              <a:gd name="connsiteX1" fmla="*/ 15065 w 1028707"/>
              <a:gd name="connsiteY1" fmla="*/ 15065 h 514353"/>
              <a:gd name="connsiteX2" fmla="*/ 51435 w 1028707"/>
              <a:gd name="connsiteY2" fmla="*/ 0 h 514353"/>
              <a:gd name="connsiteX3" fmla="*/ 977272 w 1028707"/>
              <a:gd name="connsiteY3" fmla="*/ 0 h 514353"/>
              <a:gd name="connsiteX4" fmla="*/ 1013642 w 1028707"/>
              <a:gd name="connsiteY4" fmla="*/ 15065 h 514353"/>
              <a:gd name="connsiteX5" fmla="*/ 1028707 w 1028707"/>
              <a:gd name="connsiteY5" fmla="*/ 51435 h 514353"/>
              <a:gd name="connsiteX6" fmla="*/ 1028707 w 1028707"/>
              <a:gd name="connsiteY6" fmla="*/ 462918 h 514353"/>
              <a:gd name="connsiteX7" fmla="*/ 1013642 w 1028707"/>
              <a:gd name="connsiteY7" fmla="*/ 499288 h 514353"/>
              <a:gd name="connsiteX8" fmla="*/ 977272 w 1028707"/>
              <a:gd name="connsiteY8" fmla="*/ 514353 h 514353"/>
              <a:gd name="connsiteX9" fmla="*/ 51435 w 1028707"/>
              <a:gd name="connsiteY9" fmla="*/ 514353 h 514353"/>
              <a:gd name="connsiteX10" fmla="*/ 15065 w 1028707"/>
              <a:gd name="connsiteY10" fmla="*/ 499288 h 514353"/>
              <a:gd name="connsiteX11" fmla="*/ 0 w 1028707"/>
              <a:gd name="connsiteY11" fmla="*/ 462918 h 514353"/>
              <a:gd name="connsiteX12" fmla="*/ 0 w 1028707"/>
              <a:gd name="connsiteY12" fmla="*/ 51435 h 514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28707" h="514353">
                <a:moveTo>
                  <a:pt x="0" y="51435"/>
                </a:moveTo>
                <a:cubicBezTo>
                  <a:pt x="0" y="37794"/>
                  <a:pt x="5419" y="24711"/>
                  <a:pt x="15065" y="15065"/>
                </a:cubicBezTo>
                <a:cubicBezTo>
                  <a:pt x="24711" y="5419"/>
                  <a:pt x="37794" y="0"/>
                  <a:pt x="51435" y="0"/>
                </a:cubicBezTo>
                <a:lnTo>
                  <a:pt x="977272" y="0"/>
                </a:lnTo>
                <a:cubicBezTo>
                  <a:pt x="990913" y="0"/>
                  <a:pt x="1003996" y="5419"/>
                  <a:pt x="1013642" y="15065"/>
                </a:cubicBezTo>
                <a:cubicBezTo>
                  <a:pt x="1023288" y="24711"/>
                  <a:pt x="1028707" y="37794"/>
                  <a:pt x="1028707" y="51435"/>
                </a:cubicBezTo>
                <a:lnTo>
                  <a:pt x="1028707" y="462918"/>
                </a:lnTo>
                <a:cubicBezTo>
                  <a:pt x="1028707" y="476559"/>
                  <a:pt x="1023288" y="489642"/>
                  <a:pt x="1013642" y="499288"/>
                </a:cubicBezTo>
                <a:cubicBezTo>
                  <a:pt x="1003996" y="508934"/>
                  <a:pt x="990913" y="514353"/>
                  <a:pt x="977272" y="514353"/>
                </a:cubicBezTo>
                <a:lnTo>
                  <a:pt x="51435" y="514353"/>
                </a:lnTo>
                <a:cubicBezTo>
                  <a:pt x="37794" y="514353"/>
                  <a:pt x="24711" y="508934"/>
                  <a:pt x="15065" y="499288"/>
                </a:cubicBezTo>
                <a:cubicBezTo>
                  <a:pt x="5419" y="489642"/>
                  <a:pt x="0" y="476559"/>
                  <a:pt x="0" y="462918"/>
                </a:cubicBezTo>
                <a:lnTo>
                  <a:pt x="0" y="5143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1415" tIns="21415" rIns="21415" bIns="21415" spcCol="1270" anchor="ctr"/>
          <a:lstStyle/>
          <a:p>
            <a:pPr algn="ctr" defTabSz="444500">
              <a:lnSpc>
                <a:spcPct val="90000"/>
              </a:lnSpc>
              <a:spcAft>
                <a:spcPct val="35000"/>
              </a:spcAft>
              <a:defRPr/>
            </a:pPr>
            <a:r>
              <a:rPr lang="en-US" sz="1000" dirty="0"/>
              <a:t>Save()</a:t>
            </a:r>
          </a:p>
        </p:txBody>
      </p:sp>
      <p:sp>
        <p:nvSpPr>
          <p:cNvPr id="76" name="Freeform 75"/>
          <p:cNvSpPr/>
          <p:nvPr/>
        </p:nvSpPr>
        <p:spPr>
          <a:xfrm>
            <a:off x="4189412" y="5206500"/>
            <a:ext cx="1119188" cy="514350"/>
          </a:xfrm>
          <a:custGeom>
            <a:avLst/>
            <a:gdLst>
              <a:gd name="connsiteX0" fmla="*/ 0 w 1028707"/>
              <a:gd name="connsiteY0" fmla="*/ 51435 h 514353"/>
              <a:gd name="connsiteX1" fmla="*/ 15065 w 1028707"/>
              <a:gd name="connsiteY1" fmla="*/ 15065 h 514353"/>
              <a:gd name="connsiteX2" fmla="*/ 51435 w 1028707"/>
              <a:gd name="connsiteY2" fmla="*/ 0 h 514353"/>
              <a:gd name="connsiteX3" fmla="*/ 977272 w 1028707"/>
              <a:gd name="connsiteY3" fmla="*/ 0 h 514353"/>
              <a:gd name="connsiteX4" fmla="*/ 1013642 w 1028707"/>
              <a:gd name="connsiteY4" fmla="*/ 15065 h 514353"/>
              <a:gd name="connsiteX5" fmla="*/ 1028707 w 1028707"/>
              <a:gd name="connsiteY5" fmla="*/ 51435 h 514353"/>
              <a:gd name="connsiteX6" fmla="*/ 1028707 w 1028707"/>
              <a:gd name="connsiteY6" fmla="*/ 462918 h 514353"/>
              <a:gd name="connsiteX7" fmla="*/ 1013642 w 1028707"/>
              <a:gd name="connsiteY7" fmla="*/ 499288 h 514353"/>
              <a:gd name="connsiteX8" fmla="*/ 977272 w 1028707"/>
              <a:gd name="connsiteY8" fmla="*/ 514353 h 514353"/>
              <a:gd name="connsiteX9" fmla="*/ 51435 w 1028707"/>
              <a:gd name="connsiteY9" fmla="*/ 514353 h 514353"/>
              <a:gd name="connsiteX10" fmla="*/ 15065 w 1028707"/>
              <a:gd name="connsiteY10" fmla="*/ 499288 h 514353"/>
              <a:gd name="connsiteX11" fmla="*/ 0 w 1028707"/>
              <a:gd name="connsiteY11" fmla="*/ 462918 h 514353"/>
              <a:gd name="connsiteX12" fmla="*/ 0 w 1028707"/>
              <a:gd name="connsiteY12" fmla="*/ 51435 h 514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28707" h="514353">
                <a:moveTo>
                  <a:pt x="0" y="51435"/>
                </a:moveTo>
                <a:cubicBezTo>
                  <a:pt x="0" y="37794"/>
                  <a:pt x="5419" y="24711"/>
                  <a:pt x="15065" y="15065"/>
                </a:cubicBezTo>
                <a:cubicBezTo>
                  <a:pt x="24711" y="5419"/>
                  <a:pt x="37794" y="0"/>
                  <a:pt x="51435" y="0"/>
                </a:cubicBezTo>
                <a:lnTo>
                  <a:pt x="977272" y="0"/>
                </a:lnTo>
                <a:cubicBezTo>
                  <a:pt x="990913" y="0"/>
                  <a:pt x="1003996" y="5419"/>
                  <a:pt x="1013642" y="15065"/>
                </a:cubicBezTo>
                <a:cubicBezTo>
                  <a:pt x="1023288" y="24711"/>
                  <a:pt x="1028707" y="37794"/>
                  <a:pt x="1028707" y="51435"/>
                </a:cubicBezTo>
                <a:lnTo>
                  <a:pt x="1028707" y="462918"/>
                </a:lnTo>
                <a:cubicBezTo>
                  <a:pt x="1028707" y="476559"/>
                  <a:pt x="1023288" y="489642"/>
                  <a:pt x="1013642" y="499288"/>
                </a:cubicBezTo>
                <a:cubicBezTo>
                  <a:pt x="1003996" y="508934"/>
                  <a:pt x="990913" y="514353"/>
                  <a:pt x="977272" y="514353"/>
                </a:cubicBezTo>
                <a:lnTo>
                  <a:pt x="51435" y="514353"/>
                </a:lnTo>
                <a:cubicBezTo>
                  <a:pt x="37794" y="514353"/>
                  <a:pt x="24711" y="508934"/>
                  <a:pt x="15065" y="499288"/>
                </a:cubicBezTo>
                <a:cubicBezTo>
                  <a:pt x="5419" y="489642"/>
                  <a:pt x="0" y="476559"/>
                  <a:pt x="0" y="462918"/>
                </a:cubicBezTo>
                <a:lnTo>
                  <a:pt x="0" y="5143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1415" tIns="21415" rIns="21415" bIns="21415" spcCol="1270" anchor="ctr"/>
          <a:lstStyle/>
          <a:p>
            <a:pPr algn="ctr" defTabSz="444500">
              <a:lnSpc>
                <a:spcPct val="90000"/>
              </a:lnSpc>
              <a:spcAft>
                <a:spcPct val="35000"/>
              </a:spcAft>
              <a:defRPr/>
            </a:pPr>
            <a:r>
              <a:rPr lang="en-US" sz="1000" dirty="0"/>
              <a:t>RegisterWidget()</a:t>
            </a:r>
          </a:p>
        </p:txBody>
      </p:sp>
      <p:sp>
        <p:nvSpPr>
          <p:cNvPr id="77" name="Freeform 76"/>
          <p:cNvSpPr/>
          <p:nvPr/>
        </p:nvSpPr>
        <p:spPr>
          <a:xfrm rot="4714371">
            <a:off x="7282657" y="2889545"/>
            <a:ext cx="2060575" cy="87313"/>
          </a:xfrm>
          <a:custGeom>
            <a:avLst/>
            <a:gdLst>
              <a:gd name="connsiteX0" fmla="*/ 0 w 1534949"/>
              <a:gd name="connsiteY0" fmla="*/ 9340 h 18680"/>
              <a:gd name="connsiteX1" fmla="*/ 1534949 w 1534949"/>
              <a:gd name="connsiteY1" fmla="*/ 9340 h 18680"/>
            </a:gdLst>
            <a:ahLst/>
            <a:cxnLst>
              <a:cxn ang="0">
                <a:pos x="connsiteX0" y="connsiteY0"/>
              </a:cxn>
              <a:cxn ang="0">
                <a:pos x="connsiteX1" y="connsiteY1"/>
              </a:cxn>
            </a:cxnLst>
            <a:rect l="l" t="t" r="r" b="b"/>
            <a:pathLst>
              <a:path w="1534949" h="18680">
                <a:moveTo>
                  <a:pt x="0" y="9340"/>
                </a:moveTo>
                <a:lnTo>
                  <a:pt x="1534949" y="9340"/>
                </a:lnTo>
              </a:path>
            </a:pathLst>
          </a:custGeom>
          <a:noFill/>
          <a:ln>
            <a:solidFill>
              <a:schemeClr val="accent1">
                <a:lumMod val="75000"/>
              </a:schemeClr>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lIns="741800" tIns="-29035" rIns="741801" bIns="-29033" spcCol="1270" anchor="ctr"/>
          <a:lstStyle/>
          <a:p>
            <a:pPr algn="ctr" defTabSz="444500">
              <a:lnSpc>
                <a:spcPct val="90000"/>
              </a:lnSpc>
              <a:spcAft>
                <a:spcPct val="35000"/>
              </a:spcAft>
              <a:defRPr/>
            </a:pPr>
            <a:endParaRPr lang="en-US" sz="1000" dirty="0"/>
          </a:p>
        </p:txBody>
      </p:sp>
      <p:sp>
        <p:nvSpPr>
          <p:cNvPr id="78" name="Freeform 77"/>
          <p:cNvSpPr/>
          <p:nvPr/>
        </p:nvSpPr>
        <p:spPr>
          <a:xfrm rot="4904561" flipV="1">
            <a:off x="6954044" y="3224507"/>
            <a:ext cx="2697162" cy="73025"/>
          </a:xfrm>
          <a:custGeom>
            <a:avLst/>
            <a:gdLst>
              <a:gd name="connsiteX0" fmla="*/ 0 w 1534949"/>
              <a:gd name="connsiteY0" fmla="*/ 9340 h 18680"/>
              <a:gd name="connsiteX1" fmla="*/ 1534949 w 1534949"/>
              <a:gd name="connsiteY1" fmla="*/ 9340 h 18680"/>
            </a:gdLst>
            <a:ahLst/>
            <a:cxnLst>
              <a:cxn ang="0">
                <a:pos x="connsiteX0" y="connsiteY0"/>
              </a:cxn>
              <a:cxn ang="0">
                <a:pos x="connsiteX1" y="connsiteY1"/>
              </a:cxn>
            </a:cxnLst>
            <a:rect l="l" t="t" r="r" b="b"/>
            <a:pathLst>
              <a:path w="1534949" h="18680">
                <a:moveTo>
                  <a:pt x="0" y="9340"/>
                </a:moveTo>
                <a:lnTo>
                  <a:pt x="1534949" y="9340"/>
                </a:lnTo>
              </a:path>
            </a:pathLst>
          </a:custGeom>
          <a:noFill/>
          <a:ln>
            <a:solidFill>
              <a:schemeClr val="accent1">
                <a:lumMod val="75000"/>
              </a:schemeClr>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lIns="741800" tIns="-29035" rIns="741801" bIns="-29033" spcCol="1270" anchor="ctr"/>
          <a:lstStyle/>
          <a:p>
            <a:pPr algn="ctr" defTabSz="444500">
              <a:lnSpc>
                <a:spcPct val="90000"/>
              </a:lnSpc>
              <a:spcAft>
                <a:spcPct val="35000"/>
              </a:spcAft>
              <a:defRPr/>
            </a:pPr>
            <a:endParaRPr lang="en-US" sz="1000" dirty="0"/>
          </a:p>
        </p:txBody>
      </p:sp>
      <p:sp>
        <p:nvSpPr>
          <p:cNvPr id="79" name="Freeform 78"/>
          <p:cNvSpPr/>
          <p:nvPr/>
        </p:nvSpPr>
        <p:spPr>
          <a:xfrm rot="4714371">
            <a:off x="2958307" y="4442120"/>
            <a:ext cx="2060575" cy="87313"/>
          </a:xfrm>
          <a:custGeom>
            <a:avLst/>
            <a:gdLst>
              <a:gd name="connsiteX0" fmla="*/ 0 w 1534949"/>
              <a:gd name="connsiteY0" fmla="*/ 9340 h 18680"/>
              <a:gd name="connsiteX1" fmla="*/ 1534949 w 1534949"/>
              <a:gd name="connsiteY1" fmla="*/ 9340 h 18680"/>
            </a:gdLst>
            <a:ahLst/>
            <a:cxnLst>
              <a:cxn ang="0">
                <a:pos x="connsiteX0" y="connsiteY0"/>
              </a:cxn>
              <a:cxn ang="0">
                <a:pos x="connsiteX1" y="connsiteY1"/>
              </a:cxn>
            </a:cxnLst>
            <a:rect l="l" t="t" r="r" b="b"/>
            <a:pathLst>
              <a:path w="1534949" h="18680">
                <a:moveTo>
                  <a:pt x="0" y="9340"/>
                </a:moveTo>
                <a:lnTo>
                  <a:pt x="1534949" y="9340"/>
                </a:lnTo>
              </a:path>
            </a:pathLst>
          </a:custGeom>
          <a:noFill/>
          <a:ln>
            <a:solidFill>
              <a:schemeClr val="accent1">
                <a:lumMod val="75000"/>
              </a:schemeClr>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lIns="741800" tIns="-29035" rIns="741801" bIns="-29033" spcCol="1270" anchor="ctr"/>
          <a:lstStyle/>
          <a:p>
            <a:pPr algn="ctr" defTabSz="444500">
              <a:lnSpc>
                <a:spcPct val="90000"/>
              </a:lnSpc>
              <a:spcAft>
                <a:spcPct val="35000"/>
              </a:spcAft>
              <a:defRPr/>
            </a:pPr>
            <a:endParaRPr lang="en-US" sz="1000" dirty="0"/>
          </a:p>
        </p:txBody>
      </p:sp>
      <p:sp>
        <p:nvSpPr>
          <p:cNvPr id="80" name="Freeform 79"/>
          <p:cNvSpPr/>
          <p:nvPr/>
        </p:nvSpPr>
        <p:spPr>
          <a:xfrm rot="4904561" flipV="1">
            <a:off x="2629694" y="4777082"/>
            <a:ext cx="2697162" cy="73025"/>
          </a:xfrm>
          <a:custGeom>
            <a:avLst/>
            <a:gdLst>
              <a:gd name="connsiteX0" fmla="*/ 0 w 1534949"/>
              <a:gd name="connsiteY0" fmla="*/ 9340 h 18680"/>
              <a:gd name="connsiteX1" fmla="*/ 1534949 w 1534949"/>
              <a:gd name="connsiteY1" fmla="*/ 9340 h 18680"/>
            </a:gdLst>
            <a:ahLst/>
            <a:cxnLst>
              <a:cxn ang="0">
                <a:pos x="connsiteX0" y="connsiteY0"/>
              </a:cxn>
              <a:cxn ang="0">
                <a:pos x="connsiteX1" y="connsiteY1"/>
              </a:cxn>
            </a:cxnLst>
            <a:rect l="l" t="t" r="r" b="b"/>
            <a:pathLst>
              <a:path w="1534949" h="18680">
                <a:moveTo>
                  <a:pt x="0" y="9340"/>
                </a:moveTo>
                <a:lnTo>
                  <a:pt x="1534949" y="9340"/>
                </a:lnTo>
              </a:path>
            </a:pathLst>
          </a:custGeom>
          <a:noFill/>
          <a:ln>
            <a:solidFill>
              <a:schemeClr val="accent1">
                <a:lumMod val="75000"/>
              </a:schemeClr>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lIns="741800" tIns="-29035" rIns="741801" bIns="-29033" spcCol="1270" anchor="ctr"/>
          <a:lstStyle/>
          <a:p>
            <a:pPr algn="ctr" defTabSz="444500">
              <a:lnSpc>
                <a:spcPct val="90000"/>
              </a:lnSpc>
              <a:spcAft>
                <a:spcPct val="35000"/>
              </a:spcAft>
              <a:defRPr/>
            </a:pPr>
            <a:endParaRPr lang="en-US" sz="1000" dirty="0"/>
          </a:p>
        </p:txBody>
      </p:sp>
      <p:sp>
        <p:nvSpPr>
          <p:cNvPr id="45" name="Freeform 44"/>
          <p:cNvSpPr/>
          <p:nvPr/>
        </p:nvSpPr>
        <p:spPr>
          <a:xfrm>
            <a:off x="8521700" y="1923550"/>
            <a:ext cx="1028700" cy="514350"/>
          </a:xfrm>
          <a:custGeom>
            <a:avLst/>
            <a:gdLst>
              <a:gd name="connsiteX0" fmla="*/ 0 w 1028707"/>
              <a:gd name="connsiteY0" fmla="*/ 51435 h 514353"/>
              <a:gd name="connsiteX1" fmla="*/ 15065 w 1028707"/>
              <a:gd name="connsiteY1" fmla="*/ 15065 h 514353"/>
              <a:gd name="connsiteX2" fmla="*/ 51435 w 1028707"/>
              <a:gd name="connsiteY2" fmla="*/ 0 h 514353"/>
              <a:gd name="connsiteX3" fmla="*/ 977272 w 1028707"/>
              <a:gd name="connsiteY3" fmla="*/ 0 h 514353"/>
              <a:gd name="connsiteX4" fmla="*/ 1013642 w 1028707"/>
              <a:gd name="connsiteY4" fmla="*/ 15065 h 514353"/>
              <a:gd name="connsiteX5" fmla="*/ 1028707 w 1028707"/>
              <a:gd name="connsiteY5" fmla="*/ 51435 h 514353"/>
              <a:gd name="connsiteX6" fmla="*/ 1028707 w 1028707"/>
              <a:gd name="connsiteY6" fmla="*/ 462918 h 514353"/>
              <a:gd name="connsiteX7" fmla="*/ 1013642 w 1028707"/>
              <a:gd name="connsiteY7" fmla="*/ 499288 h 514353"/>
              <a:gd name="connsiteX8" fmla="*/ 977272 w 1028707"/>
              <a:gd name="connsiteY8" fmla="*/ 514353 h 514353"/>
              <a:gd name="connsiteX9" fmla="*/ 51435 w 1028707"/>
              <a:gd name="connsiteY9" fmla="*/ 514353 h 514353"/>
              <a:gd name="connsiteX10" fmla="*/ 15065 w 1028707"/>
              <a:gd name="connsiteY10" fmla="*/ 499288 h 514353"/>
              <a:gd name="connsiteX11" fmla="*/ 0 w 1028707"/>
              <a:gd name="connsiteY11" fmla="*/ 462918 h 514353"/>
              <a:gd name="connsiteX12" fmla="*/ 0 w 1028707"/>
              <a:gd name="connsiteY12" fmla="*/ 51435 h 514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28707" h="514353">
                <a:moveTo>
                  <a:pt x="0" y="51435"/>
                </a:moveTo>
                <a:cubicBezTo>
                  <a:pt x="0" y="37794"/>
                  <a:pt x="5419" y="24711"/>
                  <a:pt x="15065" y="15065"/>
                </a:cubicBezTo>
                <a:cubicBezTo>
                  <a:pt x="24711" y="5419"/>
                  <a:pt x="37794" y="0"/>
                  <a:pt x="51435" y="0"/>
                </a:cubicBezTo>
                <a:lnTo>
                  <a:pt x="977272" y="0"/>
                </a:lnTo>
                <a:cubicBezTo>
                  <a:pt x="990913" y="0"/>
                  <a:pt x="1003996" y="5419"/>
                  <a:pt x="1013642" y="15065"/>
                </a:cubicBezTo>
                <a:cubicBezTo>
                  <a:pt x="1023288" y="24711"/>
                  <a:pt x="1028707" y="37794"/>
                  <a:pt x="1028707" y="51435"/>
                </a:cubicBezTo>
                <a:lnTo>
                  <a:pt x="1028707" y="462918"/>
                </a:lnTo>
                <a:cubicBezTo>
                  <a:pt x="1028707" y="476559"/>
                  <a:pt x="1023288" y="489642"/>
                  <a:pt x="1013642" y="499288"/>
                </a:cubicBezTo>
                <a:cubicBezTo>
                  <a:pt x="1003996" y="508934"/>
                  <a:pt x="990913" y="514353"/>
                  <a:pt x="977272" y="514353"/>
                </a:cubicBezTo>
                <a:lnTo>
                  <a:pt x="51435" y="514353"/>
                </a:lnTo>
                <a:cubicBezTo>
                  <a:pt x="37794" y="514353"/>
                  <a:pt x="24711" y="508934"/>
                  <a:pt x="15065" y="499288"/>
                </a:cubicBezTo>
                <a:cubicBezTo>
                  <a:pt x="5419" y="489642"/>
                  <a:pt x="0" y="476559"/>
                  <a:pt x="0" y="462918"/>
                </a:cubicBezTo>
                <a:lnTo>
                  <a:pt x="0" y="5143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1415" tIns="21415" rIns="21415" bIns="21415" spcCol="1270" anchor="ctr"/>
          <a:lstStyle/>
          <a:p>
            <a:pPr algn="ctr" defTabSz="444500">
              <a:lnSpc>
                <a:spcPct val="90000"/>
              </a:lnSpc>
              <a:spcAft>
                <a:spcPct val="35000"/>
              </a:spcAft>
              <a:defRPr/>
            </a:pPr>
            <a:r>
              <a:rPr lang="en-US" sz="1000" dirty="0"/>
              <a:t>WidgetType</a:t>
            </a:r>
          </a:p>
        </p:txBody>
      </p:sp>
      <p:sp>
        <p:nvSpPr>
          <p:cNvPr id="46" name="Freeform 45"/>
          <p:cNvSpPr/>
          <p:nvPr/>
        </p:nvSpPr>
        <p:spPr>
          <a:xfrm>
            <a:off x="8521700" y="2515688"/>
            <a:ext cx="1028700" cy="514350"/>
          </a:xfrm>
          <a:custGeom>
            <a:avLst/>
            <a:gdLst>
              <a:gd name="connsiteX0" fmla="*/ 0 w 1028707"/>
              <a:gd name="connsiteY0" fmla="*/ 51435 h 514353"/>
              <a:gd name="connsiteX1" fmla="*/ 15065 w 1028707"/>
              <a:gd name="connsiteY1" fmla="*/ 15065 h 514353"/>
              <a:gd name="connsiteX2" fmla="*/ 51435 w 1028707"/>
              <a:gd name="connsiteY2" fmla="*/ 0 h 514353"/>
              <a:gd name="connsiteX3" fmla="*/ 977272 w 1028707"/>
              <a:gd name="connsiteY3" fmla="*/ 0 h 514353"/>
              <a:gd name="connsiteX4" fmla="*/ 1013642 w 1028707"/>
              <a:gd name="connsiteY4" fmla="*/ 15065 h 514353"/>
              <a:gd name="connsiteX5" fmla="*/ 1028707 w 1028707"/>
              <a:gd name="connsiteY5" fmla="*/ 51435 h 514353"/>
              <a:gd name="connsiteX6" fmla="*/ 1028707 w 1028707"/>
              <a:gd name="connsiteY6" fmla="*/ 462918 h 514353"/>
              <a:gd name="connsiteX7" fmla="*/ 1013642 w 1028707"/>
              <a:gd name="connsiteY7" fmla="*/ 499288 h 514353"/>
              <a:gd name="connsiteX8" fmla="*/ 977272 w 1028707"/>
              <a:gd name="connsiteY8" fmla="*/ 514353 h 514353"/>
              <a:gd name="connsiteX9" fmla="*/ 51435 w 1028707"/>
              <a:gd name="connsiteY9" fmla="*/ 514353 h 514353"/>
              <a:gd name="connsiteX10" fmla="*/ 15065 w 1028707"/>
              <a:gd name="connsiteY10" fmla="*/ 499288 h 514353"/>
              <a:gd name="connsiteX11" fmla="*/ 0 w 1028707"/>
              <a:gd name="connsiteY11" fmla="*/ 462918 h 514353"/>
              <a:gd name="connsiteX12" fmla="*/ 0 w 1028707"/>
              <a:gd name="connsiteY12" fmla="*/ 51435 h 514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28707" h="514353">
                <a:moveTo>
                  <a:pt x="0" y="51435"/>
                </a:moveTo>
                <a:cubicBezTo>
                  <a:pt x="0" y="37794"/>
                  <a:pt x="5419" y="24711"/>
                  <a:pt x="15065" y="15065"/>
                </a:cubicBezTo>
                <a:cubicBezTo>
                  <a:pt x="24711" y="5419"/>
                  <a:pt x="37794" y="0"/>
                  <a:pt x="51435" y="0"/>
                </a:cubicBezTo>
                <a:lnTo>
                  <a:pt x="977272" y="0"/>
                </a:lnTo>
                <a:cubicBezTo>
                  <a:pt x="990913" y="0"/>
                  <a:pt x="1003996" y="5419"/>
                  <a:pt x="1013642" y="15065"/>
                </a:cubicBezTo>
                <a:cubicBezTo>
                  <a:pt x="1023288" y="24711"/>
                  <a:pt x="1028707" y="37794"/>
                  <a:pt x="1028707" y="51435"/>
                </a:cubicBezTo>
                <a:lnTo>
                  <a:pt x="1028707" y="462918"/>
                </a:lnTo>
                <a:cubicBezTo>
                  <a:pt x="1028707" y="476559"/>
                  <a:pt x="1023288" y="489642"/>
                  <a:pt x="1013642" y="499288"/>
                </a:cubicBezTo>
                <a:cubicBezTo>
                  <a:pt x="1003996" y="508934"/>
                  <a:pt x="990913" y="514353"/>
                  <a:pt x="977272" y="514353"/>
                </a:cubicBezTo>
                <a:lnTo>
                  <a:pt x="51435" y="514353"/>
                </a:lnTo>
                <a:cubicBezTo>
                  <a:pt x="37794" y="514353"/>
                  <a:pt x="24711" y="508934"/>
                  <a:pt x="15065" y="499288"/>
                </a:cubicBezTo>
                <a:cubicBezTo>
                  <a:pt x="5419" y="489642"/>
                  <a:pt x="0" y="476559"/>
                  <a:pt x="0" y="462918"/>
                </a:cubicBezTo>
                <a:lnTo>
                  <a:pt x="0" y="5143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1415" tIns="21415" rIns="21415" bIns="21415" spcCol="1270" anchor="ctr"/>
          <a:lstStyle/>
          <a:p>
            <a:pPr algn="ctr" defTabSz="444500">
              <a:lnSpc>
                <a:spcPct val="90000"/>
              </a:lnSpc>
              <a:spcAft>
                <a:spcPct val="35000"/>
              </a:spcAft>
              <a:defRPr/>
            </a:pPr>
            <a:r>
              <a:rPr lang="en-US" sz="1000" dirty="0"/>
              <a:t>Form</a:t>
            </a:r>
          </a:p>
        </p:txBody>
      </p:sp>
      <p:sp>
        <p:nvSpPr>
          <p:cNvPr id="50" name="Freeform 49"/>
          <p:cNvSpPr/>
          <p:nvPr/>
        </p:nvSpPr>
        <p:spPr>
          <a:xfrm rot="4967024" flipV="1">
            <a:off x="6667500" y="3388813"/>
            <a:ext cx="3262312" cy="303212"/>
          </a:xfrm>
          <a:custGeom>
            <a:avLst/>
            <a:gdLst>
              <a:gd name="connsiteX0" fmla="*/ 0 w 1534949"/>
              <a:gd name="connsiteY0" fmla="*/ 9340 h 18680"/>
              <a:gd name="connsiteX1" fmla="*/ 1534949 w 1534949"/>
              <a:gd name="connsiteY1" fmla="*/ 9340 h 18680"/>
            </a:gdLst>
            <a:ahLst/>
            <a:cxnLst>
              <a:cxn ang="0">
                <a:pos x="connsiteX0" y="connsiteY0"/>
              </a:cxn>
              <a:cxn ang="0">
                <a:pos x="connsiteX1" y="connsiteY1"/>
              </a:cxn>
            </a:cxnLst>
            <a:rect l="l" t="t" r="r" b="b"/>
            <a:pathLst>
              <a:path w="1534949" h="18680">
                <a:moveTo>
                  <a:pt x="0" y="9340"/>
                </a:moveTo>
                <a:lnTo>
                  <a:pt x="1534949" y="9340"/>
                </a:lnTo>
              </a:path>
            </a:pathLst>
          </a:custGeom>
          <a:noFill/>
          <a:ln>
            <a:solidFill>
              <a:schemeClr val="accent1">
                <a:lumMod val="75000"/>
              </a:schemeClr>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lIns="741800" tIns="-29035" rIns="741801" bIns="-29033" spcCol="1270" anchor="ctr"/>
          <a:lstStyle/>
          <a:p>
            <a:pPr algn="ctr" defTabSz="444500">
              <a:lnSpc>
                <a:spcPct val="90000"/>
              </a:lnSpc>
              <a:spcAft>
                <a:spcPct val="35000"/>
              </a:spcAft>
              <a:defRPr/>
            </a:pPr>
            <a:endParaRPr lang="en-US" sz="1000" dirty="0"/>
          </a:p>
        </p:txBody>
      </p:sp>
      <p:sp>
        <p:nvSpPr>
          <p:cNvPr id="51" name="Freeform 50"/>
          <p:cNvSpPr/>
          <p:nvPr/>
        </p:nvSpPr>
        <p:spPr>
          <a:xfrm rot="5025549" flipV="1">
            <a:off x="6415088" y="3676151"/>
            <a:ext cx="3751262" cy="382587"/>
          </a:xfrm>
          <a:custGeom>
            <a:avLst/>
            <a:gdLst>
              <a:gd name="connsiteX0" fmla="*/ 0 w 1534949"/>
              <a:gd name="connsiteY0" fmla="*/ 9340 h 18680"/>
              <a:gd name="connsiteX1" fmla="*/ 1534949 w 1534949"/>
              <a:gd name="connsiteY1" fmla="*/ 9340 h 18680"/>
            </a:gdLst>
            <a:ahLst/>
            <a:cxnLst>
              <a:cxn ang="0">
                <a:pos x="connsiteX0" y="connsiteY0"/>
              </a:cxn>
              <a:cxn ang="0">
                <a:pos x="connsiteX1" y="connsiteY1"/>
              </a:cxn>
            </a:cxnLst>
            <a:rect l="l" t="t" r="r" b="b"/>
            <a:pathLst>
              <a:path w="1534949" h="18680">
                <a:moveTo>
                  <a:pt x="0" y="9340"/>
                </a:moveTo>
                <a:lnTo>
                  <a:pt x="1534949" y="9340"/>
                </a:lnTo>
              </a:path>
            </a:pathLst>
          </a:custGeom>
          <a:noFill/>
          <a:ln>
            <a:solidFill>
              <a:schemeClr val="accent1">
                <a:lumMod val="75000"/>
              </a:schemeClr>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lIns="741800" tIns="-29035" rIns="741801" bIns="-29033" spcCol="1270" anchor="ctr"/>
          <a:lstStyle/>
          <a:p>
            <a:pPr algn="ctr" defTabSz="444500">
              <a:lnSpc>
                <a:spcPct val="90000"/>
              </a:lnSpc>
              <a:spcAft>
                <a:spcPct val="35000"/>
              </a:spcAft>
              <a:defRPr/>
            </a:pPr>
            <a:endParaRPr lang="en-US" sz="1000" dirty="0"/>
          </a:p>
        </p:txBody>
      </p:sp>
    </p:spTree>
    <p:custDataLst>
      <p:tags r:id="rId1"/>
    </p:custDataLst>
    <p:extLst>
      <p:ext uri="{BB962C8B-B14F-4D97-AF65-F5344CB8AC3E}">
        <p14:creationId xmlns:p14="http://schemas.microsoft.com/office/powerpoint/2010/main" val="212106084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AP 2019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CFBF233B-4965-47F7-9E55-FF6B22350CE1}"/>
    </a:ext>
  </a:extLst>
</a:theme>
</file>

<file path=ppt/theme/theme2.xml><?xml version="1.0" encoding="utf-8"?>
<a:theme xmlns:a="http://schemas.openxmlformats.org/drawingml/2006/main" name="SAP 2019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6003A77E-DEA4-4308-9E42-7BC45C17D642}"/>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9C58BD820E7BD45857CFDC11FD089D9" ma:contentTypeVersion="4" ma:contentTypeDescription="Create a new document." ma:contentTypeScope="" ma:versionID="a9897b440cab73718b6b9a981e3fdb27">
  <xsd:schema xmlns:xsd="http://www.w3.org/2001/XMLSchema" xmlns:xs="http://www.w3.org/2001/XMLSchema" xmlns:p="http://schemas.microsoft.com/office/2006/metadata/properties" xmlns:ns2="3fae74cb-f942-4bac-8069-91b943c92c56" xmlns:ns3="1f6b8702-ff64-493f-af7e-9281170a6e8c" targetNamespace="http://schemas.microsoft.com/office/2006/metadata/properties" ma:root="true" ma:fieldsID="f91f71a4ef15de132002c98ccdb1286a" ns2:_="" ns3:_="">
    <xsd:import namespace="3fae74cb-f942-4bac-8069-91b943c92c56"/>
    <xsd:import namespace="1f6b8702-ff64-493f-af7e-9281170a6e8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ae74cb-f942-4bac-8069-91b943c92c5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f6b8702-ff64-493f-af7e-9281170a6e8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B296742-4C25-44B3-AC85-38714567F30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ae74cb-f942-4bac-8069-91b943c92c56"/>
    <ds:schemaRef ds:uri="1f6b8702-ff64-493f-af7e-9281170a6e8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A97C303-CC91-4186-A2AD-07BFA17B52D8}">
  <ds:schemaRefs>
    <ds:schemaRef ds:uri="3fae74cb-f942-4bac-8069-91b943c92c56"/>
    <ds:schemaRef ds:uri="http://purl.org/dc/elements/1.1/"/>
    <ds:schemaRef ds:uri="http://schemas.openxmlformats.org/package/2006/metadata/core-properties"/>
    <ds:schemaRef ds:uri="1f6b8702-ff64-493f-af7e-9281170a6e8c"/>
    <ds:schemaRef ds:uri="http://schemas.microsoft.com/office/2006/documentManagement/types"/>
    <ds:schemaRef ds:uri="http://www.w3.org/XML/1998/namespace"/>
    <ds:schemaRef ds:uri="http://purl.org/dc/dcmitype/"/>
    <ds:schemaRef ds:uri="http://schemas.microsoft.com/office/infopath/2007/PartnerControls"/>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18346AFC-4615-40AC-ABF4-BD7209A1BD4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SAP_2019_16x9_white</Template>
  <TotalTime>122</TotalTime>
  <Words>775</Words>
  <Application>Microsoft Office PowerPoint</Application>
  <PresentationFormat>Custom</PresentationFormat>
  <Paragraphs>147</Paragraphs>
  <Slides>11</Slides>
  <Notes>11</Notes>
  <HiddenSlides>1</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11</vt:i4>
      </vt:variant>
    </vt:vector>
  </HeadingPairs>
  <TitlesOfParts>
    <vt:vector size="24" baseType="lpstr">
      <vt:lpstr>DengXian</vt:lpstr>
      <vt:lpstr>Arial</vt:lpstr>
      <vt:lpstr>Arial monospaced for SAP</vt:lpstr>
      <vt:lpstr>Arial Unicode MS</vt:lpstr>
      <vt:lpstr>Calibri</vt:lpstr>
      <vt:lpstr>Courier New</vt:lpstr>
      <vt:lpstr>Symbol</vt:lpstr>
      <vt:lpstr>Times New Roman</vt:lpstr>
      <vt:lpstr>Wingdings</vt:lpstr>
      <vt:lpstr>Wingdings</vt:lpstr>
      <vt:lpstr>ヒラギノ角ゴ Pro W3</vt:lpstr>
      <vt:lpstr>SAP 2019 16x9 white</vt:lpstr>
      <vt:lpstr>SAP 2019 16x9 blue</vt:lpstr>
      <vt:lpstr>TB 1300 - SAP Business One SDK Cross DI API / UI API – Cockpits</vt:lpstr>
      <vt:lpstr>Cockpits: Topic Objectives</vt:lpstr>
      <vt:lpstr>PowerPoint Presentation</vt:lpstr>
      <vt:lpstr>PowerPoint Presentation</vt:lpstr>
      <vt:lpstr>Cockpits: SAP Business One Desktop</vt:lpstr>
      <vt:lpstr>Cockpits: Predefined cockpits and widgets</vt:lpstr>
      <vt:lpstr>Cockpits: Dashboards</vt:lpstr>
      <vt:lpstr>Cockpits: DI API Service</vt:lpstr>
      <vt:lpstr>Cockpits: UI API Objects</vt:lpstr>
      <vt:lpstr>Cockpits: UI API Events</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TB1300 - Cross DI API / UI API Cockpits</dc:title>
  <dc:creator>krisztian.papai@sap.com</dc:creator>
  <cp:keywords>2019/16:9/white</cp:keywords>
  <cp:lastModifiedBy>Papai, Krisztian</cp:lastModifiedBy>
  <cp:revision>2</cp:revision>
  <dcterms:created xsi:type="dcterms:W3CDTF">2019-01-14T14:01:02Z</dcterms:created>
  <dcterms:modified xsi:type="dcterms:W3CDTF">2019-07-09T08:06:04Z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-1551433885</vt:i4>
  </property>
  <property fmtid="{D5CDD505-2E9C-101B-9397-08002B2CF9AE}" pid="3" name="_NewReviewCycle">
    <vt:lpwstr/>
  </property>
  <property fmtid="{D5CDD505-2E9C-101B-9397-08002B2CF9AE}" pid="4" name="_EmailSubject">
    <vt:lpwstr>ACTION NEEDED: B1 9.3 Highlights - Delta Translation Request to PL08 - new template</vt:lpwstr>
  </property>
  <property fmtid="{D5CDD505-2E9C-101B-9397-08002B2CF9AE}" pid="5" name="_AuthorEmail">
    <vt:lpwstr>marie-laurence.poujois@sap.com</vt:lpwstr>
  </property>
  <property fmtid="{D5CDD505-2E9C-101B-9397-08002B2CF9AE}" pid="6" name="_AuthorEmailDisplayName">
    <vt:lpwstr>Poujois, Marie-Laurence</vt:lpwstr>
  </property>
  <property fmtid="{D5CDD505-2E9C-101B-9397-08002B2CF9AE}" pid="7" name="_PreviousAdHocReviewCycleID">
    <vt:i4>1101452479</vt:i4>
  </property>
  <property fmtid="{D5CDD505-2E9C-101B-9397-08002B2CF9AE}" pid="8" name="ContentTypeId">
    <vt:lpwstr>0x01010009C58BD820E7BD45857CFDC11FD089D9</vt:lpwstr>
  </property>
  <property fmtid="{D5CDD505-2E9C-101B-9397-08002B2CF9AE}" pid="9" name="AuthorIds_UIVersion_1024">
    <vt:lpwstr>28</vt:lpwstr>
  </property>
</Properties>
</file>