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0"/>
  </p:notesMasterIdLst>
  <p:handoutMasterIdLst>
    <p:handoutMasterId r:id="rId31"/>
  </p:handoutMasterIdLst>
  <p:sldIdLst>
    <p:sldId id="447" r:id="rId6"/>
    <p:sldId id="574" r:id="rId7"/>
    <p:sldId id="807" r:id="rId8"/>
    <p:sldId id="794" r:id="rId9"/>
    <p:sldId id="808" r:id="rId10"/>
    <p:sldId id="796" r:id="rId11"/>
    <p:sldId id="797" r:id="rId12"/>
    <p:sldId id="798" r:id="rId13"/>
    <p:sldId id="799" r:id="rId14"/>
    <p:sldId id="800" r:id="rId15"/>
    <p:sldId id="801" r:id="rId16"/>
    <p:sldId id="802" r:id="rId17"/>
    <p:sldId id="803" r:id="rId18"/>
    <p:sldId id="804" r:id="rId19"/>
    <p:sldId id="805" r:id="rId20"/>
    <p:sldId id="806" r:id="rId21"/>
    <p:sldId id="809" r:id="rId22"/>
    <p:sldId id="810" r:id="rId23"/>
    <p:sldId id="812" r:id="rId24"/>
    <p:sldId id="813" r:id="rId25"/>
    <p:sldId id="814" r:id="rId26"/>
    <p:sldId id="815" r:id="rId27"/>
    <p:sldId id="816"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397BD-F783-47D4-818D-5E609586BB4C}" v="12" dt="2019-07-09T09:18:16.34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620" autoAdjust="0"/>
  </p:normalViewPr>
  <p:slideViewPr>
    <p:cSldViewPr snapToGrid="0" showGuides="1">
      <p:cViewPr varScale="1">
        <p:scale>
          <a:sx n="64" d="100"/>
          <a:sy n="64" d="100"/>
        </p:scale>
        <p:origin x="1330" y="7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628397BD-F783-47D4-818D-5E609586BB4C}"/>
    <pc:docChg chg="modSld">
      <pc:chgData name="Papai, Krisztian" userId="45ce17a5-7050-4b06-9306-4e3e15f2359a" providerId="ADAL" clId="{628397BD-F783-47D4-818D-5E609586BB4C}" dt="2019-07-09T09:18:16.344" v="11" actId="207"/>
      <pc:docMkLst>
        <pc:docMk/>
      </pc:docMkLst>
      <pc:sldChg chg="modSp modNotesTx">
        <pc:chgData name="Papai, Krisztian" userId="45ce17a5-7050-4b06-9306-4e3e15f2359a" providerId="ADAL" clId="{628397BD-F783-47D4-818D-5E609586BB4C}" dt="2019-07-09T09:15:07.368" v="4" actId="207"/>
        <pc:sldMkLst>
          <pc:docMk/>
          <pc:sldMk cId="3262179408" sldId="447"/>
        </pc:sldMkLst>
        <pc:spChg chg="mod">
          <ac:chgData name="Papai, Krisztian" userId="45ce17a5-7050-4b06-9306-4e3e15f2359a" providerId="ADAL" clId="{628397BD-F783-47D4-818D-5E609586BB4C}" dt="2019-07-08T07:55:01.607" v="3" actId="20577"/>
          <ac:spMkLst>
            <pc:docMk/>
            <pc:sldMk cId="3262179408" sldId="447"/>
            <ac:spMk id="35" creationId="{00000000-0000-0000-0000-000000000000}"/>
          </ac:spMkLst>
        </pc:spChg>
      </pc:sldChg>
      <pc:sldChg chg="modNotesTx">
        <pc:chgData name="Papai, Krisztian" userId="45ce17a5-7050-4b06-9306-4e3e15f2359a" providerId="ADAL" clId="{628397BD-F783-47D4-818D-5E609586BB4C}" dt="2019-07-09T09:15:11.513" v="5" actId="255"/>
        <pc:sldMkLst>
          <pc:docMk/>
          <pc:sldMk cId="2389665701" sldId="574"/>
        </pc:sldMkLst>
      </pc:sldChg>
      <pc:sldChg chg="modNotesTx">
        <pc:chgData name="Papai, Krisztian" userId="45ce17a5-7050-4b06-9306-4e3e15f2359a" providerId="ADAL" clId="{628397BD-F783-47D4-818D-5E609586BB4C}" dt="2019-07-09T09:18:16.344" v="11" actId="207"/>
        <pc:sldMkLst>
          <pc:docMk/>
          <pc:sldMk cId="812047103" sldId="797"/>
        </pc:sldMkLst>
      </pc:sldChg>
      <pc:sldChg chg="modNotesTx">
        <pc:chgData name="Papai, Krisztian" userId="45ce17a5-7050-4b06-9306-4e3e15f2359a" providerId="ADAL" clId="{628397BD-F783-47D4-818D-5E609586BB4C}" dt="2019-07-09T09:15:40.871" v="7" actId="2711"/>
        <pc:sldMkLst>
          <pc:docMk/>
          <pc:sldMk cId="3804402447" sldId="806"/>
        </pc:sldMkLst>
      </pc:sldChg>
      <pc:sldChg chg="modNotesTx">
        <pc:chgData name="Papai, Krisztian" userId="45ce17a5-7050-4b06-9306-4e3e15f2359a" providerId="ADAL" clId="{628397BD-F783-47D4-818D-5E609586BB4C}" dt="2019-07-09T09:15:14.720" v="6" actId="207"/>
        <pc:sldMkLst>
          <pc:docMk/>
          <pc:sldMk cId="1864665430" sldId="807"/>
        </pc:sldMkLst>
      </pc:sldChg>
      <pc:sldChg chg="modNotesTx">
        <pc:chgData name="Papai, Krisztian" userId="45ce17a5-7050-4b06-9306-4e3e15f2359a" providerId="ADAL" clId="{628397BD-F783-47D4-818D-5E609586BB4C}" dt="2019-07-09T09:15:48.688" v="8" actId="207"/>
        <pc:sldMkLst>
          <pc:docMk/>
          <pc:sldMk cId="2463772786" sldId="810"/>
        </pc:sldMkLst>
      </pc:sldChg>
      <pc:sldChg chg="addSp delSp">
        <pc:chgData name="Papai, Krisztian" userId="45ce17a5-7050-4b06-9306-4e3e15f2359a" providerId="ADAL" clId="{628397BD-F783-47D4-818D-5E609586BB4C}" dt="2019-07-09T09:16:15.670" v="10"/>
        <pc:sldMkLst>
          <pc:docMk/>
          <pc:sldMk cId="495212604" sldId="813"/>
        </pc:sldMkLst>
        <pc:spChg chg="add del">
          <ac:chgData name="Papai, Krisztian" userId="45ce17a5-7050-4b06-9306-4e3e15f2359a" providerId="ADAL" clId="{628397BD-F783-47D4-818D-5E609586BB4C}" dt="2019-07-09T09:16:15.670" v="10"/>
          <ac:spMkLst>
            <pc:docMk/>
            <pc:sldMk cId="495212604" sldId="813"/>
            <ac:spMk id="2" creationId="{B3A186DE-29FA-494F-B09E-37417997C605}"/>
          </ac:spMkLst>
        </pc:spChg>
      </pc:sldChg>
    </pc:docChg>
  </pc:docChgLst>
  <pc:docChgLst>
    <pc:chgData name="Papai, Krisztian" userId="45ce17a5-7050-4b06-9306-4e3e15f2359a" providerId="ADAL" clId="{FDBCF222-53E3-4AFF-8BB4-07C4258E39A7}"/>
  </pc:docChgLst>
  <pc:docChgLst>
    <pc:chgData name="Papai, Krisztian" userId="45ce17a5-7050-4b06-9306-4e3e15f2359a" providerId="ADAL" clId="{AAB2C660-F02D-4DF0-9FD9-27826A51814C}"/>
    <pc:docChg chg="undo custSel addSld delSld modSld">
      <pc:chgData name="Papai, Krisztian" userId="45ce17a5-7050-4b06-9306-4e3e15f2359a" providerId="ADAL" clId="{AAB2C660-F02D-4DF0-9FD9-27826A51814C}" dt="2019-05-20T14:35:57.091" v="7770" actId="20577"/>
      <pc:docMkLst>
        <pc:docMk/>
      </pc:docMkLst>
      <pc:sldChg chg="modSp modNotesTx">
        <pc:chgData name="Papai, Krisztian" userId="45ce17a5-7050-4b06-9306-4e3e15f2359a" providerId="ADAL" clId="{AAB2C660-F02D-4DF0-9FD9-27826A51814C}" dt="2019-05-14T10:08:18.506" v="24" actId="20577"/>
        <pc:sldMkLst>
          <pc:docMk/>
          <pc:sldMk cId="3262179408" sldId="447"/>
        </pc:sldMkLst>
        <pc:spChg chg="mod">
          <ac:chgData name="Papai, Krisztian" userId="45ce17a5-7050-4b06-9306-4e3e15f2359a" providerId="ADAL" clId="{AAB2C660-F02D-4DF0-9FD9-27826A51814C}" dt="2019-05-14T10:08:18.506" v="24" actId="20577"/>
          <ac:spMkLst>
            <pc:docMk/>
            <pc:sldMk cId="3262179408" sldId="447"/>
            <ac:spMk id="35" creationId="{00000000-0000-0000-0000-000000000000}"/>
          </ac:spMkLst>
        </pc:spChg>
      </pc:sldChg>
      <pc:sldChg chg="modSp add">
        <pc:chgData name="Papai, Krisztian" userId="45ce17a5-7050-4b06-9306-4e3e15f2359a" providerId="ADAL" clId="{AAB2C660-F02D-4DF0-9FD9-27826A51814C}" dt="2019-05-14T10:08:47.514" v="27"/>
        <pc:sldMkLst>
          <pc:docMk/>
          <pc:sldMk cId="2389665701" sldId="574"/>
        </pc:sldMkLst>
        <pc:spChg chg="mod">
          <ac:chgData name="Papai, Krisztian" userId="45ce17a5-7050-4b06-9306-4e3e15f2359a" providerId="ADAL" clId="{AAB2C660-F02D-4DF0-9FD9-27826A51814C}" dt="2019-05-14T10:08:47.514" v="27"/>
          <ac:spMkLst>
            <pc:docMk/>
            <pc:sldMk cId="2389665701" sldId="574"/>
            <ac:spMk id="2" creationId="{BB966D6B-CED5-4512-A047-363CD7187A53}"/>
          </ac:spMkLst>
        </pc:spChg>
        <pc:spChg chg="mod">
          <ac:chgData name="Papai, Krisztian" userId="45ce17a5-7050-4b06-9306-4e3e15f2359a" providerId="ADAL" clId="{AAB2C660-F02D-4DF0-9FD9-27826A51814C}" dt="2019-05-14T10:08:37.293" v="26"/>
          <ac:spMkLst>
            <pc:docMk/>
            <pc:sldMk cId="2389665701" sldId="574"/>
            <ac:spMk id="24" creationId="{00000000-0000-0000-0000-000000000000}"/>
          </ac:spMkLst>
        </pc:spChg>
      </pc:sldChg>
      <pc:sldChg chg="addSp delSp modSp modNotesTx">
        <pc:chgData name="Papai, Krisztian" userId="45ce17a5-7050-4b06-9306-4e3e15f2359a" providerId="ADAL" clId="{AAB2C660-F02D-4DF0-9FD9-27826A51814C}" dt="2019-05-20T10:26:18.879" v="771" actId="478"/>
        <pc:sldMkLst>
          <pc:docMk/>
          <pc:sldMk cId="1808736605" sldId="794"/>
        </pc:sldMkLst>
        <pc:spChg chg="del mod">
          <ac:chgData name="Papai, Krisztian" userId="45ce17a5-7050-4b06-9306-4e3e15f2359a" providerId="ADAL" clId="{AAB2C660-F02D-4DF0-9FD9-27826A51814C}" dt="2019-05-14T10:11:42" v="82" actId="478"/>
          <ac:spMkLst>
            <pc:docMk/>
            <pc:sldMk cId="1808736605" sldId="794"/>
            <ac:spMk id="5" creationId="{00000000-0000-0000-0000-000000000000}"/>
          </ac:spMkLst>
        </pc:spChg>
        <pc:spChg chg="mod">
          <ac:chgData name="Papai, Krisztian" userId="45ce17a5-7050-4b06-9306-4e3e15f2359a" providerId="ADAL" clId="{AAB2C660-F02D-4DF0-9FD9-27826A51814C}" dt="2019-05-20T10:22:51.828" v="741" actId="14100"/>
          <ac:spMkLst>
            <pc:docMk/>
            <pc:sldMk cId="1808736605" sldId="794"/>
            <ac:spMk id="30" creationId="{00000000-0000-0000-0000-000000000000}"/>
          </ac:spMkLst>
        </pc:spChg>
        <pc:spChg chg="del mod">
          <ac:chgData name="Papai, Krisztian" userId="45ce17a5-7050-4b06-9306-4e3e15f2359a" providerId="ADAL" clId="{AAB2C660-F02D-4DF0-9FD9-27826A51814C}" dt="2019-05-20T10:22:49.279" v="740" actId="478"/>
          <ac:spMkLst>
            <pc:docMk/>
            <pc:sldMk cId="1808736605" sldId="794"/>
            <ac:spMk id="35"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46"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47" creationId="{00000000-0000-0000-0000-000000000000}"/>
          </ac:spMkLst>
        </pc:spChg>
        <pc:spChg chg="del">
          <ac:chgData name="Papai, Krisztian" userId="45ce17a5-7050-4b06-9306-4e3e15f2359a" providerId="ADAL" clId="{AAB2C660-F02D-4DF0-9FD9-27826A51814C}" dt="2019-05-14T10:11:42" v="82" actId="478"/>
          <ac:spMkLst>
            <pc:docMk/>
            <pc:sldMk cId="1808736605" sldId="794"/>
            <ac:spMk id="50"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53" creationId="{00000000-0000-0000-0000-000000000000}"/>
          </ac:spMkLst>
        </pc:spChg>
        <pc:spChg chg="del mod">
          <ac:chgData name="Papai, Krisztian" userId="45ce17a5-7050-4b06-9306-4e3e15f2359a" providerId="ADAL" clId="{AAB2C660-F02D-4DF0-9FD9-27826A51814C}" dt="2019-05-14T10:11:31.031" v="77" actId="478"/>
          <ac:spMkLst>
            <pc:docMk/>
            <pc:sldMk cId="1808736605" sldId="794"/>
            <ac:spMk id="55" creationId="{00000000-0000-0000-0000-000000000000}"/>
          </ac:spMkLst>
        </pc:spChg>
        <pc:spChg chg="del">
          <ac:chgData name="Papai, Krisztian" userId="45ce17a5-7050-4b06-9306-4e3e15f2359a" providerId="ADAL" clId="{AAB2C660-F02D-4DF0-9FD9-27826A51814C}" dt="2019-05-14T10:11:27.393" v="70" actId="478"/>
          <ac:spMkLst>
            <pc:docMk/>
            <pc:sldMk cId="1808736605" sldId="794"/>
            <ac:spMk id="58"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59"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10255" creationId="{00000000-0000-0000-0000-000000000000}"/>
          </ac:spMkLst>
        </pc:spChg>
        <pc:spChg chg="del">
          <ac:chgData name="Papai, Krisztian" userId="45ce17a5-7050-4b06-9306-4e3e15f2359a" providerId="ADAL" clId="{AAB2C660-F02D-4DF0-9FD9-27826A51814C}" dt="2019-05-20T10:26:18.879" v="771" actId="478"/>
          <ac:spMkLst>
            <pc:docMk/>
            <pc:sldMk cId="1808736605" sldId="794"/>
            <ac:spMk id="10265" creationId="{00000000-0000-0000-0000-000000000000}"/>
          </ac:spMkLst>
        </pc:spChg>
        <pc:spChg chg="del">
          <ac:chgData name="Papai, Krisztian" userId="45ce17a5-7050-4b06-9306-4e3e15f2359a" providerId="ADAL" clId="{AAB2C660-F02D-4DF0-9FD9-27826A51814C}" dt="2019-05-20T10:26:18.879" v="771" actId="478"/>
          <ac:spMkLst>
            <pc:docMk/>
            <pc:sldMk cId="1808736605" sldId="794"/>
            <ac:spMk id="10267"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10274"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10275"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10276"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10277" creationId="{00000000-0000-0000-0000-000000000000}"/>
          </ac:spMkLst>
        </pc:spChg>
        <pc:spChg chg="del">
          <ac:chgData name="Papai, Krisztian" userId="45ce17a5-7050-4b06-9306-4e3e15f2359a" providerId="ADAL" clId="{AAB2C660-F02D-4DF0-9FD9-27826A51814C}" dt="2019-05-14T10:11:39.407" v="81" actId="478"/>
          <ac:spMkLst>
            <pc:docMk/>
            <pc:sldMk cId="1808736605" sldId="794"/>
            <ac:spMk id="10284" creationId="{00000000-0000-0000-0000-000000000000}"/>
          </ac:spMkLst>
        </pc:spChg>
        <pc:spChg chg="del">
          <ac:chgData name="Papai, Krisztian" userId="45ce17a5-7050-4b06-9306-4e3e15f2359a" providerId="ADAL" clId="{AAB2C660-F02D-4DF0-9FD9-27826A51814C}" dt="2019-05-14T10:11:25.904" v="68" actId="478"/>
          <ac:spMkLst>
            <pc:docMk/>
            <pc:sldMk cId="1808736605" sldId="794"/>
            <ac:spMk id="10295" creationId="{00000000-0000-0000-0000-000000000000}"/>
          </ac:spMkLst>
        </pc:spChg>
        <pc:spChg chg="del">
          <ac:chgData name="Papai, Krisztian" userId="45ce17a5-7050-4b06-9306-4e3e15f2359a" providerId="ADAL" clId="{AAB2C660-F02D-4DF0-9FD9-27826A51814C}" dt="2019-05-14T10:11:44.016" v="83" actId="478"/>
          <ac:spMkLst>
            <pc:docMk/>
            <pc:sldMk cId="1808736605" sldId="794"/>
            <ac:spMk id="10296"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53250"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53251" creationId="{00000000-0000-0000-0000-000000000000}"/>
          </ac:spMkLst>
        </pc:spChg>
        <pc:spChg chg="mod">
          <ac:chgData name="Papai, Krisztian" userId="45ce17a5-7050-4b06-9306-4e3e15f2359a" providerId="ADAL" clId="{AAB2C660-F02D-4DF0-9FD9-27826A51814C}" dt="2019-05-14T10:12:02.327" v="86" actId="1076"/>
          <ac:spMkLst>
            <pc:docMk/>
            <pc:sldMk cId="1808736605" sldId="794"/>
            <ac:spMk id="53252" creationId="{00000000-0000-0000-0000-000000000000}"/>
          </ac:spMkLst>
        </pc:spChg>
        <pc:spChg chg="del mod">
          <ac:chgData name="Papai, Krisztian" userId="45ce17a5-7050-4b06-9306-4e3e15f2359a" providerId="ADAL" clId="{AAB2C660-F02D-4DF0-9FD9-27826A51814C}" dt="2019-05-14T10:11:29.976" v="75" actId="478"/>
          <ac:spMkLst>
            <pc:docMk/>
            <pc:sldMk cId="1808736605" sldId="794"/>
            <ac:spMk id="53274" creationId="{00000000-0000-0000-0000-000000000000}"/>
          </ac:spMkLst>
        </pc:spChg>
        <pc:spChg chg="del mod">
          <ac:chgData name="Papai, Krisztian" userId="45ce17a5-7050-4b06-9306-4e3e15f2359a" providerId="ADAL" clId="{AAB2C660-F02D-4DF0-9FD9-27826A51814C}" dt="2019-05-14T10:11:38.032" v="80" actId="478"/>
          <ac:spMkLst>
            <pc:docMk/>
            <pc:sldMk cId="1808736605" sldId="794"/>
            <ac:spMk id="53275" creationId="{00000000-0000-0000-0000-000000000000}"/>
          </ac:spMkLst>
        </pc:spChg>
        <pc:cxnChg chg="add mod">
          <ac:chgData name="Papai, Krisztian" userId="45ce17a5-7050-4b06-9306-4e3e15f2359a" providerId="ADAL" clId="{AAB2C660-F02D-4DF0-9FD9-27826A51814C}" dt="2019-05-20T10:25:46.167" v="768" actId="1076"/>
          <ac:cxnSpMkLst>
            <pc:docMk/>
            <pc:sldMk cId="1808736605" sldId="794"/>
            <ac:cxnSpMk id="27" creationId="{9B7D40DA-19BE-4EBF-A453-BEC445744094}"/>
          </ac:cxnSpMkLst>
        </pc:cxnChg>
        <pc:cxnChg chg="del">
          <ac:chgData name="Papai, Krisztian" userId="45ce17a5-7050-4b06-9306-4e3e15f2359a" providerId="ADAL" clId="{AAB2C660-F02D-4DF0-9FD9-27826A51814C}" dt="2019-05-14T10:11:26.768" v="69" actId="478"/>
          <ac:cxnSpMkLst>
            <pc:docMk/>
            <pc:sldMk cId="1808736605" sldId="794"/>
            <ac:cxnSpMk id="73" creationId="{00000000-0000-0000-0000-000000000000}"/>
          </ac:cxnSpMkLst>
        </pc:cxnChg>
        <pc:cxnChg chg="mod">
          <ac:chgData name="Papai, Krisztian" userId="45ce17a5-7050-4b06-9306-4e3e15f2359a" providerId="ADAL" clId="{AAB2C660-F02D-4DF0-9FD9-27826A51814C}" dt="2019-05-20T10:26:14.295" v="770" actId="108"/>
          <ac:cxnSpMkLst>
            <pc:docMk/>
            <pc:sldMk cId="1808736605" sldId="794"/>
            <ac:cxnSpMk id="53255" creationId="{00000000-0000-0000-0000-000000000000}"/>
          </ac:cxnSpMkLst>
        </pc:cxnChg>
        <pc:cxnChg chg="mod">
          <ac:chgData name="Papai, Krisztian" userId="45ce17a5-7050-4b06-9306-4e3e15f2359a" providerId="ADAL" clId="{AAB2C660-F02D-4DF0-9FD9-27826A51814C}" dt="2019-05-14T10:12:02.327" v="86" actId="1076"/>
          <ac:cxnSpMkLst>
            <pc:docMk/>
            <pc:sldMk cId="1808736605" sldId="794"/>
            <ac:cxnSpMk id="53256" creationId="{00000000-0000-0000-0000-000000000000}"/>
          </ac:cxnSpMkLst>
        </pc:cxnChg>
        <pc:cxnChg chg="mod">
          <ac:chgData name="Papai, Krisztian" userId="45ce17a5-7050-4b06-9306-4e3e15f2359a" providerId="ADAL" clId="{AAB2C660-F02D-4DF0-9FD9-27826A51814C}" dt="2019-05-20T10:26:05.984" v="769" actId="108"/>
          <ac:cxnSpMkLst>
            <pc:docMk/>
            <pc:sldMk cId="1808736605" sldId="794"/>
            <ac:cxnSpMk id="53257" creationId="{00000000-0000-0000-0000-000000000000}"/>
          </ac:cxnSpMkLst>
        </pc:cxnChg>
        <pc:cxnChg chg="mod">
          <ac:chgData name="Papai, Krisztian" userId="45ce17a5-7050-4b06-9306-4e3e15f2359a" providerId="ADAL" clId="{AAB2C660-F02D-4DF0-9FD9-27826A51814C}" dt="2019-05-14T10:12:02.327" v="86" actId="1076"/>
          <ac:cxnSpMkLst>
            <pc:docMk/>
            <pc:sldMk cId="1808736605" sldId="794"/>
            <ac:cxnSpMk id="53258" creationId="{00000000-0000-0000-0000-000000000000}"/>
          </ac:cxnSpMkLst>
        </pc:cxnChg>
        <pc:cxnChg chg="mod">
          <ac:chgData name="Papai, Krisztian" userId="45ce17a5-7050-4b06-9306-4e3e15f2359a" providerId="ADAL" clId="{AAB2C660-F02D-4DF0-9FD9-27826A51814C}" dt="2019-05-14T10:12:02.327" v="86" actId="1076"/>
          <ac:cxnSpMkLst>
            <pc:docMk/>
            <pc:sldMk cId="1808736605" sldId="794"/>
            <ac:cxnSpMk id="53261" creationId="{00000000-0000-0000-0000-000000000000}"/>
          </ac:cxnSpMkLst>
        </pc:cxnChg>
        <pc:cxnChg chg="del mod">
          <ac:chgData name="Papai, Krisztian" userId="45ce17a5-7050-4b06-9306-4e3e15f2359a" providerId="ADAL" clId="{AAB2C660-F02D-4DF0-9FD9-27826A51814C}" dt="2019-05-20T10:25:40.720" v="766" actId="478"/>
          <ac:cxnSpMkLst>
            <pc:docMk/>
            <pc:sldMk cId="1808736605" sldId="794"/>
            <ac:cxnSpMk id="53263" creationId="{00000000-0000-0000-0000-000000000000}"/>
          </ac:cxnSpMkLst>
        </pc:cxnChg>
        <pc:cxnChg chg="del">
          <ac:chgData name="Papai, Krisztian" userId="45ce17a5-7050-4b06-9306-4e3e15f2359a" providerId="ADAL" clId="{AAB2C660-F02D-4DF0-9FD9-27826A51814C}" dt="2019-05-20T10:26:18.879" v="771" actId="478"/>
          <ac:cxnSpMkLst>
            <pc:docMk/>
            <pc:sldMk cId="1808736605" sldId="794"/>
            <ac:cxnSpMk id="53264" creationId="{00000000-0000-0000-0000-000000000000}"/>
          </ac:cxnSpMkLst>
        </pc:cxnChg>
        <pc:cxnChg chg="del">
          <ac:chgData name="Papai, Krisztian" userId="45ce17a5-7050-4b06-9306-4e3e15f2359a" providerId="ADAL" clId="{AAB2C660-F02D-4DF0-9FD9-27826A51814C}" dt="2019-05-20T10:26:18.879" v="771" actId="478"/>
          <ac:cxnSpMkLst>
            <pc:docMk/>
            <pc:sldMk cId="1808736605" sldId="794"/>
            <ac:cxnSpMk id="53266" creationId="{00000000-0000-0000-0000-000000000000}"/>
          </ac:cxnSpMkLst>
        </pc:cxnChg>
        <pc:cxnChg chg="del">
          <ac:chgData name="Papai, Krisztian" userId="45ce17a5-7050-4b06-9306-4e3e15f2359a" providerId="ADAL" clId="{AAB2C660-F02D-4DF0-9FD9-27826A51814C}" dt="2019-05-14T10:11:37.097" v="79" actId="478"/>
          <ac:cxnSpMkLst>
            <pc:docMk/>
            <pc:sldMk cId="1808736605" sldId="794"/>
            <ac:cxnSpMk id="53281" creationId="{00000000-0000-0000-0000-000000000000}"/>
          </ac:cxnSpMkLst>
        </pc:cxnChg>
        <pc:cxnChg chg="del">
          <ac:chgData name="Papai, Krisztian" userId="45ce17a5-7050-4b06-9306-4e3e15f2359a" providerId="ADAL" clId="{AAB2C660-F02D-4DF0-9FD9-27826A51814C}" dt="2019-05-14T10:11:36.304" v="78" actId="478"/>
          <ac:cxnSpMkLst>
            <pc:docMk/>
            <pc:sldMk cId="1808736605" sldId="794"/>
            <ac:cxnSpMk id="53282" creationId="{00000000-0000-0000-0000-000000000000}"/>
          </ac:cxnSpMkLst>
        </pc:cxnChg>
        <pc:cxnChg chg="del">
          <ac:chgData name="Papai, Krisztian" userId="45ce17a5-7050-4b06-9306-4e3e15f2359a" providerId="ADAL" clId="{AAB2C660-F02D-4DF0-9FD9-27826A51814C}" dt="2019-05-14T10:11:29.320" v="73" actId="478"/>
          <ac:cxnSpMkLst>
            <pc:docMk/>
            <pc:sldMk cId="1808736605" sldId="794"/>
            <ac:cxnSpMk id="53283" creationId="{00000000-0000-0000-0000-000000000000}"/>
          </ac:cxnSpMkLst>
        </pc:cxnChg>
      </pc:sldChg>
      <pc:sldChg chg="modNotesTx">
        <pc:chgData name="Papai, Krisztian" userId="45ce17a5-7050-4b06-9306-4e3e15f2359a" providerId="ADAL" clId="{AAB2C660-F02D-4DF0-9FD9-27826A51814C}" dt="2019-05-20T10:29:37.909" v="979" actId="313"/>
        <pc:sldMkLst>
          <pc:docMk/>
          <pc:sldMk cId="2376935986" sldId="796"/>
        </pc:sldMkLst>
      </pc:sldChg>
      <pc:sldChg chg="modNotesTx">
        <pc:chgData name="Papai, Krisztian" userId="45ce17a5-7050-4b06-9306-4e3e15f2359a" providerId="ADAL" clId="{AAB2C660-F02D-4DF0-9FD9-27826A51814C}" dt="2019-05-20T10:48:00.059" v="2040" actId="20577"/>
        <pc:sldMkLst>
          <pc:docMk/>
          <pc:sldMk cId="812047103" sldId="797"/>
        </pc:sldMkLst>
      </pc:sldChg>
      <pc:sldChg chg="modNotesTx">
        <pc:chgData name="Papai, Krisztian" userId="45ce17a5-7050-4b06-9306-4e3e15f2359a" providerId="ADAL" clId="{AAB2C660-F02D-4DF0-9FD9-27826A51814C}" dt="2019-05-20T11:54:56.088" v="2939" actId="20577"/>
        <pc:sldMkLst>
          <pc:docMk/>
          <pc:sldMk cId="3302178570" sldId="798"/>
        </pc:sldMkLst>
      </pc:sldChg>
      <pc:sldChg chg="modSp modNotesTx">
        <pc:chgData name="Papai, Krisztian" userId="45ce17a5-7050-4b06-9306-4e3e15f2359a" providerId="ADAL" clId="{AAB2C660-F02D-4DF0-9FD9-27826A51814C}" dt="2019-05-20T11:55:16.735" v="2951" actId="20577"/>
        <pc:sldMkLst>
          <pc:docMk/>
          <pc:sldMk cId="1003221440" sldId="799"/>
        </pc:sldMkLst>
        <pc:spChg chg="mod">
          <ac:chgData name="Papai, Krisztian" userId="45ce17a5-7050-4b06-9306-4e3e15f2359a" providerId="ADAL" clId="{AAB2C660-F02D-4DF0-9FD9-27826A51814C}" dt="2019-05-20T11:55:01.833" v="2940"/>
          <ac:spMkLst>
            <pc:docMk/>
            <pc:sldMk cId="1003221440" sldId="799"/>
            <ac:spMk id="5" creationId="{00000000-0000-0000-0000-000000000000}"/>
          </ac:spMkLst>
        </pc:spChg>
      </pc:sldChg>
      <pc:sldChg chg="modSp add del modNotesTx">
        <pc:chgData name="Papai, Krisztian" userId="45ce17a5-7050-4b06-9306-4e3e15f2359a" providerId="ADAL" clId="{AAB2C660-F02D-4DF0-9FD9-27826A51814C}" dt="2019-05-20T12:15:40.989" v="3209" actId="20577"/>
        <pc:sldMkLst>
          <pc:docMk/>
          <pc:sldMk cId="81864007" sldId="800"/>
        </pc:sldMkLst>
        <pc:spChg chg="mod">
          <ac:chgData name="Papai, Krisztian" userId="45ce17a5-7050-4b06-9306-4e3e15f2359a" providerId="ADAL" clId="{AAB2C660-F02D-4DF0-9FD9-27826A51814C}" dt="2019-05-20T12:09:51.574" v="3061" actId="6549"/>
          <ac:spMkLst>
            <pc:docMk/>
            <pc:sldMk cId="81864007" sldId="800"/>
            <ac:spMk id="5" creationId="{00000000-0000-0000-0000-000000000000}"/>
          </ac:spMkLst>
        </pc:spChg>
      </pc:sldChg>
      <pc:sldChg chg="modSp modNotesTx">
        <pc:chgData name="Papai, Krisztian" userId="45ce17a5-7050-4b06-9306-4e3e15f2359a" providerId="ADAL" clId="{AAB2C660-F02D-4DF0-9FD9-27826A51814C}" dt="2019-05-20T12:15:13.390" v="3138" actId="113"/>
        <pc:sldMkLst>
          <pc:docMk/>
          <pc:sldMk cId="2021135032" sldId="801"/>
        </pc:sldMkLst>
        <pc:spChg chg="mod">
          <ac:chgData name="Papai, Krisztian" userId="45ce17a5-7050-4b06-9306-4e3e15f2359a" providerId="ADAL" clId="{AAB2C660-F02D-4DF0-9FD9-27826A51814C}" dt="2019-05-20T12:12:51.710" v="3088" actId="20577"/>
          <ac:spMkLst>
            <pc:docMk/>
            <pc:sldMk cId="2021135032" sldId="801"/>
            <ac:spMk id="18439" creationId="{00000000-0000-0000-0000-000000000000}"/>
          </ac:spMkLst>
        </pc:spChg>
      </pc:sldChg>
      <pc:sldChg chg="modSp modNotesTx">
        <pc:chgData name="Papai, Krisztian" userId="45ce17a5-7050-4b06-9306-4e3e15f2359a" providerId="ADAL" clId="{AAB2C660-F02D-4DF0-9FD9-27826A51814C}" dt="2019-05-20T12:22:49.478" v="3748" actId="20577"/>
        <pc:sldMkLst>
          <pc:docMk/>
          <pc:sldMk cId="3389251048" sldId="803"/>
        </pc:sldMkLst>
        <pc:spChg chg="mod">
          <ac:chgData name="Papai, Krisztian" userId="45ce17a5-7050-4b06-9306-4e3e15f2359a" providerId="ADAL" clId="{AAB2C660-F02D-4DF0-9FD9-27826A51814C}" dt="2019-05-20T12:17:31.428" v="3231" actId="1076"/>
          <ac:spMkLst>
            <pc:docMk/>
            <pc:sldMk cId="3389251048" sldId="803"/>
            <ac:spMk id="122286" creationId="{00000000-0000-0000-0000-000000000000}"/>
          </ac:spMkLst>
        </pc:spChg>
        <pc:spChg chg="mod">
          <ac:chgData name="Papai, Krisztian" userId="45ce17a5-7050-4b06-9306-4e3e15f2359a" providerId="ADAL" clId="{AAB2C660-F02D-4DF0-9FD9-27826A51814C}" dt="2019-05-20T12:20:24.501" v="3577" actId="14100"/>
          <ac:spMkLst>
            <pc:docMk/>
            <pc:sldMk cId="3389251048" sldId="803"/>
            <ac:spMk id="122288" creationId="{00000000-0000-0000-0000-000000000000}"/>
          </ac:spMkLst>
        </pc:spChg>
        <pc:spChg chg="mod">
          <ac:chgData name="Papai, Krisztian" userId="45ce17a5-7050-4b06-9306-4e3e15f2359a" providerId="ADAL" clId="{AAB2C660-F02D-4DF0-9FD9-27826A51814C}" dt="2019-05-20T12:20:29.494" v="3578" actId="20577"/>
          <ac:spMkLst>
            <pc:docMk/>
            <pc:sldMk cId="3389251048" sldId="803"/>
            <ac:spMk id="122289" creationId="{00000000-0000-0000-0000-000000000000}"/>
          </ac:spMkLst>
        </pc:spChg>
        <pc:picChg chg="mod">
          <ac:chgData name="Papai, Krisztian" userId="45ce17a5-7050-4b06-9306-4e3e15f2359a" providerId="ADAL" clId="{AAB2C660-F02D-4DF0-9FD9-27826A51814C}" dt="2019-05-20T12:20:11.077" v="3573" actId="1076"/>
          <ac:picMkLst>
            <pc:docMk/>
            <pc:sldMk cId="3389251048" sldId="803"/>
            <ac:picMk id="21544" creationId="{00000000-0000-0000-0000-000000000000}"/>
          </ac:picMkLst>
        </pc:picChg>
        <pc:cxnChg chg="mod">
          <ac:chgData name="Papai, Krisztian" userId="45ce17a5-7050-4b06-9306-4e3e15f2359a" providerId="ADAL" clId="{AAB2C660-F02D-4DF0-9FD9-27826A51814C}" dt="2019-05-20T12:20:24.501" v="3577" actId="14100"/>
          <ac:cxnSpMkLst>
            <pc:docMk/>
            <pc:sldMk cId="3389251048" sldId="803"/>
            <ac:cxnSpMk id="122287" creationId="{00000000-0000-0000-0000-000000000000}"/>
          </ac:cxnSpMkLst>
        </pc:cxnChg>
        <pc:cxnChg chg="mod">
          <ac:chgData name="Papai, Krisztian" userId="45ce17a5-7050-4b06-9306-4e3e15f2359a" providerId="ADAL" clId="{AAB2C660-F02D-4DF0-9FD9-27826A51814C}" dt="2019-05-20T12:20:24.501" v="3577" actId="14100"/>
          <ac:cxnSpMkLst>
            <pc:docMk/>
            <pc:sldMk cId="3389251048" sldId="803"/>
            <ac:cxnSpMk id="122410" creationId="{00000000-0000-0000-0000-000000000000}"/>
          </ac:cxnSpMkLst>
        </pc:cxnChg>
      </pc:sldChg>
      <pc:sldChg chg="delSp modSp modNotesTx">
        <pc:chgData name="Papai, Krisztian" userId="45ce17a5-7050-4b06-9306-4e3e15f2359a" providerId="ADAL" clId="{AAB2C660-F02D-4DF0-9FD9-27826A51814C}" dt="2019-05-20T12:17:06.855" v="3212" actId="6549"/>
        <pc:sldMkLst>
          <pc:docMk/>
          <pc:sldMk cId="1962587822" sldId="804"/>
        </pc:sldMkLst>
        <pc:spChg chg="mod">
          <ac:chgData name="Papai, Krisztian" userId="45ce17a5-7050-4b06-9306-4e3e15f2359a" providerId="ADAL" clId="{AAB2C660-F02D-4DF0-9FD9-27826A51814C}" dt="2019-05-20T11:16:44.522" v="2646" actId="6549"/>
          <ac:spMkLst>
            <pc:docMk/>
            <pc:sldMk cId="1962587822" sldId="804"/>
            <ac:spMk id="22531" creationId="{00000000-0000-0000-0000-000000000000}"/>
          </ac:spMkLst>
        </pc:spChg>
        <pc:spChg chg="del">
          <ac:chgData name="Papai, Krisztian" userId="45ce17a5-7050-4b06-9306-4e3e15f2359a" providerId="ADAL" clId="{AAB2C660-F02D-4DF0-9FD9-27826A51814C}" dt="2019-05-20T11:13:19.711" v="2228" actId="478"/>
          <ac:spMkLst>
            <pc:docMk/>
            <pc:sldMk cId="1962587822" sldId="804"/>
            <ac:spMk id="22532" creationId="{00000000-0000-0000-0000-000000000000}"/>
          </ac:spMkLst>
        </pc:spChg>
        <pc:spChg chg="del">
          <ac:chgData name="Papai, Krisztian" userId="45ce17a5-7050-4b06-9306-4e3e15f2359a" providerId="ADAL" clId="{AAB2C660-F02D-4DF0-9FD9-27826A51814C}" dt="2019-05-20T11:13:20.287" v="2229" actId="478"/>
          <ac:spMkLst>
            <pc:docMk/>
            <pc:sldMk cId="1962587822" sldId="804"/>
            <ac:spMk id="22533" creationId="{00000000-0000-0000-0000-000000000000}"/>
          </ac:spMkLst>
        </pc:spChg>
        <pc:spChg chg="del mod">
          <ac:chgData name="Papai, Krisztian" userId="45ce17a5-7050-4b06-9306-4e3e15f2359a" providerId="ADAL" clId="{AAB2C660-F02D-4DF0-9FD9-27826A51814C}" dt="2019-05-20T11:13:19.073" v="2227" actId="478"/>
          <ac:spMkLst>
            <pc:docMk/>
            <pc:sldMk cId="1962587822" sldId="804"/>
            <ac:spMk id="22534" creationId="{00000000-0000-0000-0000-000000000000}"/>
          </ac:spMkLst>
        </pc:spChg>
      </pc:sldChg>
      <pc:sldChg chg="modSp modNotesTx">
        <pc:chgData name="Papai, Krisztian" userId="45ce17a5-7050-4b06-9306-4e3e15f2359a" providerId="ADAL" clId="{AAB2C660-F02D-4DF0-9FD9-27826A51814C}" dt="2019-05-20T12:32:11.207" v="4783" actId="20577"/>
        <pc:sldMkLst>
          <pc:docMk/>
          <pc:sldMk cId="958689548" sldId="805"/>
        </pc:sldMkLst>
        <pc:spChg chg="mod">
          <ac:chgData name="Papai, Krisztian" userId="45ce17a5-7050-4b06-9306-4e3e15f2359a" providerId="ADAL" clId="{AAB2C660-F02D-4DF0-9FD9-27826A51814C}" dt="2019-05-20T12:26:58.293" v="4161"/>
          <ac:spMkLst>
            <pc:docMk/>
            <pc:sldMk cId="958689548" sldId="805"/>
            <ac:spMk id="23555" creationId="{00000000-0000-0000-0000-000000000000}"/>
          </ac:spMkLst>
        </pc:spChg>
        <pc:spChg chg="mod">
          <ac:chgData name="Papai, Krisztian" userId="45ce17a5-7050-4b06-9306-4e3e15f2359a" providerId="ADAL" clId="{AAB2C660-F02D-4DF0-9FD9-27826A51814C}" dt="2019-05-20T10:15:38.287" v="235" actId="790"/>
          <ac:spMkLst>
            <pc:docMk/>
            <pc:sldMk cId="958689548" sldId="805"/>
            <ac:spMk id="23556" creationId="{00000000-0000-0000-0000-000000000000}"/>
          </ac:spMkLst>
        </pc:spChg>
      </pc:sldChg>
      <pc:sldChg chg="modSp modNotes modNotesTx">
        <pc:chgData name="Papai, Krisztian" userId="45ce17a5-7050-4b06-9306-4e3e15f2359a" providerId="ADAL" clId="{AAB2C660-F02D-4DF0-9FD9-27826A51814C}" dt="2019-05-20T14:02:18.237" v="5716" actId="20577"/>
        <pc:sldMkLst>
          <pc:docMk/>
          <pc:sldMk cId="3804402447" sldId="806"/>
        </pc:sldMkLst>
        <pc:graphicFrameChg chg="mod modGraphic">
          <ac:chgData name="Papai, Krisztian" userId="45ce17a5-7050-4b06-9306-4e3e15f2359a" providerId="ADAL" clId="{AAB2C660-F02D-4DF0-9FD9-27826A51814C}" dt="2019-05-20T14:02:18.237" v="5716" actId="20577"/>
          <ac:graphicFrameMkLst>
            <pc:docMk/>
            <pc:sldMk cId="3804402447" sldId="806"/>
            <ac:graphicFrameMk id="150531" creationId="{00000000-0000-0000-0000-000000000000}"/>
          </ac:graphicFrameMkLst>
        </pc:graphicFrameChg>
      </pc:sldChg>
      <pc:sldChg chg="modSp modNotesTx">
        <pc:chgData name="Papai, Krisztian" userId="45ce17a5-7050-4b06-9306-4e3e15f2359a" providerId="ADAL" clId="{AAB2C660-F02D-4DF0-9FD9-27826A51814C}" dt="2019-05-14T10:11:08.728" v="67" actId="20577"/>
        <pc:sldMkLst>
          <pc:docMk/>
          <pc:sldMk cId="1864665430" sldId="807"/>
        </pc:sldMkLst>
        <pc:spChg chg="mod">
          <ac:chgData name="Papai, Krisztian" userId="45ce17a5-7050-4b06-9306-4e3e15f2359a" providerId="ADAL" clId="{AAB2C660-F02D-4DF0-9FD9-27826A51814C}" dt="2019-05-14T10:10:07.776" v="32" actId="403"/>
          <ac:spMkLst>
            <pc:docMk/>
            <pc:sldMk cId="1864665430" sldId="807"/>
            <ac:spMk id="25602" creationId="{00000000-0000-0000-0000-000000000000}"/>
          </ac:spMkLst>
        </pc:spChg>
      </pc:sldChg>
      <pc:sldChg chg="modSp modNotesTx">
        <pc:chgData name="Papai, Krisztian" userId="45ce17a5-7050-4b06-9306-4e3e15f2359a" providerId="ADAL" clId="{AAB2C660-F02D-4DF0-9FD9-27826A51814C}" dt="2019-05-20T10:42:58.372" v="1801" actId="20577"/>
        <pc:sldMkLst>
          <pc:docMk/>
          <pc:sldMk cId="2630806136" sldId="808"/>
        </pc:sldMkLst>
        <pc:spChg chg="mod">
          <ac:chgData name="Papai, Krisztian" userId="45ce17a5-7050-4b06-9306-4e3e15f2359a" providerId="ADAL" clId="{AAB2C660-F02D-4DF0-9FD9-27826A51814C}" dt="2019-05-20T10:40:48.965" v="1535" actId="20577"/>
          <ac:spMkLst>
            <pc:docMk/>
            <pc:sldMk cId="2630806136" sldId="808"/>
            <ac:spMk id="11267" creationId="{00000000-0000-0000-0000-000000000000}"/>
          </ac:spMkLst>
        </pc:spChg>
      </pc:sldChg>
      <pc:sldChg chg="modNotesTx">
        <pc:chgData name="Papai, Krisztian" userId="45ce17a5-7050-4b06-9306-4e3e15f2359a" providerId="ADAL" clId="{AAB2C660-F02D-4DF0-9FD9-27826A51814C}" dt="2019-05-20T13:14:26.656" v="5271" actId="20577"/>
        <pc:sldMkLst>
          <pc:docMk/>
          <pc:sldMk cId="3196369989" sldId="809"/>
        </pc:sldMkLst>
      </pc:sldChg>
      <pc:sldChg chg="modSp modNotesTx">
        <pc:chgData name="Papai, Krisztian" userId="45ce17a5-7050-4b06-9306-4e3e15f2359a" providerId="ADAL" clId="{AAB2C660-F02D-4DF0-9FD9-27826A51814C}" dt="2019-05-20T14:11:02.243" v="6813" actId="313"/>
        <pc:sldMkLst>
          <pc:docMk/>
          <pc:sldMk cId="2463772786" sldId="810"/>
        </pc:sldMkLst>
        <pc:spChg chg="mod">
          <ac:chgData name="Papai, Krisztian" userId="45ce17a5-7050-4b06-9306-4e3e15f2359a" providerId="ADAL" clId="{AAB2C660-F02D-4DF0-9FD9-27826A51814C}" dt="2019-05-20T14:09:47.859" v="6571" actId="6549"/>
          <ac:spMkLst>
            <pc:docMk/>
            <pc:sldMk cId="2463772786" sldId="810"/>
            <ac:spMk id="27651" creationId="{00000000-0000-0000-0000-000000000000}"/>
          </ac:spMkLst>
        </pc:spChg>
      </pc:sldChg>
      <pc:sldChg chg="modSp modNotesTx">
        <pc:chgData name="Papai, Krisztian" userId="45ce17a5-7050-4b06-9306-4e3e15f2359a" providerId="ADAL" clId="{AAB2C660-F02D-4DF0-9FD9-27826A51814C}" dt="2019-05-20T14:26:41.587" v="7380" actId="20577"/>
        <pc:sldMkLst>
          <pc:docMk/>
          <pc:sldMk cId="1730131328" sldId="812"/>
        </pc:sldMkLst>
        <pc:spChg chg="mod">
          <ac:chgData name="Papai, Krisztian" userId="45ce17a5-7050-4b06-9306-4e3e15f2359a" providerId="ADAL" clId="{AAB2C660-F02D-4DF0-9FD9-27826A51814C}" dt="2019-05-20T14:12:01.492" v="6815" actId="1076"/>
          <ac:spMkLst>
            <pc:docMk/>
            <pc:sldMk cId="1730131328" sldId="812"/>
            <ac:spMk id="5" creationId="{00000000-0000-0000-0000-000000000000}"/>
          </ac:spMkLst>
        </pc:spChg>
      </pc:sldChg>
      <pc:sldChg chg="modNotesTx">
        <pc:chgData name="Papai, Krisztian" userId="45ce17a5-7050-4b06-9306-4e3e15f2359a" providerId="ADAL" clId="{AAB2C660-F02D-4DF0-9FD9-27826A51814C}" dt="2019-05-20T14:27:36.315" v="7389" actId="20577"/>
        <pc:sldMkLst>
          <pc:docMk/>
          <pc:sldMk cId="495212604" sldId="813"/>
        </pc:sldMkLst>
      </pc:sldChg>
      <pc:sldChg chg="modNotesTx">
        <pc:chgData name="Papai, Krisztian" userId="45ce17a5-7050-4b06-9306-4e3e15f2359a" providerId="ADAL" clId="{AAB2C660-F02D-4DF0-9FD9-27826A51814C}" dt="2019-05-20T14:30:06.883" v="7522" actId="20577"/>
        <pc:sldMkLst>
          <pc:docMk/>
          <pc:sldMk cId="674752503" sldId="814"/>
        </pc:sldMkLst>
      </pc:sldChg>
      <pc:sldChg chg="modSp modNotesTx">
        <pc:chgData name="Papai, Krisztian" userId="45ce17a5-7050-4b06-9306-4e3e15f2359a" providerId="ADAL" clId="{AAB2C660-F02D-4DF0-9FD9-27826A51814C}" dt="2019-05-20T14:33:18.107" v="7751" actId="790"/>
        <pc:sldMkLst>
          <pc:docMk/>
          <pc:sldMk cId="1627506958" sldId="815"/>
        </pc:sldMkLst>
        <pc:spChg chg="mod">
          <ac:chgData name="Papai, Krisztian" userId="45ce17a5-7050-4b06-9306-4e3e15f2359a" providerId="ADAL" clId="{AAB2C660-F02D-4DF0-9FD9-27826A51814C}" dt="2019-05-20T14:33:18.107" v="7751" actId="790"/>
          <ac:spMkLst>
            <pc:docMk/>
            <pc:sldMk cId="1627506958" sldId="815"/>
            <ac:spMk id="32771" creationId="{00000000-0000-0000-0000-000000000000}"/>
          </ac:spMkLst>
        </pc:spChg>
      </pc:sldChg>
      <pc:sldChg chg="modSp modNotesTx">
        <pc:chgData name="Papai, Krisztian" userId="45ce17a5-7050-4b06-9306-4e3e15f2359a" providerId="ADAL" clId="{AAB2C660-F02D-4DF0-9FD9-27826A51814C}" dt="2019-05-20T14:35:57.091" v="7770" actId="20577"/>
        <pc:sldMkLst>
          <pc:docMk/>
          <pc:sldMk cId="427334704" sldId="816"/>
        </pc:sldMkLst>
        <pc:spChg chg="mod">
          <ac:chgData name="Papai, Krisztian" userId="45ce17a5-7050-4b06-9306-4e3e15f2359a" providerId="ADAL" clId="{AAB2C660-F02D-4DF0-9FD9-27826A51814C}" dt="2019-05-20T14:35:30.285" v="7756" actId="6549"/>
          <ac:spMkLst>
            <pc:docMk/>
            <pc:sldMk cId="427334704" sldId="816"/>
            <ac:spMk id="33795" creationId="{00000000-0000-0000-0000-000000000000}"/>
          </ac:spMkLst>
        </pc:spChg>
      </pc:sldChg>
    </pc:docChg>
  </pc:docChgLst>
  <pc:docChgLst>
    <pc:chgData name="Yahalom, Raz" userId="a44e4199-10bb-4051-9e8f-f612f3ddb723" providerId="ADAL" clId="{0A490E76-24B6-49BB-9B64-A23C7074771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0" i="1" dirty="0">
                <a:solidFill>
                  <a:schemeClr val="tx1"/>
                </a:solidFill>
              </a:rPr>
              <a:t>Add-On Licensing </a:t>
            </a:r>
            <a:r>
              <a:rPr lang="en-US" dirty="0">
                <a:solidFill>
                  <a:schemeClr val="tx1"/>
                </a:solidFill>
              </a:rPr>
              <a:t>course topic.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dirty="0"/>
              <a:t>You can use the SLD service to create different database user accounts for each company database. </a:t>
            </a:r>
          </a:p>
          <a:p>
            <a:r>
              <a:rPr lang="en-US" dirty="0"/>
              <a:t>After creating accounts, SAP Business One does not access company databases using the database administrator account. </a:t>
            </a:r>
          </a:p>
          <a:p>
            <a:r>
              <a:rPr lang="en-US" dirty="0"/>
              <a:t>Instead, SAP Business One uses a different read-only account supplied by the SLD service to access each company database. </a:t>
            </a:r>
          </a:p>
          <a:p>
            <a:endParaRPr lang="en-US" dirty="0"/>
          </a:p>
          <a:p>
            <a:r>
              <a:rPr lang="en-US" dirty="0"/>
              <a:t>For example, the domain user is assigned only to one SAP Business One company database if the </a:t>
            </a:r>
            <a:r>
              <a:rPr lang="en-US" b="0" dirty="0"/>
              <a:t>Use Specified Database User for Each Business One User </a:t>
            </a:r>
            <a:r>
              <a:rPr lang="en-US" dirty="0"/>
              <a:t>option is selected and Single Sign-On is activated.</a:t>
            </a:r>
            <a:endParaRPr lang="de-DE" dirty="0"/>
          </a:p>
        </p:txBody>
      </p:sp>
    </p:spTree>
    <p:extLst>
      <p:ext uri="{BB962C8B-B14F-4D97-AF65-F5344CB8AC3E}">
        <p14:creationId xmlns:p14="http://schemas.microsoft.com/office/powerpoint/2010/main" val="44352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This feature can be activated for each company from the System Landscape Directory.</a:t>
            </a:r>
          </a:p>
          <a:p>
            <a:r>
              <a:rPr lang="en-US" b="0" dirty="0"/>
              <a:t>The most secure and recommended way is to select the Use Specified Database User for Each Business One User option.</a:t>
            </a:r>
          </a:p>
          <a:p>
            <a:endParaRPr lang="en-US" dirty="0"/>
          </a:p>
        </p:txBody>
      </p:sp>
    </p:spTree>
    <p:extLst>
      <p:ext uri="{BB962C8B-B14F-4D97-AF65-F5344CB8AC3E}">
        <p14:creationId xmlns:p14="http://schemas.microsoft.com/office/powerpoint/2010/main" val="73158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dirty="0"/>
              <a:t>The system automatically generates a pair of database users without administrator privileges for each SAP Business One user. </a:t>
            </a:r>
          </a:p>
          <a:p>
            <a:r>
              <a:rPr lang="en-US" b="0" dirty="0"/>
              <a:t>SAP Business One accesses the database using one of the database users depending on the SAP Business One user currently logged in and the specific database transaction at hand. </a:t>
            </a:r>
          </a:p>
          <a:p>
            <a:r>
              <a:rPr lang="en-US" b="0" dirty="0"/>
              <a:t>Whenever a new SAP Business One user is added, a pair of corresponding database users is added.</a:t>
            </a:r>
            <a:endParaRPr lang="de-DE" b="0" dirty="0"/>
          </a:p>
          <a:p>
            <a:endParaRPr lang="de-DE" dirty="0"/>
          </a:p>
        </p:txBody>
      </p:sp>
    </p:spTree>
    <p:extLst>
      <p:ext uri="{BB962C8B-B14F-4D97-AF65-F5344CB8AC3E}">
        <p14:creationId xmlns:p14="http://schemas.microsoft.com/office/powerpoint/2010/main" val="77742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otes Placeholder 11"/>
          <p:cNvSpPr>
            <a:spLocks noGrp="1"/>
          </p:cNvSpPr>
          <p:nvPr>
            <p:ph type="body" idx="1"/>
          </p:nvPr>
        </p:nvSpPr>
        <p:spPr/>
        <p:txBody>
          <a:bodyPr>
            <a:normAutofit/>
          </a:bodyPr>
          <a:lstStyle/>
          <a:p>
            <a:r>
              <a:rPr lang="en-US" b="0" noProof="0" dirty="0"/>
              <a:t>Let‘s have a look at the licensing infrastructure, where multiple database consumers are engaged.</a:t>
            </a:r>
            <a:r>
              <a:rPr lang="en-US" b="0" baseline="0" noProof="0" dirty="0"/>
              <a:t> These include the</a:t>
            </a:r>
            <a:r>
              <a:rPr lang="en-US" b="0" noProof="0" dirty="0"/>
              <a:t> SAP Business One client, a UI API-based add-on, a DI API-based add-on, and a web solution making use of the DI Server or Service Layer.</a:t>
            </a:r>
          </a:p>
          <a:p>
            <a:endParaRPr lang="en-US" b="0" noProof="0" dirty="0"/>
          </a:p>
          <a:p>
            <a:r>
              <a:rPr lang="en-US" b="0" noProof="0" dirty="0"/>
              <a:t>The license</a:t>
            </a:r>
            <a:r>
              <a:rPr lang="en-US" b="0" baseline="0" noProof="0" dirty="0"/>
              <a:t> server</a:t>
            </a:r>
            <a:r>
              <a:rPr lang="en-US" b="0" noProof="0" dirty="0"/>
              <a:t> contains the license file and b1upf.xml, which is the user-based license allocation file.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The connection information (server + port) for an SAP Business One database server is stored in the SLIC</a:t>
            </a:r>
            <a:r>
              <a:rPr lang="en-US" sz="1400" b="0" baseline="0" dirty="0"/>
              <a:t> table </a:t>
            </a:r>
            <a:r>
              <a:rPr lang="en-US" sz="1400" b="0" dirty="0"/>
              <a:t>in the SBOCOMMON schema or database.</a:t>
            </a:r>
          </a:p>
          <a:p>
            <a:endParaRPr lang="en-US" noProof="0" dirty="0"/>
          </a:p>
        </p:txBody>
      </p:sp>
      <p:sp>
        <p:nvSpPr>
          <p:cNvPr id="17" name="Slide Image Placeholder 16"/>
          <p:cNvSpPr>
            <a:spLocks noGrp="1" noRot="1" noChangeAspect="1"/>
          </p:cNvSpPr>
          <p:nvPr>
            <p:ph type="sldImg"/>
          </p:nvPr>
        </p:nvSpPr>
        <p:spPr/>
      </p:sp>
    </p:spTree>
    <p:extLst>
      <p:ext uri="{BB962C8B-B14F-4D97-AF65-F5344CB8AC3E}">
        <p14:creationId xmlns:p14="http://schemas.microsoft.com/office/powerpoint/2010/main" val="1607798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p:txBody>
          <a:bodyPr>
            <a:normAutofit/>
          </a:bodyPr>
          <a:lstStyle/>
          <a:p>
            <a:pPr marL="0" lvl="1" indent="0">
              <a:buNone/>
            </a:pPr>
            <a:r>
              <a:rPr lang="en-US" b="0" dirty="0"/>
              <a:t>It’s a component of the SAP Business One server tools, which can be installed on any computer.</a:t>
            </a:r>
          </a:p>
          <a:p>
            <a:pPr marL="0" lvl="1" indent="0">
              <a:buNone/>
            </a:pPr>
            <a:r>
              <a:rPr lang="en-US" b="0" dirty="0"/>
              <a:t>It calculates the hardware key and collects the license-related logs, as well.</a:t>
            </a:r>
          </a:p>
          <a:p>
            <a:pPr marL="0" lvl="1" indent="0">
              <a:buNone/>
            </a:pPr>
            <a:r>
              <a:rPr lang="en-US" b="0" dirty="0"/>
              <a:t>The TCP/IP ports are configurable, and the license service is also responsible for the user’s session verification.</a:t>
            </a:r>
          </a:p>
          <a:p>
            <a:pPr marL="0" lvl="1" indent="0">
              <a:buNone/>
            </a:pPr>
            <a:r>
              <a:rPr lang="en-US" b="0" dirty="0"/>
              <a:t>It</a:t>
            </a:r>
            <a:r>
              <a:rPr lang="en-US" b="0" baseline="0" dirty="0"/>
              <a:t> provides</a:t>
            </a:r>
            <a:r>
              <a:rPr lang="en-US" b="0" dirty="0"/>
              <a:t> the response to every SAP Business One component</a:t>
            </a:r>
            <a:r>
              <a:rPr lang="en-US" b="0" baseline="0" dirty="0"/>
              <a:t> that requests </a:t>
            </a:r>
            <a:r>
              <a:rPr lang="en-US" b="0" dirty="0"/>
              <a:t>license information.</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sz="1400" b="0" dirty="0"/>
              <a:t>“N</a:t>
            </a:r>
            <a:r>
              <a:rPr lang="en-US" altLang="ja-JP" sz="1400" b="0" dirty="0"/>
              <a:t>amed user” license checks are performed for each user code and database name.</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sz="1400" b="0" noProof="0" dirty="0"/>
              <a:t>Only one login to SAP Business One is allowed for each user code and database name.</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5649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t>The license server has two main files</a:t>
            </a:r>
            <a:r>
              <a:rPr lang="en-US" b="0" baseline="0" noProof="0" dirty="0"/>
              <a:t> that are</a:t>
            </a:r>
            <a:r>
              <a:rPr lang="en-US" b="0" noProof="0" dirty="0"/>
              <a:t> required for successful execution of SAP Business One user sessions.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noProof="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noProof="0" dirty="0"/>
              <a:t>The license file is specific to a particular license service based on the exact SAP Business One release</a:t>
            </a:r>
            <a:r>
              <a:rPr lang="en-US" b="0" baseline="0" noProof="0" dirty="0"/>
              <a:t> in use</a:t>
            </a:r>
            <a:r>
              <a:rPr lang="en-US" b="0" noProof="0" dirty="0"/>
              <a:t>.</a:t>
            </a:r>
          </a:p>
          <a:p>
            <a:r>
              <a:rPr lang="en-US" b="0" noProof="0" dirty="0"/>
              <a:t>It might be generated directly on the </a:t>
            </a:r>
            <a:r>
              <a:rPr lang="en-US" sz="1400" b="0" i="0" kern="1200" dirty="0">
                <a:solidFill>
                  <a:schemeClr val="tx1"/>
                </a:solidFill>
                <a:effectLst/>
                <a:latin typeface="+mn-lt"/>
                <a:ea typeface="+mn-ea"/>
                <a:cs typeface="+mn-cs"/>
              </a:rPr>
              <a:t>Support Launchpad for SAP Business One.</a:t>
            </a:r>
          </a:p>
          <a:p>
            <a:r>
              <a:rPr lang="en-US" b="0" noProof="0" dirty="0"/>
              <a:t>The license file can be deployed through the SAP Business One client or the System Landscape Directory.</a:t>
            </a:r>
          </a:p>
          <a:p>
            <a:r>
              <a:rPr lang="en-US" b="0" noProof="0" dirty="0"/>
              <a:t>The file might be localization-specific or global, which makes it possible to use a customer database with any localization.</a:t>
            </a:r>
          </a:p>
          <a:p>
            <a:endParaRPr lang="en-US" b="0" noProof="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noProof="0" dirty="0"/>
              <a:t>The B1upf.xml file </a:t>
            </a:r>
            <a:r>
              <a:rPr lang="en-US" sz="1400" b="0" dirty="0"/>
              <a:t>stores information regarding licenses assigned to specific user codes.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noProof="0" dirty="0"/>
              <a:t>The license assignment is </a:t>
            </a:r>
            <a:r>
              <a:rPr lang="en-US" sz="1400" b="0" dirty="0"/>
              <a:t>independent from the company database and even the SAP Business One s</a:t>
            </a:r>
            <a:r>
              <a:rPr lang="en-US" altLang="ja-JP" sz="1400" b="0" dirty="0"/>
              <a:t>erver.</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ltLang="ja-JP" sz="1400"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sz="1400" b="0" dirty="0"/>
              <a:t>Basically, a user who has been assigned a named user license can connect to multiple databases without needing</a:t>
            </a:r>
            <a:r>
              <a:rPr lang="en-US" altLang="ja-JP" sz="1400" b="0" baseline="0" dirty="0"/>
              <a:t> </a:t>
            </a:r>
            <a:r>
              <a:rPr lang="en-US" altLang="ja-JP" sz="1400" b="0" dirty="0"/>
              <a:t>to assign a license in each database.</a:t>
            </a:r>
          </a:p>
        </p:txBody>
      </p:sp>
    </p:spTree>
    <p:extLst>
      <p:ext uri="{BB962C8B-B14F-4D97-AF65-F5344CB8AC3E}">
        <p14:creationId xmlns:p14="http://schemas.microsoft.com/office/powerpoint/2010/main" val="276839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noFill/>
          <a:ln w="12700" algn="ctr">
            <a:noFill/>
            <a:miter lim="800000"/>
            <a:headEnd/>
            <a:tailEnd/>
          </a:ln>
          <a:effectLst/>
        </p:spPr>
        <p:txBody>
          <a:bodyPr vert="horz" wrap="square" lIns="0" tIns="0" rIns="0" bIns="0" numCol="1" anchor="t" anchorCtr="0" compatLnSpc="1">
            <a:prstTxWarp prst="textNoShape">
              <a:avLst/>
            </a:prstTxWarp>
            <a:normAutofit fontScale="92500"/>
          </a:bodyPr>
          <a:lstStyle/>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sz="1400" b="0" noProof="0" dirty="0">
                <a:latin typeface="+mn-lt"/>
              </a:rPr>
              <a:t>To use UI API or DI API, the user must also have an </a:t>
            </a:r>
            <a:r>
              <a:rPr lang="de-DE" sz="1400" b="0" dirty="0">
                <a:latin typeface="+mn-lt"/>
              </a:rPr>
              <a:t>SAP </a:t>
            </a:r>
            <a:r>
              <a:rPr lang="en-US" sz="1400" b="0" noProof="0" dirty="0">
                <a:latin typeface="+mn-lt"/>
              </a:rPr>
              <a:t>license assigned</a:t>
            </a:r>
            <a:r>
              <a:rPr lang="en-US" sz="1400" b="0" baseline="0" noProof="0" dirty="0">
                <a:latin typeface="+mn-lt"/>
              </a:rPr>
              <a:t> </a:t>
            </a:r>
            <a:r>
              <a:rPr lang="en-US" sz="1400" b="0" noProof="0" dirty="0">
                <a:latin typeface="+mn-lt"/>
              </a:rPr>
              <a:t>(Indirect Access, Limited or Professional User) – no matter which SDK license type should be used!</a:t>
            </a:r>
          </a:p>
          <a:p>
            <a:pPr marL="0" lvl="1" indent="0">
              <a:buNone/>
            </a:pPr>
            <a:endParaRPr lang="en-US" b="0" noProof="0" dirty="0">
              <a:latin typeface="+mn-lt"/>
            </a:endParaRPr>
          </a:p>
          <a:p>
            <a:pPr marL="0" lvl="1" indent="0">
              <a:buNone/>
            </a:pPr>
            <a:r>
              <a:rPr lang="en-US" b="0" noProof="0" dirty="0">
                <a:latin typeface="+mn-lt"/>
              </a:rPr>
              <a:t>The </a:t>
            </a:r>
            <a:r>
              <a:rPr lang="en-US" sz="1400" b="0" noProof="0" dirty="0">
                <a:latin typeface="+mn-lt"/>
              </a:rPr>
              <a:t>Named User license </a:t>
            </a:r>
            <a:r>
              <a:rPr lang="en-US" b="0" noProof="0" dirty="0">
                <a:latin typeface="+mn-lt"/>
              </a:rPr>
              <a:t>makes it possible to log in through the SAP Business One client. This license also enables</a:t>
            </a:r>
            <a:r>
              <a:rPr lang="en-US" b="0" baseline="0" noProof="0" dirty="0">
                <a:latin typeface="+mn-lt"/>
              </a:rPr>
              <a:t> </a:t>
            </a:r>
            <a:r>
              <a:rPr lang="en-US" b="0" noProof="0" dirty="0">
                <a:latin typeface="+mn-lt"/>
              </a:rPr>
              <a:t>add-ons that do not use the SAP license mechanism (or their own).</a:t>
            </a:r>
          </a:p>
          <a:p>
            <a:pPr marL="0" lvl="1" indent="0">
              <a:buNone/>
            </a:pPr>
            <a:r>
              <a:rPr lang="en-US" b="0" noProof="0" dirty="0">
                <a:latin typeface="+mn-lt"/>
              </a:rPr>
              <a:t>The named user license types include the following: Professional User, Limited Financial, Limited Logistics, Limited CRM,  CRM Sales, and CRM Service.</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endParaRPr lang="en-US" b="0" i="0" dirty="0">
              <a:effectLst/>
              <a:latin typeface="+mn-lt"/>
            </a:endParaRP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kumimoji="0" lang="en-US" sz="1400" b="0" i="0" u="none" strike="noStrike" cap="none" normalizeH="0" baseline="0" dirty="0">
                <a:ln>
                  <a:noFill/>
                </a:ln>
                <a:solidFill>
                  <a:schemeClr val="tx1"/>
                </a:solidFill>
                <a:effectLst/>
                <a:latin typeface="+mn-lt"/>
                <a:ea typeface="Arial Unicode MS" pitchFamily="34" charset="-128"/>
                <a:cs typeface="Arial" charset="0"/>
              </a:rPr>
              <a:t>The S</a:t>
            </a:r>
            <a:r>
              <a:rPr lang="en-US" b="0" i="0" dirty="0">
                <a:effectLst/>
                <a:latin typeface="+mn-lt"/>
              </a:rPr>
              <a:t>DK Development </a:t>
            </a:r>
            <a:r>
              <a:rPr lang="en-US" b="0" dirty="0">
                <a:effectLst/>
                <a:latin typeface="+mn-lt"/>
              </a:rPr>
              <a:t>license is for developers of add-ons that use the DI API or both the DI and UI APIs.</a:t>
            </a:r>
            <a:endParaRPr lang="en-US" b="0" noProof="0" dirty="0">
              <a:latin typeface="+mn-lt"/>
            </a:endParaRPr>
          </a:p>
          <a:p>
            <a:pPr marL="0" lvl="1" indent="0">
              <a:buNone/>
            </a:pPr>
            <a:r>
              <a:rPr kumimoji="0" lang="en-US" sz="1400" b="0" i="0" u="none" strike="noStrike" cap="none" normalizeH="0" baseline="0" dirty="0">
                <a:ln>
                  <a:noFill/>
                </a:ln>
                <a:solidFill>
                  <a:schemeClr val="tx1"/>
                </a:solidFill>
                <a:effectLst/>
                <a:latin typeface="+mn-lt"/>
                <a:ea typeface="Arial Unicode MS" pitchFamily="34" charset="-128"/>
                <a:cs typeface="Arial" charset="0"/>
              </a:rPr>
              <a:t>The (ISV) Solution license is for a </a:t>
            </a:r>
            <a:r>
              <a:rPr lang="en-US" b="0" dirty="0">
                <a:effectLst/>
                <a:latin typeface="+mn-lt"/>
              </a:rPr>
              <a:t>specific add-on</a:t>
            </a:r>
            <a:r>
              <a:rPr lang="en-US" b="0" baseline="0" dirty="0">
                <a:effectLst/>
                <a:latin typeface="+mn-lt"/>
              </a:rPr>
              <a:t> (</a:t>
            </a:r>
            <a:r>
              <a:rPr lang="en-US" b="0" i="1" dirty="0" err="1">
                <a:effectLst/>
                <a:latin typeface="+mn-lt"/>
              </a:rPr>
              <a:t>PayrollLink</a:t>
            </a:r>
            <a:r>
              <a:rPr lang="en-US" b="0" i="0" dirty="0">
                <a:effectLst/>
                <a:latin typeface="+mn-lt"/>
              </a:rPr>
              <a:t>,</a:t>
            </a:r>
            <a:r>
              <a:rPr lang="en-US" b="0" i="0" baseline="0" dirty="0">
                <a:effectLst/>
                <a:latin typeface="+mn-lt"/>
              </a:rPr>
              <a:t> for example)</a:t>
            </a:r>
            <a:r>
              <a:rPr lang="en-US" b="0" dirty="0">
                <a:effectLst/>
                <a:latin typeface="+mn-lt"/>
              </a:rPr>
              <a:t>. These licenses are displayed in the </a:t>
            </a:r>
            <a:r>
              <a:rPr lang="en-US" b="0" i="1" dirty="0">
                <a:effectLst/>
                <a:latin typeface="+mn-lt"/>
              </a:rPr>
              <a:t>External Licenses</a:t>
            </a:r>
            <a:r>
              <a:rPr lang="en-US" b="0" dirty="0">
                <a:effectLst/>
                <a:latin typeface="+mn-lt"/>
              </a:rPr>
              <a:t> area of the </a:t>
            </a:r>
            <a:r>
              <a:rPr lang="en-US" b="0" i="1" dirty="0">
                <a:effectLst/>
                <a:latin typeface="+mn-lt"/>
              </a:rPr>
              <a:t>Allocation</a:t>
            </a:r>
            <a:r>
              <a:rPr lang="en-US" b="0" dirty="0">
                <a:effectLst/>
                <a:latin typeface="+mn-lt"/>
              </a:rPr>
              <a:t> tab of the </a:t>
            </a:r>
            <a:r>
              <a:rPr lang="en-US" b="0" i="1" dirty="0">
                <a:effectLst/>
                <a:latin typeface="+mn-lt"/>
              </a:rPr>
              <a:t>License Administration</a:t>
            </a:r>
            <a:r>
              <a:rPr lang="en-US" b="0" dirty="0">
                <a:effectLst/>
                <a:latin typeface="+mn-lt"/>
              </a:rPr>
              <a:t> form.</a:t>
            </a:r>
            <a:endParaRPr lang="en-US" b="0" noProof="0" dirty="0">
              <a:latin typeface="+mn-lt"/>
            </a:endParaRP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dirty="0">
                <a:ln>
                  <a:noFill/>
                </a:ln>
                <a:solidFill>
                  <a:schemeClr val="tx1"/>
                </a:solidFill>
                <a:effectLst/>
                <a:latin typeface="+mn-lt"/>
                <a:ea typeface="Arial Unicode MS" pitchFamily="34" charset="-128"/>
                <a:cs typeface="Arial" charset="0"/>
              </a:rPr>
              <a:t>The DI Server License </a:t>
            </a:r>
            <a:r>
              <a:rPr lang="en-US" b="0" dirty="0">
                <a:effectLst/>
                <a:latin typeface="+mn-lt"/>
              </a:rPr>
              <a:t>allows connections to the DI Server. It’s a concurrent license</a:t>
            </a:r>
            <a:r>
              <a:rPr lang="en-US" b="0" baseline="0" dirty="0">
                <a:effectLst/>
                <a:latin typeface="+mn-lt"/>
              </a:rPr>
              <a:t> bound to an individual </a:t>
            </a:r>
            <a:r>
              <a:rPr lang="en-US" b="0" dirty="0">
                <a:effectLst/>
                <a:latin typeface="+mn-lt"/>
              </a:rPr>
              <a:t>CPU.</a:t>
            </a:r>
          </a:p>
          <a:p>
            <a:r>
              <a:rPr lang="en-US" b="0" dirty="0">
                <a:latin typeface="+mn-lt"/>
              </a:rPr>
              <a:t>The Indirect Access License </a:t>
            </a:r>
            <a:r>
              <a:rPr lang="en-US" b="0" dirty="0">
                <a:effectLst/>
                <a:latin typeface="+mn-lt"/>
              </a:rPr>
              <a:t>makes it possible to connect to SAP Business One via an add-on solution based on DI API or the Service Layer.</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The SDK Implementation license is for developers of add-ons that use only the UI API. </a:t>
            </a:r>
            <a:r>
              <a:rPr lang="en-US" b="0" dirty="0">
                <a:effectLst/>
                <a:latin typeface="+mn-lt"/>
              </a:rPr>
              <a:t>SAP Business One comes with an unlimited number of </a:t>
            </a:r>
            <a:r>
              <a:rPr lang="en-US" b="0" i="1" dirty="0">
                <a:effectLst/>
                <a:latin typeface="+mn-lt"/>
              </a:rPr>
              <a:t>SDK Implementation</a:t>
            </a:r>
            <a:r>
              <a:rPr lang="en-US" b="0" dirty="0">
                <a:effectLst/>
                <a:latin typeface="+mn-lt"/>
              </a:rPr>
              <a:t> licenses for each </a:t>
            </a:r>
            <a:r>
              <a:rPr lang="en-US" b="0" i="1" dirty="0">
                <a:effectLst/>
                <a:latin typeface="+mn-lt"/>
              </a:rPr>
              <a:t>Professional User</a:t>
            </a:r>
            <a:r>
              <a:rPr lang="en-US" b="0" dirty="0">
                <a:effectLst/>
                <a:latin typeface="+mn-lt"/>
              </a:rPr>
              <a:t> license.</a:t>
            </a:r>
            <a:endParaRPr lang="en-US" sz="1400" b="0" kern="1200" dirty="0">
              <a:solidFill>
                <a:schemeClr val="tx1"/>
              </a:solidFill>
              <a:effectLst/>
              <a:latin typeface="+mn-lt"/>
              <a:ea typeface="+mn-ea"/>
              <a:cs typeface="+mn-cs"/>
            </a:endParaRPr>
          </a:p>
          <a:p>
            <a:endParaRPr lang="en-US" dirty="0">
              <a:latin typeface="+mn-lt"/>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27384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t>The SAP Business One license mechanism also supports use by the add-on solution you develop.</a:t>
            </a:r>
          </a:p>
          <a:p>
            <a:r>
              <a:rPr lang="en-US" b="0" noProof="0" dirty="0"/>
              <a:t>This will help ensure a solid return on investment and restrict the usage of the add-on solution.</a:t>
            </a:r>
          </a:p>
          <a:p>
            <a:r>
              <a:rPr lang="en-US" b="0" noProof="0" dirty="0"/>
              <a:t>It is therefore</a:t>
            </a:r>
            <a:r>
              <a:rPr lang="en-US" b="0" baseline="0" noProof="0" dirty="0"/>
              <a:t> </a:t>
            </a:r>
            <a:r>
              <a:rPr lang="en-US" b="0" noProof="0" dirty="0"/>
              <a:t>not necessary to develop your own license logic.</a:t>
            </a:r>
          </a:p>
          <a:p>
            <a:r>
              <a:rPr lang="en-US" b="0" noProof="0" dirty="0"/>
              <a:t>Keep in mind that the </a:t>
            </a:r>
            <a:r>
              <a:rPr lang="en-US" sz="1400" b="0" dirty="0"/>
              <a:t>licenses for registered add-ons will be provided without further approval. A partner can check the customer and number of licenses requested.</a:t>
            </a:r>
          </a:p>
          <a:p>
            <a:r>
              <a:rPr lang="en-US" sz="1400" b="0" noProof="0" dirty="0"/>
              <a:t>During the license key generation process, you have the option to assign the licenses for your partner add-on.</a:t>
            </a:r>
            <a:endParaRPr lang="en-US" b="0" noProof="0" dirty="0"/>
          </a:p>
        </p:txBody>
      </p:sp>
    </p:spTree>
    <p:extLst>
      <p:ext uri="{BB962C8B-B14F-4D97-AF65-F5344CB8AC3E}">
        <p14:creationId xmlns:p14="http://schemas.microsoft.com/office/powerpoint/2010/main" val="1268735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solidFill>
                  <a:schemeClr val="tx1"/>
                </a:solidFill>
              </a:rPr>
              <a:t>Let‘s see what steps need to be performed by a solution partner in order to use the SAP licensing mechanism for a third-party add-on solution.</a:t>
            </a:r>
          </a:p>
          <a:p>
            <a:r>
              <a:rPr lang="en-US" b="0" noProof="0" dirty="0">
                <a:solidFill>
                  <a:schemeClr val="tx1"/>
                </a:solidFill>
              </a:rPr>
              <a:t>The add-on needs to be registered by a support incident using the component SBO-SDK-AA.</a:t>
            </a:r>
          </a:p>
          <a:p>
            <a:r>
              <a:rPr lang="en-US" b="0" noProof="0" dirty="0">
                <a:solidFill>
                  <a:schemeClr val="tx1"/>
                </a:solidFill>
              </a:rPr>
              <a:t>The partner received the license key name that needs to be used in the Generate Add-On Identifier tool. </a:t>
            </a:r>
          </a:p>
          <a:p>
            <a:r>
              <a:rPr lang="en-US" b="0" noProof="0" dirty="0">
                <a:solidFill>
                  <a:schemeClr val="tx1"/>
                </a:solidFill>
              </a:rPr>
              <a:t>The tool will return the add-on identifier string</a:t>
            </a:r>
            <a:r>
              <a:rPr lang="en-US" b="0" baseline="0" noProof="0" dirty="0">
                <a:solidFill>
                  <a:schemeClr val="tx1"/>
                </a:solidFill>
              </a:rPr>
              <a:t> </a:t>
            </a:r>
            <a:r>
              <a:rPr lang="en-US" b="0" noProof="0" dirty="0">
                <a:solidFill>
                  <a:schemeClr val="tx1"/>
                </a:solidFill>
              </a:rPr>
              <a:t>that must be implemented in the add-on source code.</a:t>
            </a:r>
          </a:p>
          <a:p>
            <a:endParaRPr lang="en-US" b="0" noProof="0" dirty="0">
              <a:solidFill>
                <a:schemeClr val="tx1"/>
              </a:solidFill>
            </a:endParaRPr>
          </a:p>
          <a:p>
            <a:r>
              <a:rPr lang="en-US" b="0" noProof="0" dirty="0">
                <a:solidFill>
                  <a:schemeClr val="tx1"/>
                </a:solidFill>
              </a:rPr>
              <a:t>Meanwhile,</a:t>
            </a:r>
            <a:r>
              <a:rPr lang="en-US" b="0" baseline="0" noProof="0" dirty="0">
                <a:solidFill>
                  <a:schemeClr val="tx1"/>
                </a:solidFill>
              </a:rPr>
              <a:t> customers and </a:t>
            </a:r>
            <a:r>
              <a:rPr lang="en-US" b="0" noProof="0" dirty="0">
                <a:solidFill>
                  <a:schemeClr val="tx1"/>
                </a:solidFill>
              </a:rPr>
              <a:t>VAR, Sales, and Service partners perform the following steps in order to use add-on specific licenses.</a:t>
            </a:r>
          </a:p>
          <a:p>
            <a:r>
              <a:rPr lang="en-US" b="0" noProof="0" dirty="0">
                <a:solidFill>
                  <a:schemeClr val="tx1"/>
                </a:solidFill>
              </a:rPr>
              <a:t>During a license key request, they might ask for an add-on solution license, as well. Once the key has been applied for the SAP Business One license server, the add-on can be installed and the licenses can be assigned to the users.</a:t>
            </a:r>
          </a:p>
        </p:txBody>
      </p:sp>
    </p:spTree>
    <p:extLst>
      <p:ext uri="{BB962C8B-B14F-4D97-AF65-F5344CB8AC3E}">
        <p14:creationId xmlns:p14="http://schemas.microsoft.com/office/powerpoint/2010/main" val="2810480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Here, we can see how the Add-On Identifier Generator is used.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The license key name is a unique string provided by SAP</a:t>
            </a:r>
            <a:r>
              <a:rPr lang="en-US" b="0" baseline="0" dirty="0"/>
              <a:t> </a:t>
            </a:r>
            <a:r>
              <a:rPr lang="en-US" b="0" dirty="0"/>
              <a:t>when an incident is created with the component SBO-SDK-AA. </a:t>
            </a:r>
            <a:r>
              <a:rPr lang="en-US" sz="1400" b="0" dirty="0">
                <a:latin typeface="+mn-lt"/>
              </a:rPr>
              <a:t>Starts with “BASIS</a:t>
            </a:r>
            <a:r>
              <a:rPr lang="de-DE" sz="1400" b="0" dirty="0">
                <a:latin typeface="+mn-lt"/>
              </a:rPr>
              <a:t>“</a:t>
            </a:r>
            <a:r>
              <a:rPr lang="en-US" altLang="ja-JP" sz="1400" b="0" dirty="0">
                <a:latin typeface="+mn-lt"/>
              </a:rPr>
              <a:t> followed by a 10-digit number.</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sz="1400" b="0" dirty="0">
                <a:latin typeface="+mn-lt"/>
              </a:rPr>
              <a:t>The Solution option then needs to be selected in the tool and the license key name needs to be entered. Pressing the Generate button will create the add-on identifier.</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ja-JP" sz="1400" b="0" dirty="0">
                <a:latin typeface="+mn-lt"/>
              </a:rPr>
              <a:t>The add-on identifier needs</a:t>
            </a:r>
            <a:r>
              <a:rPr lang="en-US" altLang="ja-JP" sz="1400" b="0" baseline="0" dirty="0">
                <a:latin typeface="+mn-lt"/>
              </a:rPr>
              <a:t> </a:t>
            </a:r>
            <a:r>
              <a:rPr lang="en-US" altLang="ja-JP" sz="1400" b="0" dirty="0">
                <a:latin typeface="+mn-lt"/>
              </a:rPr>
              <a:t>to be used in the add-on code. You will see an example of use on the next slide.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altLang="ja-JP" sz="1400" b="0" dirty="0">
              <a:latin typeface="+mn-lt"/>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4826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kern="0" dirty="0"/>
              <a:t>After completing this topic, you will be able to:</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kern="0" dirty="0"/>
              <a:t>Describe the System Landscape Directory (SLD) and </a:t>
            </a:r>
            <a:r>
              <a:rPr lang="en-US" sz="1400" b="0" kern="0" dirty="0"/>
              <a:t>security</a:t>
            </a:r>
            <a:r>
              <a:rPr lang="en-US" sz="1400" b="0" kern="0" baseline="0" dirty="0"/>
              <a:t> </a:t>
            </a:r>
            <a:r>
              <a:rPr lang="en-US" sz="1400" b="0" kern="0" dirty="0"/>
              <a:t>features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400" b="0" kern="0" dirty="0"/>
              <a:t>Explain the license concept for the SAP Business One SDK and add-ons</a:t>
            </a:r>
          </a:p>
          <a:p>
            <a:endParaRPr lang="en-US" sz="14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01443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p:txBody>
          <a:bodyPr>
            <a:normAutofit/>
          </a:bodyPr>
          <a:lstStyle/>
          <a:p>
            <a:pPr marL="0" lvl="1" indent="0">
              <a:buNone/>
            </a:pPr>
            <a:r>
              <a:rPr lang="en-US" b="0" dirty="0"/>
              <a:t>The add-on identifier string needs to be assigned to the add-on identifier property before calling the connect method in the APIs.</a:t>
            </a:r>
          </a:p>
          <a:p>
            <a:pPr marL="0" lvl="1" indent="0">
              <a:buNone/>
            </a:pPr>
            <a:r>
              <a:rPr lang="en-US" b="0" dirty="0"/>
              <a:t>Connections should be re-used to avoid wasting licenses for the same user.</a:t>
            </a:r>
          </a:p>
          <a:p>
            <a:pPr marL="0" lvl="1" indent="0">
              <a:buNone/>
            </a:pPr>
            <a:r>
              <a:rPr lang="en-US" b="0" dirty="0"/>
              <a:t>Add-on solutions that use the UI and DI APIs should set the add-on identifier only. They should connect to the UI API first, and then to the DI API. </a:t>
            </a:r>
          </a:p>
          <a:p>
            <a:pPr marL="0" lvl="1" indent="0">
              <a:buNone/>
            </a:pPr>
            <a:endParaRPr lang="en-US" b="0" dirty="0"/>
          </a:p>
          <a:p>
            <a:pPr marL="0" lvl="1" indent="0">
              <a:buNone/>
            </a:pPr>
            <a:r>
              <a:rPr lang="en-US" b="0" dirty="0"/>
              <a:t>Another connection through the DI API would use up another license.</a:t>
            </a:r>
            <a:endParaRPr lang="de-DE" b="0" dirty="0"/>
          </a:p>
          <a:p>
            <a:pPr marL="0" lvl="1" indent="0">
              <a:buNone/>
            </a:pPr>
            <a:r>
              <a:rPr lang="de-DE" b="0" dirty="0"/>
              <a:t>If </a:t>
            </a:r>
            <a:r>
              <a:rPr lang="de-DE" b="0" dirty="0" err="1"/>
              <a:t>the</a:t>
            </a:r>
            <a:r>
              <a:rPr lang="de-DE" b="0" dirty="0"/>
              <a:t> </a:t>
            </a:r>
            <a:r>
              <a:rPr lang="de-DE" b="0" dirty="0" err="1"/>
              <a:t>add</a:t>
            </a:r>
            <a:r>
              <a:rPr lang="de-DE" b="0" dirty="0"/>
              <a:t>-on is assigned </a:t>
            </a:r>
            <a:r>
              <a:rPr lang="de-DE" b="0" dirty="0" err="1"/>
              <a:t>to</a:t>
            </a:r>
            <a:r>
              <a:rPr lang="de-DE" b="0" dirty="0"/>
              <a:t> </a:t>
            </a:r>
            <a:r>
              <a:rPr lang="de-DE" b="0" dirty="0" err="1"/>
              <a:t>the</a:t>
            </a:r>
            <a:r>
              <a:rPr lang="en-US" b="0" noProof="0" dirty="0"/>
              <a:t> “Mandatory” start group</a:t>
            </a:r>
            <a:r>
              <a:rPr lang="de-DE" b="0" dirty="0"/>
              <a:t>, a user that has not been assigned a license for </a:t>
            </a:r>
            <a:r>
              <a:rPr lang="de-DE" b="0" dirty="0" err="1"/>
              <a:t>this</a:t>
            </a:r>
            <a:r>
              <a:rPr lang="de-DE" b="0" dirty="0"/>
              <a:t> </a:t>
            </a:r>
            <a:r>
              <a:rPr lang="de-DE" b="0" dirty="0" err="1"/>
              <a:t>add</a:t>
            </a:r>
            <a:r>
              <a:rPr lang="de-DE" b="0" dirty="0"/>
              <a:t>-on </a:t>
            </a:r>
            <a:r>
              <a:rPr lang="de-DE" b="0" dirty="0" err="1"/>
              <a:t>cannot</a:t>
            </a:r>
            <a:r>
              <a:rPr lang="de-DE" b="0" dirty="0"/>
              <a:t> log </a:t>
            </a:r>
            <a:r>
              <a:rPr lang="de-DE" b="0" dirty="0" err="1"/>
              <a:t>into</a:t>
            </a:r>
            <a:r>
              <a:rPr lang="de-DE" b="0" dirty="0"/>
              <a:t> </a:t>
            </a:r>
            <a:r>
              <a:rPr lang="de-DE" b="0" dirty="0" err="1"/>
              <a:t>the</a:t>
            </a:r>
            <a:r>
              <a:rPr lang="de-DE" b="0" dirty="0"/>
              <a:t> </a:t>
            </a:r>
            <a:r>
              <a:rPr lang="de-DE" b="0" dirty="0" err="1"/>
              <a:t>company</a:t>
            </a:r>
            <a:r>
              <a:rPr lang="de-DE" b="0" dirty="0"/>
              <a:t> in</a:t>
            </a:r>
            <a:r>
              <a:rPr lang="de-DE" b="0" baseline="0" dirty="0"/>
              <a:t> </a:t>
            </a:r>
            <a:r>
              <a:rPr lang="de-DE" b="0" baseline="0" dirty="0" err="1"/>
              <a:t>question</a:t>
            </a:r>
            <a:r>
              <a:rPr lang="de-DE" b="0" dirty="0"/>
              <a:t>.</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980302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Add-on solutions that use both UI API and DI API in conjunction with the S</a:t>
            </a:r>
            <a:r>
              <a:rPr lang="en-US" altLang="ja-JP" b="0" dirty="0"/>
              <a:t>ingle Sign-On feature have to leave the </a:t>
            </a:r>
            <a:r>
              <a:rPr lang="en-US" altLang="ja-JP" b="0" dirty="0">
                <a:latin typeface="Courier New" pitchFamily="49" charset="0"/>
              </a:rPr>
              <a:t>AddOnIdentifier</a:t>
            </a:r>
            <a:r>
              <a:rPr lang="en-US" altLang="ja-JP" b="0" dirty="0"/>
              <a:t> property of DI</a:t>
            </a:r>
            <a:r>
              <a:rPr lang="ja-JP" altLang="en-US" b="0" dirty="0"/>
              <a:t>‘</a:t>
            </a:r>
            <a:r>
              <a:rPr lang="en-US" altLang="ja-JP" b="0" dirty="0"/>
              <a:t>s company object empty.</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When using the </a:t>
            </a:r>
            <a:r>
              <a:rPr lang="ja-JP" altLang="en-US" b="0" dirty="0"/>
              <a:t>“</a:t>
            </a:r>
            <a:r>
              <a:rPr lang="en-US" altLang="ja-JP" b="0" dirty="0"/>
              <a:t>Multi Add-on</a:t>
            </a:r>
            <a:r>
              <a:rPr lang="ja-JP" altLang="en-US" b="0" dirty="0"/>
              <a:t>”</a:t>
            </a:r>
            <a:r>
              <a:rPr lang="en-US" altLang="ja-JP" b="0" dirty="0"/>
              <a:t> feature to open the DI connection through UI API, the </a:t>
            </a:r>
            <a:r>
              <a:rPr lang="en-US" altLang="ja-JP" b="0" dirty="0">
                <a:latin typeface="Courier New" pitchFamily="49" charset="0"/>
              </a:rPr>
              <a:t>Connect()</a:t>
            </a:r>
            <a:r>
              <a:rPr lang="en-US" altLang="ja-JP" b="0" dirty="0"/>
              <a:t> method won</a:t>
            </a:r>
            <a:r>
              <a:rPr lang="ja-JP" altLang="en-US" b="0" dirty="0"/>
              <a:t>’</a:t>
            </a:r>
            <a:r>
              <a:rPr lang="en-US" altLang="ja-JP" b="0" dirty="0"/>
              <a:t>t be called anyway.</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DI Server performs a license check when it starts because it has a CPU-based license model.</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t>UI API has a functionality that checks the license status of a particular form for the user currently logged in at the company</a:t>
            </a:r>
            <a:r>
              <a:rPr lang="en-US" b="0" baseline="0" dirty="0"/>
              <a:t> </a:t>
            </a:r>
            <a:r>
              <a:rPr lang="en-US" b="0" dirty="0"/>
              <a:t>object level using the method GetFormLicenseStatus.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0" dirty="0"/>
          </a:p>
          <a:p>
            <a:endParaRPr lang="de-DE" dirty="0"/>
          </a:p>
        </p:txBody>
      </p:sp>
    </p:spTree>
    <p:extLst>
      <p:ext uri="{BB962C8B-B14F-4D97-AF65-F5344CB8AC3E}">
        <p14:creationId xmlns:p14="http://schemas.microsoft.com/office/powerpoint/2010/main" val="3680704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SAP Business One and add-on licenses can be maintained and controlled through the license administration form (-&gt; Administration -&gt; License -&gt; License Administration).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Configurations can be maintained only for the company database</a:t>
            </a:r>
            <a:r>
              <a:rPr lang="en-US" sz="1400" b="0" baseline="0" dirty="0"/>
              <a:t> </a:t>
            </a:r>
            <a:r>
              <a:rPr lang="en-US" sz="1400" b="0" dirty="0"/>
              <a:t>the administration is currently logged into.</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Indirect Access user is a valid SAP Business One license type, but is not authorized for any functionality inside the SAP Business One GUI application.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0" noProof="0" dirty="0"/>
              <a:t>There is </a:t>
            </a:r>
            <a:r>
              <a:rPr lang="de-DE" b="0" dirty="0"/>
              <a:t>n</a:t>
            </a:r>
            <a:r>
              <a:rPr lang="en-US" sz="1400" b="0" dirty="0"/>
              <a:t>o limitation on the number of add-ons assigned to one user.</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Add-on licenses can </a:t>
            </a:r>
            <a:r>
              <a:rPr lang="en-US" sz="1400" b="0" u="sng" dirty="0"/>
              <a:t>only</a:t>
            </a:r>
            <a:r>
              <a:rPr lang="en-US" sz="1400" b="0" dirty="0"/>
              <a:t> be assigned to users with a valid SAP Business One license type.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Registered add-ons are displayed under </a:t>
            </a:r>
            <a:r>
              <a:rPr lang="en-US" sz="1400" b="0" i="1" dirty="0"/>
              <a:t>External Licenses.</a:t>
            </a:r>
          </a:p>
          <a:p>
            <a:r>
              <a:rPr lang="en-US" b="0" noProof="0" dirty="0"/>
              <a:t>In addition, the integration framework for SAP Business One has two additional license types, which are delivered for free by default during the license file generation process.</a:t>
            </a:r>
          </a:p>
          <a:p>
            <a:endParaRPr lang="en-US" noProof="0" dirty="0"/>
          </a:p>
        </p:txBody>
      </p:sp>
    </p:spTree>
    <p:extLst>
      <p:ext uri="{BB962C8B-B14F-4D97-AF65-F5344CB8AC3E}">
        <p14:creationId xmlns:p14="http://schemas.microsoft.com/office/powerpoint/2010/main" val="3681716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t>The license</a:t>
            </a:r>
            <a:r>
              <a:rPr lang="en-US" sz="1400" b="0" baseline="0" dirty="0"/>
              <a:t> administration form </a:t>
            </a:r>
            <a:r>
              <a:rPr lang="en-US" sz="1400" b="0" i="0" kern="1200" baseline="0" dirty="0">
                <a:solidFill>
                  <a:schemeClr val="tx1"/>
                </a:solidFill>
                <a:effectLst/>
                <a:latin typeface="+mn-lt"/>
                <a:ea typeface="+mn-ea"/>
                <a:cs typeface="+mn-cs"/>
              </a:rPr>
              <a:t>enables</a:t>
            </a:r>
            <a:r>
              <a:rPr lang="en-US" sz="1400" b="0" i="0" kern="1200" dirty="0">
                <a:solidFill>
                  <a:schemeClr val="tx1"/>
                </a:solidFill>
                <a:effectLst/>
                <a:latin typeface="+mn-lt"/>
                <a:ea typeface="+mn-ea"/>
                <a:cs typeface="+mn-cs"/>
              </a:rPr>
              <a:t>:</a:t>
            </a:r>
            <a:endParaRPr lang="en-US" sz="1400" b="0" dirty="0"/>
          </a:p>
          <a:p>
            <a:pPr marL="285750" indent="-285750">
              <a:buFont typeface="Arial" panose="020B0604020202020204" pitchFamily="34" charset="0"/>
              <a:buChar char="•"/>
            </a:pPr>
            <a:r>
              <a:rPr lang="en-US" b="0" dirty="0"/>
              <a:t>Administrators to maintain licenses and grant users access to SAP Business One modules and add-on solutions</a:t>
            </a:r>
          </a:p>
          <a:p>
            <a:pPr marL="285750" indent="-285750">
              <a:buFont typeface="Arial" panose="020B0604020202020204" pitchFamily="34" charset="0"/>
              <a:buChar char="•"/>
            </a:pPr>
            <a:r>
              <a:rPr lang="en-US" b="0" dirty="0"/>
              <a:t>Viewing</a:t>
            </a:r>
            <a:r>
              <a:rPr lang="en-US" b="0" baseline="0" dirty="0"/>
              <a:t> of </a:t>
            </a:r>
            <a:r>
              <a:rPr lang="en-US" b="0" dirty="0"/>
              <a:t>content of license files</a:t>
            </a:r>
          </a:p>
          <a:p>
            <a:pPr marL="285750" indent="-285750">
              <a:buFont typeface="Arial" panose="020B0604020202020204" pitchFamily="34" charset="0"/>
              <a:buChar char="•"/>
            </a:pPr>
            <a:r>
              <a:rPr lang="en-US" b="0" dirty="0"/>
              <a:t>Importing</a:t>
            </a:r>
            <a:r>
              <a:rPr lang="en-US" b="0" baseline="0" dirty="0"/>
              <a:t> of </a:t>
            </a:r>
            <a:r>
              <a:rPr lang="en-US" b="0" dirty="0"/>
              <a:t>a new license file into the license service</a:t>
            </a:r>
          </a:p>
          <a:p>
            <a:pPr marL="285750" indent="-285750">
              <a:buFont typeface="Arial" panose="020B0604020202020204" pitchFamily="34" charset="0"/>
              <a:buChar char="•"/>
            </a:pPr>
            <a:r>
              <a:rPr lang="en-US" b="0" dirty="0"/>
              <a:t>Locking of any users from the SAP Business One system</a:t>
            </a:r>
          </a:p>
          <a:p>
            <a:endParaRPr lang="de-DE" b="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rgbClr val="292929"/>
                </a:solidFill>
              </a:rPr>
              <a:t>Registered add-ons are displayed under </a:t>
            </a:r>
            <a:r>
              <a:rPr lang="en-US" sz="1400" b="0" i="1" dirty="0">
                <a:solidFill>
                  <a:srgbClr val="292929"/>
                </a:solidFill>
              </a:rPr>
              <a:t>External Licenses.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rgbClr val="292929"/>
                </a:solidFill>
                <a:ea typeface="Arial Unicode MS" pitchFamily="34" charset="-128"/>
                <a:cs typeface="Arial Unicode MS" pitchFamily="34" charset="-128"/>
              </a:rPr>
              <a:t>Indirect Access user is a valid SAP Business One user type, but is not authorized for any application functionality</a:t>
            </a:r>
            <a:r>
              <a:rPr lang="en-US" sz="1400" b="0" dirty="0">
                <a:solidFill>
                  <a:schemeClr val="accent2"/>
                </a:solidFill>
                <a:ea typeface="Arial Unicode MS" pitchFamily="34" charset="-128"/>
                <a:cs typeface="Arial Unicode MS" pitchFamily="34" charset="-128"/>
              </a:rPr>
              <a:t>. </a:t>
            </a:r>
            <a:r>
              <a:rPr lang="en-US" sz="1400" b="0" dirty="0">
                <a:ea typeface="Arial Unicode MS" pitchFamily="34" charset="-128"/>
                <a:cs typeface="Arial Unicode MS" pitchFamily="34" charset="-128"/>
              </a:rPr>
              <a:t>Users must be assigned a named user license (such as Professional User) or the new Indirect Access license.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sz="1400" b="0" dirty="0">
                <a:solidFill>
                  <a:srgbClr val="292929"/>
                </a:solidFill>
                <a:ea typeface="Arial Unicode MS" pitchFamily="34" charset="-128"/>
                <a:cs typeface="Arial Unicode MS" pitchFamily="34" charset="-128"/>
              </a:rPr>
              <a:t>There are no limitations on the number of add-ons assigned to one user type.</a:t>
            </a:r>
          </a:p>
          <a:p>
            <a:endParaRPr lang="de-DE" dirty="0"/>
          </a:p>
        </p:txBody>
      </p:sp>
    </p:spTree>
    <p:extLst>
      <p:ext uri="{BB962C8B-B14F-4D97-AF65-F5344CB8AC3E}">
        <p14:creationId xmlns:p14="http://schemas.microsoft.com/office/powerpoint/2010/main" val="1154303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rPr>
              <a:t>Let’s look at a business example</a:t>
            </a:r>
            <a:r>
              <a:rPr lang="en-US" b="0" baseline="0" dirty="0">
                <a:solidFill>
                  <a:schemeClr val="tx1"/>
                </a:solidFill>
              </a:rPr>
              <a:t> of</a:t>
            </a:r>
            <a:r>
              <a:rPr lang="en-US" b="0" dirty="0">
                <a:solidFill>
                  <a:schemeClr val="tx1"/>
                </a:solidFill>
              </a:rPr>
              <a:t> why the add-on licensing process might be required.</a:t>
            </a:r>
          </a:p>
          <a:p>
            <a:endParaRPr lang="de-DE" b="0" dirty="0">
              <a:solidFill>
                <a:schemeClr val="tx1"/>
              </a:solidFill>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Your company has built an add-on solution for SAP Business One.</a:t>
            </a:r>
          </a:p>
          <a:p>
            <a:pPr marL="0" marR="0" lvl="0" indent="0" algn="l" defTabSz="1088776" rtl="0" eaLnBrk="1" fontAlgn="auto" latinLnBrk="0" hangingPunct="1">
              <a:lnSpc>
                <a:spcPct val="100000"/>
              </a:lnSpc>
              <a:spcBef>
                <a:spcPts val="0"/>
              </a:spcBef>
              <a:spcAft>
                <a:spcPts val="0"/>
              </a:spcAft>
              <a:buClrTx/>
              <a:buSzTx/>
              <a:buFontTx/>
              <a:buNone/>
              <a:tabLst/>
              <a:defRPr/>
            </a:pPr>
            <a:r>
              <a:rPr lang="en-GB" sz="1400" dirty="0">
                <a:solidFill>
                  <a:schemeClr val="tx1"/>
                </a:solidFill>
              </a:rPr>
              <a:t>Now you want to add license checks for named users to your solution. </a:t>
            </a:r>
          </a:p>
          <a:p>
            <a:pPr marL="0" marR="0" lvl="0" indent="0" algn="l" defTabSz="1088776" rtl="0" eaLnBrk="1" fontAlgn="auto" latinLnBrk="0" hangingPunct="1">
              <a:lnSpc>
                <a:spcPct val="100000"/>
              </a:lnSpc>
              <a:spcBef>
                <a:spcPts val="0"/>
              </a:spcBef>
              <a:spcAft>
                <a:spcPts val="0"/>
              </a:spcAft>
              <a:buClrTx/>
              <a:buSzTx/>
              <a:buFontTx/>
              <a:buNone/>
              <a:tabLst/>
              <a:defRPr/>
            </a:pPr>
            <a:r>
              <a:rPr lang="en-GB" sz="1400" dirty="0">
                <a:solidFill>
                  <a:schemeClr val="tx1"/>
                </a:solidFill>
              </a:rPr>
              <a:t>To do so, you use the license concept of the SAP Business One Software Development Kit.</a:t>
            </a:r>
          </a:p>
          <a:p>
            <a:endParaRPr lang="de-DE" dirty="0">
              <a:solidFill>
                <a:schemeClr val="tx1"/>
              </a:solidFill>
            </a:endParaRPr>
          </a:p>
        </p:txBody>
      </p:sp>
    </p:spTree>
    <p:extLst>
      <p:ext uri="{BB962C8B-B14F-4D97-AF65-F5344CB8AC3E}">
        <p14:creationId xmlns:p14="http://schemas.microsoft.com/office/powerpoint/2010/main" val="422899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noProof="0" dirty="0"/>
              <a:t>The license server and the System Landscape Directory are separate components  of the SAP Business One Server.</a:t>
            </a:r>
          </a:p>
          <a:p>
            <a:r>
              <a:rPr lang="en-US" b="0" noProof="0" dirty="0"/>
              <a:t>The license server is responsible for license request management. Each user who would like to connect to SAP Business One must have a license allocated by the license server.</a:t>
            </a:r>
          </a:p>
          <a:p>
            <a:r>
              <a:rPr lang="en-US" b="0" noProof="0" dirty="0"/>
              <a:t>Accordingly, every user or add-on connects to the license server in order to check whether a license exists for that specific user.</a:t>
            </a:r>
          </a:p>
          <a:p>
            <a:endParaRPr lang="en-US" b="0" noProof="0" dirty="0"/>
          </a:p>
          <a:p>
            <a:r>
              <a:rPr lang="en-US" b="0" dirty="0"/>
              <a:t>The System Landscape Directory (SLD) control center is a central workplace where you perform various administrative tasks. </a:t>
            </a:r>
          </a:p>
          <a:p>
            <a:r>
              <a:rPr lang="en-US" b="0" dirty="0"/>
              <a:t>You can access the SLD control center in a web browser for the following: </a:t>
            </a:r>
          </a:p>
          <a:p>
            <a:pPr marL="285750" indent="-285750">
              <a:buFont typeface="Arial" panose="020B0604020202020204" pitchFamily="34" charset="0"/>
              <a:buChar char="•"/>
            </a:pPr>
            <a:r>
              <a:rPr lang="en-US" b="0" dirty="0"/>
              <a:t>Enabling the Single Sign-on function </a:t>
            </a:r>
          </a:p>
          <a:p>
            <a:pPr marL="285750" indent="-285750">
              <a:buFont typeface="Arial" panose="020B0604020202020204" pitchFamily="34" charset="0"/>
              <a:buChar char="•"/>
            </a:pPr>
            <a:r>
              <a:rPr lang="en-US" b="0" dirty="0"/>
              <a:t>Managing site users</a:t>
            </a:r>
          </a:p>
          <a:p>
            <a:pPr marL="285750" indent="-285750">
              <a:buFont typeface="Arial" panose="020B0604020202020204" pitchFamily="34" charset="0"/>
              <a:buChar char="•"/>
            </a:pPr>
            <a:r>
              <a:rPr lang="en-US" b="0" dirty="0"/>
              <a:t>Enabling dynamic encryption keys</a:t>
            </a:r>
          </a:p>
          <a:p>
            <a:pPr marL="285750" indent="-285750">
              <a:buFont typeface="Arial" panose="020B0604020202020204" pitchFamily="34" charset="0"/>
              <a:buChar char="•"/>
            </a:pPr>
            <a:r>
              <a:rPr lang="en-US" b="0" noProof="0" dirty="0"/>
              <a:t>Exporting and importing configuration files</a:t>
            </a:r>
          </a:p>
          <a:p>
            <a:pPr marL="285750" indent="-285750">
              <a:buFont typeface="Arial" panose="020B0604020202020204" pitchFamily="34" charset="0"/>
              <a:buChar char="•"/>
            </a:pPr>
            <a:r>
              <a:rPr lang="en-US" b="0" noProof="0" dirty="0"/>
              <a:t>Adding services in the System Landscape Directory</a:t>
            </a:r>
          </a:p>
          <a:p>
            <a:pPr marL="285750" indent="-285750">
              <a:buFont typeface="Arial" panose="020B0604020202020204" pitchFamily="34" charset="0"/>
              <a:buChar char="•"/>
            </a:pPr>
            <a:r>
              <a:rPr lang="en-US" b="0" noProof="0" dirty="0"/>
              <a:t>Mapping external addresses to internal addresses</a:t>
            </a:r>
          </a:p>
        </p:txBody>
      </p:sp>
    </p:spTree>
    <p:extLst>
      <p:ext uri="{BB962C8B-B14F-4D97-AF65-F5344CB8AC3E}">
        <p14:creationId xmlns:p14="http://schemas.microsoft.com/office/powerpoint/2010/main" val="79745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de-DE" b="0" dirty="0"/>
              <a:t>The </a:t>
            </a:r>
            <a:r>
              <a:rPr lang="en-US" b="0" dirty="0">
                <a:cs typeface="Calibri" pitchFamily="34" charset="0"/>
              </a:rPr>
              <a:t>System Landscape Directory is part of the SAP Business One server tools. During the default deployment, a self-signed certificate is created to manage the https-based communication. </a:t>
            </a:r>
          </a:p>
          <a:p>
            <a:r>
              <a:rPr lang="en-US" b="0" dirty="0">
                <a:cs typeface="Calibri" pitchFamily="34" charset="0"/>
              </a:rPr>
              <a:t>It’s also possible to implement a certificate released by a certificate</a:t>
            </a:r>
            <a:r>
              <a:rPr lang="en-US" b="0" baseline="0" dirty="0">
                <a:cs typeface="Calibri" pitchFamily="34" charset="0"/>
              </a:rPr>
              <a:t> authority </a:t>
            </a:r>
            <a:r>
              <a:rPr lang="en-US" b="0" dirty="0">
                <a:cs typeface="Calibri" pitchFamily="34" charset="0"/>
              </a:rPr>
              <a:t>to provide for more security and convenience.</a:t>
            </a:r>
          </a:p>
          <a:p>
            <a:endParaRPr lang="en-US" b="0" dirty="0">
              <a:cs typeface="Calibri" pitchFamily="34" charset="0"/>
            </a:endParaRPr>
          </a:p>
          <a:p>
            <a:r>
              <a:rPr lang="en-US" b="0" noProof="0" dirty="0"/>
              <a:t>The SLD component creates a new database or database schema called SDLDATA, where all the configurations pertaining to</a:t>
            </a:r>
            <a:r>
              <a:rPr lang="en-US" b="0" baseline="0" noProof="0" dirty="0"/>
              <a:t> </a:t>
            </a:r>
            <a:r>
              <a:rPr lang="en-US" b="0" noProof="0" dirty="0"/>
              <a:t>SAP Business One connectivity are stored.</a:t>
            </a:r>
          </a:p>
          <a:p>
            <a:endParaRPr lang="en-US" b="0" noProof="0" dirty="0"/>
          </a:p>
          <a:p>
            <a:r>
              <a:rPr lang="en-US" b="0" noProof="0" dirty="0"/>
              <a:t>For SAP HANA deployment, only database authentication is available.</a:t>
            </a:r>
          </a:p>
          <a:p>
            <a:r>
              <a:rPr lang="en-US" b="0" noProof="0" dirty="0"/>
              <a:t>For Microsoft SQL Server deployment, you can select the Windows authentication in advance, as well.</a:t>
            </a:r>
          </a:p>
          <a:p>
            <a:endParaRPr lang="en-US" noProof="0" dirty="0"/>
          </a:p>
        </p:txBody>
      </p:sp>
    </p:spTree>
    <p:extLst>
      <p:ext uri="{BB962C8B-B14F-4D97-AF65-F5344CB8AC3E}">
        <p14:creationId xmlns:p14="http://schemas.microsoft.com/office/powerpoint/2010/main" val="319013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b="0" dirty="0"/>
              <a:t>SAP Business One, version for SAP HANA supports Single Sign-On (SSO) functionality. </a:t>
            </a:r>
          </a:p>
          <a:p>
            <a:endParaRPr lang="en-US" b="0" dirty="0"/>
          </a:p>
          <a:p>
            <a:r>
              <a:rPr lang="en-US" b="0" dirty="0"/>
              <a:t>You can bind an SAP Business One user account to a Microsoft Windows domain account. After registering a Service Principal Name (SPN) and binding SAP Business One users to Microsoft Windows accounts, you can enable the Single Sign-On function in the SLD. </a:t>
            </a:r>
          </a:p>
          <a:p>
            <a:endParaRPr lang="en-US" b="0" dirty="0"/>
          </a:p>
          <a:p>
            <a:r>
              <a:rPr lang="en-US" b="0" noProof="0" dirty="0"/>
              <a:t>The user binding needs to be defined at the SAP Business One user level, as well. Please refer to the picture on the right, where “Bing with Microsoft Windows Account” is highlighted.</a:t>
            </a:r>
          </a:p>
        </p:txBody>
      </p:sp>
    </p:spTree>
    <p:extLst>
      <p:ext uri="{BB962C8B-B14F-4D97-AF65-F5344CB8AC3E}">
        <p14:creationId xmlns:p14="http://schemas.microsoft.com/office/powerpoint/2010/main" val="149695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0" dirty="0">
                <a:solidFill>
                  <a:schemeClr val="tx1"/>
                </a:solidFill>
                <a:cs typeface="Calibri" pitchFamily="34" charset="0"/>
              </a:rPr>
              <a:t>Users bypass the “Choose Company” window and start using the application without being prompted to enter their SAP Business One login credentials.</a:t>
            </a:r>
          </a:p>
          <a:p>
            <a:endParaRPr lang="de-DE" b="0" dirty="0">
              <a:solidFill>
                <a:schemeClr val="tx1"/>
              </a:solidFill>
            </a:endParaRPr>
          </a:p>
          <a:p>
            <a:r>
              <a:rPr lang="en-US" b="0" noProof="0" dirty="0">
                <a:solidFill>
                  <a:schemeClr val="tx1"/>
                </a:solidFill>
              </a:rPr>
              <a:t>If the user session is being started for the first time, the SAP Business One user password needs to be confirmed.</a:t>
            </a:r>
          </a:p>
          <a:p>
            <a:endParaRPr lang="en-US" b="0" noProof="0" dirty="0">
              <a:solidFill>
                <a:schemeClr val="tx1"/>
              </a:solidFill>
            </a:endParaRPr>
          </a:p>
          <a:p>
            <a:r>
              <a:rPr lang="en-US" b="0" noProof="0" dirty="0">
                <a:solidFill>
                  <a:schemeClr val="tx1"/>
                </a:solidFill>
              </a:rPr>
              <a:t>Once a password is entered, SAP Business One will no</a:t>
            </a:r>
            <a:r>
              <a:rPr lang="en-US" b="0" baseline="0" noProof="0" dirty="0">
                <a:solidFill>
                  <a:schemeClr val="tx1"/>
                </a:solidFill>
              </a:rPr>
              <a:t> longer ask for user credentials</a:t>
            </a:r>
            <a:r>
              <a:rPr lang="en-US" b="0" noProof="0" dirty="0">
                <a:solidFill>
                  <a:schemeClr val="tx1"/>
                </a:solidFill>
              </a:rPr>
              <a:t>.</a:t>
            </a:r>
          </a:p>
        </p:txBody>
      </p:sp>
    </p:spTree>
    <p:extLst>
      <p:ext uri="{BB962C8B-B14F-4D97-AF65-F5344CB8AC3E}">
        <p14:creationId xmlns:p14="http://schemas.microsoft.com/office/powerpoint/2010/main" val="1571990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dirty="0"/>
              <a:t>SAP Business One has a mechanism to protect the database from easy changes through direct access. </a:t>
            </a:r>
          </a:p>
          <a:p>
            <a:endParaRPr lang="en-US" dirty="0"/>
          </a:p>
          <a:p>
            <a:r>
              <a:rPr lang="en-US" dirty="0"/>
              <a:t>The advantages of restricting access to the SAP Business One database are: </a:t>
            </a:r>
          </a:p>
          <a:p>
            <a:pPr marL="285750" indent="-285750">
              <a:buFont typeface="Arial" panose="020B0604020202020204" pitchFamily="34" charset="0"/>
              <a:buChar char="•"/>
            </a:pPr>
            <a:r>
              <a:rPr lang="en-US" b="0" dirty="0"/>
              <a:t>End users are not exposed to database credentials and thus cannot change the databases directly, which protects the databases from being changed or attacked. </a:t>
            </a:r>
          </a:p>
          <a:p>
            <a:pPr marL="285750" indent="-285750">
              <a:buFont typeface="Arial" panose="020B0604020202020204" pitchFamily="34" charset="0"/>
              <a:buChar char="•"/>
            </a:pPr>
            <a:r>
              <a:rPr lang="en-US" b="0" dirty="0"/>
              <a:t>Database credentials are stored on the license server and end users can access the database only after the application performs a successful site user authentication through the System Landscape Directory.</a:t>
            </a:r>
            <a:endParaRPr lang="de-DE"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This is</a:t>
            </a:r>
            <a:r>
              <a:rPr lang="en-US" b="0" baseline="0" dirty="0"/>
              <a:t> meant to ensure </a:t>
            </a:r>
            <a:r>
              <a:rPr lang="en-US" b="0" dirty="0"/>
              <a:t>better protection and tighter security of customer data.</a:t>
            </a:r>
          </a:p>
        </p:txBody>
      </p:sp>
    </p:spTree>
    <p:extLst>
      <p:ext uri="{BB962C8B-B14F-4D97-AF65-F5344CB8AC3E}">
        <p14:creationId xmlns:p14="http://schemas.microsoft.com/office/powerpoint/2010/main" val="51367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marL="0" lvl="1" indent="0">
              <a:buNone/>
            </a:pPr>
            <a:r>
              <a:rPr lang="en-US" b="0" dirty="0"/>
              <a:t>To grant read-only authorization to non-super users for queries (system and user-defined) in SAP Business One, you must manually create a read-only database user and assign it to the company database. </a:t>
            </a:r>
          </a:p>
          <a:p>
            <a:pPr marL="0" lvl="1" indent="0">
              <a:buNone/>
            </a:pPr>
            <a:endParaRPr lang="en-US" b="0" dirty="0"/>
          </a:p>
          <a:p>
            <a:pPr marL="0" lvl="1" indent="0">
              <a:buNone/>
            </a:pPr>
            <a:r>
              <a:rPr lang="en-US" b="0" dirty="0"/>
              <a:t>To enable an SAP Business One user to view the results of both system and user-defined queries, you can directly grant the user full authorization to the Execute Non-select SQL Statement permission item in the General Authorizations window in the SAP Business One client application. </a:t>
            </a:r>
          </a:p>
          <a:p>
            <a:pPr marL="0" lvl="1" indent="0">
              <a:buNone/>
            </a:pPr>
            <a:endParaRPr lang="en-US" b="0" dirty="0"/>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sz="1400" b="0" dirty="0">
                <a:latin typeface="+mn-lt"/>
                <a:cs typeface="Calibri" pitchFamily="34" charset="0"/>
              </a:rPr>
              <a:t>A read-only DB user can be defined to execute SELECT-only queries.</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b="0" dirty="0"/>
              <a:t>The motivation here is to </a:t>
            </a:r>
            <a:r>
              <a:rPr lang="en-US" sz="1400" b="0" dirty="0">
                <a:solidFill>
                  <a:schemeClr val="tx1"/>
                </a:solidFill>
              </a:rPr>
              <a:t>restrict end users from running critical SQL operations.</a:t>
            </a:r>
            <a:endParaRPr lang="en-US" b="0"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894573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launchpad.support.sap.com/"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Add-On Licensing</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Security</a:t>
            </a:r>
            <a:br>
              <a:rPr lang="en-US" dirty="0"/>
            </a:br>
            <a:r>
              <a:rPr lang="en-US" sz="2000" dirty="0"/>
              <a:t>Different DB user for each company DB</a:t>
            </a:r>
            <a:endParaRPr lang="de-DE" sz="2000" dirty="0"/>
          </a:p>
        </p:txBody>
      </p:sp>
      <p:sp>
        <p:nvSpPr>
          <p:cNvPr id="5" name="Text Placeholder 2"/>
          <p:cNvSpPr txBox="1">
            <a:spLocks/>
          </p:cNvSpPr>
          <p:nvPr/>
        </p:nvSpPr>
        <p:spPr bwMode="gray">
          <a:xfrm>
            <a:off x="504001" y="1484313"/>
            <a:ext cx="11186476" cy="4646856"/>
          </a:xfrm>
          <a:prstGeom prst="rect">
            <a:avLst/>
          </a:prstGeom>
        </p:spPr>
        <p:txBody>
          <a:bodyPr vert="horz" lIns="0" tIns="0" rIns="0" bIns="0" rtlCol="0">
            <a:noAutofit/>
          </a:bodyPr>
          <a:lstStyle/>
          <a:p>
            <a:pPr defTabSz="914400" fontAlgn="base">
              <a:spcBef>
                <a:spcPts val="1620"/>
              </a:spcBef>
              <a:spcAft>
                <a:spcPct val="0"/>
              </a:spcAft>
              <a:buClr>
                <a:schemeClr val="accent1"/>
              </a:buClr>
              <a:buSzPct val="80000"/>
              <a:defRPr/>
            </a:pPr>
            <a:r>
              <a:rPr lang="en-US" sz="1800" dirty="0">
                <a:latin typeface="+mn-lt"/>
              </a:rPr>
              <a:t>The company list can be filtered by domain user. </a:t>
            </a:r>
          </a:p>
          <a:p>
            <a:pPr defTabSz="914400" fontAlgn="base">
              <a:spcBef>
                <a:spcPts val="1620"/>
              </a:spcBef>
              <a:spcAft>
                <a:spcPct val="0"/>
              </a:spcAft>
              <a:buClr>
                <a:schemeClr val="accent1"/>
              </a:buClr>
              <a:buSzPct val="80000"/>
              <a:defRPr/>
            </a:pPr>
            <a:r>
              <a:rPr lang="en-US" sz="1800" b="1" dirty="0">
                <a:latin typeface="+mn-lt"/>
              </a:rPr>
              <a:t>Goals </a:t>
            </a:r>
          </a:p>
          <a:p>
            <a:pPr marL="285138" indent="-285750" defTabSz="914400" fontAlgn="base">
              <a:spcBef>
                <a:spcPts val="1620"/>
              </a:spcBef>
              <a:spcAft>
                <a:spcPct val="0"/>
              </a:spcAft>
              <a:buClr>
                <a:schemeClr val="accent1"/>
              </a:buClr>
              <a:buSzPct val="80000"/>
              <a:buFont typeface="Wingdings" pitchFamily="2" charset="2"/>
              <a:buChar char="n"/>
              <a:defRPr/>
            </a:pPr>
            <a:r>
              <a:rPr lang="en-US" sz="1800" dirty="0">
                <a:latin typeface="+mn-lt"/>
              </a:rPr>
              <a:t>Prevent B1 users from seeing all companies, even if they have no access to it.</a:t>
            </a:r>
          </a:p>
          <a:p>
            <a:pPr marL="285138" indent="-285750" defTabSz="914400" fontAlgn="base">
              <a:spcBef>
                <a:spcPts val="1620"/>
              </a:spcBef>
              <a:spcAft>
                <a:spcPct val="0"/>
              </a:spcAft>
              <a:buClr>
                <a:schemeClr val="accent1"/>
              </a:buClr>
              <a:buSzPct val="80000"/>
              <a:buFont typeface="Wingdings" pitchFamily="2" charset="2"/>
              <a:buChar char="n"/>
              <a:defRPr/>
            </a:pPr>
            <a:r>
              <a:rPr lang="en-US" sz="1800" dirty="0">
                <a:latin typeface="+mn-lt"/>
              </a:rPr>
              <a:t>Prevent B1 users from creating SQL queries from B1 to access other DBs.            </a:t>
            </a:r>
          </a:p>
          <a:p>
            <a:pPr defTabSz="914400" fontAlgn="base">
              <a:spcBef>
                <a:spcPts val="1620"/>
              </a:spcBef>
              <a:spcAft>
                <a:spcPct val="0"/>
              </a:spcAft>
              <a:buClr>
                <a:schemeClr val="accent1"/>
              </a:buClr>
              <a:buSzPct val="80000"/>
              <a:defRPr/>
            </a:pPr>
            <a:r>
              <a:rPr lang="en-US" sz="1800" dirty="0">
                <a:latin typeface="+mn-lt"/>
              </a:rPr>
              <a:t>With this feature, each B1 user can only see and access the companies that he or she can access from his or her Windows account.</a:t>
            </a:r>
          </a:p>
          <a:p>
            <a:pPr defTabSz="914400" fontAlgn="base">
              <a:spcBef>
                <a:spcPts val="1620"/>
              </a:spcBef>
              <a:spcAft>
                <a:spcPct val="0"/>
              </a:spcAft>
              <a:buClr>
                <a:schemeClr val="accent1"/>
              </a:buClr>
              <a:buSzPct val="80000"/>
              <a:defRPr/>
            </a:pPr>
            <a:r>
              <a:rPr lang="en-US" sz="1800" dirty="0">
                <a:latin typeface="+mn-lt"/>
              </a:rPr>
              <a:t>Example:</a:t>
            </a:r>
          </a:p>
          <a:p>
            <a:pPr marL="269875" lvl="1" indent="-269875" defTabSz="914400" fontAlgn="base">
              <a:spcBef>
                <a:spcPts val="600"/>
              </a:spcBef>
              <a:spcAft>
                <a:spcPct val="0"/>
              </a:spcAft>
              <a:buClr>
                <a:schemeClr val="accent1"/>
              </a:buClr>
              <a:buSzPct val="80000"/>
              <a:buFont typeface="Wingdings" pitchFamily="2" charset="2"/>
              <a:buChar char="n"/>
              <a:defRPr/>
            </a:pPr>
            <a:r>
              <a:rPr lang="en-US" sz="1800" dirty="0">
                <a:latin typeface="+mn-lt"/>
              </a:rPr>
              <a:t>Domain user assigned only to one B1 company DB user =&gt; If SSO and </a:t>
            </a:r>
            <a:r>
              <a:rPr lang="en-US" altLang="en-US" sz="1800" dirty="0">
                <a:latin typeface="+mn-lt"/>
              </a:rPr>
              <a:t>“</a:t>
            </a:r>
            <a:r>
              <a:rPr lang="en-US" sz="1800" dirty="0">
                <a:latin typeface="+mn-lt"/>
              </a:rPr>
              <a:t>Different DB user for each company DB</a:t>
            </a:r>
            <a:r>
              <a:rPr lang="en-US" altLang="en-US" sz="1800" dirty="0">
                <a:latin typeface="+mn-lt"/>
              </a:rPr>
              <a:t>”</a:t>
            </a:r>
            <a:r>
              <a:rPr lang="en-US" sz="1800" dirty="0">
                <a:latin typeface="+mn-lt"/>
              </a:rPr>
              <a:t> are defined, the user will only see the respective company.</a:t>
            </a:r>
          </a:p>
          <a:p>
            <a:pPr defTabSz="914400" fontAlgn="base">
              <a:spcBef>
                <a:spcPts val="1620"/>
              </a:spcBef>
              <a:spcAft>
                <a:spcPct val="0"/>
              </a:spcAft>
              <a:buClr>
                <a:schemeClr val="accent1"/>
              </a:buClr>
              <a:buSzPct val="80000"/>
              <a:defRPr/>
            </a:pPr>
            <a:endParaRPr lang="en-US" sz="1800" b="1" dirty="0">
              <a:latin typeface="+mn-lt"/>
            </a:endParaRPr>
          </a:p>
        </p:txBody>
      </p:sp>
    </p:spTree>
    <p:extLst>
      <p:ext uri="{BB962C8B-B14F-4D97-AF65-F5344CB8AC3E}">
        <p14:creationId xmlns:p14="http://schemas.microsoft.com/office/powerpoint/2010/main" val="81864007"/>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Security</a:t>
            </a:r>
            <a:br>
              <a:rPr lang="en-US" dirty="0"/>
            </a:br>
            <a:r>
              <a:rPr lang="en-US" sz="2000" dirty="0"/>
              <a:t>Different DB user for each company DB – activation</a:t>
            </a:r>
            <a:endParaRPr lang="de-DE" sz="2000" dirty="0"/>
          </a:p>
        </p:txBody>
      </p:sp>
      <p:sp>
        <p:nvSpPr>
          <p:cNvPr id="18439" name="Text Placeholder 1"/>
          <p:cNvSpPr>
            <a:spLocks noGrp="1"/>
          </p:cNvSpPr>
          <p:nvPr>
            <p:ph type="body" sz="quarter" idx="4294967295"/>
          </p:nvPr>
        </p:nvSpPr>
        <p:spPr>
          <a:xfrm>
            <a:off x="504001" y="1484314"/>
            <a:ext cx="11186476" cy="538151"/>
          </a:xfrm>
        </p:spPr>
        <p:txBody>
          <a:bodyPr/>
          <a:lstStyle/>
          <a:p>
            <a:pPr fontAlgn="base">
              <a:spcAft>
                <a:spcPct val="0"/>
              </a:spcAft>
            </a:pPr>
            <a:r>
              <a:rPr lang="en-US" b="0" dirty="0"/>
              <a:t>This feature can be activated for each company from the System Landscape Directory.</a:t>
            </a:r>
          </a:p>
        </p:txBody>
      </p:sp>
      <p:pic>
        <p:nvPicPr>
          <p:cNvPr id="2" name="Picture 1">
            <a:extLst>
              <a:ext uri="{FF2B5EF4-FFF2-40B4-BE49-F238E27FC236}">
                <a16:creationId xmlns:a16="http://schemas.microsoft.com/office/drawing/2014/main" id="{0F0A96B7-8892-4749-8384-0E91F8DE011D}"/>
              </a:ext>
            </a:extLst>
          </p:cNvPr>
          <p:cNvPicPr>
            <a:picLocks noChangeAspect="1"/>
          </p:cNvPicPr>
          <p:nvPr/>
        </p:nvPicPr>
        <p:blipFill>
          <a:blip r:embed="rId3"/>
          <a:stretch>
            <a:fillRect/>
          </a:stretch>
        </p:blipFill>
        <p:spPr>
          <a:xfrm>
            <a:off x="504001" y="2022465"/>
            <a:ext cx="11186476" cy="4401781"/>
          </a:xfrm>
          <a:prstGeom prst="rect">
            <a:avLst/>
          </a:prstGeom>
        </p:spPr>
      </p:pic>
      <p:pic>
        <p:nvPicPr>
          <p:cNvPr id="3" name="Picture 2">
            <a:extLst>
              <a:ext uri="{FF2B5EF4-FFF2-40B4-BE49-F238E27FC236}">
                <a16:creationId xmlns:a16="http://schemas.microsoft.com/office/drawing/2014/main" id="{6E78BDF7-4832-4625-B7D0-E8E02C8CE53B}"/>
              </a:ext>
            </a:extLst>
          </p:cNvPr>
          <p:cNvPicPr>
            <a:picLocks noChangeAspect="1"/>
          </p:cNvPicPr>
          <p:nvPr/>
        </p:nvPicPr>
        <p:blipFill>
          <a:blip r:embed="rId4"/>
          <a:stretch>
            <a:fillRect/>
          </a:stretch>
        </p:blipFill>
        <p:spPr>
          <a:xfrm>
            <a:off x="4621449" y="3799021"/>
            <a:ext cx="3162673" cy="2625225"/>
          </a:xfrm>
          <a:prstGeom prst="rect">
            <a:avLst/>
          </a:prstGeom>
        </p:spPr>
      </p:pic>
      <p:grpSp>
        <p:nvGrpSpPr>
          <p:cNvPr id="11" name="Group 10">
            <a:extLst>
              <a:ext uri="{FF2B5EF4-FFF2-40B4-BE49-F238E27FC236}">
                <a16:creationId xmlns:a16="http://schemas.microsoft.com/office/drawing/2014/main" id="{E6E57EBE-28D2-40EA-941E-A348D84ACEEA}"/>
              </a:ext>
            </a:extLst>
          </p:cNvPr>
          <p:cNvGrpSpPr/>
          <p:nvPr/>
        </p:nvGrpSpPr>
        <p:grpSpPr>
          <a:xfrm>
            <a:off x="1533048" y="4235078"/>
            <a:ext cx="5075209" cy="1662172"/>
            <a:chOff x="1238250" y="3413274"/>
            <a:chExt cx="5268913" cy="1725612"/>
          </a:xfrm>
        </p:grpSpPr>
        <p:sp>
          <p:nvSpPr>
            <p:cNvPr id="12" name="Curved Down Arrow 5">
              <a:extLst>
                <a:ext uri="{FF2B5EF4-FFF2-40B4-BE49-F238E27FC236}">
                  <a16:creationId xmlns:a16="http://schemas.microsoft.com/office/drawing/2014/main" id="{82975E2E-E14A-40C3-A853-4BDC4A56AD20}"/>
                </a:ext>
              </a:extLst>
            </p:cNvPr>
            <p:cNvSpPr/>
            <p:nvPr/>
          </p:nvSpPr>
          <p:spPr bwMode="gray">
            <a:xfrm rot="20529418">
              <a:off x="1238250" y="3413274"/>
              <a:ext cx="3441700" cy="684212"/>
            </a:xfrm>
            <a:prstGeom prst="curvedDownArrow">
              <a:avLst/>
            </a:prstGeom>
            <a:solidFill>
              <a:schemeClr val="accent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3" name="Down Arrow 6">
              <a:extLst>
                <a:ext uri="{FF2B5EF4-FFF2-40B4-BE49-F238E27FC236}">
                  <a16:creationId xmlns:a16="http://schemas.microsoft.com/office/drawing/2014/main" id="{565ACBEB-AE2F-4A9A-B0F4-0AE0458F9AE9}"/>
                </a:ext>
              </a:extLst>
            </p:cNvPr>
            <p:cNvSpPr/>
            <p:nvPr/>
          </p:nvSpPr>
          <p:spPr bwMode="gray">
            <a:xfrm rot="7604934">
              <a:off x="6137275" y="4768999"/>
              <a:ext cx="377825" cy="361950"/>
            </a:xfrm>
            <a:prstGeom prst="downArrow">
              <a:avLst/>
            </a:prstGeom>
            <a:solidFill>
              <a:schemeClr val="accent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spTree>
    <p:extLst>
      <p:ext uri="{BB962C8B-B14F-4D97-AF65-F5344CB8AC3E}">
        <p14:creationId xmlns:p14="http://schemas.microsoft.com/office/powerpoint/2010/main" val="202113503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04001" y="2403070"/>
            <a:ext cx="11186476" cy="3950869"/>
            <a:chOff x="652463" y="1984375"/>
            <a:chExt cx="7756525" cy="4572000"/>
          </a:xfrm>
        </p:grpSpPr>
        <p:pic>
          <p:nvPicPr>
            <p:cNvPr id="58371" name="Picture 4"/>
            <p:cNvPicPr>
              <a:picLocks noChangeAspect="1" noChangeArrowheads="1"/>
            </p:cNvPicPr>
            <p:nvPr/>
          </p:nvPicPr>
          <p:blipFill>
            <a:blip r:embed="rId3" cstate="print"/>
            <a:srcRect/>
            <a:stretch>
              <a:fillRect/>
            </a:stretch>
          </p:blipFill>
          <p:spPr bwMode="auto">
            <a:xfrm>
              <a:off x="652463" y="1984375"/>
              <a:ext cx="7645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58372" name="Picture 3"/>
            <p:cNvPicPr>
              <a:picLocks noChangeAspect="1" noChangeArrowheads="1"/>
            </p:cNvPicPr>
            <p:nvPr/>
          </p:nvPicPr>
          <p:blipFill>
            <a:blip r:embed="rId4" cstate="print"/>
            <a:srcRect/>
            <a:stretch>
              <a:fillRect/>
            </a:stretch>
          </p:blipFill>
          <p:spPr bwMode="auto">
            <a:xfrm>
              <a:off x="3425825" y="4386263"/>
              <a:ext cx="4481513"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58373" name="Picture 4"/>
            <p:cNvPicPr>
              <a:picLocks noChangeAspect="1" noChangeArrowheads="1"/>
            </p:cNvPicPr>
            <p:nvPr/>
          </p:nvPicPr>
          <p:blipFill>
            <a:blip r:embed="rId5" cstate="print"/>
            <a:srcRect/>
            <a:stretch>
              <a:fillRect/>
            </a:stretch>
          </p:blipFill>
          <p:spPr bwMode="auto">
            <a:xfrm>
              <a:off x="3309938" y="2563813"/>
              <a:ext cx="509905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cxnSp>
          <p:nvCxnSpPr>
            <p:cNvPr id="4" name="Straight Connector 3"/>
            <p:cNvCxnSpPr/>
            <p:nvPr/>
          </p:nvCxnSpPr>
          <p:spPr>
            <a:xfrm>
              <a:off x="3225800" y="6092825"/>
              <a:ext cx="5072063"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Title 7"/>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Security</a:t>
            </a:r>
            <a:br>
              <a:rPr lang="en-US" dirty="0"/>
            </a:br>
            <a:r>
              <a:rPr lang="en-US" sz="2000" dirty="0"/>
              <a:t>Different DB user for each company DB – SQL user</a:t>
            </a:r>
            <a:endParaRPr lang="de-DE" dirty="0"/>
          </a:p>
        </p:txBody>
      </p:sp>
      <p:sp>
        <p:nvSpPr>
          <p:cNvPr id="19463" name="Text Placeholder 3"/>
          <p:cNvSpPr>
            <a:spLocks noGrp="1"/>
          </p:cNvSpPr>
          <p:nvPr>
            <p:ph type="body" sz="quarter" idx="4294967295"/>
          </p:nvPr>
        </p:nvSpPr>
        <p:spPr>
          <a:xfrm>
            <a:off x="504001" y="1484313"/>
            <a:ext cx="11186476" cy="615553"/>
          </a:xfrm>
        </p:spPr>
        <p:txBody>
          <a:bodyPr wrap="square">
            <a:spAutoFit/>
          </a:bodyPr>
          <a:lstStyle/>
          <a:p>
            <a:pPr fontAlgn="base">
              <a:spcAft>
                <a:spcPct val="0"/>
              </a:spcAft>
            </a:pPr>
            <a:r>
              <a:rPr lang="en-US" b="0" dirty="0"/>
              <a:t>A new DB user is automatically created in SQL Server and assigned to the DB (instead of the default DB administrator user).</a:t>
            </a:r>
          </a:p>
        </p:txBody>
      </p:sp>
    </p:spTree>
    <p:extLst>
      <p:ext uri="{BB962C8B-B14F-4D97-AF65-F5344CB8AC3E}">
        <p14:creationId xmlns:p14="http://schemas.microsoft.com/office/powerpoint/2010/main" val="4200857803"/>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4"/>
          <p:cNvSpPr>
            <a:spLocks noChangeArrowheads="1"/>
          </p:cNvSpPr>
          <p:nvPr/>
        </p:nvSpPr>
        <p:spPr bwMode="auto">
          <a:xfrm>
            <a:off x="8168581" y="3316332"/>
            <a:ext cx="255677" cy="587336"/>
          </a:xfrm>
          <a:prstGeom prst="ellipse">
            <a:avLst/>
          </a:prstGeom>
          <a:solidFill>
            <a:schemeClr val="bg2"/>
          </a:solidFill>
          <a:ln w="12700">
            <a:solidFill>
              <a:schemeClr val="tx1"/>
            </a:solidFill>
            <a:round/>
            <a:headEnd/>
            <a:tailEnd/>
          </a:ln>
        </p:spPr>
        <p:txBody>
          <a:bodyPr wrap="none" lIns="90000" tIns="46800" rIns="90000" bIns="46800" anchor="ctr">
            <a:spAutoFit/>
          </a:bodyPr>
          <a:lstStyle/>
          <a:p>
            <a:endParaRPr lang="de-DE" dirty="0"/>
          </a:p>
        </p:txBody>
      </p:sp>
      <p:sp>
        <p:nvSpPr>
          <p:cNvPr id="21507" name="Oval 5"/>
          <p:cNvSpPr>
            <a:spLocks noChangeArrowheads="1"/>
          </p:cNvSpPr>
          <p:nvPr/>
        </p:nvSpPr>
        <p:spPr bwMode="auto">
          <a:xfrm>
            <a:off x="8297168" y="3321094"/>
            <a:ext cx="255677" cy="587336"/>
          </a:xfrm>
          <a:prstGeom prst="ellipse">
            <a:avLst/>
          </a:prstGeom>
          <a:solidFill>
            <a:srgbClr val="44697D"/>
          </a:solidFill>
          <a:ln w="12700">
            <a:noFill/>
            <a:round/>
            <a:headEnd/>
            <a:tailEnd/>
          </a:ln>
        </p:spPr>
        <p:txBody>
          <a:bodyPr wrap="none" lIns="90000" tIns="46800" rIns="90000" bIns="46800" anchor="ctr">
            <a:spAutoFit/>
          </a:bodyPr>
          <a:lstStyle/>
          <a:p>
            <a:endParaRPr lang="de-DE" dirty="0"/>
          </a:p>
        </p:txBody>
      </p:sp>
      <p:sp>
        <p:nvSpPr>
          <p:cNvPr id="21508" name="Text Box 6"/>
          <p:cNvSpPr txBox="1">
            <a:spLocks noChangeArrowheads="1"/>
          </p:cNvSpPr>
          <p:nvPr/>
        </p:nvSpPr>
        <p:spPr bwMode="auto">
          <a:xfrm>
            <a:off x="8143180" y="3384575"/>
            <a:ext cx="1987550" cy="512762"/>
          </a:xfrm>
          <a:prstGeom prst="rect">
            <a:avLst/>
          </a:prstGeom>
          <a:noFill/>
          <a:ln w="12700">
            <a:noFill/>
            <a:miter lim="800000"/>
            <a:headEnd/>
            <a:tailEnd/>
          </a:ln>
        </p:spPr>
        <p:txBody>
          <a:bodyPr lIns="90000" tIns="46800" rIns="90000" bIns="46800"/>
          <a:lstStyle/>
          <a:p>
            <a:pPr algn="ctr"/>
            <a:r>
              <a:rPr lang="de-DE" dirty="0">
                <a:solidFill>
                  <a:schemeClr val="bg1"/>
                </a:solidFill>
              </a:rPr>
              <a:t>License Service (CORBA)</a:t>
            </a:r>
          </a:p>
        </p:txBody>
      </p:sp>
      <p:cxnSp>
        <p:nvCxnSpPr>
          <p:cNvPr id="121864" name="AutoShape 8"/>
          <p:cNvCxnSpPr>
            <a:cxnSpLocks noChangeShapeType="1"/>
            <a:stCxn id="121910" idx="3"/>
            <a:endCxn id="21529" idx="1"/>
          </p:cNvCxnSpPr>
          <p:nvPr/>
        </p:nvCxnSpPr>
        <p:spPr bwMode="auto">
          <a:xfrm>
            <a:off x="5007415" y="3529186"/>
            <a:ext cx="2383290" cy="193527"/>
          </a:xfrm>
          <a:prstGeom prst="straightConnector1">
            <a:avLst/>
          </a:prstGeom>
          <a:noFill/>
          <a:ln w="12700">
            <a:solidFill>
              <a:schemeClr val="tx1"/>
            </a:solidFill>
            <a:round/>
            <a:headEnd/>
            <a:tailEnd/>
          </a:ln>
        </p:spPr>
      </p:cxnSp>
      <p:cxnSp>
        <p:nvCxnSpPr>
          <p:cNvPr id="121865" name="AutoShape 9"/>
          <p:cNvCxnSpPr>
            <a:cxnSpLocks noChangeShapeType="1"/>
            <a:stCxn id="121868" idx="3"/>
            <a:endCxn id="21529" idx="1"/>
          </p:cNvCxnSpPr>
          <p:nvPr/>
        </p:nvCxnSpPr>
        <p:spPr bwMode="auto">
          <a:xfrm flipV="1">
            <a:off x="4031555" y="3722712"/>
            <a:ext cx="3359150" cy="1327150"/>
          </a:xfrm>
          <a:prstGeom prst="straightConnector1">
            <a:avLst/>
          </a:prstGeom>
          <a:noFill/>
          <a:ln w="12700">
            <a:solidFill>
              <a:schemeClr val="tx1"/>
            </a:solidFill>
            <a:round/>
            <a:headEnd/>
            <a:tailEnd/>
          </a:ln>
        </p:spPr>
      </p:cxnSp>
      <p:cxnSp>
        <p:nvCxnSpPr>
          <p:cNvPr id="121866" name="AutoShape 10"/>
          <p:cNvCxnSpPr>
            <a:cxnSpLocks noChangeShapeType="1"/>
            <a:stCxn id="121867" idx="3"/>
            <a:endCxn id="21529" idx="1"/>
          </p:cNvCxnSpPr>
          <p:nvPr/>
        </p:nvCxnSpPr>
        <p:spPr bwMode="auto">
          <a:xfrm flipV="1">
            <a:off x="5007415" y="3722713"/>
            <a:ext cx="2383290" cy="531961"/>
          </a:xfrm>
          <a:prstGeom prst="straightConnector1">
            <a:avLst/>
          </a:prstGeom>
          <a:noFill/>
          <a:ln w="12700">
            <a:solidFill>
              <a:schemeClr val="tx1"/>
            </a:solidFill>
            <a:round/>
            <a:headEnd/>
            <a:tailEnd/>
          </a:ln>
        </p:spPr>
      </p:cxnSp>
      <p:sp>
        <p:nvSpPr>
          <p:cNvPr id="121867" name="Text Box 11"/>
          <p:cNvSpPr txBox="1">
            <a:spLocks noChangeArrowheads="1"/>
          </p:cNvSpPr>
          <p:nvPr/>
        </p:nvSpPr>
        <p:spPr bwMode="auto">
          <a:xfrm>
            <a:off x="3521967" y="4022750"/>
            <a:ext cx="1485448" cy="463846"/>
          </a:xfrm>
          <a:prstGeom prst="rect">
            <a:avLst/>
          </a:prstGeom>
          <a:solidFill>
            <a:srgbClr val="B4C3CB"/>
          </a:solidFill>
          <a:ln w="12700">
            <a:solidFill>
              <a:schemeClr val="tx1"/>
            </a:solidFill>
            <a:miter lim="800000"/>
            <a:headEnd/>
            <a:tailEnd/>
          </a:ln>
        </p:spPr>
        <p:txBody>
          <a:bodyPr wrap="none" lIns="90000" tIns="46800" rIns="90000" bIns="46800">
            <a:spAutoFit/>
          </a:bodyPr>
          <a:lstStyle/>
          <a:p>
            <a:r>
              <a:rPr lang="de-DE" sz="1200" dirty="0"/>
              <a:t>SAP Business One</a:t>
            </a:r>
          </a:p>
          <a:p>
            <a:r>
              <a:rPr lang="de-DE" sz="1200" dirty="0" err="1"/>
              <a:t>client</a:t>
            </a:r>
            <a:endParaRPr lang="de-DE" sz="1200" dirty="0"/>
          </a:p>
        </p:txBody>
      </p:sp>
      <p:sp>
        <p:nvSpPr>
          <p:cNvPr id="121868" name="Text Box 12"/>
          <p:cNvSpPr txBox="1">
            <a:spLocks noChangeArrowheads="1"/>
          </p:cNvSpPr>
          <p:nvPr/>
        </p:nvSpPr>
        <p:spPr bwMode="auto">
          <a:xfrm>
            <a:off x="3355281" y="4814912"/>
            <a:ext cx="676275" cy="469900"/>
          </a:xfrm>
          <a:prstGeom prst="rect">
            <a:avLst/>
          </a:prstGeom>
          <a:noFill/>
          <a:ln w="12700">
            <a:solidFill>
              <a:schemeClr val="tx1"/>
            </a:solidFill>
            <a:miter lim="800000"/>
            <a:headEnd/>
            <a:tailEnd/>
          </a:ln>
        </p:spPr>
        <p:txBody>
          <a:bodyPr lIns="90000" tIns="46800" rIns="90000" bIns="46800">
            <a:spAutoFit/>
          </a:bodyPr>
          <a:lstStyle/>
          <a:p>
            <a:r>
              <a:rPr lang="de-DE" sz="1200" dirty="0"/>
              <a:t>SDK </a:t>
            </a:r>
          </a:p>
          <a:p>
            <a:r>
              <a:rPr lang="de-DE" sz="1200" dirty="0"/>
              <a:t>DI API</a:t>
            </a:r>
          </a:p>
        </p:txBody>
      </p:sp>
      <p:grpSp>
        <p:nvGrpSpPr>
          <p:cNvPr id="2" name="Group 13"/>
          <p:cNvGrpSpPr>
            <a:grpSpLocks/>
          </p:cNvGrpSpPr>
          <p:nvPr/>
        </p:nvGrpSpPr>
        <p:grpSpPr bwMode="auto">
          <a:xfrm>
            <a:off x="8909943" y="3895751"/>
            <a:ext cx="498475" cy="623887"/>
            <a:chOff x="5110" y="1195"/>
            <a:chExt cx="411" cy="726"/>
          </a:xfrm>
        </p:grpSpPr>
        <p:grpSp>
          <p:nvGrpSpPr>
            <p:cNvPr id="3" name="Group 14"/>
            <p:cNvGrpSpPr>
              <a:grpSpLocks/>
            </p:cNvGrpSpPr>
            <p:nvPr/>
          </p:nvGrpSpPr>
          <p:grpSpPr bwMode="auto">
            <a:xfrm>
              <a:off x="5117" y="1206"/>
              <a:ext cx="404" cy="715"/>
              <a:chOff x="5117" y="1206"/>
              <a:chExt cx="404" cy="715"/>
            </a:xfrm>
          </p:grpSpPr>
          <p:grpSp>
            <p:nvGrpSpPr>
              <p:cNvPr id="4" name="Group 15"/>
              <p:cNvGrpSpPr>
                <a:grpSpLocks/>
              </p:cNvGrpSpPr>
              <p:nvPr/>
            </p:nvGrpSpPr>
            <p:grpSpPr bwMode="auto">
              <a:xfrm>
                <a:off x="5117" y="1259"/>
                <a:ext cx="332" cy="661"/>
                <a:chOff x="5117" y="1259"/>
                <a:chExt cx="332" cy="661"/>
              </a:xfrm>
            </p:grpSpPr>
            <p:sp>
              <p:nvSpPr>
                <p:cNvPr id="21579" name="Rectangle 16"/>
                <p:cNvSpPr>
                  <a:spLocks noChangeArrowheads="1"/>
                </p:cNvSpPr>
                <p:nvPr/>
              </p:nvSpPr>
              <p:spPr bwMode="auto">
                <a:xfrm>
                  <a:off x="5117" y="1259"/>
                  <a:ext cx="332" cy="661"/>
                </a:xfrm>
                <a:prstGeom prst="rect">
                  <a:avLst/>
                </a:prstGeom>
                <a:solidFill>
                  <a:srgbClr val="617A97"/>
                </a:solidFill>
                <a:ln w="12700">
                  <a:noFill/>
                  <a:miter lim="800000"/>
                  <a:headEnd/>
                  <a:tailEnd/>
                </a:ln>
              </p:spPr>
              <p:txBody>
                <a:bodyPr wrap="none" anchor="ctr"/>
                <a:lstStyle/>
                <a:p>
                  <a:endParaRPr lang="de-DE" dirty="0"/>
                </a:p>
              </p:txBody>
            </p:sp>
            <p:sp>
              <p:nvSpPr>
                <p:cNvPr id="21580" name="Rectangle 17"/>
                <p:cNvSpPr>
                  <a:spLocks noChangeArrowheads="1"/>
                </p:cNvSpPr>
                <p:nvPr/>
              </p:nvSpPr>
              <p:spPr bwMode="auto">
                <a:xfrm>
                  <a:off x="5162" y="1294"/>
                  <a:ext cx="244" cy="589"/>
                </a:xfrm>
                <a:prstGeom prst="rect">
                  <a:avLst/>
                </a:prstGeom>
                <a:solidFill>
                  <a:srgbClr val="617A97"/>
                </a:solidFill>
                <a:ln w="12700">
                  <a:noFill/>
                  <a:miter lim="800000"/>
                  <a:headEnd/>
                  <a:tailEnd/>
                </a:ln>
              </p:spPr>
              <p:txBody>
                <a:bodyPr wrap="none" anchor="ctr"/>
                <a:lstStyle/>
                <a:p>
                  <a:endParaRPr lang="de-DE" dirty="0"/>
                </a:p>
              </p:txBody>
            </p:sp>
            <p:sp>
              <p:nvSpPr>
                <p:cNvPr id="21581" name="Line 18"/>
                <p:cNvSpPr>
                  <a:spLocks noChangeShapeType="1"/>
                </p:cNvSpPr>
                <p:nvPr/>
              </p:nvSpPr>
              <p:spPr bwMode="auto">
                <a:xfrm>
                  <a:off x="5408" y="1300"/>
                  <a:ext cx="0" cy="579"/>
                </a:xfrm>
                <a:prstGeom prst="line">
                  <a:avLst/>
                </a:prstGeom>
                <a:noFill/>
                <a:ln w="12700">
                  <a:noFill/>
                  <a:round/>
                  <a:headEnd/>
                  <a:tailEnd/>
                </a:ln>
              </p:spPr>
              <p:txBody>
                <a:bodyPr wrap="none" anchor="ctr"/>
                <a:lstStyle/>
                <a:p>
                  <a:endParaRPr lang="de-DE" dirty="0"/>
                </a:p>
              </p:txBody>
            </p:sp>
            <p:sp>
              <p:nvSpPr>
                <p:cNvPr id="21582" name="Line 19"/>
                <p:cNvSpPr>
                  <a:spLocks noChangeShapeType="1"/>
                </p:cNvSpPr>
                <p:nvPr/>
              </p:nvSpPr>
              <p:spPr bwMode="auto">
                <a:xfrm>
                  <a:off x="5171" y="1879"/>
                  <a:ext cx="234" cy="0"/>
                </a:xfrm>
                <a:prstGeom prst="line">
                  <a:avLst/>
                </a:prstGeom>
                <a:noFill/>
                <a:ln w="12700">
                  <a:noFill/>
                  <a:round/>
                  <a:headEnd/>
                  <a:tailEnd/>
                </a:ln>
              </p:spPr>
              <p:txBody>
                <a:bodyPr wrap="none" anchor="ctr"/>
                <a:lstStyle/>
                <a:p>
                  <a:endParaRPr lang="de-DE" dirty="0"/>
                </a:p>
              </p:txBody>
            </p:sp>
          </p:grpSp>
          <p:sp>
            <p:nvSpPr>
              <p:cNvPr id="21577" name="Freeform 20"/>
              <p:cNvSpPr>
                <a:spLocks/>
              </p:cNvSpPr>
              <p:nvPr/>
            </p:nvSpPr>
            <p:spPr bwMode="auto">
              <a:xfrm>
                <a:off x="5119" y="1206"/>
                <a:ext cx="402" cy="55"/>
              </a:xfrm>
              <a:custGeom>
                <a:avLst/>
                <a:gdLst>
                  <a:gd name="T0" fmla="*/ 325 w 402"/>
                  <a:gd name="T1" fmla="*/ 54 h 55"/>
                  <a:gd name="T2" fmla="*/ 401 w 402"/>
                  <a:gd name="T3" fmla="*/ 0 h 55"/>
                  <a:gd name="T4" fmla="*/ 93 w 402"/>
                  <a:gd name="T5" fmla="*/ 0 h 55"/>
                  <a:gd name="T6" fmla="*/ 0 w 402"/>
                  <a:gd name="T7" fmla="*/ 54 h 55"/>
                  <a:gd name="T8" fmla="*/ 325 w 402"/>
                  <a:gd name="T9" fmla="*/ 54 h 55"/>
                  <a:gd name="T10" fmla="*/ 0 60000 65536"/>
                  <a:gd name="T11" fmla="*/ 0 60000 65536"/>
                  <a:gd name="T12" fmla="*/ 0 60000 65536"/>
                  <a:gd name="T13" fmla="*/ 0 60000 65536"/>
                  <a:gd name="T14" fmla="*/ 0 60000 65536"/>
                  <a:gd name="T15" fmla="*/ 0 w 402"/>
                  <a:gd name="T16" fmla="*/ 0 h 55"/>
                  <a:gd name="T17" fmla="*/ 402 w 402"/>
                  <a:gd name="T18" fmla="*/ 55 h 55"/>
                </a:gdLst>
                <a:ahLst/>
                <a:cxnLst>
                  <a:cxn ang="T10">
                    <a:pos x="T0" y="T1"/>
                  </a:cxn>
                  <a:cxn ang="T11">
                    <a:pos x="T2" y="T3"/>
                  </a:cxn>
                  <a:cxn ang="T12">
                    <a:pos x="T4" y="T5"/>
                  </a:cxn>
                  <a:cxn ang="T13">
                    <a:pos x="T6" y="T7"/>
                  </a:cxn>
                  <a:cxn ang="T14">
                    <a:pos x="T8" y="T9"/>
                  </a:cxn>
                </a:cxnLst>
                <a:rect l="T15" t="T16" r="T17" b="T18"/>
                <a:pathLst>
                  <a:path w="402" h="55">
                    <a:moveTo>
                      <a:pt x="325" y="54"/>
                    </a:moveTo>
                    <a:lnTo>
                      <a:pt x="401" y="0"/>
                    </a:lnTo>
                    <a:lnTo>
                      <a:pt x="93" y="0"/>
                    </a:lnTo>
                    <a:lnTo>
                      <a:pt x="0" y="54"/>
                    </a:lnTo>
                    <a:lnTo>
                      <a:pt x="325" y="54"/>
                    </a:lnTo>
                  </a:path>
                </a:pathLst>
              </a:custGeom>
              <a:solidFill>
                <a:srgbClr val="617A97"/>
              </a:solidFill>
              <a:ln w="12700" cap="rnd" cmpd="sng">
                <a:noFill/>
                <a:prstDash val="solid"/>
                <a:round/>
                <a:headEnd type="none" w="med" len="med"/>
                <a:tailEnd type="none" w="med" len="med"/>
              </a:ln>
            </p:spPr>
            <p:txBody>
              <a:bodyPr/>
              <a:lstStyle/>
              <a:p>
                <a:endParaRPr lang="de-DE" dirty="0"/>
              </a:p>
            </p:txBody>
          </p:sp>
          <p:sp>
            <p:nvSpPr>
              <p:cNvPr id="21578" name="Freeform 21"/>
              <p:cNvSpPr>
                <a:spLocks/>
              </p:cNvSpPr>
              <p:nvPr/>
            </p:nvSpPr>
            <p:spPr bwMode="auto">
              <a:xfrm>
                <a:off x="5449" y="1206"/>
                <a:ext cx="72" cy="715"/>
              </a:xfrm>
              <a:custGeom>
                <a:avLst/>
                <a:gdLst>
                  <a:gd name="T0" fmla="*/ 0 w 72"/>
                  <a:gd name="T1" fmla="*/ 49 h 715"/>
                  <a:gd name="T2" fmla="*/ 71 w 72"/>
                  <a:gd name="T3" fmla="*/ 0 h 715"/>
                  <a:gd name="T4" fmla="*/ 71 w 72"/>
                  <a:gd name="T5" fmla="*/ 645 h 715"/>
                  <a:gd name="T6" fmla="*/ 1 w 72"/>
                  <a:gd name="T7" fmla="*/ 714 h 715"/>
                  <a:gd name="T8" fmla="*/ 0 w 72"/>
                  <a:gd name="T9" fmla="*/ 49 h 715"/>
                  <a:gd name="T10" fmla="*/ 0 60000 65536"/>
                  <a:gd name="T11" fmla="*/ 0 60000 65536"/>
                  <a:gd name="T12" fmla="*/ 0 60000 65536"/>
                  <a:gd name="T13" fmla="*/ 0 60000 65536"/>
                  <a:gd name="T14" fmla="*/ 0 60000 65536"/>
                  <a:gd name="T15" fmla="*/ 0 w 72"/>
                  <a:gd name="T16" fmla="*/ 0 h 715"/>
                  <a:gd name="T17" fmla="*/ 72 w 72"/>
                  <a:gd name="T18" fmla="*/ 715 h 715"/>
                </a:gdLst>
                <a:ahLst/>
                <a:cxnLst>
                  <a:cxn ang="T10">
                    <a:pos x="T0" y="T1"/>
                  </a:cxn>
                  <a:cxn ang="T11">
                    <a:pos x="T2" y="T3"/>
                  </a:cxn>
                  <a:cxn ang="T12">
                    <a:pos x="T4" y="T5"/>
                  </a:cxn>
                  <a:cxn ang="T13">
                    <a:pos x="T6" y="T7"/>
                  </a:cxn>
                  <a:cxn ang="T14">
                    <a:pos x="T8" y="T9"/>
                  </a:cxn>
                </a:cxnLst>
                <a:rect l="T15" t="T16" r="T17" b="T18"/>
                <a:pathLst>
                  <a:path w="72" h="715">
                    <a:moveTo>
                      <a:pt x="0" y="49"/>
                    </a:moveTo>
                    <a:lnTo>
                      <a:pt x="71" y="0"/>
                    </a:lnTo>
                    <a:lnTo>
                      <a:pt x="71" y="645"/>
                    </a:lnTo>
                    <a:lnTo>
                      <a:pt x="1" y="714"/>
                    </a:lnTo>
                    <a:lnTo>
                      <a:pt x="0" y="49"/>
                    </a:lnTo>
                  </a:path>
                </a:pathLst>
              </a:custGeom>
              <a:solidFill>
                <a:srgbClr val="617A97"/>
              </a:solidFill>
              <a:ln w="12700" cap="rnd" cmpd="sng">
                <a:noFill/>
                <a:prstDash val="solid"/>
                <a:round/>
                <a:headEnd type="none" w="med" len="med"/>
                <a:tailEnd type="none" w="med" len="med"/>
              </a:ln>
            </p:spPr>
            <p:txBody>
              <a:bodyPr/>
              <a:lstStyle/>
              <a:p>
                <a:endParaRPr lang="de-DE" dirty="0"/>
              </a:p>
            </p:txBody>
          </p:sp>
        </p:grpSp>
        <p:grpSp>
          <p:nvGrpSpPr>
            <p:cNvPr id="5" name="Group 22"/>
            <p:cNvGrpSpPr>
              <a:grpSpLocks/>
            </p:cNvGrpSpPr>
            <p:nvPr/>
          </p:nvGrpSpPr>
          <p:grpSpPr bwMode="auto">
            <a:xfrm>
              <a:off x="5110" y="1195"/>
              <a:ext cx="402" cy="713"/>
              <a:chOff x="5110" y="1195"/>
              <a:chExt cx="402" cy="713"/>
            </a:xfrm>
          </p:grpSpPr>
          <p:grpSp>
            <p:nvGrpSpPr>
              <p:cNvPr id="6" name="Group 23"/>
              <p:cNvGrpSpPr>
                <a:grpSpLocks/>
              </p:cNvGrpSpPr>
              <p:nvPr/>
            </p:nvGrpSpPr>
            <p:grpSpPr bwMode="auto">
              <a:xfrm>
                <a:off x="5112" y="1252"/>
                <a:ext cx="323" cy="653"/>
                <a:chOff x="5112" y="1252"/>
                <a:chExt cx="323" cy="653"/>
              </a:xfrm>
            </p:grpSpPr>
            <p:sp>
              <p:nvSpPr>
                <p:cNvPr id="21572" name="Rectangle 24"/>
                <p:cNvSpPr>
                  <a:spLocks noChangeArrowheads="1"/>
                </p:cNvSpPr>
                <p:nvPr/>
              </p:nvSpPr>
              <p:spPr bwMode="auto">
                <a:xfrm>
                  <a:off x="5112" y="1252"/>
                  <a:ext cx="323" cy="653"/>
                </a:xfrm>
                <a:prstGeom prst="rect">
                  <a:avLst/>
                </a:prstGeom>
                <a:solidFill>
                  <a:srgbClr val="E5E5E5"/>
                </a:solidFill>
                <a:ln w="12700">
                  <a:solidFill>
                    <a:srgbClr val="474747"/>
                  </a:solidFill>
                  <a:miter lim="800000"/>
                  <a:headEnd/>
                  <a:tailEnd/>
                </a:ln>
              </p:spPr>
              <p:txBody>
                <a:bodyPr wrap="none" anchor="ctr"/>
                <a:lstStyle/>
                <a:p>
                  <a:endParaRPr lang="de-DE" dirty="0"/>
                </a:p>
              </p:txBody>
            </p:sp>
            <p:sp>
              <p:nvSpPr>
                <p:cNvPr id="21573" name="Rectangle 25"/>
                <p:cNvSpPr>
                  <a:spLocks noChangeArrowheads="1"/>
                </p:cNvSpPr>
                <p:nvPr/>
              </p:nvSpPr>
              <p:spPr bwMode="auto">
                <a:xfrm>
                  <a:off x="5157" y="1288"/>
                  <a:ext cx="235" cy="580"/>
                </a:xfrm>
                <a:prstGeom prst="rect">
                  <a:avLst/>
                </a:prstGeom>
                <a:solidFill>
                  <a:srgbClr val="CECECE"/>
                </a:solidFill>
                <a:ln w="12700">
                  <a:solidFill>
                    <a:srgbClr val="474747"/>
                  </a:solidFill>
                  <a:miter lim="800000"/>
                  <a:headEnd/>
                  <a:tailEnd/>
                </a:ln>
              </p:spPr>
              <p:txBody>
                <a:bodyPr wrap="none" anchor="ctr"/>
                <a:lstStyle/>
                <a:p>
                  <a:endParaRPr lang="de-DE" dirty="0"/>
                </a:p>
              </p:txBody>
            </p:sp>
            <p:sp>
              <p:nvSpPr>
                <p:cNvPr id="21574" name="Line 26"/>
                <p:cNvSpPr>
                  <a:spLocks noChangeShapeType="1"/>
                </p:cNvSpPr>
                <p:nvPr/>
              </p:nvSpPr>
              <p:spPr bwMode="auto">
                <a:xfrm>
                  <a:off x="5398" y="1298"/>
                  <a:ext cx="0" cy="562"/>
                </a:xfrm>
                <a:prstGeom prst="line">
                  <a:avLst/>
                </a:prstGeom>
                <a:noFill/>
                <a:ln w="12700">
                  <a:solidFill>
                    <a:srgbClr val="474747"/>
                  </a:solidFill>
                  <a:round/>
                  <a:headEnd/>
                  <a:tailEnd/>
                </a:ln>
              </p:spPr>
              <p:txBody>
                <a:bodyPr wrap="none" anchor="ctr"/>
                <a:lstStyle/>
                <a:p>
                  <a:endParaRPr lang="de-DE" dirty="0"/>
                </a:p>
              </p:txBody>
            </p:sp>
            <p:sp>
              <p:nvSpPr>
                <p:cNvPr id="21575" name="Line 27"/>
                <p:cNvSpPr>
                  <a:spLocks noChangeShapeType="1"/>
                </p:cNvSpPr>
                <p:nvPr/>
              </p:nvSpPr>
              <p:spPr bwMode="auto">
                <a:xfrm>
                  <a:off x="5169" y="1868"/>
                  <a:ext cx="218" cy="0"/>
                </a:xfrm>
                <a:prstGeom prst="line">
                  <a:avLst/>
                </a:prstGeom>
                <a:noFill/>
                <a:ln w="12700">
                  <a:solidFill>
                    <a:srgbClr val="474747"/>
                  </a:solidFill>
                  <a:round/>
                  <a:headEnd/>
                  <a:tailEnd/>
                </a:ln>
              </p:spPr>
              <p:txBody>
                <a:bodyPr wrap="none" anchor="ctr"/>
                <a:lstStyle/>
                <a:p>
                  <a:endParaRPr lang="de-DE" dirty="0"/>
                </a:p>
              </p:txBody>
            </p:sp>
          </p:grpSp>
          <p:sp>
            <p:nvSpPr>
              <p:cNvPr id="21570" name="Freeform 28"/>
              <p:cNvSpPr>
                <a:spLocks/>
              </p:cNvSpPr>
              <p:nvPr/>
            </p:nvSpPr>
            <p:spPr bwMode="auto">
              <a:xfrm>
                <a:off x="5110" y="1196"/>
                <a:ext cx="402" cy="53"/>
              </a:xfrm>
              <a:custGeom>
                <a:avLst/>
                <a:gdLst>
                  <a:gd name="T0" fmla="*/ 325 w 402"/>
                  <a:gd name="T1" fmla="*/ 52 h 53"/>
                  <a:gd name="T2" fmla="*/ 401 w 402"/>
                  <a:gd name="T3" fmla="*/ 0 h 53"/>
                  <a:gd name="T4" fmla="*/ 93 w 402"/>
                  <a:gd name="T5" fmla="*/ 0 h 53"/>
                  <a:gd name="T6" fmla="*/ 0 w 402"/>
                  <a:gd name="T7" fmla="*/ 52 h 53"/>
                  <a:gd name="T8" fmla="*/ 325 w 402"/>
                  <a:gd name="T9" fmla="*/ 52 h 53"/>
                  <a:gd name="T10" fmla="*/ 0 60000 65536"/>
                  <a:gd name="T11" fmla="*/ 0 60000 65536"/>
                  <a:gd name="T12" fmla="*/ 0 60000 65536"/>
                  <a:gd name="T13" fmla="*/ 0 60000 65536"/>
                  <a:gd name="T14" fmla="*/ 0 60000 65536"/>
                  <a:gd name="T15" fmla="*/ 0 w 402"/>
                  <a:gd name="T16" fmla="*/ 0 h 53"/>
                  <a:gd name="T17" fmla="*/ 402 w 402"/>
                  <a:gd name="T18" fmla="*/ 53 h 53"/>
                </a:gdLst>
                <a:ahLst/>
                <a:cxnLst>
                  <a:cxn ang="T10">
                    <a:pos x="T0" y="T1"/>
                  </a:cxn>
                  <a:cxn ang="T11">
                    <a:pos x="T2" y="T3"/>
                  </a:cxn>
                  <a:cxn ang="T12">
                    <a:pos x="T4" y="T5"/>
                  </a:cxn>
                  <a:cxn ang="T13">
                    <a:pos x="T6" y="T7"/>
                  </a:cxn>
                  <a:cxn ang="T14">
                    <a:pos x="T8" y="T9"/>
                  </a:cxn>
                </a:cxnLst>
                <a:rect l="T15" t="T16" r="T17" b="T18"/>
                <a:pathLst>
                  <a:path w="402" h="53">
                    <a:moveTo>
                      <a:pt x="325" y="52"/>
                    </a:moveTo>
                    <a:lnTo>
                      <a:pt x="401" y="0"/>
                    </a:lnTo>
                    <a:lnTo>
                      <a:pt x="93" y="0"/>
                    </a:lnTo>
                    <a:lnTo>
                      <a:pt x="0" y="52"/>
                    </a:lnTo>
                    <a:lnTo>
                      <a:pt x="325" y="52"/>
                    </a:lnTo>
                  </a:path>
                </a:pathLst>
              </a:custGeom>
              <a:solidFill>
                <a:srgbClr val="C6C6C6"/>
              </a:solidFill>
              <a:ln w="12700" cap="rnd" cmpd="sng">
                <a:solidFill>
                  <a:srgbClr val="474747"/>
                </a:solidFill>
                <a:prstDash val="solid"/>
                <a:round/>
                <a:headEnd type="none" w="med" len="med"/>
                <a:tailEnd type="none" w="med" len="med"/>
              </a:ln>
            </p:spPr>
            <p:txBody>
              <a:bodyPr/>
              <a:lstStyle/>
              <a:p>
                <a:endParaRPr lang="de-DE" dirty="0"/>
              </a:p>
            </p:txBody>
          </p:sp>
          <p:sp>
            <p:nvSpPr>
              <p:cNvPr id="21571" name="Freeform 29"/>
              <p:cNvSpPr>
                <a:spLocks/>
              </p:cNvSpPr>
              <p:nvPr/>
            </p:nvSpPr>
            <p:spPr bwMode="auto">
              <a:xfrm>
                <a:off x="5439" y="1195"/>
                <a:ext cx="73" cy="713"/>
              </a:xfrm>
              <a:custGeom>
                <a:avLst/>
                <a:gdLst>
                  <a:gd name="T0" fmla="*/ 0 w 73"/>
                  <a:gd name="T1" fmla="*/ 49 h 713"/>
                  <a:gd name="T2" fmla="*/ 72 w 73"/>
                  <a:gd name="T3" fmla="*/ 0 h 713"/>
                  <a:gd name="T4" fmla="*/ 72 w 73"/>
                  <a:gd name="T5" fmla="*/ 646 h 713"/>
                  <a:gd name="T6" fmla="*/ 0 w 73"/>
                  <a:gd name="T7" fmla="*/ 712 h 713"/>
                  <a:gd name="T8" fmla="*/ 0 w 73"/>
                  <a:gd name="T9" fmla="*/ 49 h 713"/>
                  <a:gd name="T10" fmla="*/ 0 60000 65536"/>
                  <a:gd name="T11" fmla="*/ 0 60000 65536"/>
                  <a:gd name="T12" fmla="*/ 0 60000 65536"/>
                  <a:gd name="T13" fmla="*/ 0 60000 65536"/>
                  <a:gd name="T14" fmla="*/ 0 60000 65536"/>
                  <a:gd name="T15" fmla="*/ 0 w 73"/>
                  <a:gd name="T16" fmla="*/ 0 h 713"/>
                  <a:gd name="T17" fmla="*/ 73 w 73"/>
                  <a:gd name="T18" fmla="*/ 713 h 713"/>
                </a:gdLst>
                <a:ahLst/>
                <a:cxnLst>
                  <a:cxn ang="T10">
                    <a:pos x="T0" y="T1"/>
                  </a:cxn>
                  <a:cxn ang="T11">
                    <a:pos x="T2" y="T3"/>
                  </a:cxn>
                  <a:cxn ang="T12">
                    <a:pos x="T4" y="T5"/>
                  </a:cxn>
                  <a:cxn ang="T13">
                    <a:pos x="T6" y="T7"/>
                  </a:cxn>
                  <a:cxn ang="T14">
                    <a:pos x="T8" y="T9"/>
                  </a:cxn>
                </a:cxnLst>
                <a:rect l="T15" t="T16" r="T17" b="T18"/>
                <a:pathLst>
                  <a:path w="73" h="713">
                    <a:moveTo>
                      <a:pt x="0" y="49"/>
                    </a:moveTo>
                    <a:lnTo>
                      <a:pt x="72" y="0"/>
                    </a:lnTo>
                    <a:lnTo>
                      <a:pt x="72" y="646"/>
                    </a:lnTo>
                    <a:lnTo>
                      <a:pt x="0" y="712"/>
                    </a:lnTo>
                    <a:lnTo>
                      <a:pt x="0" y="49"/>
                    </a:lnTo>
                  </a:path>
                </a:pathLst>
              </a:custGeom>
              <a:solidFill>
                <a:srgbClr val="919191"/>
              </a:solidFill>
              <a:ln w="12700" cap="rnd" cmpd="sng">
                <a:solidFill>
                  <a:srgbClr val="474747"/>
                </a:solidFill>
                <a:prstDash val="solid"/>
                <a:round/>
                <a:headEnd type="none" w="med" len="med"/>
                <a:tailEnd type="none" w="med" len="med"/>
              </a:ln>
            </p:spPr>
            <p:txBody>
              <a:bodyPr/>
              <a:lstStyle/>
              <a:p>
                <a:endParaRPr lang="de-DE" dirty="0"/>
              </a:p>
            </p:txBody>
          </p:sp>
        </p:grpSp>
        <p:sp>
          <p:nvSpPr>
            <p:cNvPr id="21566" name="Rectangle 30"/>
            <p:cNvSpPr>
              <a:spLocks noChangeArrowheads="1"/>
            </p:cNvSpPr>
            <p:nvPr/>
          </p:nvSpPr>
          <p:spPr bwMode="auto">
            <a:xfrm>
              <a:off x="5193" y="1322"/>
              <a:ext cx="162" cy="11"/>
            </a:xfrm>
            <a:prstGeom prst="rect">
              <a:avLst/>
            </a:prstGeom>
            <a:solidFill>
              <a:schemeClr val="tx2"/>
            </a:solidFill>
            <a:ln w="12700">
              <a:solidFill>
                <a:srgbClr val="474747"/>
              </a:solidFill>
              <a:miter lim="800000"/>
              <a:headEnd/>
              <a:tailEnd/>
            </a:ln>
          </p:spPr>
          <p:txBody>
            <a:bodyPr wrap="none" anchor="ctr"/>
            <a:lstStyle/>
            <a:p>
              <a:endParaRPr lang="de-DE" dirty="0"/>
            </a:p>
          </p:txBody>
        </p:sp>
        <p:sp>
          <p:nvSpPr>
            <p:cNvPr id="21567" name="Rectangle 31"/>
            <p:cNvSpPr>
              <a:spLocks noChangeArrowheads="1"/>
            </p:cNvSpPr>
            <p:nvPr/>
          </p:nvSpPr>
          <p:spPr bwMode="auto">
            <a:xfrm>
              <a:off x="5193" y="1387"/>
              <a:ext cx="162" cy="11"/>
            </a:xfrm>
            <a:prstGeom prst="rect">
              <a:avLst/>
            </a:prstGeom>
            <a:solidFill>
              <a:schemeClr val="tx2"/>
            </a:solidFill>
            <a:ln w="12700">
              <a:solidFill>
                <a:srgbClr val="474747"/>
              </a:solidFill>
              <a:miter lim="800000"/>
              <a:headEnd/>
              <a:tailEnd/>
            </a:ln>
          </p:spPr>
          <p:txBody>
            <a:bodyPr wrap="none" anchor="ctr"/>
            <a:lstStyle/>
            <a:p>
              <a:endParaRPr lang="de-DE" dirty="0"/>
            </a:p>
          </p:txBody>
        </p:sp>
        <p:sp>
          <p:nvSpPr>
            <p:cNvPr id="21568" name="Rectangle 32"/>
            <p:cNvSpPr>
              <a:spLocks noChangeArrowheads="1"/>
            </p:cNvSpPr>
            <p:nvPr/>
          </p:nvSpPr>
          <p:spPr bwMode="auto">
            <a:xfrm>
              <a:off x="5197" y="1660"/>
              <a:ext cx="58" cy="103"/>
            </a:xfrm>
            <a:prstGeom prst="rect">
              <a:avLst/>
            </a:prstGeom>
            <a:solidFill>
              <a:srgbClr val="919191"/>
            </a:solidFill>
            <a:ln w="12700">
              <a:solidFill>
                <a:srgbClr val="474747"/>
              </a:solidFill>
              <a:miter lim="800000"/>
              <a:headEnd/>
              <a:tailEnd/>
            </a:ln>
          </p:spPr>
          <p:txBody>
            <a:bodyPr wrap="none" anchor="ctr"/>
            <a:lstStyle/>
            <a:p>
              <a:endParaRPr lang="de-DE" dirty="0"/>
            </a:p>
          </p:txBody>
        </p:sp>
      </p:grpSp>
      <p:grpSp>
        <p:nvGrpSpPr>
          <p:cNvPr id="7" name="Group 33"/>
          <p:cNvGrpSpPr>
            <a:grpSpLocks/>
          </p:cNvGrpSpPr>
          <p:nvPr/>
        </p:nvGrpSpPr>
        <p:grpSpPr bwMode="auto">
          <a:xfrm>
            <a:off x="7473255" y="4687913"/>
            <a:ext cx="512762" cy="690563"/>
            <a:chOff x="5110" y="1195"/>
            <a:chExt cx="411" cy="726"/>
          </a:xfrm>
        </p:grpSpPr>
        <p:grpSp>
          <p:nvGrpSpPr>
            <p:cNvPr id="8" name="Group 34"/>
            <p:cNvGrpSpPr>
              <a:grpSpLocks/>
            </p:cNvGrpSpPr>
            <p:nvPr/>
          </p:nvGrpSpPr>
          <p:grpSpPr bwMode="auto">
            <a:xfrm>
              <a:off x="5117" y="1206"/>
              <a:ext cx="404" cy="715"/>
              <a:chOff x="5117" y="1206"/>
              <a:chExt cx="404" cy="715"/>
            </a:xfrm>
          </p:grpSpPr>
          <p:grpSp>
            <p:nvGrpSpPr>
              <p:cNvPr id="9" name="Group 35"/>
              <p:cNvGrpSpPr>
                <a:grpSpLocks/>
              </p:cNvGrpSpPr>
              <p:nvPr/>
            </p:nvGrpSpPr>
            <p:grpSpPr bwMode="auto">
              <a:xfrm>
                <a:off x="5117" y="1259"/>
                <a:ext cx="332" cy="661"/>
                <a:chOff x="5117" y="1259"/>
                <a:chExt cx="332" cy="661"/>
              </a:xfrm>
            </p:grpSpPr>
            <p:sp>
              <p:nvSpPr>
                <p:cNvPr id="21560" name="Rectangle 36"/>
                <p:cNvSpPr>
                  <a:spLocks noChangeArrowheads="1"/>
                </p:cNvSpPr>
                <p:nvPr/>
              </p:nvSpPr>
              <p:spPr bwMode="auto">
                <a:xfrm>
                  <a:off x="5117" y="1259"/>
                  <a:ext cx="332" cy="661"/>
                </a:xfrm>
                <a:prstGeom prst="rect">
                  <a:avLst/>
                </a:prstGeom>
                <a:solidFill>
                  <a:srgbClr val="3366FF"/>
                </a:solidFill>
                <a:ln w="12700">
                  <a:noFill/>
                  <a:miter lim="800000"/>
                  <a:headEnd/>
                  <a:tailEnd/>
                </a:ln>
              </p:spPr>
              <p:txBody>
                <a:bodyPr wrap="none" anchor="ctr"/>
                <a:lstStyle/>
                <a:p>
                  <a:endParaRPr lang="de-DE" dirty="0"/>
                </a:p>
              </p:txBody>
            </p:sp>
            <p:sp>
              <p:nvSpPr>
                <p:cNvPr id="21561" name="Rectangle 37"/>
                <p:cNvSpPr>
                  <a:spLocks noChangeArrowheads="1"/>
                </p:cNvSpPr>
                <p:nvPr/>
              </p:nvSpPr>
              <p:spPr bwMode="auto">
                <a:xfrm>
                  <a:off x="5162" y="1294"/>
                  <a:ext cx="244" cy="589"/>
                </a:xfrm>
                <a:prstGeom prst="rect">
                  <a:avLst/>
                </a:prstGeom>
                <a:solidFill>
                  <a:srgbClr val="3366FF"/>
                </a:solidFill>
                <a:ln w="12700">
                  <a:noFill/>
                  <a:miter lim="800000"/>
                  <a:headEnd/>
                  <a:tailEnd/>
                </a:ln>
              </p:spPr>
              <p:txBody>
                <a:bodyPr wrap="none" anchor="ctr"/>
                <a:lstStyle/>
                <a:p>
                  <a:endParaRPr lang="de-DE" dirty="0"/>
                </a:p>
              </p:txBody>
            </p:sp>
            <p:sp>
              <p:nvSpPr>
                <p:cNvPr id="21562" name="Line 38"/>
                <p:cNvSpPr>
                  <a:spLocks noChangeShapeType="1"/>
                </p:cNvSpPr>
                <p:nvPr/>
              </p:nvSpPr>
              <p:spPr bwMode="auto">
                <a:xfrm>
                  <a:off x="5408" y="1300"/>
                  <a:ext cx="0" cy="579"/>
                </a:xfrm>
                <a:prstGeom prst="line">
                  <a:avLst/>
                </a:prstGeom>
                <a:noFill/>
                <a:ln w="12700">
                  <a:noFill/>
                  <a:round/>
                  <a:headEnd/>
                  <a:tailEnd/>
                </a:ln>
              </p:spPr>
              <p:txBody>
                <a:bodyPr wrap="none" anchor="ctr"/>
                <a:lstStyle/>
                <a:p>
                  <a:endParaRPr lang="de-DE" dirty="0"/>
                </a:p>
              </p:txBody>
            </p:sp>
            <p:sp>
              <p:nvSpPr>
                <p:cNvPr id="21563" name="Line 39"/>
                <p:cNvSpPr>
                  <a:spLocks noChangeShapeType="1"/>
                </p:cNvSpPr>
                <p:nvPr/>
              </p:nvSpPr>
              <p:spPr bwMode="auto">
                <a:xfrm>
                  <a:off x="5171" y="1879"/>
                  <a:ext cx="234" cy="0"/>
                </a:xfrm>
                <a:prstGeom prst="line">
                  <a:avLst/>
                </a:prstGeom>
                <a:noFill/>
                <a:ln w="12700">
                  <a:noFill/>
                  <a:round/>
                  <a:headEnd/>
                  <a:tailEnd/>
                </a:ln>
              </p:spPr>
              <p:txBody>
                <a:bodyPr wrap="none" anchor="ctr"/>
                <a:lstStyle/>
                <a:p>
                  <a:endParaRPr lang="de-DE" dirty="0"/>
                </a:p>
              </p:txBody>
            </p:sp>
          </p:grpSp>
          <p:sp>
            <p:nvSpPr>
              <p:cNvPr id="21558" name="Freeform 40"/>
              <p:cNvSpPr>
                <a:spLocks/>
              </p:cNvSpPr>
              <p:nvPr/>
            </p:nvSpPr>
            <p:spPr bwMode="auto">
              <a:xfrm>
                <a:off x="5119" y="1206"/>
                <a:ext cx="402" cy="55"/>
              </a:xfrm>
              <a:custGeom>
                <a:avLst/>
                <a:gdLst>
                  <a:gd name="T0" fmla="*/ 325 w 402"/>
                  <a:gd name="T1" fmla="*/ 54 h 55"/>
                  <a:gd name="T2" fmla="*/ 401 w 402"/>
                  <a:gd name="T3" fmla="*/ 0 h 55"/>
                  <a:gd name="T4" fmla="*/ 93 w 402"/>
                  <a:gd name="T5" fmla="*/ 0 h 55"/>
                  <a:gd name="T6" fmla="*/ 0 w 402"/>
                  <a:gd name="T7" fmla="*/ 54 h 55"/>
                  <a:gd name="T8" fmla="*/ 325 w 402"/>
                  <a:gd name="T9" fmla="*/ 54 h 55"/>
                  <a:gd name="T10" fmla="*/ 0 60000 65536"/>
                  <a:gd name="T11" fmla="*/ 0 60000 65536"/>
                  <a:gd name="T12" fmla="*/ 0 60000 65536"/>
                  <a:gd name="T13" fmla="*/ 0 60000 65536"/>
                  <a:gd name="T14" fmla="*/ 0 60000 65536"/>
                  <a:gd name="T15" fmla="*/ 0 w 402"/>
                  <a:gd name="T16" fmla="*/ 0 h 55"/>
                  <a:gd name="T17" fmla="*/ 402 w 402"/>
                  <a:gd name="T18" fmla="*/ 55 h 55"/>
                </a:gdLst>
                <a:ahLst/>
                <a:cxnLst>
                  <a:cxn ang="T10">
                    <a:pos x="T0" y="T1"/>
                  </a:cxn>
                  <a:cxn ang="T11">
                    <a:pos x="T2" y="T3"/>
                  </a:cxn>
                  <a:cxn ang="T12">
                    <a:pos x="T4" y="T5"/>
                  </a:cxn>
                  <a:cxn ang="T13">
                    <a:pos x="T6" y="T7"/>
                  </a:cxn>
                  <a:cxn ang="T14">
                    <a:pos x="T8" y="T9"/>
                  </a:cxn>
                </a:cxnLst>
                <a:rect l="T15" t="T16" r="T17" b="T18"/>
                <a:pathLst>
                  <a:path w="402" h="55">
                    <a:moveTo>
                      <a:pt x="325" y="54"/>
                    </a:moveTo>
                    <a:lnTo>
                      <a:pt x="401" y="0"/>
                    </a:lnTo>
                    <a:lnTo>
                      <a:pt x="93" y="0"/>
                    </a:lnTo>
                    <a:lnTo>
                      <a:pt x="0" y="54"/>
                    </a:lnTo>
                    <a:lnTo>
                      <a:pt x="325" y="54"/>
                    </a:lnTo>
                  </a:path>
                </a:pathLst>
              </a:custGeom>
              <a:solidFill>
                <a:srgbClr val="3366FF"/>
              </a:solidFill>
              <a:ln w="12700" cap="rnd" cmpd="sng">
                <a:noFill/>
                <a:prstDash val="solid"/>
                <a:round/>
                <a:headEnd type="none" w="med" len="med"/>
                <a:tailEnd type="none" w="med" len="med"/>
              </a:ln>
            </p:spPr>
            <p:txBody>
              <a:bodyPr/>
              <a:lstStyle/>
              <a:p>
                <a:endParaRPr lang="de-DE" dirty="0"/>
              </a:p>
            </p:txBody>
          </p:sp>
          <p:sp>
            <p:nvSpPr>
              <p:cNvPr id="21559" name="Freeform 41"/>
              <p:cNvSpPr>
                <a:spLocks/>
              </p:cNvSpPr>
              <p:nvPr/>
            </p:nvSpPr>
            <p:spPr bwMode="auto">
              <a:xfrm>
                <a:off x="5449" y="1206"/>
                <a:ext cx="72" cy="715"/>
              </a:xfrm>
              <a:custGeom>
                <a:avLst/>
                <a:gdLst>
                  <a:gd name="T0" fmla="*/ 0 w 72"/>
                  <a:gd name="T1" fmla="*/ 49 h 715"/>
                  <a:gd name="T2" fmla="*/ 71 w 72"/>
                  <a:gd name="T3" fmla="*/ 0 h 715"/>
                  <a:gd name="T4" fmla="*/ 71 w 72"/>
                  <a:gd name="T5" fmla="*/ 645 h 715"/>
                  <a:gd name="T6" fmla="*/ 1 w 72"/>
                  <a:gd name="T7" fmla="*/ 714 h 715"/>
                  <a:gd name="T8" fmla="*/ 0 w 72"/>
                  <a:gd name="T9" fmla="*/ 49 h 715"/>
                  <a:gd name="T10" fmla="*/ 0 60000 65536"/>
                  <a:gd name="T11" fmla="*/ 0 60000 65536"/>
                  <a:gd name="T12" fmla="*/ 0 60000 65536"/>
                  <a:gd name="T13" fmla="*/ 0 60000 65536"/>
                  <a:gd name="T14" fmla="*/ 0 60000 65536"/>
                  <a:gd name="T15" fmla="*/ 0 w 72"/>
                  <a:gd name="T16" fmla="*/ 0 h 715"/>
                  <a:gd name="T17" fmla="*/ 72 w 72"/>
                  <a:gd name="T18" fmla="*/ 715 h 715"/>
                </a:gdLst>
                <a:ahLst/>
                <a:cxnLst>
                  <a:cxn ang="T10">
                    <a:pos x="T0" y="T1"/>
                  </a:cxn>
                  <a:cxn ang="T11">
                    <a:pos x="T2" y="T3"/>
                  </a:cxn>
                  <a:cxn ang="T12">
                    <a:pos x="T4" y="T5"/>
                  </a:cxn>
                  <a:cxn ang="T13">
                    <a:pos x="T6" y="T7"/>
                  </a:cxn>
                  <a:cxn ang="T14">
                    <a:pos x="T8" y="T9"/>
                  </a:cxn>
                </a:cxnLst>
                <a:rect l="T15" t="T16" r="T17" b="T18"/>
                <a:pathLst>
                  <a:path w="72" h="715">
                    <a:moveTo>
                      <a:pt x="0" y="49"/>
                    </a:moveTo>
                    <a:lnTo>
                      <a:pt x="71" y="0"/>
                    </a:lnTo>
                    <a:lnTo>
                      <a:pt x="71" y="645"/>
                    </a:lnTo>
                    <a:lnTo>
                      <a:pt x="1" y="714"/>
                    </a:lnTo>
                    <a:lnTo>
                      <a:pt x="0" y="49"/>
                    </a:lnTo>
                  </a:path>
                </a:pathLst>
              </a:custGeom>
              <a:solidFill>
                <a:srgbClr val="3366FF"/>
              </a:solidFill>
              <a:ln w="12700" cap="rnd" cmpd="sng">
                <a:noFill/>
                <a:prstDash val="solid"/>
                <a:round/>
                <a:headEnd type="none" w="med" len="med"/>
                <a:tailEnd type="none" w="med" len="med"/>
              </a:ln>
            </p:spPr>
            <p:txBody>
              <a:bodyPr/>
              <a:lstStyle/>
              <a:p>
                <a:endParaRPr lang="de-DE" dirty="0"/>
              </a:p>
            </p:txBody>
          </p:sp>
        </p:grpSp>
        <p:grpSp>
          <p:nvGrpSpPr>
            <p:cNvPr id="10" name="Group 42"/>
            <p:cNvGrpSpPr>
              <a:grpSpLocks/>
            </p:cNvGrpSpPr>
            <p:nvPr/>
          </p:nvGrpSpPr>
          <p:grpSpPr bwMode="auto">
            <a:xfrm>
              <a:off x="5110" y="1195"/>
              <a:ext cx="402" cy="713"/>
              <a:chOff x="5110" y="1195"/>
              <a:chExt cx="402" cy="713"/>
            </a:xfrm>
          </p:grpSpPr>
          <p:grpSp>
            <p:nvGrpSpPr>
              <p:cNvPr id="11" name="Group 43"/>
              <p:cNvGrpSpPr>
                <a:grpSpLocks/>
              </p:cNvGrpSpPr>
              <p:nvPr/>
            </p:nvGrpSpPr>
            <p:grpSpPr bwMode="auto">
              <a:xfrm>
                <a:off x="5112" y="1252"/>
                <a:ext cx="323" cy="653"/>
                <a:chOff x="5112" y="1252"/>
                <a:chExt cx="323" cy="653"/>
              </a:xfrm>
            </p:grpSpPr>
            <p:sp>
              <p:nvSpPr>
                <p:cNvPr id="21553" name="Rectangle 44"/>
                <p:cNvSpPr>
                  <a:spLocks noChangeArrowheads="1"/>
                </p:cNvSpPr>
                <p:nvPr/>
              </p:nvSpPr>
              <p:spPr bwMode="auto">
                <a:xfrm>
                  <a:off x="5112" y="1252"/>
                  <a:ext cx="323" cy="653"/>
                </a:xfrm>
                <a:prstGeom prst="rect">
                  <a:avLst/>
                </a:prstGeom>
                <a:solidFill>
                  <a:srgbClr val="3366FF"/>
                </a:solidFill>
                <a:ln w="12700">
                  <a:solidFill>
                    <a:srgbClr val="474747"/>
                  </a:solidFill>
                  <a:miter lim="800000"/>
                  <a:headEnd/>
                  <a:tailEnd/>
                </a:ln>
              </p:spPr>
              <p:txBody>
                <a:bodyPr wrap="none" anchor="ctr"/>
                <a:lstStyle/>
                <a:p>
                  <a:endParaRPr lang="de-DE" dirty="0"/>
                </a:p>
              </p:txBody>
            </p:sp>
            <p:sp>
              <p:nvSpPr>
                <p:cNvPr id="21554" name="Rectangle 45"/>
                <p:cNvSpPr>
                  <a:spLocks noChangeArrowheads="1"/>
                </p:cNvSpPr>
                <p:nvPr/>
              </p:nvSpPr>
              <p:spPr bwMode="auto">
                <a:xfrm>
                  <a:off x="5157" y="1288"/>
                  <a:ext cx="235" cy="580"/>
                </a:xfrm>
                <a:prstGeom prst="rect">
                  <a:avLst/>
                </a:prstGeom>
                <a:solidFill>
                  <a:srgbClr val="3366FF"/>
                </a:solidFill>
                <a:ln w="12700">
                  <a:solidFill>
                    <a:srgbClr val="474747"/>
                  </a:solidFill>
                  <a:miter lim="800000"/>
                  <a:headEnd/>
                  <a:tailEnd/>
                </a:ln>
              </p:spPr>
              <p:txBody>
                <a:bodyPr wrap="none" anchor="ctr"/>
                <a:lstStyle/>
                <a:p>
                  <a:endParaRPr lang="de-DE" dirty="0"/>
                </a:p>
              </p:txBody>
            </p:sp>
            <p:sp>
              <p:nvSpPr>
                <p:cNvPr id="21555" name="Line 46"/>
                <p:cNvSpPr>
                  <a:spLocks noChangeShapeType="1"/>
                </p:cNvSpPr>
                <p:nvPr/>
              </p:nvSpPr>
              <p:spPr bwMode="auto">
                <a:xfrm>
                  <a:off x="5398" y="1298"/>
                  <a:ext cx="0" cy="562"/>
                </a:xfrm>
                <a:prstGeom prst="line">
                  <a:avLst/>
                </a:prstGeom>
                <a:noFill/>
                <a:ln w="12700">
                  <a:solidFill>
                    <a:srgbClr val="474747"/>
                  </a:solidFill>
                  <a:round/>
                  <a:headEnd/>
                  <a:tailEnd/>
                </a:ln>
              </p:spPr>
              <p:txBody>
                <a:bodyPr wrap="none" anchor="ctr"/>
                <a:lstStyle/>
                <a:p>
                  <a:endParaRPr lang="de-DE" dirty="0"/>
                </a:p>
              </p:txBody>
            </p:sp>
            <p:sp>
              <p:nvSpPr>
                <p:cNvPr id="21556" name="Line 47"/>
                <p:cNvSpPr>
                  <a:spLocks noChangeShapeType="1"/>
                </p:cNvSpPr>
                <p:nvPr/>
              </p:nvSpPr>
              <p:spPr bwMode="auto">
                <a:xfrm>
                  <a:off x="5169" y="1868"/>
                  <a:ext cx="218" cy="0"/>
                </a:xfrm>
                <a:prstGeom prst="line">
                  <a:avLst/>
                </a:prstGeom>
                <a:noFill/>
                <a:ln w="12700">
                  <a:solidFill>
                    <a:srgbClr val="474747"/>
                  </a:solidFill>
                  <a:round/>
                  <a:headEnd/>
                  <a:tailEnd/>
                </a:ln>
              </p:spPr>
              <p:txBody>
                <a:bodyPr wrap="none" anchor="ctr"/>
                <a:lstStyle/>
                <a:p>
                  <a:endParaRPr lang="de-DE" dirty="0"/>
                </a:p>
              </p:txBody>
            </p:sp>
          </p:grpSp>
          <p:sp>
            <p:nvSpPr>
              <p:cNvPr id="21551" name="Freeform 48"/>
              <p:cNvSpPr>
                <a:spLocks/>
              </p:cNvSpPr>
              <p:nvPr/>
            </p:nvSpPr>
            <p:spPr bwMode="auto">
              <a:xfrm>
                <a:off x="5110" y="1196"/>
                <a:ext cx="402" cy="53"/>
              </a:xfrm>
              <a:custGeom>
                <a:avLst/>
                <a:gdLst>
                  <a:gd name="T0" fmla="*/ 325 w 402"/>
                  <a:gd name="T1" fmla="*/ 52 h 53"/>
                  <a:gd name="T2" fmla="*/ 401 w 402"/>
                  <a:gd name="T3" fmla="*/ 0 h 53"/>
                  <a:gd name="T4" fmla="*/ 93 w 402"/>
                  <a:gd name="T5" fmla="*/ 0 h 53"/>
                  <a:gd name="T6" fmla="*/ 0 w 402"/>
                  <a:gd name="T7" fmla="*/ 52 h 53"/>
                  <a:gd name="T8" fmla="*/ 325 w 402"/>
                  <a:gd name="T9" fmla="*/ 52 h 53"/>
                  <a:gd name="T10" fmla="*/ 0 60000 65536"/>
                  <a:gd name="T11" fmla="*/ 0 60000 65536"/>
                  <a:gd name="T12" fmla="*/ 0 60000 65536"/>
                  <a:gd name="T13" fmla="*/ 0 60000 65536"/>
                  <a:gd name="T14" fmla="*/ 0 60000 65536"/>
                  <a:gd name="T15" fmla="*/ 0 w 402"/>
                  <a:gd name="T16" fmla="*/ 0 h 53"/>
                  <a:gd name="T17" fmla="*/ 402 w 402"/>
                  <a:gd name="T18" fmla="*/ 53 h 53"/>
                </a:gdLst>
                <a:ahLst/>
                <a:cxnLst>
                  <a:cxn ang="T10">
                    <a:pos x="T0" y="T1"/>
                  </a:cxn>
                  <a:cxn ang="T11">
                    <a:pos x="T2" y="T3"/>
                  </a:cxn>
                  <a:cxn ang="T12">
                    <a:pos x="T4" y="T5"/>
                  </a:cxn>
                  <a:cxn ang="T13">
                    <a:pos x="T6" y="T7"/>
                  </a:cxn>
                  <a:cxn ang="T14">
                    <a:pos x="T8" y="T9"/>
                  </a:cxn>
                </a:cxnLst>
                <a:rect l="T15" t="T16" r="T17" b="T18"/>
                <a:pathLst>
                  <a:path w="402" h="53">
                    <a:moveTo>
                      <a:pt x="325" y="52"/>
                    </a:moveTo>
                    <a:lnTo>
                      <a:pt x="401" y="0"/>
                    </a:lnTo>
                    <a:lnTo>
                      <a:pt x="93" y="0"/>
                    </a:lnTo>
                    <a:lnTo>
                      <a:pt x="0" y="52"/>
                    </a:lnTo>
                    <a:lnTo>
                      <a:pt x="325" y="52"/>
                    </a:lnTo>
                  </a:path>
                </a:pathLst>
              </a:custGeom>
              <a:solidFill>
                <a:srgbClr val="3366FF"/>
              </a:solidFill>
              <a:ln w="12700" cap="rnd" cmpd="sng">
                <a:solidFill>
                  <a:srgbClr val="474747"/>
                </a:solidFill>
                <a:prstDash val="solid"/>
                <a:round/>
                <a:headEnd type="none" w="med" len="med"/>
                <a:tailEnd type="none" w="med" len="med"/>
              </a:ln>
            </p:spPr>
            <p:txBody>
              <a:bodyPr/>
              <a:lstStyle/>
              <a:p>
                <a:endParaRPr lang="de-DE" dirty="0"/>
              </a:p>
            </p:txBody>
          </p:sp>
          <p:sp>
            <p:nvSpPr>
              <p:cNvPr id="21552" name="Freeform 49"/>
              <p:cNvSpPr>
                <a:spLocks/>
              </p:cNvSpPr>
              <p:nvPr/>
            </p:nvSpPr>
            <p:spPr bwMode="auto">
              <a:xfrm>
                <a:off x="5439" y="1195"/>
                <a:ext cx="73" cy="713"/>
              </a:xfrm>
              <a:custGeom>
                <a:avLst/>
                <a:gdLst>
                  <a:gd name="T0" fmla="*/ 0 w 73"/>
                  <a:gd name="T1" fmla="*/ 49 h 713"/>
                  <a:gd name="T2" fmla="*/ 72 w 73"/>
                  <a:gd name="T3" fmla="*/ 0 h 713"/>
                  <a:gd name="T4" fmla="*/ 72 w 73"/>
                  <a:gd name="T5" fmla="*/ 646 h 713"/>
                  <a:gd name="T6" fmla="*/ 0 w 73"/>
                  <a:gd name="T7" fmla="*/ 712 h 713"/>
                  <a:gd name="T8" fmla="*/ 0 w 73"/>
                  <a:gd name="T9" fmla="*/ 49 h 713"/>
                  <a:gd name="T10" fmla="*/ 0 60000 65536"/>
                  <a:gd name="T11" fmla="*/ 0 60000 65536"/>
                  <a:gd name="T12" fmla="*/ 0 60000 65536"/>
                  <a:gd name="T13" fmla="*/ 0 60000 65536"/>
                  <a:gd name="T14" fmla="*/ 0 60000 65536"/>
                  <a:gd name="T15" fmla="*/ 0 w 73"/>
                  <a:gd name="T16" fmla="*/ 0 h 713"/>
                  <a:gd name="T17" fmla="*/ 73 w 73"/>
                  <a:gd name="T18" fmla="*/ 713 h 713"/>
                </a:gdLst>
                <a:ahLst/>
                <a:cxnLst>
                  <a:cxn ang="T10">
                    <a:pos x="T0" y="T1"/>
                  </a:cxn>
                  <a:cxn ang="T11">
                    <a:pos x="T2" y="T3"/>
                  </a:cxn>
                  <a:cxn ang="T12">
                    <a:pos x="T4" y="T5"/>
                  </a:cxn>
                  <a:cxn ang="T13">
                    <a:pos x="T6" y="T7"/>
                  </a:cxn>
                  <a:cxn ang="T14">
                    <a:pos x="T8" y="T9"/>
                  </a:cxn>
                </a:cxnLst>
                <a:rect l="T15" t="T16" r="T17" b="T18"/>
                <a:pathLst>
                  <a:path w="73" h="713">
                    <a:moveTo>
                      <a:pt x="0" y="49"/>
                    </a:moveTo>
                    <a:lnTo>
                      <a:pt x="72" y="0"/>
                    </a:lnTo>
                    <a:lnTo>
                      <a:pt x="72" y="646"/>
                    </a:lnTo>
                    <a:lnTo>
                      <a:pt x="0" y="712"/>
                    </a:lnTo>
                    <a:lnTo>
                      <a:pt x="0" y="49"/>
                    </a:lnTo>
                  </a:path>
                </a:pathLst>
              </a:custGeom>
              <a:solidFill>
                <a:srgbClr val="3366FF"/>
              </a:solidFill>
              <a:ln w="12700" cap="rnd" cmpd="sng">
                <a:solidFill>
                  <a:srgbClr val="474747"/>
                </a:solidFill>
                <a:prstDash val="solid"/>
                <a:round/>
                <a:headEnd type="none" w="med" len="med"/>
                <a:tailEnd type="none" w="med" len="med"/>
              </a:ln>
            </p:spPr>
            <p:txBody>
              <a:bodyPr/>
              <a:lstStyle/>
              <a:p>
                <a:endParaRPr lang="de-DE" dirty="0"/>
              </a:p>
            </p:txBody>
          </p:sp>
        </p:grpSp>
        <p:sp>
          <p:nvSpPr>
            <p:cNvPr id="21547" name="Rectangle 50"/>
            <p:cNvSpPr>
              <a:spLocks noChangeArrowheads="1"/>
            </p:cNvSpPr>
            <p:nvPr/>
          </p:nvSpPr>
          <p:spPr bwMode="auto">
            <a:xfrm>
              <a:off x="5193" y="1322"/>
              <a:ext cx="162" cy="11"/>
            </a:xfrm>
            <a:prstGeom prst="rect">
              <a:avLst/>
            </a:prstGeom>
            <a:solidFill>
              <a:srgbClr val="3366FF"/>
            </a:solidFill>
            <a:ln w="12700">
              <a:solidFill>
                <a:srgbClr val="474747"/>
              </a:solidFill>
              <a:miter lim="800000"/>
              <a:headEnd/>
              <a:tailEnd/>
            </a:ln>
          </p:spPr>
          <p:txBody>
            <a:bodyPr wrap="none" anchor="ctr"/>
            <a:lstStyle/>
            <a:p>
              <a:endParaRPr lang="de-DE" dirty="0"/>
            </a:p>
          </p:txBody>
        </p:sp>
        <p:sp>
          <p:nvSpPr>
            <p:cNvPr id="21548" name="Rectangle 51"/>
            <p:cNvSpPr>
              <a:spLocks noChangeArrowheads="1"/>
            </p:cNvSpPr>
            <p:nvPr/>
          </p:nvSpPr>
          <p:spPr bwMode="auto">
            <a:xfrm>
              <a:off x="5193" y="1387"/>
              <a:ext cx="162" cy="11"/>
            </a:xfrm>
            <a:prstGeom prst="rect">
              <a:avLst/>
            </a:prstGeom>
            <a:solidFill>
              <a:srgbClr val="3366FF"/>
            </a:solidFill>
            <a:ln w="12700">
              <a:solidFill>
                <a:srgbClr val="474747"/>
              </a:solidFill>
              <a:miter lim="800000"/>
              <a:headEnd/>
              <a:tailEnd/>
            </a:ln>
          </p:spPr>
          <p:txBody>
            <a:bodyPr wrap="none" anchor="ctr"/>
            <a:lstStyle/>
            <a:p>
              <a:endParaRPr lang="de-DE" dirty="0"/>
            </a:p>
          </p:txBody>
        </p:sp>
        <p:sp>
          <p:nvSpPr>
            <p:cNvPr id="21549" name="Rectangle 52"/>
            <p:cNvSpPr>
              <a:spLocks noChangeArrowheads="1"/>
            </p:cNvSpPr>
            <p:nvPr/>
          </p:nvSpPr>
          <p:spPr bwMode="auto">
            <a:xfrm>
              <a:off x="5197" y="1660"/>
              <a:ext cx="58" cy="103"/>
            </a:xfrm>
            <a:prstGeom prst="rect">
              <a:avLst/>
            </a:prstGeom>
            <a:solidFill>
              <a:srgbClr val="3366FF"/>
            </a:solidFill>
            <a:ln w="12700">
              <a:solidFill>
                <a:srgbClr val="474747"/>
              </a:solidFill>
              <a:miter lim="800000"/>
              <a:headEnd/>
              <a:tailEnd/>
            </a:ln>
          </p:spPr>
          <p:txBody>
            <a:bodyPr wrap="none" anchor="ctr"/>
            <a:lstStyle/>
            <a:p>
              <a:endParaRPr lang="de-DE" dirty="0"/>
            </a:p>
          </p:txBody>
        </p:sp>
      </p:grpSp>
      <p:sp>
        <p:nvSpPr>
          <p:cNvPr id="121909" name="Text Box 53"/>
          <p:cNvSpPr txBox="1">
            <a:spLocks noChangeArrowheads="1"/>
          </p:cNvSpPr>
          <p:nvPr/>
        </p:nvSpPr>
        <p:spPr bwMode="auto">
          <a:xfrm>
            <a:off x="2472631" y="4814912"/>
            <a:ext cx="871537" cy="469900"/>
          </a:xfrm>
          <a:prstGeom prst="rect">
            <a:avLst/>
          </a:prstGeom>
          <a:solidFill>
            <a:srgbClr val="BBC8AC"/>
          </a:solidFill>
          <a:ln w="12700">
            <a:solidFill>
              <a:schemeClr val="tx1"/>
            </a:solidFill>
            <a:miter lim="800000"/>
            <a:headEnd/>
            <a:tailEnd/>
          </a:ln>
        </p:spPr>
        <p:txBody>
          <a:bodyPr lIns="90000" tIns="46800" rIns="90000" bIns="46800">
            <a:spAutoFit/>
          </a:bodyPr>
          <a:lstStyle/>
          <a:p>
            <a:r>
              <a:rPr lang="de-DE" sz="1200" dirty="0"/>
              <a:t>Partner </a:t>
            </a:r>
            <a:r>
              <a:rPr lang="de-DE" sz="1200" dirty="0" err="1"/>
              <a:t>solution</a:t>
            </a:r>
            <a:endParaRPr lang="de-DE" sz="1200" dirty="0"/>
          </a:p>
        </p:txBody>
      </p:sp>
      <p:sp>
        <p:nvSpPr>
          <p:cNvPr id="121910" name="Text Box 54"/>
          <p:cNvSpPr txBox="1">
            <a:spLocks noChangeArrowheads="1"/>
          </p:cNvSpPr>
          <p:nvPr/>
        </p:nvSpPr>
        <p:spPr bwMode="auto">
          <a:xfrm>
            <a:off x="3521967" y="3297262"/>
            <a:ext cx="1485448" cy="463846"/>
          </a:xfrm>
          <a:prstGeom prst="rect">
            <a:avLst/>
          </a:prstGeom>
          <a:solidFill>
            <a:srgbClr val="B4C3CB"/>
          </a:solidFill>
          <a:ln w="12700">
            <a:solidFill>
              <a:schemeClr val="tx1"/>
            </a:solidFill>
            <a:miter lim="800000"/>
            <a:headEnd/>
            <a:tailEnd/>
          </a:ln>
        </p:spPr>
        <p:txBody>
          <a:bodyPr wrap="none" lIns="90000" tIns="46800" rIns="90000" bIns="46800">
            <a:spAutoFit/>
          </a:bodyPr>
          <a:lstStyle/>
          <a:p>
            <a:r>
              <a:rPr lang="de-DE" sz="1200" dirty="0"/>
              <a:t>SAP Business One</a:t>
            </a:r>
          </a:p>
          <a:p>
            <a:r>
              <a:rPr lang="de-DE" sz="1200" dirty="0" err="1"/>
              <a:t>client</a:t>
            </a:r>
            <a:endParaRPr lang="de-DE" sz="1200" dirty="0"/>
          </a:p>
        </p:txBody>
      </p:sp>
      <p:sp>
        <p:nvSpPr>
          <p:cNvPr id="122271" name="AutoShape 415"/>
          <p:cNvSpPr>
            <a:spLocks noChangeArrowheads="1"/>
          </p:cNvSpPr>
          <p:nvPr/>
        </p:nvSpPr>
        <p:spPr bwMode="auto">
          <a:xfrm>
            <a:off x="8405117" y="2842302"/>
            <a:ext cx="946150" cy="567023"/>
          </a:xfrm>
          <a:prstGeom prst="verticalScroll">
            <a:avLst>
              <a:gd name="adj" fmla="val 12500"/>
            </a:avLst>
          </a:prstGeom>
          <a:solidFill>
            <a:srgbClr val="F0AB00"/>
          </a:solidFill>
          <a:ln w="12700">
            <a:solidFill>
              <a:schemeClr val="tx1"/>
            </a:solidFill>
            <a:round/>
            <a:headEnd/>
            <a:tailEnd/>
          </a:ln>
        </p:spPr>
        <p:txBody>
          <a:bodyPr lIns="90000" tIns="46800" rIns="90000" bIns="46800" anchor="ctr">
            <a:spAutoFit/>
          </a:bodyPr>
          <a:lstStyle/>
          <a:p>
            <a:pPr algn="ctr"/>
            <a:r>
              <a:rPr lang="en-US" sz="1200" dirty="0"/>
              <a:t>License</a:t>
            </a:r>
          </a:p>
          <a:p>
            <a:pPr algn="ctr"/>
            <a:r>
              <a:rPr lang="de-DE" sz="1200" dirty="0"/>
              <a:t>File</a:t>
            </a:r>
          </a:p>
        </p:txBody>
      </p:sp>
      <p:cxnSp>
        <p:nvCxnSpPr>
          <p:cNvPr id="122272" name="AutoShape 416"/>
          <p:cNvCxnSpPr>
            <a:cxnSpLocks noChangeShapeType="1"/>
            <a:stCxn id="121868" idx="3"/>
            <a:endCxn id="21554" idx="1"/>
          </p:cNvCxnSpPr>
          <p:nvPr/>
        </p:nvCxnSpPr>
        <p:spPr bwMode="auto">
          <a:xfrm>
            <a:off x="4031556" y="5049863"/>
            <a:ext cx="3500437" cy="3175"/>
          </a:xfrm>
          <a:prstGeom prst="bentConnector3">
            <a:avLst>
              <a:gd name="adj1" fmla="val 49977"/>
            </a:avLst>
          </a:prstGeom>
          <a:noFill/>
          <a:ln w="12700">
            <a:solidFill>
              <a:srgbClr val="0000FF"/>
            </a:solidFill>
            <a:miter lim="800000"/>
            <a:headEnd/>
            <a:tailEnd/>
          </a:ln>
        </p:spPr>
      </p:cxnSp>
      <p:sp>
        <p:nvSpPr>
          <p:cNvPr id="122273" name="Text Box 417"/>
          <p:cNvSpPr txBox="1">
            <a:spLocks noChangeArrowheads="1"/>
          </p:cNvSpPr>
          <p:nvPr/>
        </p:nvSpPr>
        <p:spPr bwMode="auto">
          <a:xfrm>
            <a:off x="6901755" y="5378475"/>
            <a:ext cx="3499974" cy="1017844"/>
          </a:xfrm>
          <a:prstGeom prst="rect">
            <a:avLst/>
          </a:prstGeom>
          <a:noFill/>
          <a:ln w="12700">
            <a:noFill/>
            <a:miter lim="800000"/>
            <a:headEnd/>
            <a:tailEnd/>
          </a:ln>
        </p:spPr>
        <p:txBody>
          <a:bodyPr wrap="none" lIns="90000" tIns="46800" rIns="90000" bIns="46800">
            <a:spAutoFit/>
          </a:bodyPr>
          <a:lstStyle/>
          <a:p>
            <a:r>
              <a:rPr lang="en-US" sz="2000" dirty="0"/>
              <a:t>SAP Business One</a:t>
            </a:r>
          </a:p>
          <a:p>
            <a:r>
              <a:rPr lang="en-US" sz="2000" dirty="0">
                <a:solidFill>
                  <a:srgbClr val="FF0000"/>
                </a:solidFill>
              </a:rPr>
              <a:t>database server</a:t>
            </a:r>
          </a:p>
          <a:p>
            <a:r>
              <a:rPr lang="en-US" sz="2000" dirty="0"/>
              <a:t>(…“points” to </a:t>
            </a:r>
            <a:r>
              <a:rPr lang="en-US" sz="2000" dirty="0">
                <a:solidFill>
                  <a:srgbClr val="FF0000"/>
                </a:solidFill>
              </a:rPr>
              <a:t>license service</a:t>
            </a:r>
            <a:r>
              <a:rPr lang="en-US" sz="2000" dirty="0"/>
              <a:t>)</a:t>
            </a:r>
          </a:p>
        </p:txBody>
      </p:sp>
      <p:sp>
        <p:nvSpPr>
          <p:cNvPr id="21522" name="Text Box 419"/>
          <p:cNvSpPr txBox="1">
            <a:spLocks noChangeArrowheads="1"/>
          </p:cNvSpPr>
          <p:nvPr/>
        </p:nvSpPr>
        <p:spPr bwMode="auto">
          <a:xfrm>
            <a:off x="2721867" y="4022750"/>
            <a:ext cx="793750" cy="469900"/>
          </a:xfrm>
          <a:prstGeom prst="rect">
            <a:avLst/>
          </a:prstGeom>
          <a:noFill/>
          <a:ln w="12700">
            <a:solidFill>
              <a:schemeClr val="tx1"/>
            </a:solidFill>
            <a:miter lim="800000"/>
            <a:headEnd/>
            <a:tailEnd/>
          </a:ln>
        </p:spPr>
        <p:txBody>
          <a:bodyPr lIns="90000" tIns="46800" rIns="90000" bIns="46800">
            <a:spAutoFit/>
          </a:bodyPr>
          <a:lstStyle/>
          <a:p>
            <a:r>
              <a:rPr lang="de-DE" sz="1200" dirty="0"/>
              <a:t>SDK</a:t>
            </a:r>
          </a:p>
          <a:p>
            <a:r>
              <a:rPr lang="de-DE" sz="1200" dirty="0"/>
              <a:t>UI API</a:t>
            </a:r>
          </a:p>
        </p:txBody>
      </p:sp>
      <p:sp>
        <p:nvSpPr>
          <p:cNvPr id="21523" name="Text Box 420"/>
          <p:cNvSpPr txBox="1">
            <a:spLocks noChangeArrowheads="1"/>
          </p:cNvSpPr>
          <p:nvPr/>
        </p:nvSpPr>
        <p:spPr bwMode="auto">
          <a:xfrm>
            <a:off x="1845567" y="4022750"/>
            <a:ext cx="871538" cy="469900"/>
          </a:xfrm>
          <a:prstGeom prst="rect">
            <a:avLst/>
          </a:prstGeom>
          <a:solidFill>
            <a:srgbClr val="BBC8AC"/>
          </a:solidFill>
          <a:ln w="12700">
            <a:solidFill>
              <a:schemeClr val="tx1"/>
            </a:solidFill>
            <a:miter lim="800000"/>
            <a:headEnd/>
            <a:tailEnd/>
          </a:ln>
        </p:spPr>
        <p:txBody>
          <a:bodyPr lIns="90000" tIns="46800" rIns="90000" bIns="46800">
            <a:spAutoFit/>
          </a:bodyPr>
          <a:lstStyle/>
          <a:p>
            <a:r>
              <a:rPr lang="de-DE" sz="1200" dirty="0"/>
              <a:t>Partner </a:t>
            </a:r>
            <a:r>
              <a:rPr lang="de-DE" sz="1200" dirty="0" err="1"/>
              <a:t>solution</a:t>
            </a:r>
            <a:endParaRPr lang="de-DE" sz="1200" dirty="0"/>
          </a:p>
        </p:txBody>
      </p:sp>
      <p:sp>
        <p:nvSpPr>
          <p:cNvPr id="122277" name="Text Box 421"/>
          <p:cNvSpPr txBox="1">
            <a:spLocks noChangeArrowheads="1"/>
          </p:cNvSpPr>
          <p:nvPr/>
        </p:nvSpPr>
        <p:spPr bwMode="auto">
          <a:xfrm>
            <a:off x="5355530" y="3851300"/>
            <a:ext cx="754062" cy="248402"/>
          </a:xfrm>
          <a:prstGeom prst="rect">
            <a:avLst/>
          </a:prstGeom>
          <a:noFill/>
          <a:ln w="12700">
            <a:noFill/>
            <a:miter lim="800000"/>
            <a:headEnd/>
            <a:tailEnd/>
          </a:ln>
        </p:spPr>
        <p:txBody>
          <a:bodyPr lIns="90000" tIns="46800" rIns="90000" bIns="46800">
            <a:spAutoFit/>
          </a:bodyPr>
          <a:lstStyle/>
          <a:p>
            <a:pPr>
              <a:spcBef>
                <a:spcPct val="50000"/>
              </a:spcBef>
            </a:pPr>
            <a:r>
              <a:rPr lang="de-DE" sz="1000" dirty="0"/>
              <a:t>Check</a:t>
            </a:r>
            <a:endParaRPr lang="en-US" sz="1000" dirty="0"/>
          </a:p>
        </p:txBody>
      </p:sp>
      <p:sp>
        <p:nvSpPr>
          <p:cNvPr id="122278" name="Text Box 422"/>
          <p:cNvSpPr txBox="1">
            <a:spLocks noChangeArrowheads="1"/>
          </p:cNvSpPr>
          <p:nvPr/>
        </p:nvSpPr>
        <p:spPr bwMode="auto">
          <a:xfrm>
            <a:off x="5361880" y="4464075"/>
            <a:ext cx="754062" cy="248402"/>
          </a:xfrm>
          <a:prstGeom prst="rect">
            <a:avLst/>
          </a:prstGeom>
          <a:noFill/>
          <a:ln w="12700">
            <a:noFill/>
            <a:miter lim="800000"/>
            <a:headEnd/>
            <a:tailEnd/>
          </a:ln>
        </p:spPr>
        <p:txBody>
          <a:bodyPr lIns="90000" tIns="46800" rIns="90000" bIns="46800">
            <a:spAutoFit/>
          </a:bodyPr>
          <a:lstStyle/>
          <a:p>
            <a:pPr>
              <a:spcBef>
                <a:spcPct val="50000"/>
              </a:spcBef>
            </a:pPr>
            <a:r>
              <a:rPr lang="de-DE" sz="1000" dirty="0"/>
              <a:t>Check</a:t>
            </a:r>
            <a:endParaRPr lang="en-US" sz="1000" dirty="0"/>
          </a:p>
        </p:txBody>
      </p:sp>
      <p:sp>
        <p:nvSpPr>
          <p:cNvPr id="122279" name="Text Box 423"/>
          <p:cNvSpPr txBox="1">
            <a:spLocks noChangeArrowheads="1"/>
          </p:cNvSpPr>
          <p:nvPr/>
        </p:nvSpPr>
        <p:spPr bwMode="auto">
          <a:xfrm>
            <a:off x="5352355" y="3308375"/>
            <a:ext cx="754062" cy="248402"/>
          </a:xfrm>
          <a:prstGeom prst="rect">
            <a:avLst/>
          </a:prstGeom>
          <a:noFill/>
          <a:ln w="12700">
            <a:noFill/>
            <a:miter lim="800000"/>
            <a:headEnd/>
            <a:tailEnd/>
          </a:ln>
        </p:spPr>
        <p:txBody>
          <a:bodyPr lIns="90000" tIns="46800" rIns="90000" bIns="46800">
            <a:spAutoFit/>
          </a:bodyPr>
          <a:lstStyle/>
          <a:p>
            <a:pPr>
              <a:spcBef>
                <a:spcPct val="50000"/>
              </a:spcBef>
            </a:pPr>
            <a:r>
              <a:rPr lang="de-DE" sz="1000" dirty="0"/>
              <a:t>Check</a:t>
            </a:r>
            <a:endParaRPr lang="en-US" sz="1000" dirty="0"/>
          </a:p>
        </p:txBody>
      </p:sp>
      <p:sp>
        <p:nvSpPr>
          <p:cNvPr id="21527" name="Rectangle 424"/>
          <p:cNvSpPr>
            <a:spLocks noChangeArrowheads="1"/>
          </p:cNvSpPr>
          <p:nvPr/>
        </p:nvSpPr>
        <p:spPr bwMode="auto">
          <a:xfrm>
            <a:off x="504001" y="1412875"/>
            <a:ext cx="11186476" cy="1246495"/>
          </a:xfrm>
          <a:prstGeom prst="rect">
            <a:avLst/>
          </a:prstGeom>
          <a:noFill/>
          <a:ln w="9525">
            <a:noFill/>
            <a:miter lim="800000"/>
            <a:headEnd/>
            <a:tailEnd/>
          </a:ln>
        </p:spPr>
        <p:txBody>
          <a:bodyPr wrap="square" lIns="0" tIns="0" rIns="0" bIns="0">
            <a:spAutoFit/>
          </a:bodyPr>
          <a:lstStyle/>
          <a:p>
            <a:pPr marL="184150" lvl="1" indent="-182563">
              <a:spcBef>
                <a:spcPct val="25000"/>
              </a:spcBef>
              <a:buClr>
                <a:srgbClr val="F0AB00"/>
              </a:buClr>
              <a:buSzPct val="80000"/>
              <a:buFont typeface="Wingdings" pitchFamily="2" charset="2"/>
              <a:buChar char="n"/>
            </a:pPr>
            <a:r>
              <a:rPr lang="en-US" sz="1800" dirty="0"/>
              <a:t>The </a:t>
            </a:r>
            <a:r>
              <a:rPr lang="en-US" sz="1800" b="1" dirty="0"/>
              <a:t>license service facilitates </a:t>
            </a:r>
            <a:r>
              <a:rPr lang="en-US" sz="1800" dirty="0"/>
              <a:t>all license checks</a:t>
            </a:r>
          </a:p>
          <a:p>
            <a:pPr marL="184150" lvl="1" indent="-182563">
              <a:spcBef>
                <a:spcPct val="25000"/>
              </a:spcBef>
              <a:buClr>
                <a:srgbClr val="F0AB00"/>
              </a:buClr>
              <a:buSzPct val="80000"/>
              <a:buFont typeface="Wingdings" pitchFamily="2" charset="2"/>
              <a:buChar char="n"/>
            </a:pPr>
            <a:r>
              <a:rPr lang="en-US" sz="1800" dirty="0"/>
              <a:t>The connection information (server + port) for an SAP Business One database server is stored in the SLIC table in SBO-Common</a:t>
            </a:r>
          </a:p>
          <a:p>
            <a:pPr marL="184150" lvl="1" indent="-182563">
              <a:spcBef>
                <a:spcPct val="25000"/>
              </a:spcBef>
              <a:buClr>
                <a:srgbClr val="F0AB00"/>
              </a:buClr>
              <a:buSzPct val="80000"/>
              <a:buFont typeface="Wingdings" pitchFamily="2" charset="2"/>
              <a:buChar char="n"/>
            </a:pPr>
            <a:r>
              <a:rPr lang="en-US" sz="1800" dirty="0"/>
              <a:t>License assignments to user codes are stored in the file B1upf.xml</a:t>
            </a:r>
          </a:p>
        </p:txBody>
      </p:sp>
      <p:sp>
        <p:nvSpPr>
          <p:cNvPr id="122281" name="Text Box 425"/>
          <p:cNvSpPr txBox="1">
            <a:spLocks noChangeArrowheads="1"/>
          </p:cNvSpPr>
          <p:nvPr/>
        </p:nvSpPr>
        <p:spPr bwMode="auto">
          <a:xfrm>
            <a:off x="6403281" y="2897212"/>
            <a:ext cx="928687" cy="469900"/>
          </a:xfrm>
          <a:prstGeom prst="rect">
            <a:avLst/>
          </a:prstGeom>
          <a:solidFill>
            <a:srgbClr val="BBC8AC"/>
          </a:solidFill>
          <a:ln w="12700">
            <a:solidFill>
              <a:schemeClr val="tx1"/>
            </a:solidFill>
            <a:miter lim="800000"/>
            <a:headEnd/>
            <a:tailEnd/>
          </a:ln>
        </p:spPr>
        <p:txBody>
          <a:bodyPr lIns="90000" tIns="46800" rIns="90000" bIns="46800">
            <a:spAutoFit/>
          </a:bodyPr>
          <a:lstStyle/>
          <a:p>
            <a:r>
              <a:rPr lang="de-DE" sz="1200" dirty="0"/>
              <a:t>Partner Tool</a:t>
            </a:r>
          </a:p>
        </p:txBody>
      </p:sp>
      <p:sp>
        <p:nvSpPr>
          <p:cNvPr id="21529" name="Text Box 426"/>
          <p:cNvSpPr txBox="1">
            <a:spLocks noChangeArrowheads="1"/>
          </p:cNvSpPr>
          <p:nvPr/>
        </p:nvSpPr>
        <p:spPr bwMode="auto">
          <a:xfrm>
            <a:off x="7390705" y="3487762"/>
            <a:ext cx="933450" cy="469900"/>
          </a:xfrm>
          <a:prstGeom prst="rect">
            <a:avLst/>
          </a:prstGeom>
          <a:solidFill>
            <a:schemeClr val="bg1"/>
          </a:solidFill>
          <a:ln w="12700">
            <a:solidFill>
              <a:schemeClr val="tx1"/>
            </a:solidFill>
            <a:miter lim="800000"/>
            <a:headEnd/>
            <a:tailEnd/>
          </a:ln>
        </p:spPr>
        <p:txBody>
          <a:bodyPr lIns="90000" tIns="46800" rIns="90000" bIns="46800">
            <a:spAutoFit/>
          </a:bodyPr>
          <a:lstStyle/>
          <a:p>
            <a:r>
              <a:rPr lang="de-DE" sz="1200" dirty="0"/>
              <a:t>Licensing API</a:t>
            </a:r>
          </a:p>
        </p:txBody>
      </p:sp>
      <p:cxnSp>
        <p:nvCxnSpPr>
          <p:cNvPr id="122283" name="AutoShape 427"/>
          <p:cNvCxnSpPr>
            <a:cxnSpLocks noChangeShapeType="1"/>
            <a:stCxn id="122281" idx="2"/>
            <a:endCxn id="21529" idx="0"/>
          </p:cNvCxnSpPr>
          <p:nvPr/>
        </p:nvCxnSpPr>
        <p:spPr bwMode="auto">
          <a:xfrm>
            <a:off x="6868418" y="3367112"/>
            <a:ext cx="989013" cy="120650"/>
          </a:xfrm>
          <a:prstGeom prst="straightConnector1">
            <a:avLst/>
          </a:prstGeom>
          <a:noFill/>
          <a:ln w="12700">
            <a:solidFill>
              <a:schemeClr val="tx1"/>
            </a:solidFill>
            <a:round/>
            <a:headEnd/>
            <a:tailEnd/>
          </a:ln>
        </p:spPr>
      </p:cxnSp>
      <p:cxnSp>
        <p:nvCxnSpPr>
          <p:cNvPr id="122284" name="AutoShape 428"/>
          <p:cNvCxnSpPr>
            <a:cxnSpLocks noChangeShapeType="1"/>
            <a:stCxn id="121910" idx="3"/>
            <a:endCxn id="21553" idx="1"/>
          </p:cNvCxnSpPr>
          <p:nvPr/>
        </p:nvCxnSpPr>
        <p:spPr bwMode="auto">
          <a:xfrm>
            <a:off x="5007416" y="3529186"/>
            <a:ext cx="2468335" cy="1523509"/>
          </a:xfrm>
          <a:prstGeom prst="bentConnector3">
            <a:avLst>
              <a:gd name="adj1" fmla="val 50000"/>
            </a:avLst>
          </a:prstGeom>
          <a:noFill/>
          <a:ln w="12700">
            <a:solidFill>
              <a:srgbClr val="0000FF"/>
            </a:solidFill>
            <a:miter lim="800000"/>
            <a:headEnd/>
            <a:tailEnd/>
          </a:ln>
        </p:spPr>
      </p:cxnSp>
      <p:cxnSp>
        <p:nvCxnSpPr>
          <p:cNvPr id="122285" name="AutoShape 429"/>
          <p:cNvCxnSpPr>
            <a:cxnSpLocks noChangeShapeType="1"/>
            <a:stCxn id="21552" idx="1"/>
            <a:endCxn id="21506" idx="3"/>
          </p:cNvCxnSpPr>
          <p:nvPr/>
        </p:nvCxnSpPr>
        <p:spPr bwMode="auto">
          <a:xfrm flipV="1">
            <a:off x="7973541" y="3817656"/>
            <a:ext cx="232482" cy="870257"/>
          </a:xfrm>
          <a:prstGeom prst="straightConnector1">
            <a:avLst/>
          </a:prstGeom>
          <a:noFill/>
          <a:ln w="12700">
            <a:solidFill>
              <a:schemeClr val="tx1"/>
            </a:solidFill>
            <a:prstDash val="dash"/>
            <a:round/>
            <a:headEnd/>
            <a:tailEnd/>
          </a:ln>
        </p:spPr>
      </p:cxnSp>
      <p:sp>
        <p:nvSpPr>
          <p:cNvPr id="122286" name="Text Box 430"/>
          <p:cNvSpPr txBox="1">
            <a:spLocks noChangeArrowheads="1"/>
          </p:cNvSpPr>
          <p:nvPr/>
        </p:nvSpPr>
        <p:spPr bwMode="auto">
          <a:xfrm>
            <a:off x="8371032" y="4573782"/>
            <a:ext cx="1430337" cy="248402"/>
          </a:xfrm>
          <a:prstGeom prst="rect">
            <a:avLst/>
          </a:prstGeom>
          <a:noFill/>
          <a:ln w="12700">
            <a:noFill/>
            <a:miter lim="800000"/>
            <a:headEnd/>
            <a:tailEnd/>
          </a:ln>
        </p:spPr>
        <p:txBody>
          <a:bodyPr lIns="90000" tIns="46800" rIns="90000" bIns="46800">
            <a:spAutoFit/>
          </a:bodyPr>
          <a:lstStyle/>
          <a:p>
            <a:pPr>
              <a:spcBef>
                <a:spcPct val="50000"/>
              </a:spcBef>
            </a:pPr>
            <a:r>
              <a:rPr lang="de-DE" sz="1000" dirty="0"/>
              <a:t>SBOCOMMON.SLIC</a:t>
            </a:r>
            <a:endParaRPr lang="en-US" sz="1000" dirty="0"/>
          </a:p>
        </p:txBody>
      </p:sp>
      <p:cxnSp>
        <p:nvCxnSpPr>
          <p:cNvPr id="122287" name="AutoShape 431"/>
          <p:cNvCxnSpPr>
            <a:cxnSpLocks noChangeShapeType="1"/>
            <a:stCxn id="122288" idx="3"/>
            <a:endCxn id="21529" idx="1"/>
          </p:cNvCxnSpPr>
          <p:nvPr/>
        </p:nvCxnSpPr>
        <p:spPr bwMode="auto">
          <a:xfrm flipV="1">
            <a:off x="4533205" y="3722712"/>
            <a:ext cx="2857500" cy="2228058"/>
          </a:xfrm>
          <a:prstGeom prst="straightConnector1">
            <a:avLst/>
          </a:prstGeom>
          <a:noFill/>
          <a:ln w="12700">
            <a:solidFill>
              <a:schemeClr val="tx1"/>
            </a:solidFill>
            <a:round/>
            <a:headEnd/>
            <a:tailEnd/>
          </a:ln>
        </p:spPr>
      </p:cxnSp>
      <p:sp>
        <p:nvSpPr>
          <p:cNvPr id="122288" name="Text Box 432"/>
          <p:cNvSpPr txBox="1">
            <a:spLocks noChangeArrowheads="1"/>
          </p:cNvSpPr>
          <p:nvPr/>
        </p:nvSpPr>
        <p:spPr bwMode="auto">
          <a:xfrm>
            <a:off x="3225095" y="5716613"/>
            <a:ext cx="1308110" cy="468313"/>
          </a:xfrm>
          <a:prstGeom prst="rect">
            <a:avLst/>
          </a:prstGeom>
          <a:noFill/>
          <a:ln w="12700">
            <a:solidFill>
              <a:schemeClr val="tx1"/>
            </a:solidFill>
            <a:miter lim="800000"/>
            <a:headEnd/>
            <a:tailEnd/>
          </a:ln>
        </p:spPr>
        <p:txBody>
          <a:bodyPr lIns="90000" tIns="46800" rIns="90000" bIns="46800"/>
          <a:lstStyle/>
          <a:p>
            <a:r>
              <a:rPr lang="de-DE" sz="1200" dirty="0"/>
              <a:t>DI Server </a:t>
            </a:r>
            <a:r>
              <a:rPr lang="en-US" sz="1200" dirty="0"/>
              <a:t>or</a:t>
            </a:r>
            <a:r>
              <a:rPr lang="de-DE" sz="1200" dirty="0"/>
              <a:t> Service Layer</a:t>
            </a:r>
          </a:p>
        </p:txBody>
      </p:sp>
      <p:sp>
        <p:nvSpPr>
          <p:cNvPr id="122289" name="Text Box 433"/>
          <p:cNvSpPr txBox="1">
            <a:spLocks noChangeArrowheads="1"/>
          </p:cNvSpPr>
          <p:nvPr/>
        </p:nvSpPr>
        <p:spPr bwMode="auto">
          <a:xfrm>
            <a:off x="2291644" y="5716612"/>
            <a:ext cx="933451" cy="463846"/>
          </a:xfrm>
          <a:prstGeom prst="rect">
            <a:avLst/>
          </a:prstGeom>
          <a:solidFill>
            <a:srgbClr val="BBC8AC"/>
          </a:solidFill>
          <a:ln w="12700">
            <a:solidFill>
              <a:schemeClr val="tx1"/>
            </a:solidFill>
            <a:miter lim="800000"/>
            <a:headEnd/>
            <a:tailEnd/>
          </a:ln>
        </p:spPr>
        <p:txBody>
          <a:bodyPr wrap="square" lIns="90000" tIns="46800" rIns="90000" bIns="46800">
            <a:spAutoFit/>
          </a:bodyPr>
          <a:lstStyle/>
          <a:p>
            <a:r>
              <a:rPr lang="de-DE" sz="1200" dirty="0"/>
              <a:t>Partner </a:t>
            </a:r>
            <a:r>
              <a:rPr lang="de-DE" sz="1200" dirty="0" err="1"/>
              <a:t>solution</a:t>
            </a:r>
            <a:endParaRPr lang="de-DE" sz="1200" dirty="0"/>
          </a:p>
        </p:txBody>
      </p:sp>
      <p:cxnSp>
        <p:nvCxnSpPr>
          <p:cNvPr id="122410" name="AutoShape 554"/>
          <p:cNvCxnSpPr>
            <a:cxnSpLocks noChangeShapeType="1"/>
            <a:stCxn id="122288" idx="3"/>
            <a:endCxn id="21553" idx="1"/>
          </p:cNvCxnSpPr>
          <p:nvPr/>
        </p:nvCxnSpPr>
        <p:spPr bwMode="auto">
          <a:xfrm flipV="1">
            <a:off x="4533205" y="5052695"/>
            <a:ext cx="2942545" cy="898075"/>
          </a:xfrm>
          <a:prstGeom prst="bentConnector3">
            <a:avLst>
              <a:gd name="adj1" fmla="val 50000"/>
            </a:avLst>
          </a:prstGeom>
          <a:noFill/>
          <a:ln w="12700">
            <a:solidFill>
              <a:srgbClr val="0000FF"/>
            </a:solidFill>
            <a:miter lim="800000"/>
            <a:headEnd/>
            <a:tailEnd/>
          </a:ln>
        </p:spPr>
      </p:cxnSp>
      <p:cxnSp>
        <p:nvCxnSpPr>
          <p:cNvPr id="122411" name="AutoShape 555"/>
          <p:cNvCxnSpPr>
            <a:cxnSpLocks noChangeShapeType="1"/>
            <a:stCxn id="121867" idx="3"/>
            <a:endCxn id="21553" idx="1"/>
          </p:cNvCxnSpPr>
          <p:nvPr/>
        </p:nvCxnSpPr>
        <p:spPr bwMode="auto">
          <a:xfrm>
            <a:off x="5007416" y="4254674"/>
            <a:ext cx="2468335" cy="798021"/>
          </a:xfrm>
          <a:prstGeom prst="bentConnector3">
            <a:avLst>
              <a:gd name="adj1" fmla="val 50000"/>
            </a:avLst>
          </a:prstGeom>
          <a:noFill/>
          <a:ln w="12700">
            <a:solidFill>
              <a:srgbClr val="0000FF"/>
            </a:solidFill>
            <a:miter lim="800000"/>
            <a:headEnd/>
            <a:tailEnd/>
          </a:ln>
        </p:spPr>
      </p:cxnSp>
      <p:sp>
        <p:nvSpPr>
          <p:cNvPr id="122412" name="Text Box 556"/>
          <p:cNvSpPr txBox="1">
            <a:spLocks noChangeArrowheads="1"/>
          </p:cNvSpPr>
          <p:nvPr/>
        </p:nvSpPr>
        <p:spPr bwMode="auto">
          <a:xfrm>
            <a:off x="5349180" y="5346725"/>
            <a:ext cx="754062" cy="248402"/>
          </a:xfrm>
          <a:prstGeom prst="rect">
            <a:avLst/>
          </a:prstGeom>
          <a:noFill/>
          <a:ln w="12700">
            <a:noFill/>
            <a:miter lim="800000"/>
            <a:headEnd/>
            <a:tailEnd/>
          </a:ln>
        </p:spPr>
        <p:txBody>
          <a:bodyPr lIns="90000" tIns="46800" rIns="90000" bIns="46800">
            <a:spAutoFit/>
          </a:bodyPr>
          <a:lstStyle/>
          <a:p>
            <a:pPr>
              <a:spcBef>
                <a:spcPct val="50000"/>
              </a:spcBef>
            </a:pPr>
            <a:r>
              <a:rPr lang="de-DE" sz="1000" dirty="0"/>
              <a:t>Check</a:t>
            </a:r>
            <a:endParaRPr lang="en-US" sz="1000" dirty="0"/>
          </a:p>
        </p:txBody>
      </p:sp>
      <p:sp>
        <p:nvSpPr>
          <p:cNvPr id="122413" name="AutoShape 557"/>
          <p:cNvSpPr>
            <a:spLocks noChangeArrowheads="1"/>
          </p:cNvSpPr>
          <p:nvPr/>
        </p:nvSpPr>
        <p:spPr bwMode="auto">
          <a:xfrm>
            <a:off x="9414767" y="2864685"/>
            <a:ext cx="1003300" cy="341280"/>
          </a:xfrm>
          <a:prstGeom prst="verticalScroll">
            <a:avLst>
              <a:gd name="adj" fmla="val 12500"/>
            </a:avLst>
          </a:prstGeom>
          <a:solidFill>
            <a:srgbClr val="F0AB00"/>
          </a:solidFill>
          <a:ln w="12700">
            <a:solidFill>
              <a:schemeClr val="tx1"/>
            </a:solidFill>
            <a:round/>
            <a:headEnd/>
            <a:tailEnd/>
          </a:ln>
        </p:spPr>
        <p:txBody>
          <a:bodyPr lIns="90000" tIns="46800" rIns="90000" bIns="46800" anchor="ctr">
            <a:spAutoFit/>
          </a:bodyPr>
          <a:lstStyle/>
          <a:p>
            <a:pPr algn="ctr"/>
            <a:r>
              <a:rPr lang="de-DE" sz="1200" dirty="0"/>
              <a:t>B1upf.xml</a:t>
            </a:r>
          </a:p>
        </p:txBody>
      </p:sp>
      <p:pic>
        <p:nvPicPr>
          <p:cNvPr id="21541" name="Picture 558" descr="\\dwdfkps\kps\040_Produce\02_PS\WORK_MedDev\MediaLibrary\Images\BYD\Pictograms\png_Versions\monitor_60px.png"/>
          <p:cNvPicPr>
            <a:picLocks noChangeAspect="1" noChangeArrowheads="1"/>
          </p:cNvPicPr>
          <p:nvPr/>
        </p:nvPicPr>
        <p:blipFill>
          <a:blip r:embed="rId4" cstate="print"/>
          <a:srcRect/>
          <a:stretch>
            <a:fillRect/>
          </a:stretch>
        </p:blipFill>
        <p:spPr bwMode="auto">
          <a:xfrm>
            <a:off x="2944117" y="2951187"/>
            <a:ext cx="571500" cy="571500"/>
          </a:xfrm>
          <a:prstGeom prst="rect">
            <a:avLst/>
          </a:prstGeom>
          <a:noFill/>
          <a:ln w="9525">
            <a:noFill/>
            <a:miter lim="800000"/>
            <a:headEnd/>
            <a:tailEnd/>
          </a:ln>
        </p:spPr>
      </p:pic>
      <p:pic>
        <p:nvPicPr>
          <p:cNvPr id="21542" name="Picture 558" descr="\\dwdfkps\kps\040_Produce\02_PS\WORK_MedDev\MediaLibrary\Images\BYD\Pictograms\png_Versions\monitor_60px.png"/>
          <p:cNvPicPr>
            <a:picLocks noChangeAspect="1" noChangeArrowheads="1"/>
          </p:cNvPicPr>
          <p:nvPr/>
        </p:nvPicPr>
        <p:blipFill>
          <a:blip r:embed="rId4" cstate="print"/>
          <a:srcRect/>
          <a:stretch>
            <a:fillRect/>
          </a:stretch>
        </p:blipFill>
        <p:spPr bwMode="auto">
          <a:xfrm>
            <a:off x="1902717" y="3403625"/>
            <a:ext cx="571500" cy="571500"/>
          </a:xfrm>
          <a:prstGeom prst="rect">
            <a:avLst/>
          </a:prstGeom>
          <a:noFill/>
          <a:ln w="9525">
            <a:noFill/>
            <a:miter lim="800000"/>
            <a:headEnd/>
            <a:tailEnd/>
          </a:ln>
        </p:spPr>
      </p:pic>
      <p:pic>
        <p:nvPicPr>
          <p:cNvPr id="21543" name="Picture 558" descr="\\dwdfkps\kps\040_Produce\02_PS\WORK_MedDev\MediaLibrary\Images\BYD\Pictograms\png_Versions\monitor_60px.png"/>
          <p:cNvPicPr>
            <a:picLocks noChangeAspect="1" noChangeArrowheads="1"/>
          </p:cNvPicPr>
          <p:nvPr/>
        </p:nvPicPr>
        <p:blipFill>
          <a:blip r:embed="rId4" cstate="print"/>
          <a:srcRect/>
          <a:stretch>
            <a:fillRect/>
          </a:stretch>
        </p:blipFill>
        <p:spPr bwMode="auto">
          <a:xfrm>
            <a:off x="1869380" y="4786337"/>
            <a:ext cx="571500" cy="571500"/>
          </a:xfrm>
          <a:prstGeom prst="rect">
            <a:avLst/>
          </a:prstGeom>
          <a:noFill/>
          <a:ln w="9525">
            <a:noFill/>
            <a:miter lim="800000"/>
            <a:headEnd/>
            <a:tailEnd/>
          </a:ln>
        </p:spPr>
      </p:pic>
      <p:pic>
        <p:nvPicPr>
          <p:cNvPr id="21544" name="Picture 558" descr="\\dwdfkps\kps\040_Produce\02_PS\WORK_MedDev\MediaLibrary\Images\BYD\Pictograms\png_Versions\monitor_60px.png"/>
          <p:cNvPicPr>
            <a:picLocks noChangeAspect="1" noChangeArrowheads="1"/>
          </p:cNvPicPr>
          <p:nvPr/>
        </p:nvPicPr>
        <p:blipFill>
          <a:blip r:embed="rId4" cstate="print"/>
          <a:srcRect/>
          <a:stretch>
            <a:fillRect/>
          </a:stretch>
        </p:blipFill>
        <p:spPr bwMode="auto">
          <a:xfrm>
            <a:off x="1544177" y="5665019"/>
            <a:ext cx="571500" cy="571500"/>
          </a:xfrm>
          <a:prstGeom prst="rect">
            <a:avLst/>
          </a:prstGeom>
          <a:noFill/>
          <a:ln w="9525">
            <a:noFill/>
            <a:miter lim="800000"/>
            <a:headEnd/>
            <a:tailEnd/>
          </a:ln>
        </p:spPr>
      </p:pic>
      <p:sp>
        <p:nvSpPr>
          <p:cNvPr id="79" name="Title 78"/>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de-DE" dirty="0"/>
              <a:t>Licensing Infrastructure</a:t>
            </a:r>
            <a:br>
              <a:rPr lang="de-DE" dirty="0"/>
            </a:br>
            <a:r>
              <a:rPr lang="de-DE" sz="2000" dirty="0" err="1"/>
              <a:t>Architecture</a:t>
            </a:r>
            <a:r>
              <a:rPr lang="de-DE" sz="2000" dirty="0"/>
              <a:t> </a:t>
            </a:r>
            <a:r>
              <a:rPr lang="de-DE" sz="2000" dirty="0" err="1"/>
              <a:t>and</a:t>
            </a:r>
            <a:r>
              <a:rPr lang="de-DE" sz="2000" dirty="0"/>
              <a:t> </a:t>
            </a:r>
            <a:r>
              <a:rPr lang="de-DE" sz="2000" dirty="0" err="1"/>
              <a:t>landscape</a:t>
            </a:r>
            <a:r>
              <a:rPr lang="de-DE" sz="2000" dirty="0"/>
              <a:t> sample</a:t>
            </a:r>
          </a:p>
        </p:txBody>
      </p:sp>
    </p:spTree>
    <p:custDataLst>
      <p:tags r:id="rId1"/>
    </p:custDataLst>
    <p:extLst>
      <p:ext uri="{BB962C8B-B14F-4D97-AF65-F5344CB8AC3E}">
        <p14:creationId xmlns:p14="http://schemas.microsoft.com/office/powerpoint/2010/main" val="3389251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273"/>
                                        </p:tgtEl>
                                        <p:attrNameLst>
                                          <p:attrName>style.visibility</p:attrName>
                                        </p:attrNameLst>
                                      </p:cBhvr>
                                      <p:to>
                                        <p:strVal val="visible"/>
                                      </p:to>
                                    </p:set>
                                    <p:anim calcmode="lin" valueType="num">
                                      <p:cBhvr additive="base">
                                        <p:cTn id="11" dur="500" fill="hold"/>
                                        <p:tgtEl>
                                          <p:spTgt spid="122273"/>
                                        </p:tgtEl>
                                        <p:attrNameLst>
                                          <p:attrName>ppt_x</p:attrName>
                                        </p:attrNameLst>
                                      </p:cBhvr>
                                      <p:tavLst>
                                        <p:tav tm="0">
                                          <p:val>
                                            <p:strVal val="#ppt_x"/>
                                          </p:val>
                                        </p:tav>
                                        <p:tav tm="100000">
                                          <p:val>
                                            <p:strVal val="#ppt_x"/>
                                          </p:val>
                                        </p:tav>
                                      </p:tavLst>
                                    </p:anim>
                                    <p:anim calcmode="lin" valueType="num">
                                      <p:cBhvr additive="base">
                                        <p:cTn id="12" dur="500" fill="hold"/>
                                        <p:tgtEl>
                                          <p:spTgt spid="12227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2271"/>
                                        </p:tgtEl>
                                        <p:attrNameLst>
                                          <p:attrName>style.visibility</p:attrName>
                                        </p:attrNameLst>
                                      </p:cBhvr>
                                      <p:to>
                                        <p:strVal val="visible"/>
                                      </p:to>
                                    </p:set>
                                    <p:anim calcmode="lin" valueType="num">
                                      <p:cBhvr additive="base">
                                        <p:cTn id="15" dur="500" fill="hold"/>
                                        <p:tgtEl>
                                          <p:spTgt spid="122271"/>
                                        </p:tgtEl>
                                        <p:attrNameLst>
                                          <p:attrName>ppt_x</p:attrName>
                                        </p:attrNameLst>
                                      </p:cBhvr>
                                      <p:tavLst>
                                        <p:tav tm="0">
                                          <p:val>
                                            <p:strVal val="#ppt_x"/>
                                          </p:val>
                                        </p:tav>
                                        <p:tav tm="100000">
                                          <p:val>
                                            <p:strVal val="#ppt_x"/>
                                          </p:val>
                                        </p:tav>
                                      </p:tavLst>
                                    </p:anim>
                                    <p:anim calcmode="lin" valueType="num">
                                      <p:cBhvr additive="base">
                                        <p:cTn id="16" dur="500" fill="hold"/>
                                        <p:tgtEl>
                                          <p:spTgt spid="12227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1910"/>
                                        </p:tgtEl>
                                        <p:attrNameLst>
                                          <p:attrName>style.visibility</p:attrName>
                                        </p:attrNameLst>
                                      </p:cBhvr>
                                      <p:to>
                                        <p:strVal val="visible"/>
                                      </p:to>
                                    </p:set>
                                    <p:anim calcmode="lin" valueType="num">
                                      <p:cBhvr additive="base">
                                        <p:cTn id="21" dur="500" fill="hold"/>
                                        <p:tgtEl>
                                          <p:spTgt spid="121910"/>
                                        </p:tgtEl>
                                        <p:attrNameLst>
                                          <p:attrName>ppt_x</p:attrName>
                                        </p:attrNameLst>
                                      </p:cBhvr>
                                      <p:tavLst>
                                        <p:tav tm="0">
                                          <p:val>
                                            <p:strVal val="#ppt_x"/>
                                          </p:val>
                                        </p:tav>
                                        <p:tav tm="100000">
                                          <p:val>
                                            <p:strVal val="#ppt_x"/>
                                          </p:val>
                                        </p:tav>
                                      </p:tavLst>
                                    </p:anim>
                                    <p:anim calcmode="lin" valueType="num">
                                      <p:cBhvr additive="base">
                                        <p:cTn id="22" dur="500" fill="hold"/>
                                        <p:tgtEl>
                                          <p:spTgt spid="1219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284"/>
                                        </p:tgtEl>
                                        <p:attrNameLst>
                                          <p:attrName>style.visibility</p:attrName>
                                        </p:attrNameLst>
                                      </p:cBhvr>
                                      <p:to>
                                        <p:strVal val="visible"/>
                                      </p:to>
                                    </p:set>
                                    <p:anim calcmode="lin" valueType="num">
                                      <p:cBhvr additive="base">
                                        <p:cTn id="25" dur="500" fill="hold"/>
                                        <p:tgtEl>
                                          <p:spTgt spid="122284"/>
                                        </p:tgtEl>
                                        <p:attrNameLst>
                                          <p:attrName>ppt_x</p:attrName>
                                        </p:attrNameLst>
                                      </p:cBhvr>
                                      <p:tavLst>
                                        <p:tav tm="0">
                                          <p:val>
                                            <p:strVal val="#ppt_x"/>
                                          </p:val>
                                        </p:tav>
                                        <p:tav tm="100000">
                                          <p:val>
                                            <p:strVal val="#ppt_x"/>
                                          </p:val>
                                        </p:tav>
                                      </p:tavLst>
                                    </p:anim>
                                    <p:anim calcmode="lin" valueType="num">
                                      <p:cBhvr additive="base">
                                        <p:cTn id="26" dur="500" fill="hold"/>
                                        <p:tgtEl>
                                          <p:spTgt spid="12228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22286"/>
                                        </p:tgtEl>
                                        <p:attrNameLst>
                                          <p:attrName>style.visibility</p:attrName>
                                        </p:attrNameLst>
                                      </p:cBhvr>
                                      <p:to>
                                        <p:strVal val="visible"/>
                                      </p:to>
                                    </p:set>
                                    <p:anim calcmode="lin" valueType="num">
                                      <p:cBhvr additive="base">
                                        <p:cTn id="30" dur="500" fill="hold"/>
                                        <p:tgtEl>
                                          <p:spTgt spid="122286"/>
                                        </p:tgtEl>
                                        <p:attrNameLst>
                                          <p:attrName>ppt_x</p:attrName>
                                        </p:attrNameLst>
                                      </p:cBhvr>
                                      <p:tavLst>
                                        <p:tav tm="0">
                                          <p:val>
                                            <p:strVal val="#ppt_x"/>
                                          </p:val>
                                        </p:tav>
                                        <p:tav tm="100000">
                                          <p:val>
                                            <p:strVal val="#ppt_x"/>
                                          </p:val>
                                        </p:tav>
                                      </p:tavLst>
                                    </p:anim>
                                    <p:anim calcmode="lin" valueType="num">
                                      <p:cBhvr additive="base">
                                        <p:cTn id="31" dur="500" fill="hold"/>
                                        <p:tgtEl>
                                          <p:spTgt spid="12228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2285"/>
                                        </p:tgtEl>
                                        <p:attrNameLst>
                                          <p:attrName>style.visibility</p:attrName>
                                        </p:attrNameLst>
                                      </p:cBhvr>
                                      <p:to>
                                        <p:strVal val="visible"/>
                                      </p:to>
                                    </p:set>
                                    <p:anim calcmode="lin" valueType="num">
                                      <p:cBhvr additive="base">
                                        <p:cTn id="34" dur="500" fill="hold"/>
                                        <p:tgtEl>
                                          <p:spTgt spid="122285"/>
                                        </p:tgtEl>
                                        <p:attrNameLst>
                                          <p:attrName>ppt_x</p:attrName>
                                        </p:attrNameLst>
                                      </p:cBhvr>
                                      <p:tavLst>
                                        <p:tav tm="0">
                                          <p:val>
                                            <p:strVal val="#ppt_x"/>
                                          </p:val>
                                        </p:tav>
                                        <p:tav tm="100000">
                                          <p:val>
                                            <p:strVal val="#ppt_x"/>
                                          </p:val>
                                        </p:tav>
                                      </p:tavLst>
                                    </p:anim>
                                    <p:anim calcmode="lin" valueType="num">
                                      <p:cBhvr additive="base">
                                        <p:cTn id="35" dur="500" fill="hold"/>
                                        <p:tgtEl>
                                          <p:spTgt spid="122285"/>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121864"/>
                                        </p:tgtEl>
                                        <p:attrNameLst>
                                          <p:attrName>style.visibility</p:attrName>
                                        </p:attrNameLst>
                                      </p:cBhvr>
                                      <p:to>
                                        <p:strVal val="visible"/>
                                      </p:to>
                                    </p:set>
                                    <p:anim calcmode="lin" valueType="num">
                                      <p:cBhvr additive="base">
                                        <p:cTn id="40" dur="500" fill="hold"/>
                                        <p:tgtEl>
                                          <p:spTgt spid="121864"/>
                                        </p:tgtEl>
                                        <p:attrNameLst>
                                          <p:attrName>ppt_x</p:attrName>
                                        </p:attrNameLst>
                                      </p:cBhvr>
                                      <p:tavLst>
                                        <p:tav tm="0">
                                          <p:val>
                                            <p:strVal val="#ppt_x"/>
                                          </p:val>
                                        </p:tav>
                                        <p:tav tm="100000">
                                          <p:val>
                                            <p:strVal val="#ppt_x"/>
                                          </p:val>
                                        </p:tav>
                                      </p:tavLst>
                                    </p:anim>
                                    <p:anim calcmode="lin" valueType="num">
                                      <p:cBhvr additive="base">
                                        <p:cTn id="41" dur="500" fill="hold"/>
                                        <p:tgtEl>
                                          <p:spTgt spid="12186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2279"/>
                                        </p:tgtEl>
                                        <p:attrNameLst>
                                          <p:attrName>style.visibility</p:attrName>
                                        </p:attrNameLst>
                                      </p:cBhvr>
                                      <p:to>
                                        <p:strVal val="visible"/>
                                      </p:to>
                                    </p:set>
                                    <p:anim calcmode="lin" valueType="num">
                                      <p:cBhvr additive="base">
                                        <p:cTn id="44" dur="500" fill="hold"/>
                                        <p:tgtEl>
                                          <p:spTgt spid="122279"/>
                                        </p:tgtEl>
                                        <p:attrNameLst>
                                          <p:attrName>ppt_x</p:attrName>
                                        </p:attrNameLst>
                                      </p:cBhvr>
                                      <p:tavLst>
                                        <p:tav tm="0">
                                          <p:val>
                                            <p:strVal val="#ppt_x"/>
                                          </p:val>
                                        </p:tav>
                                        <p:tav tm="100000">
                                          <p:val>
                                            <p:strVal val="#ppt_x"/>
                                          </p:val>
                                        </p:tav>
                                      </p:tavLst>
                                    </p:anim>
                                    <p:anim calcmode="lin" valueType="num">
                                      <p:cBhvr additive="base">
                                        <p:cTn id="45" dur="500" fill="hold"/>
                                        <p:tgtEl>
                                          <p:spTgt spid="12227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2413"/>
                                        </p:tgtEl>
                                        <p:attrNameLst>
                                          <p:attrName>style.visibility</p:attrName>
                                        </p:attrNameLst>
                                      </p:cBhvr>
                                      <p:to>
                                        <p:strVal val="visible"/>
                                      </p:to>
                                    </p:set>
                                    <p:anim calcmode="lin" valueType="num">
                                      <p:cBhvr additive="base">
                                        <p:cTn id="48" dur="500" fill="hold"/>
                                        <p:tgtEl>
                                          <p:spTgt spid="122413"/>
                                        </p:tgtEl>
                                        <p:attrNameLst>
                                          <p:attrName>ppt_x</p:attrName>
                                        </p:attrNameLst>
                                      </p:cBhvr>
                                      <p:tavLst>
                                        <p:tav tm="0">
                                          <p:val>
                                            <p:strVal val="#ppt_x"/>
                                          </p:val>
                                        </p:tav>
                                        <p:tav tm="100000">
                                          <p:val>
                                            <p:strVal val="#ppt_x"/>
                                          </p:val>
                                        </p:tav>
                                      </p:tavLst>
                                    </p:anim>
                                    <p:anim calcmode="lin" valueType="num">
                                      <p:cBhvr additive="base">
                                        <p:cTn id="49" dur="500" fill="hold"/>
                                        <p:tgtEl>
                                          <p:spTgt spid="122413"/>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121866"/>
                                        </p:tgtEl>
                                        <p:attrNameLst>
                                          <p:attrName>style.visibility</p:attrName>
                                        </p:attrNameLst>
                                      </p:cBhvr>
                                      <p:to>
                                        <p:strVal val="visible"/>
                                      </p:to>
                                    </p:set>
                                    <p:anim calcmode="lin" valueType="num">
                                      <p:cBhvr additive="base">
                                        <p:cTn id="54" dur="500" fill="hold"/>
                                        <p:tgtEl>
                                          <p:spTgt spid="121866"/>
                                        </p:tgtEl>
                                        <p:attrNameLst>
                                          <p:attrName>ppt_x</p:attrName>
                                        </p:attrNameLst>
                                      </p:cBhvr>
                                      <p:tavLst>
                                        <p:tav tm="0">
                                          <p:val>
                                            <p:strVal val="#ppt_x"/>
                                          </p:val>
                                        </p:tav>
                                        <p:tav tm="100000">
                                          <p:val>
                                            <p:strVal val="#ppt_x"/>
                                          </p:val>
                                        </p:tav>
                                      </p:tavLst>
                                    </p:anim>
                                    <p:anim calcmode="lin" valueType="num">
                                      <p:cBhvr additive="base">
                                        <p:cTn id="55" dur="500" fill="hold"/>
                                        <p:tgtEl>
                                          <p:spTgt spid="12186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1867"/>
                                        </p:tgtEl>
                                        <p:attrNameLst>
                                          <p:attrName>style.visibility</p:attrName>
                                        </p:attrNameLst>
                                      </p:cBhvr>
                                      <p:to>
                                        <p:strVal val="visible"/>
                                      </p:to>
                                    </p:set>
                                    <p:anim calcmode="lin" valueType="num">
                                      <p:cBhvr additive="base">
                                        <p:cTn id="58" dur="500" fill="hold"/>
                                        <p:tgtEl>
                                          <p:spTgt spid="121867"/>
                                        </p:tgtEl>
                                        <p:attrNameLst>
                                          <p:attrName>ppt_x</p:attrName>
                                        </p:attrNameLst>
                                      </p:cBhvr>
                                      <p:tavLst>
                                        <p:tav tm="0">
                                          <p:val>
                                            <p:strVal val="#ppt_x"/>
                                          </p:val>
                                        </p:tav>
                                        <p:tav tm="100000">
                                          <p:val>
                                            <p:strVal val="#ppt_x"/>
                                          </p:val>
                                        </p:tav>
                                      </p:tavLst>
                                    </p:anim>
                                    <p:anim calcmode="lin" valueType="num">
                                      <p:cBhvr additive="base">
                                        <p:cTn id="59" dur="500" fill="hold"/>
                                        <p:tgtEl>
                                          <p:spTgt spid="12186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22277"/>
                                        </p:tgtEl>
                                        <p:attrNameLst>
                                          <p:attrName>style.visibility</p:attrName>
                                        </p:attrNameLst>
                                      </p:cBhvr>
                                      <p:to>
                                        <p:strVal val="visible"/>
                                      </p:to>
                                    </p:set>
                                    <p:anim calcmode="lin" valueType="num">
                                      <p:cBhvr additive="base">
                                        <p:cTn id="62" dur="500" fill="hold"/>
                                        <p:tgtEl>
                                          <p:spTgt spid="122277"/>
                                        </p:tgtEl>
                                        <p:attrNameLst>
                                          <p:attrName>ppt_x</p:attrName>
                                        </p:attrNameLst>
                                      </p:cBhvr>
                                      <p:tavLst>
                                        <p:tav tm="0">
                                          <p:val>
                                            <p:strVal val="#ppt_x"/>
                                          </p:val>
                                        </p:tav>
                                        <p:tav tm="100000">
                                          <p:val>
                                            <p:strVal val="#ppt_x"/>
                                          </p:val>
                                        </p:tav>
                                      </p:tavLst>
                                    </p:anim>
                                    <p:anim calcmode="lin" valueType="num">
                                      <p:cBhvr additive="base">
                                        <p:cTn id="63" dur="500" fill="hold"/>
                                        <p:tgtEl>
                                          <p:spTgt spid="122277"/>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22411"/>
                                        </p:tgtEl>
                                        <p:attrNameLst>
                                          <p:attrName>style.visibility</p:attrName>
                                        </p:attrNameLst>
                                      </p:cBhvr>
                                      <p:to>
                                        <p:strVal val="visible"/>
                                      </p:to>
                                    </p:set>
                                    <p:anim calcmode="lin" valueType="num">
                                      <p:cBhvr additive="base">
                                        <p:cTn id="66" dur="500" fill="hold"/>
                                        <p:tgtEl>
                                          <p:spTgt spid="122411"/>
                                        </p:tgtEl>
                                        <p:attrNameLst>
                                          <p:attrName>ppt_x</p:attrName>
                                        </p:attrNameLst>
                                      </p:cBhvr>
                                      <p:tavLst>
                                        <p:tav tm="0">
                                          <p:val>
                                            <p:strVal val="#ppt_x"/>
                                          </p:val>
                                        </p:tav>
                                        <p:tav tm="100000">
                                          <p:val>
                                            <p:strVal val="#ppt_x"/>
                                          </p:val>
                                        </p:tav>
                                      </p:tavLst>
                                    </p:anim>
                                    <p:anim calcmode="lin" valueType="num">
                                      <p:cBhvr additive="base">
                                        <p:cTn id="67" dur="500" fill="hold"/>
                                        <p:tgtEl>
                                          <p:spTgt spid="122411"/>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121865"/>
                                        </p:tgtEl>
                                        <p:attrNameLst>
                                          <p:attrName>style.visibility</p:attrName>
                                        </p:attrNameLst>
                                      </p:cBhvr>
                                      <p:to>
                                        <p:strVal val="visible"/>
                                      </p:to>
                                    </p:set>
                                    <p:anim calcmode="lin" valueType="num">
                                      <p:cBhvr additive="base">
                                        <p:cTn id="72" dur="500" fill="hold"/>
                                        <p:tgtEl>
                                          <p:spTgt spid="121865"/>
                                        </p:tgtEl>
                                        <p:attrNameLst>
                                          <p:attrName>ppt_x</p:attrName>
                                        </p:attrNameLst>
                                      </p:cBhvr>
                                      <p:tavLst>
                                        <p:tav tm="0">
                                          <p:val>
                                            <p:strVal val="#ppt_x"/>
                                          </p:val>
                                        </p:tav>
                                        <p:tav tm="100000">
                                          <p:val>
                                            <p:strVal val="#ppt_x"/>
                                          </p:val>
                                        </p:tav>
                                      </p:tavLst>
                                    </p:anim>
                                    <p:anim calcmode="lin" valueType="num">
                                      <p:cBhvr additive="base">
                                        <p:cTn id="73" dur="500" fill="hold"/>
                                        <p:tgtEl>
                                          <p:spTgt spid="12186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21868"/>
                                        </p:tgtEl>
                                        <p:attrNameLst>
                                          <p:attrName>style.visibility</p:attrName>
                                        </p:attrNameLst>
                                      </p:cBhvr>
                                      <p:to>
                                        <p:strVal val="visible"/>
                                      </p:to>
                                    </p:set>
                                    <p:anim calcmode="lin" valueType="num">
                                      <p:cBhvr additive="base">
                                        <p:cTn id="76" dur="500" fill="hold"/>
                                        <p:tgtEl>
                                          <p:spTgt spid="121868"/>
                                        </p:tgtEl>
                                        <p:attrNameLst>
                                          <p:attrName>ppt_x</p:attrName>
                                        </p:attrNameLst>
                                      </p:cBhvr>
                                      <p:tavLst>
                                        <p:tav tm="0">
                                          <p:val>
                                            <p:strVal val="#ppt_x"/>
                                          </p:val>
                                        </p:tav>
                                        <p:tav tm="100000">
                                          <p:val>
                                            <p:strVal val="#ppt_x"/>
                                          </p:val>
                                        </p:tav>
                                      </p:tavLst>
                                    </p:anim>
                                    <p:anim calcmode="lin" valueType="num">
                                      <p:cBhvr additive="base">
                                        <p:cTn id="77" dur="500" fill="hold"/>
                                        <p:tgtEl>
                                          <p:spTgt spid="12186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21909"/>
                                        </p:tgtEl>
                                        <p:attrNameLst>
                                          <p:attrName>style.visibility</p:attrName>
                                        </p:attrNameLst>
                                      </p:cBhvr>
                                      <p:to>
                                        <p:strVal val="visible"/>
                                      </p:to>
                                    </p:set>
                                    <p:anim calcmode="lin" valueType="num">
                                      <p:cBhvr additive="base">
                                        <p:cTn id="80" dur="500" fill="hold"/>
                                        <p:tgtEl>
                                          <p:spTgt spid="121909"/>
                                        </p:tgtEl>
                                        <p:attrNameLst>
                                          <p:attrName>ppt_x</p:attrName>
                                        </p:attrNameLst>
                                      </p:cBhvr>
                                      <p:tavLst>
                                        <p:tav tm="0">
                                          <p:val>
                                            <p:strVal val="#ppt_x"/>
                                          </p:val>
                                        </p:tav>
                                        <p:tav tm="100000">
                                          <p:val>
                                            <p:strVal val="#ppt_x"/>
                                          </p:val>
                                        </p:tav>
                                      </p:tavLst>
                                    </p:anim>
                                    <p:anim calcmode="lin" valueType="num">
                                      <p:cBhvr additive="base">
                                        <p:cTn id="81" dur="500" fill="hold"/>
                                        <p:tgtEl>
                                          <p:spTgt spid="121909"/>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122272"/>
                                        </p:tgtEl>
                                        <p:attrNameLst>
                                          <p:attrName>style.visibility</p:attrName>
                                        </p:attrNameLst>
                                      </p:cBhvr>
                                      <p:to>
                                        <p:strVal val="visible"/>
                                      </p:to>
                                    </p:set>
                                    <p:anim calcmode="lin" valueType="num">
                                      <p:cBhvr additive="base">
                                        <p:cTn id="84" dur="500" fill="hold"/>
                                        <p:tgtEl>
                                          <p:spTgt spid="122272"/>
                                        </p:tgtEl>
                                        <p:attrNameLst>
                                          <p:attrName>ppt_x</p:attrName>
                                        </p:attrNameLst>
                                      </p:cBhvr>
                                      <p:tavLst>
                                        <p:tav tm="0">
                                          <p:val>
                                            <p:strVal val="#ppt_x"/>
                                          </p:val>
                                        </p:tav>
                                        <p:tav tm="100000">
                                          <p:val>
                                            <p:strVal val="#ppt_x"/>
                                          </p:val>
                                        </p:tav>
                                      </p:tavLst>
                                    </p:anim>
                                    <p:anim calcmode="lin" valueType="num">
                                      <p:cBhvr additive="base">
                                        <p:cTn id="85" dur="500" fill="hold"/>
                                        <p:tgtEl>
                                          <p:spTgt spid="122272"/>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22278"/>
                                        </p:tgtEl>
                                        <p:attrNameLst>
                                          <p:attrName>style.visibility</p:attrName>
                                        </p:attrNameLst>
                                      </p:cBhvr>
                                      <p:to>
                                        <p:strVal val="visible"/>
                                      </p:to>
                                    </p:set>
                                    <p:anim calcmode="lin" valueType="num">
                                      <p:cBhvr additive="base">
                                        <p:cTn id="88" dur="500" fill="hold"/>
                                        <p:tgtEl>
                                          <p:spTgt spid="122278"/>
                                        </p:tgtEl>
                                        <p:attrNameLst>
                                          <p:attrName>ppt_x</p:attrName>
                                        </p:attrNameLst>
                                      </p:cBhvr>
                                      <p:tavLst>
                                        <p:tav tm="0">
                                          <p:val>
                                            <p:strVal val="#ppt_x"/>
                                          </p:val>
                                        </p:tav>
                                        <p:tav tm="100000">
                                          <p:val>
                                            <p:strVal val="#ppt_x"/>
                                          </p:val>
                                        </p:tav>
                                      </p:tavLst>
                                    </p:anim>
                                    <p:anim calcmode="lin" valueType="num">
                                      <p:cBhvr additive="base">
                                        <p:cTn id="89" dur="500" fill="hold"/>
                                        <p:tgtEl>
                                          <p:spTgt spid="122278"/>
                                        </p:tgtEl>
                                        <p:attrNameLst>
                                          <p:attrName>ppt_y</p:attrName>
                                        </p:attrNameLst>
                                      </p:cBhvr>
                                      <p:tavLst>
                                        <p:tav tm="0">
                                          <p:val>
                                            <p:strVal val="1+#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nodeType="clickEffect">
                                  <p:stCondLst>
                                    <p:cond delay="0"/>
                                  </p:stCondLst>
                                  <p:childTnLst>
                                    <p:set>
                                      <p:cBhvr>
                                        <p:cTn id="93" dur="1" fill="hold">
                                          <p:stCondLst>
                                            <p:cond delay="0"/>
                                          </p:stCondLst>
                                        </p:cTn>
                                        <p:tgtEl>
                                          <p:spTgt spid="122287"/>
                                        </p:tgtEl>
                                        <p:attrNameLst>
                                          <p:attrName>style.visibility</p:attrName>
                                        </p:attrNameLst>
                                      </p:cBhvr>
                                      <p:to>
                                        <p:strVal val="visible"/>
                                      </p:to>
                                    </p:set>
                                    <p:anim calcmode="lin" valueType="num">
                                      <p:cBhvr additive="base">
                                        <p:cTn id="94" dur="500" fill="hold"/>
                                        <p:tgtEl>
                                          <p:spTgt spid="122287"/>
                                        </p:tgtEl>
                                        <p:attrNameLst>
                                          <p:attrName>ppt_x</p:attrName>
                                        </p:attrNameLst>
                                      </p:cBhvr>
                                      <p:tavLst>
                                        <p:tav tm="0">
                                          <p:val>
                                            <p:strVal val="#ppt_x"/>
                                          </p:val>
                                        </p:tav>
                                        <p:tav tm="100000">
                                          <p:val>
                                            <p:strVal val="#ppt_x"/>
                                          </p:val>
                                        </p:tav>
                                      </p:tavLst>
                                    </p:anim>
                                    <p:anim calcmode="lin" valueType="num">
                                      <p:cBhvr additive="base">
                                        <p:cTn id="95" dur="500" fill="hold"/>
                                        <p:tgtEl>
                                          <p:spTgt spid="12228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2288"/>
                                        </p:tgtEl>
                                        <p:attrNameLst>
                                          <p:attrName>style.visibility</p:attrName>
                                        </p:attrNameLst>
                                      </p:cBhvr>
                                      <p:to>
                                        <p:strVal val="visible"/>
                                      </p:to>
                                    </p:set>
                                    <p:anim calcmode="lin" valueType="num">
                                      <p:cBhvr additive="base">
                                        <p:cTn id="98" dur="500" fill="hold"/>
                                        <p:tgtEl>
                                          <p:spTgt spid="122288"/>
                                        </p:tgtEl>
                                        <p:attrNameLst>
                                          <p:attrName>ppt_x</p:attrName>
                                        </p:attrNameLst>
                                      </p:cBhvr>
                                      <p:tavLst>
                                        <p:tav tm="0">
                                          <p:val>
                                            <p:strVal val="#ppt_x"/>
                                          </p:val>
                                        </p:tav>
                                        <p:tav tm="100000">
                                          <p:val>
                                            <p:strVal val="#ppt_x"/>
                                          </p:val>
                                        </p:tav>
                                      </p:tavLst>
                                    </p:anim>
                                    <p:anim calcmode="lin" valueType="num">
                                      <p:cBhvr additive="base">
                                        <p:cTn id="99" dur="500" fill="hold"/>
                                        <p:tgtEl>
                                          <p:spTgt spid="122288"/>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2289"/>
                                        </p:tgtEl>
                                        <p:attrNameLst>
                                          <p:attrName>style.visibility</p:attrName>
                                        </p:attrNameLst>
                                      </p:cBhvr>
                                      <p:to>
                                        <p:strVal val="visible"/>
                                      </p:to>
                                    </p:set>
                                    <p:anim calcmode="lin" valueType="num">
                                      <p:cBhvr additive="base">
                                        <p:cTn id="102" dur="500" fill="hold"/>
                                        <p:tgtEl>
                                          <p:spTgt spid="122289"/>
                                        </p:tgtEl>
                                        <p:attrNameLst>
                                          <p:attrName>ppt_x</p:attrName>
                                        </p:attrNameLst>
                                      </p:cBhvr>
                                      <p:tavLst>
                                        <p:tav tm="0">
                                          <p:val>
                                            <p:strVal val="#ppt_x"/>
                                          </p:val>
                                        </p:tav>
                                        <p:tav tm="100000">
                                          <p:val>
                                            <p:strVal val="#ppt_x"/>
                                          </p:val>
                                        </p:tav>
                                      </p:tavLst>
                                    </p:anim>
                                    <p:anim calcmode="lin" valueType="num">
                                      <p:cBhvr additive="base">
                                        <p:cTn id="103" dur="500" fill="hold"/>
                                        <p:tgtEl>
                                          <p:spTgt spid="122289"/>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122410"/>
                                        </p:tgtEl>
                                        <p:attrNameLst>
                                          <p:attrName>style.visibility</p:attrName>
                                        </p:attrNameLst>
                                      </p:cBhvr>
                                      <p:to>
                                        <p:strVal val="visible"/>
                                      </p:to>
                                    </p:set>
                                    <p:anim calcmode="lin" valueType="num">
                                      <p:cBhvr additive="base">
                                        <p:cTn id="106" dur="500" fill="hold"/>
                                        <p:tgtEl>
                                          <p:spTgt spid="122410"/>
                                        </p:tgtEl>
                                        <p:attrNameLst>
                                          <p:attrName>ppt_x</p:attrName>
                                        </p:attrNameLst>
                                      </p:cBhvr>
                                      <p:tavLst>
                                        <p:tav tm="0">
                                          <p:val>
                                            <p:strVal val="#ppt_x"/>
                                          </p:val>
                                        </p:tav>
                                        <p:tav tm="100000">
                                          <p:val>
                                            <p:strVal val="#ppt_x"/>
                                          </p:val>
                                        </p:tav>
                                      </p:tavLst>
                                    </p:anim>
                                    <p:anim calcmode="lin" valueType="num">
                                      <p:cBhvr additive="base">
                                        <p:cTn id="107" dur="500" fill="hold"/>
                                        <p:tgtEl>
                                          <p:spTgt spid="122410"/>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22412"/>
                                        </p:tgtEl>
                                        <p:attrNameLst>
                                          <p:attrName>style.visibility</p:attrName>
                                        </p:attrNameLst>
                                      </p:cBhvr>
                                      <p:to>
                                        <p:strVal val="visible"/>
                                      </p:to>
                                    </p:set>
                                    <p:anim calcmode="lin" valueType="num">
                                      <p:cBhvr additive="base">
                                        <p:cTn id="110" dur="500" fill="hold"/>
                                        <p:tgtEl>
                                          <p:spTgt spid="122412"/>
                                        </p:tgtEl>
                                        <p:attrNameLst>
                                          <p:attrName>ppt_x</p:attrName>
                                        </p:attrNameLst>
                                      </p:cBhvr>
                                      <p:tavLst>
                                        <p:tav tm="0">
                                          <p:val>
                                            <p:strVal val="#ppt_x"/>
                                          </p:val>
                                        </p:tav>
                                        <p:tav tm="100000">
                                          <p:val>
                                            <p:strVal val="#ppt_x"/>
                                          </p:val>
                                        </p:tav>
                                      </p:tavLst>
                                    </p:anim>
                                    <p:anim calcmode="lin" valueType="num">
                                      <p:cBhvr additive="base">
                                        <p:cTn id="111" dur="500" fill="hold"/>
                                        <p:tgtEl>
                                          <p:spTgt spid="122412"/>
                                        </p:tgtEl>
                                        <p:attrNameLst>
                                          <p:attrName>ppt_y</p:attrName>
                                        </p:attrNameLst>
                                      </p:cBhvr>
                                      <p:tavLst>
                                        <p:tav tm="0">
                                          <p:val>
                                            <p:strVal val="1+#ppt_h/2"/>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4" fill="hold" nodeType="clickEffect">
                                  <p:stCondLst>
                                    <p:cond delay="0"/>
                                  </p:stCondLst>
                                  <p:childTnLst>
                                    <p:set>
                                      <p:cBhvr>
                                        <p:cTn id="115" dur="1" fill="hold">
                                          <p:stCondLst>
                                            <p:cond delay="0"/>
                                          </p:stCondLst>
                                        </p:cTn>
                                        <p:tgtEl>
                                          <p:spTgt spid="122283"/>
                                        </p:tgtEl>
                                        <p:attrNameLst>
                                          <p:attrName>style.visibility</p:attrName>
                                        </p:attrNameLst>
                                      </p:cBhvr>
                                      <p:to>
                                        <p:strVal val="visible"/>
                                      </p:to>
                                    </p:set>
                                    <p:anim calcmode="lin" valueType="num">
                                      <p:cBhvr additive="base">
                                        <p:cTn id="116" dur="500" fill="hold"/>
                                        <p:tgtEl>
                                          <p:spTgt spid="122283"/>
                                        </p:tgtEl>
                                        <p:attrNameLst>
                                          <p:attrName>ppt_x</p:attrName>
                                        </p:attrNameLst>
                                      </p:cBhvr>
                                      <p:tavLst>
                                        <p:tav tm="0">
                                          <p:val>
                                            <p:strVal val="#ppt_x"/>
                                          </p:val>
                                        </p:tav>
                                        <p:tav tm="100000">
                                          <p:val>
                                            <p:strVal val="#ppt_x"/>
                                          </p:val>
                                        </p:tav>
                                      </p:tavLst>
                                    </p:anim>
                                    <p:anim calcmode="lin" valueType="num">
                                      <p:cBhvr additive="base">
                                        <p:cTn id="117" dur="500" fill="hold"/>
                                        <p:tgtEl>
                                          <p:spTgt spid="122283"/>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22281"/>
                                        </p:tgtEl>
                                        <p:attrNameLst>
                                          <p:attrName>style.visibility</p:attrName>
                                        </p:attrNameLst>
                                      </p:cBhvr>
                                      <p:to>
                                        <p:strVal val="visible"/>
                                      </p:to>
                                    </p:set>
                                    <p:anim calcmode="lin" valueType="num">
                                      <p:cBhvr additive="base">
                                        <p:cTn id="120" dur="500" fill="hold"/>
                                        <p:tgtEl>
                                          <p:spTgt spid="122281"/>
                                        </p:tgtEl>
                                        <p:attrNameLst>
                                          <p:attrName>ppt_x</p:attrName>
                                        </p:attrNameLst>
                                      </p:cBhvr>
                                      <p:tavLst>
                                        <p:tav tm="0">
                                          <p:val>
                                            <p:strVal val="#ppt_x"/>
                                          </p:val>
                                        </p:tav>
                                        <p:tav tm="100000">
                                          <p:val>
                                            <p:strVal val="#ppt_x"/>
                                          </p:val>
                                        </p:tav>
                                      </p:tavLst>
                                    </p:anim>
                                    <p:anim calcmode="lin" valueType="num">
                                      <p:cBhvr additive="base">
                                        <p:cTn id="121" dur="500" fill="hold"/>
                                        <p:tgtEl>
                                          <p:spTgt spid="122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7" grpId="0" animBg="1"/>
      <p:bldP spid="121868" grpId="0" animBg="1"/>
      <p:bldP spid="121909" grpId="0" animBg="1"/>
      <p:bldP spid="121910" grpId="0" animBg="1"/>
      <p:bldP spid="122271" grpId="0" animBg="1"/>
      <p:bldP spid="122273" grpId="0"/>
      <p:bldP spid="122277" grpId="0"/>
      <p:bldP spid="122278" grpId="0"/>
      <p:bldP spid="122279" grpId="0"/>
      <p:bldP spid="122281" grpId="0" animBg="1"/>
      <p:bldP spid="122286" grpId="0"/>
      <p:bldP spid="122288" grpId="0" animBg="1"/>
      <p:bldP spid="122289" grpId="0" animBg="1"/>
      <p:bldP spid="122412" grpId="0"/>
      <p:bldP spid="1224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504001" y="1647337"/>
            <a:ext cx="11186476" cy="4178067"/>
          </a:xfrm>
          <a:prstGeom prst="rect">
            <a:avLst/>
          </a:prstGeom>
          <a:noFill/>
          <a:ln w="9525">
            <a:noFill/>
            <a:miter lim="800000"/>
            <a:headEnd/>
            <a:tailEnd/>
          </a:ln>
        </p:spPr>
        <p:txBody>
          <a:bodyPr wrap="square" lIns="0" tIns="0" rIns="0" bIns="0">
            <a:spAutoFit/>
          </a:bodyPr>
          <a:lstStyle/>
          <a:p>
            <a:pPr marL="184150" lvl="1" indent="-182563">
              <a:spcBef>
                <a:spcPct val="25000"/>
              </a:spcBef>
              <a:buClr>
                <a:srgbClr val="F0AB00"/>
              </a:buClr>
              <a:buSzPct val="80000"/>
              <a:buNone/>
            </a:pPr>
            <a:r>
              <a:rPr lang="en-US" b="1" dirty="0">
                <a:solidFill>
                  <a:schemeClr val="accent3">
                    <a:lumMod val="60000"/>
                    <a:lumOff val="40000"/>
                  </a:schemeClr>
                </a:solidFill>
              </a:rPr>
              <a:t>License service</a:t>
            </a:r>
          </a:p>
          <a:p>
            <a:pPr marL="184150" lvl="1" indent="-182563">
              <a:spcBef>
                <a:spcPct val="25000"/>
              </a:spcBef>
              <a:buClr>
                <a:srgbClr val="F0AB00"/>
              </a:buClr>
              <a:buSzPct val="80000"/>
              <a:buFont typeface="Arial" pitchFamily="34" charset="0"/>
              <a:buChar char="■"/>
            </a:pPr>
            <a:r>
              <a:rPr lang="en-US" sz="1800" dirty="0"/>
              <a:t>Part of the SAP Business One server tools</a:t>
            </a:r>
            <a:endParaRPr lang="en-US" altLang="ja-JP" sz="1800" dirty="0"/>
          </a:p>
          <a:p>
            <a:pPr marL="184150" lvl="1" indent="-182563">
              <a:spcBef>
                <a:spcPct val="25000"/>
              </a:spcBef>
              <a:buClr>
                <a:srgbClr val="F0AB00"/>
              </a:buClr>
              <a:buSzPct val="80000"/>
              <a:buFont typeface="Arial" pitchFamily="34" charset="0"/>
              <a:buChar char="■"/>
            </a:pPr>
            <a:r>
              <a:rPr lang="en-US" sz="1800" dirty="0"/>
              <a:t>Can be installed on </a:t>
            </a:r>
            <a:r>
              <a:rPr lang="en-US" sz="1800" u="sng" dirty="0"/>
              <a:t>any</a:t>
            </a:r>
            <a:r>
              <a:rPr lang="en-US" sz="1800" dirty="0"/>
              <a:t> computer</a:t>
            </a:r>
          </a:p>
          <a:p>
            <a:pPr marL="184150" lvl="1" indent="-182563">
              <a:spcBef>
                <a:spcPct val="25000"/>
              </a:spcBef>
              <a:buClr>
                <a:srgbClr val="F0AB00"/>
              </a:buClr>
              <a:buSzPct val="80000"/>
              <a:buFont typeface="Arial" pitchFamily="34" charset="0"/>
              <a:buChar char="■"/>
            </a:pPr>
            <a:r>
              <a:rPr lang="en-US" sz="1800" dirty="0"/>
              <a:t>Calculates a </a:t>
            </a:r>
            <a:r>
              <a:rPr lang="de-DE" sz="1800" dirty="0" err="1"/>
              <a:t>hardware</a:t>
            </a:r>
            <a:r>
              <a:rPr lang="de-DE" sz="1800" dirty="0"/>
              <a:t> </a:t>
            </a:r>
            <a:r>
              <a:rPr lang="de-DE" sz="1800" dirty="0" err="1"/>
              <a:t>key</a:t>
            </a:r>
            <a:endParaRPr lang="en-US" altLang="ja-JP" sz="1800" dirty="0"/>
          </a:p>
          <a:p>
            <a:pPr marL="184150" lvl="1" indent="-182563">
              <a:spcBef>
                <a:spcPct val="25000"/>
              </a:spcBef>
              <a:buClr>
                <a:srgbClr val="F0AB00"/>
              </a:buClr>
              <a:buSzPct val="80000"/>
              <a:buFont typeface="Arial" pitchFamily="34" charset="0"/>
              <a:buChar char="■"/>
            </a:pPr>
            <a:r>
              <a:rPr lang="en-US" sz="1800" dirty="0"/>
              <a:t>Provides logging capabilities to detect license-related issues</a:t>
            </a:r>
          </a:p>
          <a:p>
            <a:pPr marL="184150" lvl="1" indent="-182563">
              <a:spcBef>
                <a:spcPct val="25000"/>
              </a:spcBef>
              <a:buClr>
                <a:srgbClr val="F0AB00"/>
              </a:buClr>
              <a:buSzPct val="80000"/>
              <a:buFont typeface="Arial" pitchFamily="34" charset="0"/>
              <a:buChar char="■"/>
            </a:pPr>
            <a:r>
              <a:rPr lang="en-US" sz="1800" dirty="0"/>
              <a:t>Makes it possible to set the port number it listens to</a:t>
            </a:r>
          </a:p>
          <a:p>
            <a:pPr marL="377825" lvl="2" indent="-173038">
              <a:spcBef>
                <a:spcPct val="25000"/>
              </a:spcBef>
              <a:buFont typeface="Arial" pitchFamily="34" charset="0"/>
              <a:buChar char="■"/>
            </a:pPr>
            <a:r>
              <a:rPr lang="en-US" sz="1400" dirty="0"/>
              <a:t>The port that is specified is actually the port number of the naming service</a:t>
            </a:r>
            <a:r>
              <a:rPr lang="en-US" altLang="ja-JP" sz="1400" dirty="0"/>
              <a:t> that handles the initial connection to the license service…</a:t>
            </a:r>
          </a:p>
          <a:p>
            <a:pPr marL="377825" lvl="2" indent="-173038">
              <a:spcBef>
                <a:spcPct val="25000"/>
              </a:spcBef>
              <a:buFont typeface="Arial" pitchFamily="34" charset="0"/>
              <a:buChar char="■"/>
            </a:pPr>
            <a:r>
              <a:rPr lang="en-US" sz="1400" dirty="0"/>
              <a:t>License service itself listens to that port number + 1</a:t>
            </a:r>
          </a:p>
          <a:p>
            <a:pPr marL="184150" lvl="1" indent="-182563">
              <a:spcBef>
                <a:spcPct val="25000"/>
              </a:spcBef>
              <a:buClr>
                <a:srgbClr val="F0AB00"/>
              </a:buClr>
              <a:buSzPct val="80000"/>
              <a:buFont typeface="Arial" pitchFamily="34" charset="0"/>
              <a:buChar char="■"/>
            </a:pPr>
            <a:r>
              <a:rPr lang="en-US" sz="1800" dirty="0"/>
              <a:t>Checks whether a session is still alive – to release concurrent user type licenses if necessary</a:t>
            </a:r>
          </a:p>
          <a:p>
            <a:pPr marL="184150" lvl="1" indent="-182563">
              <a:spcBef>
                <a:spcPct val="25000"/>
              </a:spcBef>
              <a:buClr>
                <a:srgbClr val="F0AB00"/>
              </a:buClr>
              <a:buSzPct val="80000"/>
              <a:buFont typeface="Arial" pitchFamily="34" charset="0"/>
              <a:buChar char="■"/>
            </a:pPr>
            <a:r>
              <a:rPr lang="en-US" sz="1800" dirty="0"/>
              <a:t>Responds to license checks triggered from any SAP Business One component</a:t>
            </a:r>
          </a:p>
          <a:p>
            <a:pPr marL="184150" lvl="1" indent="-182563">
              <a:spcBef>
                <a:spcPct val="25000"/>
              </a:spcBef>
              <a:buClr>
                <a:srgbClr val="F0AB00"/>
              </a:buClr>
              <a:buSzPct val="80000"/>
              <a:buFont typeface="Arial" pitchFamily="34" charset="0"/>
              <a:buChar char="■"/>
            </a:pPr>
            <a:r>
              <a:rPr lang="en-US" sz="1800" dirty="0"/>
              <a:t>Please note: </a:t>
            </a:r>
            <a:r>
              <a:rPr lang="ja-JP" altLang="en-US" sz="1800" dirty="0"/>
              <a:t>“</a:t>
            </a:r>
            <a:r>
              <a:rPr lang="en-US" altLang="ja-JP" sz="1800" dirty="0"/>
              <a:t>Named user</a:t>
            </a:r>
            <a:r>
              <a:rPr lang="ja-JP" altLang="en-US" sz="1800" dirty="0"/>
              <a:t>”</a:t>
            </a:r>
            <a:r>
              <a:rPr lang="en-US" altLang="ja-JP" sz="1800" dirty="0"/>
              <a:t> license checks are performed for each user code + database name (disregarding DB server + client PC)</a:t>
            </a:r>
          </a:p>
          <a:p>
            <a:pPr marL="377825" lvl="2" indent="-173038">
              <a:spcBef>
                <a:spcPct val="25000"/>
              </a:spcBef>
              <a:buFont typeface="Arial" pitchFamily="34" charset="0"/>
              <a:buChar char="■"/>
            </a:pPr>
            <a:r>
              <a:rPr lang="de-DE" sz="1400" dirty="0" err="1"/>
              <a:t>Only</a:t>
            </a:r>
            <a:r>
              <a:rPr lang="de-DE" sz="1400" dirty="0"/>
              <a:t> </a:t>
            </a:r>
            <a:r>
              <a:rPr lang="de-DE" sz="1400" dirty="0" err="1"/>
              <a:t>one</a:t>
            </a:r>
            <a:r>
              <a:rPr lang="de-DE" sz="1400" dirty="0"/>
              <a:t> </a:t>
            </a:r>
            <a:r>
              <a:rPr lang="de-DE" sz="1400" dirty="0" err="1"/>
              <a:t>login</a:t>
            </a:r>
            <a:r>
              <a:rPr lang="de-DE" sz="1400" dirty="0"/>
              <a:t> </a:t>
            </a:r>
            <a:r>
              <a:rPr lang="de-DE" sz="1400" dirty="0" err="1"/>
              <a:t>to</a:t>
            </a:r>
            <a:r>
              <a:rPr lang="de-DE" sz="1400" dirty="0"/>
              <a:t> SAP Business </a:t>
            </a:r>
            <a:r>
              <a:rPr lang="de-DE" sz="1400" dirty="0" err="1"/>
              <a:t>One</a:t>
            </a:r>
            <a:r>
              <a:rPr lang="de-DE" sz="1400" dirty="0"/>
              <a:t> </a:t>
            </a:r>
            <a:r>
              <a:rPr lang="de-DE" sz="1400" dirty="0" err="1"/>
              <a:t>is</a:t>
            </a:r>
            <a:r>
              <a:rPr lang="de-DE" sz="1400" dirty="0"/>
              <a:t> </a:t>
            </a:r>
            <a:r>
              <a:rPr lang="de-DE" sz="1400" dirty="0" err="1"/>
              <a:t>allowed</a:t>
            </a:r>
            <a:r>
              <a:rPr lang="de-DE" sz="1400" dirty="0"/>
              <a:t> </a:t>
            </a:r>
            <a:r>
              <a:rPr lang="de-DE" sz="1400" dirty="0" err="1"/>
              <a:t>for</a:t>
            </a:r>
            <a:r>
              <a:rPr lang="de-DE" sz="1400" dirty="0"/>
              <a:t> </a:t>
            </a:r>
            <a:r>
              <a:rPr lang="de-DE" sz="1400" dirty="0" err="1"/>
              <a:t>each</a:t>
            </a:r>
            <a:r>
              <a:rPr lang="de-DE" sz="1400" dirty="0"/>
              <a:t> </a:t>
            </a:r>
            <a:r>
              <a:rPr lang="de-DE" sz="1400" dirty="0" err="1"/>
              <a:t>user</a:t>
            </a:r>
            <a:r>
              <a:rPr lang="de-DE" sz="1400" dirty="0"/>
              <a:t> code / DB name!</a:t>
            </a:r>
            <a:endParaRPr lang="en-US" sz="1400" dirty="0"/>
          </a:p>
        </p:txBody>
      </p:sp>
      <p:sp>
        <p:nvSpPr>
          <p:cNvPr id="7" name="Title 6"/>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de-DE" dirty="0"/>
              <a:t>Licensing Infrastructure</a:t>
            </a:r>
            <a:br>
              <a:rPr lang="de-DE" dirty="0"/>
            </a:br>
            <a:r>
              <a:rPr lang="de-DE" sz="2000" dirty="0"/>
              <a:t>Technical </a:t>
            </a:r>
            <a:r>
              <a:rPr lang="de-DE" sz="2000" dirty="0" err="1"/>
              <a:t>components</a:t>
            </a:r>
            <a:r>
              <a:rPr lang="de-DE" sz="2000" dirty="0"/>
              <a:t> 1/2</a:t>
            </a:r>
          </a:p>
        </p:txBody>
      </p:sp>
    </p:spTree>
    <p:custDataLst>
      <p:tags r:id="rId1"/>
    </p:custDataLst>
    <p:extLst>
      <p:ext uri="{BB962C8B-B14F-4D97-AF65-F5344CB8AC3E}">
        <p14:creationId xmlns:p14="http://schemas.microsoft.com/office/powerpoint/2010/main" val="19625878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504001" y="1608315"/>
            <a:ext cx="11186476" cy="5035994"/>
          </a:xfrm>
          <a:prstGeom prst="rect">
            <a:avLst/>
          </a:prstGeom>
          <a:noFill/>
          <a:ln w="9525">
            <a:noFill/>
            <a:miter lim="800000"/>
            <a:headEnd/>
            <a:tailEnd/>
          </a:ln>
        </p:spPr>
        <p:txBody>
          <a:bodyPr wrap="square" lIns="0" tIns="0" rIns="0" bIns="0">
            <a:spAutoFit/>
          </a:bodyPr>
          <a:lstStyle/>
          <a:p>
            <a:pPr marL="1587" lvl="1">
              <a:spcBef>
                <a:spcPct val="25000"/>
              </a:spcBef>
              <a:buClr>
                <a:srgbClr val="F0AB00"/>
              </a:buClr>
              <a:buSzPct val="80000"/>
              <a:buNone/>
            </a:pPr>
            <a:r>
              <a:rPr lang="en-US" sz="2000" b="1" dirty="0">
                <a:solidFill>
                  <a:schemeClr val="accent3">
                    <a:lumMod val="60000"/>
                    <a:lumOff val="40000"/>
                  </a:schemeClr>
                </a:solidFill>
              </a:rPr>
              <a:t>License file</a:t>
            </a:r>
          </a:p>
          <a:p>
            <a:pPr marL="441325" lvl="2" indent="-252413">
              <a:spcBef>
                <a:spcPct val="25000"/>
              </a:spcBef>
              <a:buFont typeface="Wingdings" pitchFamily="2" charset="2"/>
              <a:buChar char="n"/>
            </a:pPr>
            <a:r>
              <a:rPr lang="en-US" sz="1800" dirty="0"/>
              <a:t>Specific to a particular license service</a:t>
            </a:r>
          </a:p>
          <a:p>
            <a:pPr marL="441325" lvl="2" indent="-252413">
              <a:spcBef>
                <a:spcPct val="25000"/>
              </a:spcBef>
              <a:buFont typeface="Wingdings" pitchFamily="2" charset="2"/>
              <a:buChar char="n"/>
            </a:pPr>
            <a:r>
              <a:rPr lang="en-US" sz="1800" dirty="0"/>
              <a:t>Generated on request through </a:t>
            </a:r>
            <a:r>
              <a:rPr lang="en-US" dirty="0"/>
              <a:t>Support Launchpad for SAP Business One</a:t>
            </a:r>
            <a:endParaRPr lang="en-US" sz="1800" dirty="0"/>
          </a:p>
          <a:p>
            <a:pPr marL="441325" lvl="2" indent="-252413">
              <a:spcBef>
                <a:spcPct val="25000"/>
              </a:spcBef>
              <a:buFont typeface="Wingdings" pitchFamily="2" charset="2"/>
              <a:buChar char="n"/>
            </a:pPr>
            <a:r>
              <a:rPr lang="en-US" sz="1800" dirty="0"/>
              <a:t>Includes licenses for:</a:t>
            </a:r>
          </a:p>
          <a:p>
            <a:pPr marL="598488" lvl="3" indent="-173038">
              <a:spcBef>
                <a:spcPct val="25000"/>
              </a:spcBef>
              <a:buFont typeface="Arial" pitchFamily="34" charset="0"/>
              <a:buChar char="–"/>
            </a:pPr>
            <a:r>
              <a:rPr lang="en-US" sz="1800" dirty="0"/>
              <a:t>All purchased SAP Business One components</a:t>
            </a:r>
          </a:p>
          <a:p>
            <a:pPr marL="598488" lvl="3" indent="-173038">
              <a:spcBef>
                <a:spcPct val="25000"/>
              </a:spcBef>
              <a:buFont typeface="Arial" pitchFamily="34" charset="0"/>
              <a:buChar char="–"/>
            </a:pPr>
            <a:r>
              <a:rPr lang="en-US" sz="1800" dirty="0"/>
              <a:t>Includes SAP components that are available for free</a:t>
            </a:r>
          </a:p>
          <a:p>
            <a:pPr marL="598488" lvl="3" indent="-173038">
              <a:spcBef>
                <a:spcPct val="25000"/>
              </a:spcBef>
              <a:buFont typeface="Arial" pitchFamily="34" charset="0"/>
              <a:buChar char="–"/>
            </a:pPr>
            <a:r>
              <a:rPr lang="en-US" sz="1800" dirty="0"/>
              <a:t>…and add-on solutions</a:t>
            </a:r>
          </a:p>
          <a:p>
            <a:pPr marL="441325" lvl="2" indent="-252413">
              <a:spcBef>
                <a:spcPct val="25000"/>
              </a:spcBef>
              <a:buFont typeface="Wingdings" pitchFamily="2" charset="2"/>
              <a:buChar char="n"/>
            </a:pPr>
            <a:r>
              <a:rPr lang="en-US" sz="1800" dirty="0"/>
              <a:t>Can be uploaded through the license service – or through the SAP Business One client application</a:t>
            </a:r>
          </a:p>
          <a:p>
            <a:pPr marL="441325" lvl="2" indent="-252413">
              <a:spcBef>
                <a:spcPct val="25000"/>
              </a:spcBef>
              <a:buFont typeface="Wingdings" pitchFamily="2" charset="2"/>
              <a:buChar char="n"/>
            </a:pPr>
            <a:r>
              <a:rPr lang="en-US" sz="1800" dirty="0"/>
              <a:t>Issued for each “localization”; </a:t>
            </a:r>
            <a:r>
              <a:rPr lang="de-DE" sz="1800" dirty="0" err="1"/>
              <a:t>customers</a:t>
            </a:r>
            <a:r>
              <a:rPr lang="de-DE" sz="1800" dirty="0"/>
              <a:t> who upgrade from previous versions will </a:t>
            </a:r>
            <a:r>
              <a:rPr lang="de-DE" sz="1800" dirty="0" err="1"/>
              <a:t>receive</a:t>
            </a:r>
            <a:r>
              <a:rPr lang="de-DE" sz="1800" dirty="0"/>
              <a:t> </a:t>
            </a:r>
            <a:r>
              <a:rPr lang="en-US" sz="1800" dirty="0"/>
              <a:t>a “global” license that still allows use of any localization.</a:t>
            </a:r>
          </a:p>
          <a:p>
            <a:pPr marL="1587" lvl="1">
              <a:spcBef>
                <a:spcPct val="25000"/>
              </a:spcBef>
              <a:buClr>
                <a:srgbClr val="F0AB00"/>
              </a:buClr>
              <a:buSzPct val="80000"/>
              <a:buNone/>
            </a:pPr>
            <a:r>
              <a:rPr lang="en-US" sz="2000" b="1" dirty="0">
                <a:solidFill>
                  <a:schemeClr val="accent3">
                    <a:lumMod val="60000"/>
                    <a:lumOff val="40000"/>
                  </a:schemeClr>
                </a:solidFill>
              </a:rPr>
              <a:t>B1Upf.xml</a:t>
            </a:r>
          </a:p>
          <a:p>
            <a:pPr marL="441325" lvl="2" indent="-252413">
              <a:spcBef>
                <a:spcPct val="25000"/>
              </a:spcBef>
              <a:buFont typeface="Wingdings" pitchFamily="2" charset="2"/>
              <a:buChar char="n"/>
            </a:pPr>
            <a:r>
              <a:rPr lang="en-US" sz="1800" dirty="0"/>
              <a:t>Stores information regarding licenses assigned to specific user codes</a:t>
            </a:r>
          </a:p>
          <a:p>
            <a:pPr marL="441325" lvl="2" indent="-252413">
              <a:spcBef>
                <a:spcPct val="25000"/>
              </a:spcBef>
              <a:buFont typeface="Wingdings" pitchFamily="2" charset="2"/>
              <a:buChar char="n"/>
            </a:pPr>
            <a:r>
              <a:rPr lang="en-US" sz="1800" dirty="0"/>
              <a:t>Stores this information independently from the company database and even the SAP Business One </a:t>
            </a:r>
            <a:r>
              <a:rPr lang="ja-JP" altLang="en-US" sz="1800" dirty="0"/>
              <a:t>“</a:t>
            </a:r>
            <a:r>
              <a:rPr lang="en-US" altLang="ja-JP" sz="1800" dirty="0"/>
              <a:t>server</a:t>
            </a:r>
            <a:r>
              <a:rPr lang="ja-JP" altLang="en-US" sz="1800" dirty="0"/>
              <a:t>”</a:t>
            </a:r>
            <a:endParaRPr lang="en-US" altLang="ja-JP" sz="1800" dirty="0"/>
          </a:p>
          <a:p>
            <a:pPr marL="441325" lvl="2" indent="-252413">
              <a:spcBef>
                <a:spcPct val="25000"/>
              </a:spcBef>
              <a:buFont typeface="Wingdings" pitchFamily="2" charset="2"/>
              <a:buChar char="n"/>
            </a:pPr>
            <a:endParaRPr lang="en-US" dirty="0"/>
          </a:p>
        </p:txBody>
      </p:sp>
      <p:sp>
        <p:nvSpPr>
          <p:cNvPr id="23556" name="AutoShape 4"/>
          <p:cNvSpPr>
            <a:spLocks noChangeArrowheads="1"/>
          </p:cNvSpPr>
          <p:nvPr/>
        </p:nvSpPr>
        <p:spPr bwMode="auto">
          <a:xfrm>
            <a:off x="8929687" y="1400827"/>
            <a:ext cx="946150" cy="567023"/>
          </a:xfrm>
          <a:prstGeom prst="verticalScroll">
            <a:avLst>
              <a:gd name="adj" fmla="val 12500"/>
            </a:avLst>
          </a:prstGeom>
          <a:solidFill>
            <a:srgbClr val="F0AB00"/>
          </a:solidFill>
          <a:ln w="12700">
            <a:solidFill>
              <a:schemeClr val="tx1"/>
            </a:solidFill>
            <a:round/>
            <a:headEnd/>
            <a:tailEnd/>
          </a:ln>
        </p:spPr>
        <p:txBody>
          <a:bodyPr lIns="90000" tIns="46800" rIns="90000" bIns="46800" anchor="ctr">
            <a:spAutoFit/>
          </a:bodyPr>
          <a:lstStyle/>
          <a:p>
            <a:pPr algn="ctr"/>
            <a:r>
              <a:rPr lang="en-US" sz="1200" dirty="0"/>
              <a:t>License</a:t>
            </a:r>
          </a:p>
          <a:p>
            <a:pPr algn="ctr"/>
            <a:r>
              <a:rPr lang="de-DE" sz="1200" dirty="0"/>
              <a:t>File</a:t>
            </a:r>
          </a:p>
        </p:txBody>
      </p:sp>
      <p:sp>
        <p:nvSpPr>
          <p:cNvPr id="128005" name="AutoShape 5"/>
          <p:cNvSpPr>
            <a:spLocks noChangeArrowheads="1"/>
          </p:cNvSpPr>
          <p:nvPr/>
        </p:nvSpPr>
        <p:spPr bwMode="auto">
          <a:xfrm>
            <a:off x="8929687" y="4935628"/>
            <a:ext cx="1003300" cy="341280"/>
          </a:xfrm>
          <a:prstGeom prst="verticalScroll">
            <a:avLst>
              <a:gd name="adj" fmla="val 12500"/>
            </a:avLst>
          </a:prstGeom>
          <a:solidFill>
            <a:srgbClr val="F0AB00"/>
          </a:solidFill>
          <a:ln w="12700">
            <a:solidFill>
              <a:schemeClr val="tx1"/>
            </a:solidFill>
            <a:round/>
            <a:headEnd/>
            <a:tailEnd/>
          </a:ln>
        </p:spPr>
        <p:txBody>
          <a:bodyPr lIns="90000" tIns="46800" rIns="90000" bIns="46800" anchor="ctr">
            <a:spAutoFit/>
          </a:bodyPr>
          <a:lstStyle/>
          <a:p>
            <a:pPr algn="ctr"/>
            <a:r>
              <a:rPr lang="de-DE" sz="1200" dirty="0"/>
              <a:t>B1upf.xml</a:t>
            </a:r>
          </a:p>
        </p:txBody>
      </p:sp>
      <p:sp>
        <p:nvSpPr>
          <p:cNvPr id="6" name="Title 5"/>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de-DE" dirty="0"/>
              <a:t>Licensing Infrastructure</a:t>
            </a:r>
            <a:br>
              <a:rPr lang="de-DE" dirty="0"/>
            </a:br>
            <a:r>
              <a:rPr lang="de-DE" sz="2000" dirty="0"/>
              <a:t>Technical </a:t>
            </a:r>
            <a:r>
              <a:rPr lang="de-DE" sz="2000" dirty="0" err="1"/>
              <a:t>components</a:t>
            </a:r>
            <a:r>
              <a:rPr lang="de-DE" sz="2000" dirty="0"/>
              <a:t> 2/2</a:t>
            </a:r>
            <a:endParaRPr lang="de-DE" dirty="0"/>
          </a:p>
        </p:txBody>
      </p:sp>
    </p:spTree>
    <p:custDataLst>
      <p:tags r:id="rId1"/>
    </p:custDataLst>
    <p:extLst>
      <p:ext uri="{BB962C8B-B14F-4D97-AF65-F5344CB8AC3E}">
        <p14:creationId xmlns:p14="http://schemas.microsoft.com/office/powerpoint/2010/main" val="958689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8005"/>
                                        </p:tgtEl>
                                        <p:attrNameLst>
                                          <p:attrName>style.visibility</p:attrName>
                                        </p:attrNameLst>
                                      </p:cBhvr>
                                      <p:to>
                                        <p:strVal val="visible"/>
                                      </p:to>
                                    </p:set>
                                    <p:anim calcmode="lin" valueType="num">
                                      <p:cBhvr additive="base">
                                        <p:cTn id="7" dur="500" fill="hold"/>
                                        <p:tgtEl>
                                          <p:spTgt spid="128005"/>
                                        </p:tgtEl>
                                        <p:attrNameLst>
                                          <p:attrName>ppt_x</p:attrName>
                                        </p:attrNameLst>
                                      </p:cBhvr>
                                      <p:tavLst>
                                        <p:tav tm="0">
                                          <p:val>
                                            <p:strVal val="#ppt_x"/>
                                          </p:val>
                                        </p:tav>
                                        <p:tav tm="100000">
                                          <p:val>
                                            <p:strVal val="#ppt_x"/>
                                          </p:val>
                                        </p:tav>
                                      </p:tavLst>
                                    </p:anim>
                                    <p:anim calcmode="lin" valueType="num">
                                      <p:cBhvr additive="base">
                                        <p:cTn id="8"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 Add-On-Related Licenses</a:t>
            </a:r>
            <a:br>
              <a:rPr lang="en-US" dirty="0"/>
            </a:br>
            <a:r>
              <a:rPr lang="en-US" sz="2000" dirty="0"/>
              <a:t>Overview</a:t>
            </a:r>
            <a:endParaRPr lang="de-DE" sz="2000" dirty="0"/>
          </a:p>
        </p:txBody>
      </p:sp>
      <p:graphicFrame>
        <p:nvGraphicFramePr>
          <p:cNvPr id="150531" name="Group 3"/>
          <p:cNvGraphicFramePr>
            <a:graphicFrameLocks noGrp="1"/>
          </p:cNvGraphicFramePr>
          <p:nvPr>
            <p:ph sz="half" idx="4294967295"/>
            <p:extLst>
              <p:ext uri="{D42A27DB-BD31-4B8C-83A1-F6EECF244321}">
                <p14:modId xmlns:p14="http://schemas.microsoft.com/office/powerpoint/2010/main" val="1292392089"/>
              </p:ext>
            </p:extLst>
          </p:nvPr>
        </p:nvGraphicFramePr>
        <p:xfrm>
          <a:off x="1641311" y="3781250"/>
          <a:ext cx="8911855" cy="2190586"/>
        </p:xfrm>
        <a:graphic>
          <a:graphicData uri="http://schemas.openxmlformats.org/drawingml/2006/table">
            <a:tbl>
              <a:tblPr/>
              <a:tblGrid>
                <a:gridCol w="3161633">
                  <a:extLst>
                    <a:ext uri="{9D8B030D-6E8A-4147-A177-3AD203B41FA5}">
                      <a16:colId xmlns:a16="http://schemas.microsoft.com/office/drawing/2014/main" val="20000"/>
                    </a:ext>
                  </a:extLst>
                </a:gridCol>
                <a:gridCol w="824629">
                  <a:extLst>
                    <a:ext uri="{9D8B030D-6E8A-4147-A177-3AD203B41FA5}">
                      <a16:colId xmlns:a16="http://schemas.microsoft.com/office/drawing/2014/main" val="20001"/>
                    </a:ext>
                  </a:extLst>
                </a:gridCol>
                <a:gridCol w="1098698">
                  <a:extLst>
                    <a:ext uri="{9D8B030D-6E8A-4147-A177-3AD203B41FA5}">
                      <a16:colId xmlns:a16="http://schemas.microsoft.com/office/drawing/2014/main" val="20002"/>
                    </a:ext>
                  </a:extLst>
                </a:gridCol>
                <a:gridCol w="882623">
                  <a:extLst>
                    <a:ext uri="{9D8B030D-6E8A-4147-A177-3AD203B41FA5}">
                      <a16:colId xmlns:a16="http://schemas.microsoft.com/office/drawing/2014/main" val="20003"/>
                    </a:ext>
                  </a:extLst>
                </a:gridCol>
                <a:gridCol w="1203177">
                  <a:extLst>
                    <a:ext uri="{9D8B030D-6E8A-4147-A177-3AD203B41FA5}">
                      <a16:colId xmlns:a16="http://schemas.microsoft.com/office/drawing/2014/main" val="20004"/>
                    </a:ext>
                  </a:extLst>
                </a:gridCol>
                <a:gridCol w="1741095">
                  <a:extLst>
                    <a:ext uri="{9D8B030D-6E8A-4147-A177-3AD203B41FA5}">
                      <a16:colId xmlns:a16="http://schemas.microsoft.com/office/drawing/2014/main" val="20007"/>
                    </a:ext>
                  </a:extLst>
                </a:gridCol>
              </a:tblGrid>
              <a:tr h="448903">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bg1"/>
                          </a:solidFill>
                          <a:effectLst/>
                          <a:latin typeface="Arial" charset="0"/>
                          <a:ea typeface="Arial Unicode MS" pitchFamily="34" charset="-128"/>
                          <a:cs typeface="Arial" charset="0"/>
                        </a:rPr>
                        <a:t>Licenses vs. Components</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bg1"/>
                          </a:solidFill>
                          <a:effectLst/>
                          <a:latin typeface="Arial" charset="0"/>
                          <a:ea typeface="Arial Unicode MS" pitchFamily="34" charset="-128"/>
                          <a:cs typeface="Arial" charset="0"/>
                        </a:rPr>
                        <a:t>License</a:t>
                      </a:r>
                    </a:p>
                    <a:p>
                      <a:pPr marL="0" marR="0" lvl="0" indent="0" algn="l" defTabSz="914400" rtl="0" eaLnBrk="1" fontAlgn="base" latinLnBrk="0" hangingPunct="1">
                        <a:lnSpc>
                          <a:spcPct val="100000"/>
                        </a:lnSpc>
                        <a:spcBef>
                          <a:spcPct val="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bg1"/>
                          </a:solidFill>
                          <a:effectLst/>
                          <a:latin typeface="Arial" charset="0"/>
                          <a:ea typeface="Arial Unicode MS" pitchFamily="34" charset="-128"/>
                          <a:cs typeface="Arial" charset="0"/>
                        </a:rPr>
                        <a:t>Type</a:t>
                      </a:r>
                      <a:endParaRPr kumimoji="0" lang="en-US" sz="1000" b="0" i="0" u="none" strike="noStrike" cap="none" normalizeH="0" baseline="0" dirty="0">
                        <a:ln>
                          <a:noFill/>
                        </a:ln>
                        <a:solidFill>
                          <a:schemeClr val="bg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bg1"/>
                          </a:solidFill>
                          <a:effectLst/>
                          <a:latin typeface="Arial" charset="0"/>
                          <a:ea typeface="Arial Unicode MS" pitchFamily="34" charset="-128"/>
                          <a:cs typeface="Arial" charset="0"/>
                        </a:rPr>
                        <a:t>UI API</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bg1"/>
                          </a:solidFill>
                          <a:effectLst/>
                          <a:latin typeface="Arial" charset="0"/>
                          <a:ea typeface="Arial Unicode MS" pitchFamily="34" charset="-128"/>
                          <a:cs typeface="Arial" charset="0"/>
                        </a:rPr>
                        <a:t>DI API</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bg1"/>
                          </a:solidFill>
                          <a:effectLst/>
                          <a:latin typeface="Arial" charset="0"/>
                          <a:ea typeface="Arial Unicode MS" pitchFamily="34" charset="-128"/>
                          <a:cs typeface="Arial" charset="0"/>
                        </a:rPr>
                        <a:t>DI Server</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bg1"/>
                          </a:solidFill>
                          <a:effectLst/>
                          <a:latin typeface="Arial" charset="0"/>
                          <a:ea typeface="Arial Unicode MS" pitchFamily="34" charset="-128"/>
                          <a:cs typeface="Arial" charset="0"/>
                        </a:rPr>
                        <a:t>Namespace  and Add-On </a:t>
                      </a:r>
                      <a:r>
                        <a:rPr kumimoji="0" lang="en-US" sz="1000" b="0" i="0" u="none" strike="noStrike" cap="none" normalizeH="0" baseline="0" dirty="0">
                          <a:ln>
                            <a:noFill/>
                          </a:ln>
                          <a:solidFill>
                            <a:srgbClr val="FF0000"/>
                          </a:solidFill>
                          <a:effectLst/>
                          <a:latin typeface="Arial" charset="0"/>
                          <a:ea typeface="Arial Unicode MS" pitchFamily="34" charset="-128"/>
                          <a:cs typeface="Arial" charset="0"/>
                        </a:rPr>
                        <a:t>Registration</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63211">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SDK Development</a:t>
                      </a:r>
                      <a:endParaRPr kumimoji="0" lang="en-US" sz="1000" b="1"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tx1"/>
                          </a:solidFill>
                          <a:effectLst/>
                          <a:latin typeface="Arial" charset="0"/>
                          <a:ea typeface="Arial Unicode MS" pitchFamily="34" charset="-128"/>
                          <a:cs typeface="Arial" charset="0"/>
                        </a:rPr>
                        <a:t>Conc.</a:t>
                      </a:r>
                      <a:endParaRPr kumimoji="0" lang="en-US" sz="1000" b="0"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tx1"/>
                          </a:solidFill>
                          <a:effectLst/>
                          <a:latin typeface="Arial" charset="0"/>
                          <a:ea typeface="Arial Unicode MS" pitchFamily="34" charset="-128"/>
                          <a:cs typeface="Arial" charset="0"/>
                        </a:rPr>
                        <a:t>X</a:t>
                      </a:r>
                      <a:endParaRPr kumimoji="0" lang="en-US" sz="1000" b="0"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X</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Yes</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72368">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Solution License</a:t>
                      </a:r>
                      <a:endParaRPr kumimoji="0" lang="en-US" sz="1000" b="1"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Named</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X</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tx1"/>
                          </a:solidFill>
                          <a:effectLst/>
                          <a:latin typeface="Arial" charset="0"/>
                          <a:ea typeface="Arial Unicode MS" pitchFamily="34" charset="-128"/>
                          <a:cs typeface="Arial" charset="0"/>
                        </a:rPr>
                        <a:t>X</a:t>
                      </a:r>
                      <a:endParaRPr kumimoji="0" lang="en-US" sz="1000" b="0"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55582">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DI Server</a:t>
                      </a:r>
                      <a:endParaRPr kumimoji="0" lang="en-US" sz="1000" b="1"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tx1"/>
                          </a:solidFill>
                          <a:effectLst/>
                          <a:latin typeface="Arial" charset="0"/>
                          <a:ea typeface="Arial Unicode MS" pitchFamily="34" charset="-128"/>
                          <a:cs typeface="Arial" charset="0"/>
                        </a:rPr>
                        <a:t>CPU</a:t>
                      </a:r>
                      <a:endParaRPr kumimoji="0" lang="en-US" sz="1000" b="0"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tx1"/>
                          </a:solidFill>
                          <a:effectLst/>
                          <a:latin typeface="Arial" charset="0"/>
                          <a:ea typeface="Arial Unicode MS" pitchFamily="34" charset="-128"/>
                          <a:cs typeface="Arial" charset="0"/>
                        </a:rPr>
                        <a:t>X</a:t>
                      </a:r>
                      <a:endParaRPr kumimoji="0" lang="en-US" sz="1000" b="0"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54054">
                <a:tc>
                  <a:txBody>
                    <a:bodyPr/>
                    <a:lstStyle/>
                    <a:p>
                      <a:r>
                        <a:rPr kumimoji="0" lang="en-US" sz="1000" b="0" i="0" u="none" strike="noStrike" kern="1200" cap="none" normalizeH="0" baseline="0" dirty="0">
                          <a:ln>
                            <a:noFill/>
                          </a:ln>
                          <a:solidFill>
                            <a:schemeClr val="tx1"/>
                          </a:solidFill>
                          <a:effectLst/>
                          <a:latin typeface="Arial" charset="0"/>
                          <a:ea typeface="Arial Unicode MS" pitchFamily="34" charset="-128"/>
                          <a:cs typeface="Arial" charset="0"/>
                        </a:rPr>
                        <a:t>Indirect Access</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Named</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X</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296468">
                <a:tc>
                  <a:txBody>
                    <a:body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SDK Implementation </a:t>
                      </a: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(free)</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0" i="0" u="none" strike="noStrike" cap="none" normalizeH="0" baseline="0" dirty="0">
                          <a:ln>
                            <a:noFill/>
                          </a:ln>
                          <a:solidFill>
                            <a:schemeClr val="tx1"/>
                          </a:solidFill>
                          <a:effectLst/>
                          <a:latin typeface="Arial" charset="0"/>
                          <a:ea typeface="Arial Unicode MS" pitchFamily="34" charset="-128"/>
                          <a:cs typeface="Arial" charset="0"/>
                        </a:rPr>
                        <a:t>Conc.</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de-DE" sz="1000" b="0" i="0" u="none" strike="noStrike" cap="none" normalizeH="0" baseline="0" dirty="0">
                          <a:ln>
                            <a:noFill/>
                          </a:ln>
                          <a:solidFill>
                            <a:schemeClr val="tx1"/>
                          </a:solidFill>
                          <a:effectLst/>
                          <a:latin typeface="Arial" charset="0"/>
                          <a:ea typeface="Arial Unicode MS" pitchFamily="34" charset="-128"/>
                          <a:cs typeface="Arial" charset="0"/>
                        </a:rPr>
                        <a:t>X</a:t>
                      </a:r>
                      <a:endParaRPr kumimoji="0" lang="en-US" sz="1000" b="0" i="0" u="none" strike="noStrike" cap="none" normalizeH="0" baseline="0" dirty="0">
                        <a:ln>
                          <a:noFill/>
                        </a:ln>
                        <a:solidFill>
                          <a:schemeClr val="tx1"/>
                        </a:solidFill>
                        <a:effectLst/>
                        <a:latin typeface="Arial" charset="0"/>
                        <a:ea typeface="Arial Unicode MS" pitchFamily="34" charset="-128"/>
                        <a:cs typeface="Arial" charset="0"/>
                      </a:endParaRP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i="0" u="none" strike="noStrike" cap="none" normalizeH="0" baseline="0" dirty="0">
                          <a:ln>
                            <a:noFill/>
                          </a:ln>
                          <a:solidFill>
                            <a:schemeClr val="tx1"/>
                          </a:solidFill>
                          <a:effectLst/>
                          <a:latin typeface="Arial" charset="0"/>
                          <a:ea typeface="Arial Unicode MS" pitchFamily="34" charset="-128"/>
                          <a:cs typeface="Arial" charset="0"/>
                        </a:rPr>
                        <a:t>-</a:t>
                      </a:r>
                    </a:p>
                  </a:txBody>
                  <a:tcPr marL="72000" marR="72000" marT="72017" marB="720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bl>
          </a:graphicData>
        </a:graphic>
      </p:graphicFrame>
      <p:sp>
        <p:nvSpPr>
          <p:cNvPr id="24671" name="Rectangle 94"/>
          <p:cNvSpPr txBox="1">
            <a:spLocks noChangeArrowheads="1"/>
          </p:cNvSpPr>
          <p:nvPr/>
        </p:nvSpPr>
        <p:spPr bwMode="gray">
          <a:xfrm>
            <a:off x="504001" y="1412876"/>
            <a:ext cx="11186476" cy="2033587"/>
          </a:xfrm>
          <a:prstGeom prst="rect">
            <a:avLst/>
          </a:prstGeom>
          <a:noFill/>
          <a:ln w="12700">
            <a:noFill/>
            <a:miter lim="800000"/>
            <a:headEnd/>
            <a:tailEnd/>
          </a:ln>
        </p:spPr>
        <p:txBody>
          <a:bodyPr lIns="0" tIns="0" rIns="0" bIns="0"/>
          <a:lstStyle/>
          <a:p>
            <a:pPr>
              <a:spcBef>
                <a:spcPts val="500"/>
              </a:spcBef>
              <a:buClr>
                <a:schemeClr val="tx1"/>
              </a:buClr>
              <a:buSzPct val="80000"/>
            </a:pPr>
            <a:r>
              <a:rPr lang="en-US" sz="1400" dirty="0"/>
              <a:t>The following table lists relevant licenses and the use each of them enables. </a:t>
            </a:r>
          </a:p>
          <a:p>
            <a:pPr>
              <a:spcBef>
                <a:spcPts val="500"/>
              </a:spcBef>
              <a:buClr>
                <a:schemeClr val="tx1"/>
              </a:buClr>
              <a:buSzPct val="80000"/>
              <a:tabLst>
                <a:tab pos="898525" algn="l"/>
              </a:tabLst>
            </a:pPr>
            <a:r>
              <a:rPr lang="de-DE" sz="1400" dirty="0"/>
              <a:t>Named 	= Named user license</a:t>
            </a:r>
          </a:p>
          <a:p>
            <a:pPr>
              <a:spcBef>
                <a:spcPts val="500"/>
              </a:spcBef>
              <a:buClr>
                <a:schemeClr val="tx1"/>
              </a:buClr>
              <a:buSzPct val="80000"/>
              <a:tabLst>
                <a:tab pos="898525" algn="l"/>
              </a:tabLst>
            </a:pPr>
            <a:r>
              <a:rPr lang="de-DE" sz="1400" dirty="0"/>
              <a:t>Conc. 	= Concurrent user license</a:t>
            </a:r>
          </a:p>
          <a:p>
            <a:pPr>
              <a:spcBef>
                <a:spcPts val="500"/>
              </a:spcBef>
              <a:buClr>
                <a:schemeClr val="tx1"/>
              </a:buClr>
              <a:buSzPct val="80000"/>
              <a:tabLst>
                <a:tab pos="898525" algn="l"/>
              </a:tabLst>
            </a:pPr>
            <a:r>
              <a:rPr lang="de-DE" sz="1400" dirty="0"/>
              <a:t>CPU 	= CPU-based license</a:t>
            </a:r>
          </a:p>
          <a:p>
            <a:pPr>
              <a:spcBef>
                <a:spcPts val="500"/>
              </a:spcBef>
              <a:buClr>
                <a:schemeClr val="tx1"/>
              </a:buClr>
              <a:buSzPct val="80000"/>
            </a:pPr>
            <a:r>
              <a:rPr lang="de-DE" sz="1400" dirty="0"/>
              <a:t>Please note (again): </a:t>
            </a:r>
          </a:p>
          <a:p>
            <a:pPr>
              <a:spcBef>
                <a:spcPts val="500"/>
              </a:spcBef>
              <a:buClr>
                <a:schemeClr val="tx1"/>
              </a:buClr>
              <a:buSzPct val="80000"/>
            </a:pPr>
            <a:r>
              <a:rPr lang="de-DE" sz="1400" dirty="0"/>
              <a:t>To use UI API or DI API, the user must also </a:t>
            </a:r>
            <a:r>
              <a:rPr lang="de-DE" sz="1400" dirty="0" err="1"/>
              <a:t>have</a:t>
            </a:r>
            <a:r>
              <a:rPr lang="de-DE" sz="1400" dirty="0"/>
              <a:t> an </a:t>
            </a:r>
            <a:r>
              <a:rPr lang="de-DE" sz="1400" u="sng" dirty="0"/>
              <a:t>SAP </a:t>
            </a:r>
            <a:r>
              <a:rPr lang="de-DE" sz="1400" u="sng" dirty="0" err="1"/>
              <a:t>license</a:t>
            </a:r>
            <a:r>
              <a:rPr lang="de-DE" sz="1400" u="sng" dirty="0"/>
              <a:t> </a:t>
            </a:r>
            <a:r>
              <a:rPr lang="de-DE" sz="1400" dirty="0" err="1"/>
              <a:t>assigned</a:t>
            </a:r>
            <a:r>
              <a:rPr lang="de-DE" sz="1400" dirty="0"/>
              <a:t> (</a:t>
            </a:r>
            <a:r>
              <a:rPr lang="de-DE" sz="1400" dirty="0" err="1"/>
              <a:t>Indirect</a:t>
            </a:r>
            <a:r>
              <a:rPr lang="de-DE" sz="1400" dirty="0"/>
              <a:t> Access, Limited or Professional User) – no matter which SDK </a:t>
            </a:r>
            <a:r>
              <a:rPr lang="de-DE" sz="1400" dirty="0" err="1"/>
              <a:t>license</a:t>
            </a:r>
            <a:r>
              <a:rPr lang="de-DE" sz="1400" dirty="0"/>
              <a:t> type should be used!</a:t>
            </a:r>
            <a:endParaRPr lang="en-US" sz="1400" dirty="0"/>
          </a:p>
          <a:p>
            <a:pPr>
              <a:spcBef>
                <a:spcPct val="10000"/>
              </a:spcBef>
              <a:buClr>
                <a:schemeClr val="tx1"/>
              </a:buClr>
              <a:buSzPct val="80000"/>
              <a:buFont typeface="Wingdings" pitchFamily="2" charset="2"/>
              <a:buNone/>
            </a:pPr>
            <a:endParaRPr lang="en-US" sz="1400" dirty="0"/>
          </a:p>
        </p:txBody>
      </p:sp>
    </p:spTree>
    <p:custDataLst>
      <p:tags r:id="rId1"/>
    </p:custDataLst>
    <p:extLst>
      <p:ext uri="{BB962C8B-B14F-4D97-AF65-F5344CB8AC3E}">
        <p14:creationId xmlns:p14="http://schemas.microsoft.com/office/powerpoint/2010/main" val="38044024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04001" y="504000"/>
            <a:ext cx="11186476" cy="677108"/>
          </a:xfrm>
        </p:spPr>
        <p:txBody>
          <a:bodyPr/>
          <a:lstStyle/>
          <a:p>
            <a:r>
              <a:rPr lang="en-US" dirty="0">
                <a:ea typeface="ヒラギノ角ゴ Pro W3" pitchFamily="-84" charset="-128"/>
              </a:rPr>
              <a:t>Add-On Licensing: L</a:t>
            </a:r>
            <a:r>
              <a:rPr lang="en-US" dirty="0"/>
              <a:t>icense Concept</a:t>
            </a:r>
            <a:br>
              <a:rPr lang="en-US" dirty="0"/>
            </a:br>
            <a:r>
              <a:rPr lang="en-US" sz="2000" dirty="0"/>
              <a:t>Motivation </a:t>
            </a:r>
          </a:p>
        </p:txBody>
      </p:sp>
      <p:sp>
        <p:nvSpPr>
          <p:cNvPr id="5" name="Rectangle 3"/>
          <p:cNvSpPr txBox="1">
            <a:spLocks noChangeArrowheads="1"/>
          </p:cNvSpPr>
          <p:nvPr/>
        </p:nvSpPr>
        <p:spPr bwMode="gray">
          <a:xfrm>
            <a:off x="504001" y="1652954"/>
            <a:ext cx="5486491" cy="4724400"/>
          </a:xfrm>
          <a:prstGeom prst="rect">
            <a:avLst/>
          </a:prstGeom>
          <a:noFill/>
          <a:ln w="12700">
            <a:noFill/>
            <a:miter lim="800000"/>
            <a:headEnd/>
            <a:tailEnd/>
          </a:ln>
        </p:spPr>
        <p:txBody>
          <a:bodyPr lIns="0" tIns="0" rIns="0" bIns="0"/>
          <a:lstStyle/>
          <a:p>
            <a:pPr marL="184150" lvl="1" indent="-182563">
              <a:spcBef>
                <a:spcPts val="400"/>
              </a:spcBef>
              <a:buClr>
                <a:srgbClr val="F0AB00"/>
              </a:buClr>
              <a:buSzPct val="80000"/>
              <a:buFont typeface="Wingdings" pitchFamily="2" charset="2"/>
              <a:buChar char="n"/>
            </a:pPr>
            <a:r>
              <a:rPr lang="en-US" sz="2000" dirty="0"/>
              <a:t> Ensure return on investment (ROI)</a:t>
            </a:r>
          </a:p>
          <a:p>
            <a:pPr marL="184150" lvl="1" indent="-182563">
              <a:spcBef>
                <a:spcPts val="400"/>
              </a:spcBef>
              <a:buClr>
                <a:srgbClr val="F0AB00"/>
              </a:buClr>
              <a:buSzPct val="80000"/>
              <a:buFont typeface="Wingdings" pitchFamily="2" charset="2"/>
              <a:buChar char="n"/>
            </a:pPr>
            <a:r>
              <a:rPr lang="en-US" sz="2000" dirty="0"/>
              <a:t> Restrict usage of an add-on solution</a:t>
            </a:r>
          </a:p>
          <a:p>
            <a:pPr marL="184150" lvl="1" indent="-182563">
              <a:spcBef>
                <a:spcPts val="400"/>
              </a:spcBef>
              <a:buClr>
                <a:srgbClr val="F0AB00"/>
              </a:buClr>
              <a:buSzPct val="80000"/>
              <a:buFont typeface="Wingdings" pitchFamily="2" charset="2"/>
              <a:buChar char="n"/>
            </a:pPr>
            <a:r>
              <a:rPr lang="en-US" sz="2000" dirty="0"/>
              <a:t> Re-use license mechanism of SAP Business One</a:t>
            </a:r>
          </a:p>
          <a:p>
            <a:pPr marL="393700" lvl="2" indent="-188913">
              <a:spcBef>
                <a:spcPts val="400"/>
              </a:spcBef>
              <a:buFont typeface="Wingdings" pitchFamily="2" charset="2"/>
              <a:buChar char="n"/>
            </a:pPr>
            <a:r>
              <a:rPr lang="en-US" sz="1600" dirty="0"/>
              <a:t>No need to program your own license check</a:t>
            </a:r>
          </a:p>
          <a:p>
            <a:pPr marL="393700" lvl="2" indent="-188913">
              <a:spcBef>
                <a:spcPts val="400"/>
              </a:spcBef>
              <a:buFont typeface="Wingdings" pitchFamily="2" charset="2"/>
              <a:buChar char="n"/>
            </a:pPr>
            <a:r>
              <a:rPr lang="en-US" sz="1600" dirty="0"/>
              <a:t>No need to set up a license infrastructure </a:t>
            </a:r>
          </a:p>
          <a:p>
            <a:pPr marL="393700" lvl="2" indent="-188913">
              <a:spcBef>
                <a:spcPts val="400"/>
              </a:spcBef>
              <a:buFont typeface="Wingdings" pitchFamily="2" charset="2"/>
              <a:buChar char="n"/>
            </a:pPr>
            <a:endParaRPr lang="en-US" sz="1600" dirty="0"/>
          </a:p>
          <a:p>
            <a:pPr marL="184150" lvl="1" indent="-182563">
              <a:spcBef>
                <a:spcPts val="400"/>
              </a:spcBef>
              <a:buClr>
                <a:srgbClr val="F0AB00"/>
              </a:buClr>
              <a:buSzPct val="80000"/>
              <a:buFont typeface="Wingdings" pitchFamily="2" charset="2"/>
              <a:buChar char="n"/>
            </a:pPr>
            <a:r>
              <a:rPr lang="en-US" sz="2000" dirty="0"/>
              <a:t> Note: Licenses for registered add-ons will be provided without further approval. A partner can check the customer and number of licenses requested.</a:t>
            </a:r>
          </a:p>
          <a:p>
            <a:pPr marL="393700" lvl="2" indent="-188913">
              <a:spcBef>
                <a:spcPts val="400"/>
              </a:spcBef>
            </a:pPr>
            <a:r>
              <a:rPr lang="en-US" altLang="ja-JP" sz="1600" dirty="0"/>
              <a:t>In the </a:t>
            </a:r>
            <a:r>
              <a:rPr lang="de-DE" altLang="ja-JP" sz="1600" dirty="0"/>
              <a:t>l</a:t>
            </a:r>
            <a:r>
              <a:rPr lang="en-US" altLang="ja-JP" sz="1600" dirty="0" err="1"/>
              <a:t>icense</a:t>
            </a:r>
            <a:r>
              <a:rPr lang="en-US" altLang="ja-JP" sz="1600" dirty="0"/>
              <a:t> overview at the SAP Channel Partner Portal (</a:t>
            </a:r>
            <a:r>
              <a:rPr lang="en-US" altLang="ja-JP" sz="1600" dirty="0">
                <a:hlinkClick r:id="rId4"/>
              </a:rPr>
              <a:t>https://launchpad.support.sap.com/#/licensekey</a:t>
            </a:r>
            <a:r>
              <a:rPr lang="en-US" altLang="ja-JP" sz="1600" dirty="0"/>
              <a:t>), a license report lists requested licenses for your registered add-on solutions.</a:t>
            </a:r>
            <a:endParaRPr lang="en-US" sz="1600" dirty="0"/>
          </a:p>
        </p:txBody>
      </p:sp>
      <p:pic>
        <p:nvPicPr>
          <p:cNvPr id="2" name="Picture 1">
            <a:extLst>
              <a:ext uri="{FF2B5EF4-FFF2-40B4-BE49-F238E27FC236}">
                <a16:creationId xmlns:a16="http://schemas.microsoft.com/office/drawing/2014/main" id="{200B2AC4-1994-421B-A812-B1ABEAD5AAEC}"/>
              </a:ext>
            </a:extLst>
          </p:cNvPr>
          <p:cNvPicPr>
            <a:picLocks noChangeAspect="1"/>
          </p:cNvPicPr>
          <p:nvPr/>
        </p:nvPicPr>
        <p:blipFill>
          <a:blip r:embed="rId5"/>
          <a:stretch>
            <a:fillRect/>
          </a:stretch>
        </p:blipFill>
        <p:spPr>
          <a:xfrm>
            <a:off x="6208543" y="1563787"/>
            <a:ext cx="5481934" cy="2609629"/>
          </a:xfrm>
          <a:prstGeom prst="rect">
            <a:avLst/>
          </a:prstGeom>
        </p:spPr>
      </p:pic>
      <p:pic>
        <p:nvPicPr>
          <p:cNvPr id="3" name="Picture 2">
            <a:extLst>
              <a:ext uri="{FF2B5EF4-FFF2-40B4-BE49-F238E27FC236}">
                <a16:creationId xmlns:a16="http://schemas.microsoft.com/office/drawing/2014/main" id="{958FA715-4129-40DB-A41F-4C23450F4388}"/>
              </a:ext>
            </a:extLst>
          </p:cNvPr>
          <p:cNvPicPr>
            <a:picLocks noChangeAspect="1"/>
          </p:cNvPicPr>
          <p:nvPr/>
        </p:nvPicPr>
        <p:blipFill>
          <a:blip r:embed="rId6"/>
          <a:stretch>
            <a:fillRect/>
          </a:stretch>
        </p:blipFill>
        <p:spPr>
          <a:xfrm>
            <a:off x="7627895" y="4337539"/>
            <a:ext cx="1966732" cy="2248354"/>
          </a:xfrm>
          <a:prstGeom prst="rect">
            <a:avLst/>
          </a:prstGeom>
        </p:spPr>
      </p:pic>
    </p:spTree>
    <p:custDataLst>
      <p:tags r:id="rId1"/>
    </p:custDataLst>
    <p:extLst>
      <p:ext uri="{BB962C8B-B14F-4D97-AF65-F5344CB8AC3E}">
        <p14:creationId xmlns:p14="http://schemas.microsoft.com/office/powerpoint/2010/main" val="31963699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ea typeface="ヒラギノ角ゴ Pro W3" pitchFamily="-84" charset="-128"/>
              </a:rPr>
              <a:t>Add-On Licensing: </a:t>
            </a:r>
            <a:r>
              <a:rPr lang="en-US" dirty="0"/>
              <a:t>Step-by-Step</a:t>
            </a:r>
          </a:p>
        </p:txBody>
      </p:sp>
      <p:sp>
        <p:nvSpPr>
          <p:cNvPr id="27651" name="Rectangle 3"/>
          <p:cNvSpPr txBox="1">
            <a:spLocks noChangeArrowheads="1"/>
          </p:cNvSpPr>
          <p:nvPr/>
        </p:nvSpPr>
        <p:spPr bwMode="gray">
          <a:xfrm>
            <a:off x="504001" y="1424599"/>
            <a:ext cx="11186476" cy="4886325"/>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2400" b="1" dirty="0">
                <a:solidFill>
                  <a:schemeClr val="accent3">
                    <a:lumMod val="60000"/>
                    <a:lumOff val="40000"/>
                  </a:schemeClr>
                </a:solidFill>
              </a:rPr>
              <a:t>Solution Partner (ISV)</a:t>
            </a:r>
            <a:endParaRPr lang="de-DE" sz="2400" b="1" dirty="0">
              <a:solidFill>
                <a:schemeClr val="accent3">
                  <a:lumMod val="60000"/>
                  <a:lumOff val="40000"/>
                </a:schemeClr>
              </a:solidFill>
            </a:endParaRPr>
          </a:p>
          <a:p>
            <a:pPr marL="358775" lvl="1" indent="-269875">
              <a:spcBef>
                <a:spcPct val="25000"/>
              </a:spcBef>
              <a:buClr>
                <a:srgbClr val="F0AB00"/>
              </a:buClr>
              <a:buSzPct val="80000"/>
              <a:buFont typeface="Arial" pitchFamily="34" charset="0"/>
              <a:buChar char="■"/>
            </a:pPr>
            <a:r>
              <a:rPr lang="en-US" sz="2000" dirty="0"/>
              <a:t>Register add-on solution</a:t>
            </a:r>
          </a:p>
          <a:p>
            <a:pPr marL="568325" lvl="2" indent="-206375">
              <a:spcBef>
                <a:spcPct val="25000"/>
              </a:spcBef>
              <a:buFont typeface="Arial" pitchFamily="34" charset="0"/>
              <a:buChar char="■"/>
            </a:pPr>
            <a:r>
              <a:rPr lang="en-US" sz="1600" dirty="0"/>
              <a:t>Currently uses messages to SAP Support for component SBO-SDK-AA</a:t>
            </a:r>
          </a:p>
          <a:p>
            <a:pPr marL="358775" lvl="1" indent="-269875">
              <a:spcBef>
                <a:spcPct val="25000"/>
              </a:spcBef>
              <a:buClr>
                <a:srgbClr val="F0AB00"/>
              </a:buClr>
              <a:buSzPct val="80000"/>
              <a:buFont typeface="Arial" pitchFamily="34" charset="0"/>
              <a:buChar char="■"/>
            </a:pPr>
            <a:r>
              <a:rPr lang="en-US" sz="2000" dirty="0"/>
              <a:t>Receive license key name</a:t>
            </a:r>
          </a:p>
          <a:p>
            <a:pPr marL="358775" lvl="1" indent="-269875">
              <a:spcBef>
                <a:spcPct val="25000"/>
              </a:spcBef>
              <a:buClr>
                <a:srgbClr val="F0AB00"/>
              </a:buClr>
              <a:buSzPct val="80000"/>
              <a:buFont typeface="Arial" pitchFamily="34" charset="0"/>
              <a:buChar char="■"/>
            </a:pPr>
            <a:r>
              <a:rPr lang="en-US" sz="2000" dirty="0"/>
              <a:t>Generate add-on identifier</a:t>
            </a:r>
          </a:p>
          <a:p>
            <a:pPr marL="358775" lvl="1" indent="-269875">
              <a:spcBef>
                <a:spcPct val="25000"/>
              </a:spcBef>
              <a:buClr>
                <a:srgbClr val="F0AB00"/>
              </a:buClr>
              <a:buSzPct val="80000"/>
              <a:buFont typeface="Arial" pitchFamily="34" charset="0"/>
              <a:buChar char="■"/>
            </a:pPr>
            <a:r>
              <a:rPr lang="en-US" sz="2000" dirty="0"/>
              <a:t>Use an add-on identifier in source code to trigger checking of specific add-on solution licenses</a:t>
            </a:r>
          </a:p>
          <a:p>
            <a:pPr marL="358775" lvl="1" indent="-269875">
              <a:spcBef>
                <a:spcPct val="25000"/>
              </a:spcBef>
              <a:buClr>
                <a:srgbClr val="CFA34D"/>
              </a:buClr>
              <a:buSzPct val="80000"/>
              <a:buBlip>
                <a:blip r:embed="rId4"/>
              </a:buBlip>
            </a:pPr>
            <a:endParaRPr lang="en-US" dirty="0">
              <a:solidFill>
                <a:srgbClr val="333333"/>
              </a:solidFill>
            </a:endParaRPr>
          </a:p>
          <a:p>
            <a:pPr>
              <a:spcBef>
                <a:spcPct val="75000"/>
              </a:spcBef>
              <a:buClr>
                <a:schemeClr val="tx1"/>
              </a:buClr>
              <a:buSzPct val="80000"/>
              <a:buFont typeface="Wingdings" pitchFamily="2" charset="2"/>
              <a:buNone/>
            </a:pPr>
            <a:r>
              <a:rPr lang="en-US" sz="2400" b="1" dirty="0">
                <a:solidFill>
                  <a:schemeClr val="accent3">
                    <a:lumMod val="60000"/>
                    <a:lumOff val="40000"/>
                  </a:schemeClr>
                </a:solidFill>
              </a:rPr>
              <a:t>VAR / Sales &amp; Service Partner / Customer</a:t>
            </a:r>
            <a:endParaRPr lang="de-DE" sz="2400" b="1" dirty="0">
              <a:solidFill>
                <a:schemeClr val="accent3">
                  <a:lumMod val="60000"/>
                  <a:lumOff val="40000"/>
                </a:schemeClr>
              </a:solidFill>
            </a:endParaRPr>
          </a:p>
          <a:p>
            <a:pPr marL="358775" lvl="1" indent="-269875">
              <a:spcBef>
                <a:spcPct val="25000"/>
              </a:spcBef>
              <a:buClr>
                <a:srgbClr val="F0AB00"/>
              </a:buClr>
              <a:buSzPct val="80000"/>
              <a:buFont typeface="Arial" pitchFamily="34" charset="0"/>
              <a:buChar char="■"/>
            </a:pPr>
            <a:r>
              <a:rPr lang="en-US" sz="2000" dirty="0"/>
              <a:t>Order SAP licenses on the Support Launchpad for SAP Business One</a:t>
            </a:r>
          </a:p>
          <a:p>
            <a:pPr marL="358775" lvl="1" indent="-269875">
              <a:spcBef>
                <a:spcPct val="25000"/>
              </a:spcBef>
              <a:buClr>
                <a:srgbClr val="F0AB00"/>
              </a:buClr>
              <a:buSzPct val="80000"/>
              <a:buFont typeface="Arial" pitchFamily="34" charset="0"/>
              <a:buChar char="■"/>
            </a:pPr>
            <a:r>
              <a:rPr lang="ja-JP" altLang="en-US" sz="2000" dirty="0"/>
              <a:t>“</a:t>
            </a:r>
            <a:r>
              <a:rPr lang="en-US" altLang="ja-JP" sz="2000" dirty="0"/>
              <a:t>Request</a:t>
            </a:r>
            <a:r>
              <a:rPr lang="ja-JP" altLang="en-US" sz="2000" dirty="0"/>
              <a:t>”</a:t>
            </a:r>
            <a:r>
              <a:rPr lang="en-US" altLang="ja-JP" sz="2000" dirty="0"/>
              <a:t> license keys from SAP (includes add-on licenses)</a:t>
            </a:r>
          </a:p>
          <a:p>
            <a:pPr marL="358775" lvl="1" indent="-269875">
              <a:spcBef>
                <a:spcPct val="25000"/>
              </a:spcBef>
              <a:buClr>
                <a:srgbClr val="F0AB00"/>
              </a:buClr>
              <a:buSzPct val="80000"/>
              <a:buFont typeface="Arial" pitchFamily="34" charset="0"/>
              <a:buChar char="■"/>
            </a:pPr>
            <a:r>
              <a:rPr lang="en-US" sz="2000" dirty="0"/>
              <a:t>Install add-on solution</a:t>
            </a:r>
          </a:p>
          <a:p>
            <a:pPr marL="358775" lvl="1" indent="-269875">
              <a:spcBef>
                <a:spcPct val="25000"/>
              </a:spcBef>
              <a:buClr>
                <a:srgbClr val="F0AB00"/>
              </a:buClr>
              <a:buSzPct val="80000"/>
              <a:buFont typeface="Arial" pitchFamily="34" charset="0"/>
              <a:buChar char="■"/>
            </a:pPr>
            <a:r>
              <a:rPr lang="en-US" sz="2000" dirty="0"/>
              <a:t>Assign licenses to users</a:t>
            </a:r>
            <a:endParaRPr lang="de-DE" sz="2000" dirty="0"/>
          </a:p>
        </p:txBody>
      </p:sp>
    </p:spTree>
    <p:custDataLst>
      <p:tags r:id="rId1"/>
    </p:custDataLst>
    <p:extLst>
      <p:ext uri="{BB962C8B-B14F-4D97-AF65-F5344CB8AC3E}">
        <p14:creationId xmlns:p14="http://schemas.microsoft.com/office/powerpoint/2010/main" val="246377278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txBox="1">
            <a:spLocks noChangeArrowheads="1"/>
          </p:cNvSpPr>
          <p:nvPr/>
        </p:nvSpPr>
        <p:spPr bwMode="gray">
          <a:xfrm>
            <a:off x="504000" y="1412875"/>
            <a:ext cx="7338043" cy="1857863"/>
          </a:xfrm>
          <a:prstGeom prst="rect">
            <a:avLst/>
          </a:prstGeom>
          <a:noFill/>
          <a:ln w="12700">
            <a:noFill/>
            <a:miter lim="800000"/>
            <a:headEnd/>
            <a:tailEnd/>
          </a:ln>
        </p:spPr>
        <p:txBody>
          <a:bodyPr lIns="0" tIns="0" rIns="0" bIns="0"/>
          <a:lstStyle/>
          <a:p>
            <a:pPr marL="184150" lvl="1" indent="-182563">
              <a:spcBef>
                <a:spcPts val="600"/>
              </a:spcBef>
              <a:buClr>
                <a:srgbClr val="CFA34D"/>
              </a:buClr>
              <a:buSzPct val="80000"/>
              <a:buNone/>
            </a:pPr>
            <a:r>
              <a:rPr lang="en-US" sz="2400" b="1" dirty="0">
                <a:solidFill>
                  <a:schemeClr val="accent3">
                    <a:lumMod val="60000"/>
                    <a:lumOff val="40000"/>
                  </a:schemeClr>
                </a:solidFill>
                <a:latin typeface="+mn-lt"/>
              </a:rPr>
              <a:t>License Key Name</a:t>
            </a:r>
          </a:p>
          <a:p>
            <a:pPr marL="184150" lvl="1" indent="-182563">
              <a:spcBef>
                <a:spcPts val="600"/>
              </a:spcBef>
              <a:buClr>
                <a:srgbClr val="F0AB00"/>
              </a:buClr>
              <a:buSzPct val="80000"/>
              <a:buFont typeface="Arial" pitchFamily="34" charset="0"/>
              <a:buChar char="■"/>
            </a:pPr>
            <a:r>
              <a:rPr lang="en-US" sz="1600" dirty="0">
                <a:latin typeface="+mn-lt"/>
              </a:rPr>
              <a:t>Technical string returned by SAP upon registration of the add-on solution</a:t>
            </a:r>
          </a:p>
          <a:p>
            <a:pPr marL="184150" lvl="1" indent="-182563">
              <a:spcBef>
                <a:spcPts val="600"/>
              </a:spcBef>
              <a:buClr>
                <a:srgbClr val="F0AB00"/>
              </a:buClr>
              <a:buSzPct val="80000"/>
              <a:buFont typeface="Arial" pitchFamily="34" charset="0"/>
              <a:buChar char="■"/>
            </a:pPr>
            <a:r>
              <a:rPr lang="en-US" sz="1600" dirty="0">
                <a:latin typeface="+mn-lt"/>
              </a:rPr>
              <a:t>Starts with “BASIS</a:t>
            </a:r>
            <a:r>
              <a:rPr lang="de-DE" sz="1600" dirty="0">
                <a:latin typeface="+mn-lt"/>
              </a:rPr>
              <a:t>“</a:t>
            </a:r>
            <a:r>
              <a:rPr lang="en-US" altLang="ja-JP" sz="1600" dirty="0">
                <a:latin typeface="+mn-lt"/>
              </a:rPr>
              <a:t> followed by a 10-digit number</a:t>
            </a:r>
          </a:p>
          <a:p>
            <a:pPr marL="184150" lvl="1" indent="-182563">
              <a:spcBef>
                <a:spcPts val="600"/>
              </a:spcBef>
              <a:buClr>
                <a:srgbClr val="F0AB00"/>
              </a:buClr>
              <a:buSzPct val="80000"/>
              <a:buFont typeface="Arial" pitchFamily="34" charset="0"/>
              <a:buChar char="■"/>
            </a:pPr>
            <a:r>
              <a:rPr lang="en-US" sz="1600" dirty="0">
                <a:latin typeface="+mn-lt"/>
              </a:rPr>
              <a:t>Identical to SWPRODUCTNAME in the license file + extension (extension related to chosen DB type); </a:t>
            </a:r>
            <a:r>
              <a:rPr lang="en-US" sz="1800" dirty="0">
                <a:latin typeface="+mn-lt"/>
              </a:rPr>
              <a:t>for example: SWPRODUCTNAME=BASIS1234567890_MSS</a:t>
            </a:r>
          </a:p>
        </p:txBody>
      </p:sp>
      <p:sp>
        <p:nvSpPr>
          <p:cNvPr id="5" name="Title 4"/>
          <p:cNvSpPr>
            <a:spLocks noGrp="1"/>
          </p:cNvSpPr>
          <p:nvPr>
            <p:ph type="title"/>
          </p:nvPr>
        </p:nvSpPr>
        <p:spPr>
          <a:xfrm>
            <a:off x="504001" y="504000"/>
            <a:ext cx="11186476" cy="369332"/>
          </a:xfrm>
        </p:spPr>
        <p:txBody>
          <a:bodyPr/>
          <a:lstStyle/>
          <a:p>
            <a:r>
              <a:rPr lang="en-US" dirty="0"/>
              <a:t>Add-On Licensing: Terms</a:t>
            </a:r>
            <a:endParaRPr lang="de-DE" dirty="0"/>
          </a:p>
        </p:txBody>
      </p:sp>
      <p:sp>
        <p:nvSpPr>
          <p:cNvPr id="6" name="Rectangle 3">
            <a:extLst>
              <a:ext uri="{FF2B5EF4-FFF2-40B4-BE49-F238E27FC236}">
                <a16:creationId xmlns:a16="http://schemas.microsoft.com/office/drawing/2014/main" id="{3EAA52F2-9CC7-46EF-8C06-6A151EEE1E45}"/>
              </a:ext>
            </a:extLst>
          </p:cNvPr>
          <p:cNvSpPr txBox="1">
            <a:spLocks noChangeArrowheads="1"/>
          </p:cNvSpPr>
          <p:nvPr/>
        </p:nvSpPr>
        <p:spPr bwMode="gray">
          <a:xfrm>
            <a:off x="504001" y="3482035"/>
            <a:ext cx="11186476" cy="5073894"/>
          </a:xfrm>
          <a:prstGeom prst="rect">
            <a:avLst/>
          </a:prstGeom>
          <a:noFill/>
          <a:ln w="12700">
            <a:noFill/>
            <a:miter lim="800000"/>
            <a:headEnd/>
            <a:tailEnd/>
          </a:ln>
        </p:spPr>
        <p:txBody>
          <a:bodyPr lIns="0" tIns="0" rIns="0" bIns="0"/>
          <a:lstStyle/>
          <a:p>
            <a:pPr marL="184150" lvl="1" indent="-182563">
              <a:spcBef>
                <a:spcPts val="600"/>
              </a:spcBef>
              <a:buClr>
                <a:srgbClr val="CFA34D"/>
              </a:buClr>
              <a:buSzPct val="80000"/>
              <a:buNone/>
            </a:pPr>
            <a:r>
              <a:rPr lang="en-US" sz="2400" b="1" dirty="0">
                <a:solidFill>
                  <a:schemeClr val="accent3">
                    <a:lumMod val="60000"/>
                    <a:lumOff val="40000"/>
                  </a:schemeClr>
                </a:solidFill>
                <a:latin typeface="+mn-lt"/>
              </a:rPr>
              <a:t>Add-On Identifier</a:t>
            </a:r>
          </a:p>
          <a:p>
            <a:pPr marL="184150" lvl="1" indent="-182563">
              <a:spcBef>
                <a:spcPts val="600"/>
              </a:spcBef>
              <a:buClr>
                <a:srgbClr val="F0AB00"/>
              </a:buClr>
              <a:buSzPct val="80000"/>
              <a:buFont typeface="Arial" pitchFamily="34" charset="0"/>
              <a:buChar char="■"/>
            </a:pPr>
            <a:r>
              <a:rPr lang="en-US" sz="1600" dirty="0">
                <a:latin typeface="+mn-lt"/>
              </a:rPr>
              <a:t>Identifier that is used in add-on code</a:t>
            </a:r>
          </a:p>
          <a:p>
            <a:pPr marL="184150" lvl="1" indent="-182563">
              <a:spcBef>
                <a:spcPts val="600"/>
              </a:spcBef>
              <a:buClr>
                <a:srgbClr val="F0AB00"/>
              </a:buClr>
              <a:buSzPct val="80000"/>
              <a:buFont typeface="Arial" pitchFamily="34" charset="0"/>
              <a:buChar char="■"/>
            </a:pPr>
            <a:r>
              <a:rPr lang="en-US" sz="1600" dirty="0">
                <a:latin typeface="+mn-lt"/>
              </a:rPr>
              <a:t>Add-On Identifier Generator</a:t>
            </a:r>
            <a:r>
              <a:rPr lang="en-US" altLang="ja-JP" sz="1600" dirty="0">
                <a:latin typeface="+mn-lt"/>
              </a:rPr>
              <a:t> in SAP Business One generates </a:t>
            </a:r>
            <a:r>
              <a:rPr lang="ja-JP" altLang="en-US" sz="1600" dirty="0">
                <a:latin typeface="+mn-lt"/>
              </a:rPr>
              <a:t>“</a:t>
            </a:r>
            <a:r>
              <a:rPr lang="en-US" altLang="ja-JP" sz="1600" dirty="0">
                <a:latin typeface="+mn-lt"/>
              </a:rPr>
              <a:t>Solution</a:t>
            </a:r>
            <a:r>
              <a:rPr lang="ja-JP" altLang="en-US" sz="1600" dirty="0">
                <a:latin typeface="+mn-lt"/>
              </a:rPr>
              <a:t>”</a:t>
            </a:r>
            <a:r>
              <a:rPr lang="en-US" altLang="ja-JP" sz="1600" dirty="0">
                <a:latin typeface="+mn-lt"/>
              </a:rPr>
              <a:t>, </a:t>
            </a:r>
            <a:r>
              <a:rPr lang="ja-JP" altLang="en-US" sz="1600" dirty="0">
                <a:latin typeface="+mn-lt"/>
              </a:rPr>
              <a:t>“</a:t>
            </a:r>
            <a:r>
              <a:rPr lang="en-US" altLang="ja-JP" sz="1600" dirty="0">
                <a:latin typeface="+mn-lt"/>
              </a:rPr>
              <a:t>Implementation</a:t>
            </a:r>
            <a:r>
              <a:rPr lang="ja-JP" altLang="en-US" sz="1600" dirty="0">
                <a:latin typeface="+mn-lt"/>
              </a:rPr>
              <a:t>”</a:t>
            </a:r>
            <a:r>
              <a:rPr lang="en-US" altLang="ja-JP" sz="1600" dirty="0">
                <a:latin typeface="+mn-lt"/>
              </a:rPr>
              <a:t> or </a:t>
            </a:r>
            <a:r>
              <a:rPr lang="ja-JP" altLang="en-US" sz="1600" dirty="0">
                <a:latin typeface="+mn-lt"/>
              </a:rPr>
              <a:t>“</a:t>
            </a:r>
            <a:r>
              <a:rPr lang="en-US" altLang="ja-JP" sz="1600" dirty="0">
                <a:latin typeface="+mn-lt"/>
              </a:rPr>
              <a:t>Development</a:t>
            </a:r>
            <a:r>
              <a:rPr lang="ja-JP" altLang="en-US" sz="1600" dirty="0">
                <a:latin typeface="+mn-lt"/>
              </a:rPr>
              <a:t>”</a:t>
            </a:r>
            <a:r>
              <a:rPr lang="en-US" altLang="ja-JP" sz="1600" dirty="0">
                <a:latin typeface="+mn-lt"/>
              </a:rPr>
              <a:t> add-on identifiers</a:t>
            </a:r>
          </a:p>
          <a:p>
            <a:pPr marL="541338" lvl="2" indent="-195263">
              <a:spcBef>
                <a:spcPts val="600"/>
              </a:spcBef>
              <a:buFont typeface="Arial" pitchFamily="34" charset="0"/>
              <a:buChar char="■"/>
            </a:pPr>
            <a:r>
              <a:rPr lang="de-DE" altLang="ja-JP" sz="1600" dirty="0">
                <a:latin typeface="+mn-lt"/>
              </a:rPr>
              <a:t>A </a:t>
            </a:r>
            <a:r>
              <a:rPr lang="ja-JP" altLang="en-US" sz="1600" dirty="0">
                <a:latin typeface="+mn-lt"/>
              </a:rPr>
              <a:t>“</a:t>
            </a:r>
            <a:r>
              <a:rPr lang="en-US" altLang="ja-JP" sz="1600" dirty="0">
                <a:latin typeface="+mn-lt"/>
              </a:rPr>
              <a:t>Solution</a:t>
            </a:r>
            <a:r>
              <a:rPr lang="ja-JP" altLang="en-US" sz="1600" dirty="0">
                <a:latin typeface="+mn-lt"/>
              </a:rPr>
              <a:t>”</a:t>
            </a:r>
            <a:r>
              <a:rPr lang="en-US" altLang="ja-JP" sz="1600" dirty="0">
                <a:latin typeface="+mn-lt"/>
              </a:rPr>
              <a:t> add-on identifier is generated from the license key name and facilitates use of DI API and UI API (add-on license to be assigned to the user)</a:t>
            </a:r>
          </a:p>
          <a:p>
            <a:pPr marL="541338" lvl="2" indent="-195263">
              <a:spcBef>
                <a:spcPts val="600"/>
              </a:spcBef>
              <a:buFont typeface="Arial" pitchFamily="34" charset="0"/>
              <a:buChar char="■"/>
            </a:pPr>
            <a:r>
              <a:rPr lang="de-DE" altLang="ja-JP" sz="1600" dirty="0">
                <a:latin typeface="+mn-lt"/>
              </a:rPr>
              <a:t>An </a:t>
            </a:r>
            <a:r>
              <a:rPr lang="ja-JP" altLang="en-US" sz="1600" dirty="0">
                <a:latin typeface="+mn-lt"/>
              </a:rPr>
              <a:t>“</a:t>
            </a:r>
            <a:r>
              <a:rPr lang="en-US" altLang="ja-JP" sz="1600" dirty="0">
                <a:latin typeface="+mn-lt"/>
              </a:rPr>
              <a:t>Implementation</a:t>
            </a:r>
            <a:r>
              <a:rPr lang="ja-JP" altLang="en-US" sz="1600" dirty="0">
                <a:latin typeface="+mn-lt"/>
              </a:rPr>
              <a:t>”</a:t>
            </a:r>
            <a:r>
              <a:rPr lang="en-US" altLang="ja-JP" sz="1600" dirty="0">
                <a:latin typeface="+mn-lt"/>
              </a:rPr>
              <a:t> </a:t>
            </a:r>
            <a:r>
              <a:rPr lang="en-US" altLang="ja-JP" sz="1600" dirty="0"/>
              <a:t>add-on identifier </a:t>
            </a:r>
            <a:r>
              <a:rPr lang="en-US" altLang="ja-JP" sz="1600" dirty="0">
                <a:latin typeface="+mn-lt"/>
              </a:rPr>
              <a:t>makes it possible to use UI API only (concurrent user license)</a:t>
            </a:r>
          </a:p>
          <a:p>
            <a:pPr marL="541338" lvl="2" indent="-195263">
              <a:spcBef>
                <a:spcPts val="600"/>
              </a:spcBef>
              <a:buFont typeface="Arial" pitchFamily="34" charset="0"/>
              <a:buChar char="■"/>
            </a:pPr>
            <a:r>
              <a:rPr lang="de-DE" altLang="ja-JP" sz="1600" dirty="0">
                <a:latin typeface="+mn-lt"/>
              </a:rPr>
              <a:t>A </a:t>
            </a:r>
            <a:r>
              <a:rPr lang="ja-JP" altLang="en-US" sz="1600" dirty="0">
                <a:latin typeface="+mn-lt"/>
              </a:rPr>
              <a:t>“</a:t>
            </a:r>
            <a:r>
              <a:rPr lang="en-US" altLang="ja-JP" sz="1600" dirty="0">
                <a:latin typeface="+mn-lt"/>
              </a:rPr>
              <a:t>Development</a:t>
            </a:r>
            <a:r>
              <a:rPr lang="ja-JP" altLang="en-US" sz="1600" dirty="0">
                <a:latin typeface="+mn-lt"/>
              </a:rPr>
              <a:t>”</a:t>
            </a:r>
            <a:r>
              <a:rPr lang="en-US" altLang="ja-JP" sz="1600" dirty="0">
                <a:latin typeface="+mn-lt"/>
              </a:rPr>
              <a:t> </a:t>
            </a:r>
            <a:r>
              <a:rPr lang="en-US" altLang="ja-JP" sz="1600" dirty="0"/>
              <a:t>add-on identifier </a:t>
            </a:r>
            <a:r>
              <a:rPr lang="en-US" altLang="ja-JP" sz="1600" dirty="0">
                <a:latin typeface="+mn-lt"/>
              </a:rPr>
              <a:t>makes it possible to use both DI API and UI API, but requires an </a:t>
            </a:r>
            <a:r>
              <a:rPr lang="ja-JP" altLang="en-US" sz="1600" dirty="0">
                <a:latin typeface="+mn-lt"/>
              </a:rPr>
              <a:t>“</a:t>
            </a:r>
            <a:r>
              <a:rPr lang="en-US" altLang="ja-JP" sz="1600" dirty="0">
                <a:latin typeface="+mn-lt"/>
              </a:rPr>
              <a:t>SDK Development</a:t>
            </a:r>
            <a:r>
              <a:rPr lang="ja-JP" altLang="en-US" sz="1600" dirty="0">
                <a:latin typeface="+mn-lt"/>
              </a:rPr>
              <a:t>”</a:t>
            </a:r>
            <a:r>
              <a:rPr lang="en-US" altLang="ja-JP" sz="1600" dirty="0">
                <a:latin typeface="+mn-lt"/>
              </a:rPr>
              <a:t> license (concurrent user license)</a:t>
            </a:r>
          </a:p>
          <a:p>
            <a:pPr marL="184150" lvl="1" indent="-182563">
              <a:spcBef>
                <a:spcPts val="600"/>
              </a:spcBef>
              <a:buClr>
                <a:srgbClr val="F0AB00"/>
              </a:buClr>
              <a:buSzPct val="80000"/>
              <a:buFont typeface="Arial" pitchFamily="34" charset="0"/>
              <a:buChar char="■"/>
            </a:pPr>
            <a:r>
              <a:rPr lang="en-US" sz="1600" dirty="0">
                <a:latin typeface="+mn-lt"/>
              </a:rPr>
              <a:t>Use only the license key name (e.g. BASIS1234567890) to generate a </a:t>
            </a:r>
            <a:r>
              <a:rPr lang="ja-JP" altLang="en-US" sz="1600" dirty="0">
                <a:latin typeface="+mn-lt"/>
              </a:rPr>
              <a:t>“</a:t>
            </a:r>
            <a:r>
              <a:rPr lang="en-US" altLang="ja-JP" sz="1600" dirty="0">
                <a:latin typeface="+mn-lt"/>
              </a:rPr>
              <a:t>Solution</a:t>
            </a:r>
            <a:r>
              <a:rPr lang="ja-JP" altLang="en-US" sz="1600" dirty="0">
                <a:latin typeface="+mn-lt"/>
              </a:rPr>
              <a:t>”</a:t>
            </a:r>
            <a:r>
              <a:rPr lang="en-US" altLang="ja-JP" sz="1600" dirty="0">
                <a:latin typeface="+mn-lt"/>
              </a:rPr>
              <a:t> add-on identifier</a:t>
            </a:r>
            <a:endParaRPr lang="en-US" sz="1600" dirty="0">
              <a:latin typeface="+mn-lt"/>
            </a:endParaRPr>
          </a:p>
        </p:txBody>
      </p:sp>
      <p:pic>
        <p:nvPicPr>
          <p:cNvPr id="3" name="Picture 2">
            <a:extLst>
              <a:ext uri="{FF2B5EF4-FFF2-40B4-BE49-F238E27FC236}">
                <a16:creationId xmlns:a16="http://schemas.microsoft.com/office/drawing/2014/main" id="{779DE0A4-FAB2-44A7-A203-371AF626F4AA}"/>
              </a:ext>
            </a:extLst>
          </p:cNvPr>
          <p:cNvPicPr>
            <a:picLocks noChangeAspect="1"/>
          </p:cNvPicPr>
          <p:nvPr/>
        </p:nvPicPr>
        <p:blipFill>
          <a:blip r:embed="rId4"/>
          <a:stretch>
            <a:fillRect/>
          </a:stretch>
        </p:blipFill>
        <p:spPr>
          <a:xfrm>
            <a:off x="7842044" y="1412875"/>
            <a:ext cx="3848433" cy="2293819"/>
          </a:xfrm>
          <a:prstGeom prst="rect">
            <a:avLst/>
          </a:prstGeom>
        </p:spPr>
      </p:pic>
    </p:spTree>
    <p:custDataLst>
      <p:tags r:id="rId1"/>
    </p:custDataLst>
    <p:extLst>
      <p:ext uri="{BB962C8B-B14F-4D97-AF65-F5344CB8AC3E}">
        <p14:creationId xmlns:p14="http://schemas.microsoft.com/office/powerpoint/2010/main" val="17301313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Add-On Licensing</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67575"/>
            <a:ext cx="9874376" cy="115416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the System Landscape Directory (SLD) and security features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the license concept for the SAP Business One SDK and add-ons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38966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gray">
          <a:xfrm>
            <a:off x="504001" y="1412876"/>
            <a:ext cx="11186476" cy="4968453"/>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en-US" sz="1800" dirty="0"/>
              <a:t>In general, an add-on identifier string must be passed on to the </a:t>
            </a:r>
            <a:r>
              <a:rPr lang="en-US" sz="1800" b="1" dirty="0">
                <a:solidFill>
                  <a:schemeClr val="accent1"/>
                </a:solidFill>
              </a:rPr>
              <a:t>AddOnIdentifier</a:t>
            </a:r>
            <a:r>
              <a:rPr lang="en-US" sz="1800" dirty="0"/>
              <a:t> property before calling the </a:t>
            </a:r>
            <a:r>
              <a:rPr lang="en-US" sz="1800" dirty="0">
                <a:latin typeface="Courier New" pitchFamily="49" charset="0"/>
              </a:rPr>
              <a:t>Connect()</a:t>
            </a:r>
            <a:r>
              <a:rPr lang="en-US" sz="1800" dirty="0"/>
              <a:t> method of an API.</a:t>
            </a:r>
          </a:p>
          <a:p>
            <a:pPr>
              <a:spcBef>
                <a:spcPct val="75000"/>
              </a:spcBef>
              <a:buClr>
                <a:schemeClr val="tx1"/>
              </a:buClr>
              <a:buSzPct val="80000"/>
              <a:buFont typeface="Wingdings" pitchFamily="2" charset="2"/>
              <a:buNone/>
            </a:pPr>
            <a:r>
              <a:rPr lang="en-US" sz="1800" b="1" dirty="0">
                <a:solidFill>
                  <a:schemeClr val="accent3">
                    <a:lumMod val="60000"/>
                    <a:lumOff val="40000"/>
                  </a:schemeClr>
                </a:solidFill>
              </a:rPr>
              <a:t>Sample code, UI API</a:t>
            </a:r>
          </a:p>
          <a:p>
            <a:pPr>
              <a:spcBef>
                <a:spcPct val="75000"/>
              </a:spcBef>
              <a:buClr>
                <a:schemeClr val="tx1"/>
              </a:buClr>
              <a:buSzPct val="80000"/>
              <a:buFont typeface="Wingdings" pitchFamily="2" charset="2"/>
              <a:buNone/>
            </a:pPr>
            <a:r>
              <a:rPr lang="en-US" dirty="0">
                <a:latin typeface="Courier New" pitchFamily="49" charset="0"/>
              </a:rPr>
              <a:t>Dim b1GuiApi as New SAPbouiCOM.SboGuiApi</a:t>
            </a:r>
            <a:br>
              <a:rPr lang="en-US" dirty="0">
                <a:latin typeface="Courier New" pitchFamily="49" charset="0"/>
              </a:rPr>
            </a:br>
            <a:r>
              <a:rPr lang="en-US" dirty="0">
                <a:latin typeface="Courier New" pitchFamily="49" charset="0"/>
              </a:rPr>
              <a:t>b1GuiApi.AddonIdentifier = </a:t>
            </a:r>
            <a:r>
              <a:rPr lang="en-US" dirty="0"/>
              <a:t>„</a:t>
            </a:r>
            <a:r>
              <a:rPr lang="en-US" dirty="0">
                <a:latin typeface="Courier New" pitchFamily="49" charset="0"/>
              </a:rPr>
              <a:t>4CC5B8A4E0213A68489E38CB4052855EE8678 _ CD237F64D1C11C52706A541BD245D5E6E4050AE9B919FBE0FAB44F9</a:t>
            </a:r>
            <a:r>
              <a:rPr lang="ja-JP" altLang="en-US" dirty="0"/>
              <a:t>”</a:t>
            </a:r>
            <a:br>
              <a:rPr lang="en-US" altLang="ja-JP" dirty="0">
                <a:latin typeface="Courier New" pitchFamily="49" charset="0"/>
              </a:rPr>
            </a:br>
            <a:r>
              <a:rPr lang="en-US" altLang="ja-JP" dirty="0">
                <a:latin typeface="Courier New" pitchFamily="49" charset="0"/>
              </a:rPr>
              <a:t>b1GuiApi.Connect(sConnectionString)</a:t>
            </a:r>
          </a:p>
          <a:p>
            <a:pPr>
              <a:spcBef>
                <a:spcPct val="75000"/>
              </a:spcBef>
              <a:buClr>
                <a:schemeClr val="tx1"/>
              </a:buClr>
              <a:buSzPct val="80000"/>
              <a:buFont typeface="Wingdings" pitchFamily="2" charset="2"/>
              <a:buNone/>
            </a:pPr>
            <a:r>
              <a:rPr lang="en-US" sz="1800" b="1" dirty="0">
                <a:solidFill>
                  <a:schemeClr val="accent3">
                    <a:lumMod val="60000"/>
                    <a:lumOff val="40000"/>
                  </a:schemeClr>
                </a:solidFill>
              </a:rPr>
              <a:t>Sample code, DI API (for usage without UI API)</a:t>
            </a:r>
          </a:p>
          <a:p>
            <a:pPr>
              <a:spcBef>
                <a:spcPct val="75000"/>
              </a:spcBef>
              <a:buClr>
                <a:schemeClr val="tx1"/>
              </a:buClr>
              <a:buSzPct val="80000"/>
              <a:buFont typeface="Wingdings" pitchFamily="2" charset="2"/>
              <a:buNone/>
            </a:pPr>
            <a:r>
              <a:rPr lang="en-US" dirty="0">
                <a:latin typeface="Courier New" pitchFamily="49" charset="0"/>
              </a:rPr>
              <a:t>m_cmp = New SAPbobsCOM.Company</a:t>
            </a:r>
            <a:br>
              <a:rPr lang="en-US" dirty="0">
                <a:latin typeface="Courier New" pitchFamily="49" charset="0"/>
              </a:rPr>
            </a:br>
            <a:r>
              <a:rPr lang="en-US" dirty="0">
                <a:latin typeface="Courier New" pitchFamily="49" charset="0"/>
              </a:rPr>
              <a:t>m_cmp.AddonIdentifier = </a:t>
            </a:r>
            <a:r>
              <a:rPr lang="en-US" dirty="0"/>
              <a:t>„</a:t>
            </a:r>
            <a:r>
              <a:rPr lang="en-US" dirty="0">
                <a:latin typeface="Courier New" pitchFamily="49" charset="0"/>
              </a:rPr>
              <a:t>4CC5B8A4E0213A68489E38CB4052855EE8678 _ CD237F64D1C11C52706A541BD245D5E6E4050AE9B919FBE0FAB44F9</a:t>
            </a:r>
            <a:r>
              <a:rPr lang="ja-JP" altLang="en-US" dirty="0"/>
              <a:t>”</a:t>
            </a:r>
            <a:r>
              <a:rPr lang="en-US" altLang="ja-JP" dirty="0">
                <a:latin typeface="Courier New" pitchFamily="49" charset="0"/>
              </a:rPr>
              <a:t> </a:t>
            </a:r>
            <a:br>
              <a:rPr lang="en-US" altLang="ja-JP" dirty="0">
                <a:latin typeface="Courier New" pitchFamily="49" charset="0"/>
              </a:rPr>
            </a:br>
            <a:r>
              <a:rPr lang="en-US" altLang="ja-JP" dirty="0">
                <a:latin typeface="Courier New" pitchFamily="49" charset="0"/>
              </a:rPr>
              <a:t>lret = m_cmp.Connect()</a:t>
            </a:r>
            <a:endParaRPr lang="en-US" dirty="0">
              <a:latin typeface="Courier New" pitchFamily="49" charset="0"/>
            </a:endParaRPr>
          </a:p>
        </p:txBody>
      </p:sp>
      <p:sp>
        <p:nvSpPr>
          <p:cNvPr id="6" name="Title 5"/>
          <p:cNvSpPr>
            <a:spLocks noGrp="1"/>
          </p:cNvSpPr>
          <p:nvPr>
            <p:ph type="title"/>
          </p:nvPr>
        </p:nvSpPr>
        <p:spPr/>
        <p:txBody>
          <a:bodyPr/>
          <a:lstStyle/>
          <a:p>
            <a:r>
              <a:rPr lang="en-US" dirty="0"/>
              <a:t>Add-On Licensing: Activate License Check</a:t>
            </a:r>
            <a:endParaRPr lang="de-DE" dirty="0"/>
          </a:p>
        </p:txBody>
      </p:sp>
    </p:spTree>
    <p:custDataLst>
      <p:tags r:id="rId1"/>
    </p:custDataLst>
    <p:extLst>
      <p:ext uri="{BB962C8B-B14F-4D97-AF65-F5344CB8AC3E}">
        <p14:creationId xmlns:p14="http://schemas.microsoft.com/office/powerpoint/2010/main" val="4952126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Add-On Licensing: Technical Details</a:t>
            </a:r>
          </a:p>
        </p:txBody>
      </p:sp>
      <p:sp>
        <p:nvSpPr>
          <p:cNvPr id="31747" name="Rectangle 3"/>
          <p:cNvSpPr txBox="1">
            <a:spLocks noChangeArrowheads="1"/>
          </p:cNvSpPr>
          <p:nvPr/>
        </p:nvSpPr>
        <p:spPr bwMode="gray">
          <a:xfrm>
            <a:off x="504001" y="1484312"/>
            <a:ext cx="11186476" cy="4869595"/>
          </a:xfrm>
          <a:prstGeom prst="rect">
            <a:avLst/>
          </a:prstGeom>
          <a:noFill/>
          <a:ln w="12700">
            <a:noFill/>
            <a:miter lim="800000"/>
            <a:headEnd/>
            <a:tailEnd/>
          </a:ln>
        </p:spPr>
        <p:txBody>
          <a:bodyPr lIns="0" tIns="0" rIns="0" bIns="0"/>
          <a:lstStyle/>
          <a:p>
            <a:pPr marL="358775" lvl="1" indent="-269875">
              <a:spcBef>
                <a:spcPct val="25000"/>
              </a:spcBef>
              <a:buClr>
                <a:srgbClr val="F0AB00"/>
              </a:buClr>
              <a:buSzPct val="80000"/>
              <a:buNone/>
            </a:pPr>
            <a:r>
              <a:rPr lang="en-US" sz="2400" b="1" dirty="0">
                <a:solidFill>
                  <a:schemeClr val="accent3">
                    <a:lumMod val="60000"/>
                    <a:lumOff val="40000"/>
                  </a:schemeClr>
                </a:solidFill>
              </a:rPr>
              <a:t>Please note:</a:t>
            </a:r>
          </a:p>
          <a:p>
            <a:pPr marL="358775" lvl="1" indent="-269875">
              <a:spcBef>
                <a:spcPct val="25000"/>
              </a:spcBef>
              <a:buClr>
                <a:srgbClr val="F0AB00"/>
              </a:buClr>
              <a:buSzPct val="80000"/>
              <a:buFont typeface="Arial" pitchFamily="34" charset="0"/>
              <a:buChar char="■"/>
            </a:pPr>
            <a:r>
              <a:rPr lang="en-US" dirty="0"/>
              <a:t>Add-on solutions that use both UI API and DI API in conjunction with S</a:t>
            </a:r>
            <a:r>
              <a:rPr lang="en-US" altLang="ja-JP" dirty="0"/>
              <a:t>ingle Sign-On have to leave the </a:t>
            </a:r>
            <a:r>
              <a:rPr lang="en-US" altLang="ja-JP" dirty="0">
                <a:latin typeface="Courier New" pitchFamily="49" charset="0"/>
              </a:rPr>
              <a:t>AddOnIdentifier</a:t>
            </a:r>
            <a:r>
              <a:rPr lang="en-US" altLang="ja-JP" dirty="0"/>
              <a:t> property of DI</a:t>
            </a:r>
            <a:r>
              <a:rPr lang="de-DE" altLang="ja-JP" dirty="0"/>
              <a:t>‘</a:t>
            </a:r>
            <a:r>
              <a:rPr lang="en-US" altLang="ja-JP" dirty="0"/>
              <a:t>s company object empty!</a:t>
            </a:r>
          </a:p>
          <a:p>
            <a:pPr marL="358775" lvl="1" indent="-269875">
              <a:spcBef>
                <a:spcPct val="25000"/>
              </a:spcBef>
              <a:buClr>
                <a:srgbClr val="F0AB00"/>
              </a:buClr>
              <a:buSzPct val="80000"/>
              <a:buFont typeface="Arial" pitchFamily="34" charset="0"/>
              <a:buChar char="■"/>
            </a:pPr>
            <a:r>
              <a:rPr lang="en-US" dirty="0"/>
              <a:t>When using the </a:t>
            </a:r>
            <a:r>
              <a:rPr lang="ja-JP" altLang="en-US" dirty="0"/>
              <a:t>“</a:t>
            </a:r>
            <a:r>
              <a:rPr lang="en-US" altLang="ja-JP" dirty="0"/>
              <a:t>Multi Add-on</a:t>
            </a:r>
            <a:r>
              <a:rPr lang="ja-JP" altLang="en-US" dirty="0"/>
              <a:t>”</a:t>
            </a:r>
            <a:r>
              <a:rPr lang="en-US" altLang="ja-JP" dirty="0"/>
              <a:t> feature to open the DI connection through UI API, the </a:t>
            </a:r>
            <a:r>
              <a:rPr lang="en-US" altLang="ja-JP" dirty="0">
                <a:latin typeface="Courier New" pitchFamily="49" charset="0"/>
              </a:rPr>
              <a:t>Connect()</a:t>
            </a:r>
            <a:r>
              <a:rPr lang="en-US" altLang="ja-JP" dirty="0"/>
              <a:t> method won</a:t>
            </a:r>
            <a:r>
              <a:rPr lang="ja-JP" altLang="en-US" dirty="0"/>
              <a:t>’</a:t>
            </a:r>
            <a:r>
              <a:rPr lang="en-US" altLang="ja-JP" dirty="0"/>
              <a:t>t be called anyway.</a:t>
            </a:r>
          </a:p>
          <a:p>
            <a:pPr marL="358775" lvl="1" indent="-269875">
              <a:spcBef>
                <a:spcPct val="25000"/>
              </a:spcBef>
              <a:buClr>
                <a:srgbClr val="F0AB00"/>
              </a:buClr>
              <a:buSzPct val="80000"/>
              <a:buFont typeface="Arial" pitchFamily="34" charset="0"/>
              <a:buChar char="■"/>
            </a:pPr>
            <a:r>
              <a:rPr lang="en-US" dirty="0"/>
              <a:t>DI Server performs a license check when it starts.</a:t>
            </a:r>
          </a:p>
          <a:p>
            <a:pPr marL="358775" lvl="1" indent="-269875">
              <a:spcBef>
                <a:spcPct val="25000"/>
              </a:spcBef>
              <a:buClr>
                <a:srgbClr val="F0AB00"/>
              </a:buClr>
              <a:buSzPct val="80000"/>
              <a:buFont typeface="Arial" pitchFamily="34" charset="0"/>
              <a:buChar char="■"/>
            </a:pPr>
            <a:r>
              <a:rPr lang="de-DE" dirty="0"/>
              <a:t>DI Server has a CPU-based license model!</a:t>
            </a:r>
            <a:endParaRPr lang="en-US" dirty="0"/>
          </a:p>
          <a:p>
            <a:pPr marL="358775" lvl="1" indent="-269875">
              <a:spcBef>
                <a:spcPct val="25000"/>
              </a:spcBef>
              <a:buClr>
                <a:srgbClr val="F0AB00"/>
              </a:buClr>
              <a:buSzPct val="80000"/>
              <a:buFont typeface="Wingdings" pitchFamily="2" charset="2"/>
              <a:buChar char="n"/>
            </a:pPr>
            <a:endParaRPr lang="en-US" dirty="0"/>
          </a:p>
          <a:p>
            <a:pPr marL="358775" lvl="1" indent="-269875">
              <a:spcBef>
                <a:spcPct val="25000"/>
              </a:spcBef>
              <a:buClr>
                <a:srgbClr val="F0AB00"/>
              </a:buClr>
              <a:buSzPct val="80000"/>
              <a:buNone/>
            </a:pPr>
            <a:r>
              <a:rPr lang="en-US" sz="2400" b="1" dirty="0">
                <a:solidFill>
                  <a:schemeClr val="accent3">
                    <a:lumMod val="60000"/>
                    <a:lumOff val="40000"/>
                  </a:schemeClr>
                </a:solidFill>
              </a:rPr>
              <a:t>Please note further:</a:t>
            </a:r>
          </a:p>
          <a:p>
            <a:pPr marL="358775" lvl="1" indent="-269875">
              <a:spcBef>
                <a:spcPct val="25000"/>
              </a:spcBef>
              <a:buClr>
                <a:srgbClr val="F0AB00"/>
              </a:buClr>
              <a:buSzPct val="80000"/>
              <a:buFont typeface="Arial" pitchFamily="34" charset="0"/>
              <a:buChar char="■"/>
            </a:pPr>
            <a:r>
              <a:rPr lang="en-US" dirty="0"/>
              <a:t>UI API has a functionality that checks the license status of a particular form for the user currently logged in:</a:t>
            </a:r>
          </a:p>
          <a:p>
            <a:pPr marL="539750" lvl="2" indent="-180975">
              <a:spcBef>
                <a:spcPct val="25000"/>
              </a:spcBef>
              <a:buClr>
                <a:srgbClr val="F0AB00"/>
              </a:buClr>
              <a:buFont typeface="Wingdings" pitchFamily="2" charset="2"/>
              <a:buChar char="l"/>
            </a:pPr>
            <a:r>
              <a:rPr lang="en-US" dirty="0"/>
              <a:t>Application.Company.GetFormLicenseStatus(…)</a:t>
            </a:r>
          </a:p>
        </p:txBody>
      </p:sp>
    </p:spTree>
    <p:custDataLst>
      <p:tags r:id="rId1"/>
    </p:custDataLst>
    <p:extLst>
      <p:ext uri="{BB962C8B-B14F-4D97-AF65-F5344CB8AC3E}">
        <p14:creationId xmlns:p14="http://schemas.microsoft.com/office/powerpoint/2010/main" val="67475250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Add-On Licensing: </a:t>
            </a:r>
            <a:r>
              <a:rPr lang="de-DE" dirty="0"/>
              <a:t>License Administration</a:t>
            </a:r>
            <a:endParaRPr lang="en-US" dirty="0"/>
          </a:p>
        </p:txBody>
      </p:sp>
      <p:sp>
        <p:nvSpPr>
          <p:cNvPr id="32771" name="TextBox 2"/>
          <p:cNvSpPr txBox="1">
            <a:spLocks noChangeArrowheads="1"/>
          </p:cNvSpPr>
          <p:nvPr/>
        </p:nvSpPr>
        <p:spPr bwMode="auto">
          <a:xfrm>
            <a:off x="504001" y="1420586"/>
            <a:ext cx="11186476" cy="4632037"/>
          </a:xfrm>
          <a:prstGeom prst="rect">
            <a:avLst/>
          </a:prstGeom>
          <a:noFill/>
          <a:ln w="9525">
            <a:noFill/>
            <a:miter lim="800000"/>
            <a:headEnd/>
            <a:tailEnd/>
          </a:ln>
        </p:spPr>
        <p:txBody>
          <a:bodyPr wrap="square" lIns="0" tIns="0" rIns="0" bIns="0">
            <a:spAutoFit/>
          </a:bodyPr>
          <a:lstStyle/>
          <a:p>
            <a:pPr marL="236538" lvl="1" indent="-234950">
              <a:spcBef>
                <a:spcPts val="600"/>
              </a:spcBef>
              <a:buClr>
                <a:srgbClr val="F0AB00"/>
              </a:buClr>
              <a:buSzPct val="80000"/>
              <a:buFont typeface="Arial" pitchFamily="34" charset="0"/>
              <a:buChar char="■"/>
            </a:pPr>
            <a:r>
              <a:rPr lang="en-US" sz="2000" dirty="0"/>
              <a:t>SAP Business One and add-on licenses can be maintained and controlled through the license administration form ( -&gt; Administration -&gt; License -&gt; License Administration).</a:t>
            </a:r>
          </a:p>
          <a:p>
            <a:pPr marL="236538" lvl="1" indent="-234950">
              <a:spcBef>
                <a:spcPts val="600"/>
              </a:spcBef>
              <a:buClr>
                <a:srgbClr val="F0AB00"/>
              </a:buClr>
              <a:buSzPct val="80000"/>
              <a:buFont typeface="Arial" pitchFamily="34" charset="0"/>
              <a:buChar char="■"/>
            </a:pPr>
            <a:r>
              <a:rPr lang="en-US" sz="2000" dirty="0"/>
              <a:t>Configurations can be maintained only for the company database the administration is currently logged into.</a:t>
            </a:r>
          </a:p>
          <a:p>
            <a:pPr marL="236538" lvl="1" indent="-234950">
              <a:spcBef>
                <a:spcPts val="600"/>
              </a:spcBef>
              <a:buClr>
                <a:srgbClr val="F0AB00"/>
              </a:buClr>
              <a:buSzPct val="80000"/>
              <a:buFont typeface="Arial" pitchFamily="34" charset="0"/>
              <a:buChar char="■"/>
            </a:pPr>
            <a:r>
              <a:rPr lang="en-US" sz="2000" dirty="0"/>
              <a:t>Indirect Access user is a valid SAP Business One license type, but is not authorized for any functionality inside the SAP Business One GUI application.</a:t>
            </a:r>
          </a:p>
          <a:p>
            <a:pPr marL="236538" lvl="1" indent="-234950">
              <a:spcBef>
                <a:spcPts val="600"/>
              </a:spcBef>
              <a:buClr>
                <a:srgbClr val="F0AB00"/>
              </a:buClr>
              <a:buSzPct val="80000"/>
              <a:buFont typeface="Arial" pitchFamily="34" charset="0"/>
              <a:buChar char="■"/>
            </a:pPr>
            <a:r>
              <a:rPr lang="en-US" sz="2000" dirty="0"/>
              <a:t>No limitation on the number of add-ons assigned to one user</a:t>
            </a:r>
          </a:p>
          <a:p>
            <a:pPr marL="236538" lvl="1" indent="-234950">
              <a:spcBef>
                <a:spcPts val="600"/>
              </a:spcBef>
              <a:buClr>
                <a:srgbClr val="F0AB00"/>
              </a:buClr>
              <a:buSzPct val="80000"/>
              <a:buFont typeface="Arial" pitchFamily="34" charset="0"/>
              <a:buChar char="■"/>
            </a:pPr>
            <a:r>
              <a:rPr lang="en-US" sz="2000" dirty="0"/>
              <a:t>Add-on licenses can </a:t>
            </a:r>
            <a:r>
              <a:rPr lang="en-US" sz="2000" u="sng" dirty="0"/>
              <a:t>only</a:t>
            </a:r>
            <a:r>
              <a:rPr lang="en-US" sz="2000" dirty="0"/>
              <a:t> be assigned to users with a valid SAP Business One license type</a:t>
            </a:r>
          </a:p>
          <a:p>
            <a:pPr marL="236538" lvl="1" indent="-234950">
              <a:spcBef>
                <a:spcPts val="600"/>
              </a:spcBef>
              <a:buClr>
                <a:srgbClr val="F0AB00"/>
              </a:buClr>
              <a:buSzPct val="80000"/>
              <a:buFont typeface="Arial" pitchFamily="34" charset="0"/>
              <a:buChar char="■"/>
            </a:pPr>
            <a:r>
              <a:rPr lang="en-US" sz="2000" dirty="0"/>
              <a:t>Registered add-ons are displayed under </a:t>
            </a:r>
            <a:r>
              <a:rPr lang="en-US" sz="2000" i="1" dirty="0"/>
              <a:t>External Licenses</a:t>
            </a:r>
          </a:p>
          <a:p>
            <a:pPr marL="236538" lvl="1" indent="-234950">
              <a:spcBef>
                <a:spcPts val="600"/>
              </a:spcBef>
              <a:buClr>
                <a:srgbClr val="F0AB00"/>
              </a:buClr>
              <a:buSzPct val="80000"/>
              <a:buFont typeface="Arial" pitchFamily="34" charset="0"/>
              <a:buChar char="■"/>
            </a:pPr>
            <a:r>
              <a:rPr lang="de-DE" sz="2000" dirty="0"/>
              <a:t>Please note:</a:t>
            </a:r>
          </a:p>
          <a:p>
            <a:pPr marL="539750" lvl="2" indent="-296863">
              <a:spcBef>
                <a:spcPts val="600"/>
              </a:spcBef>
              <a:buClr>
                <a:srgbClr val="F0AB00"/>
              </a:buClr>
              <a:buFont typeface="Symbol" pitchFamily="18" charset="2"/>
              <a:buChar char="Þ"/>
            </a:pPr>
            <a:r>
              <a:rPr lang="en-US" sz="1600" dirty="0"/>
              <a:t>To</a:t>
            </a:r>
            <a:r>
              <a:rPr lang="de-DE" sz="1600" dirty="0"/>
              <a:t> </a:t>
            </a:r>
            <a:r>
              <a:rPr lang="en-US" sz="1600" dirty="0"/>
              <a:t>use the integration framework for SAP Business One, two (free) licenses have to be assigned to the (technical) user “B1i” in SAP Business One:</a:t>
            </a:r>
          </a:p>
          <a:p>
            <a:pPr marL="719138" lvl="3" indent="-179388">
              <a:spcBef>
                <a:spcPts val="600"/>
              </a:spcBef>
              <a:buFont typeface="Arial" pitchFamily="34" charset="0"/>
              <a:buChar char="■"/>
            </a:pPr>
            <a:r>
              <a:rPr lang="en-US" sz="1200" dirty="0"/>
              <a:t>License type “B1i”</a:t>
            </a:r>
          </a:p>
          <a:p>
            <a:pPr marL="719138" lvl="3" indent="-179388">
              <a:spcBef>
                <a:spcPts val="600"/>
              </a:spcBef>
              <a:buFont typeface="Arial" pitchFamily="34" charset="0"/>
              <a:buChar char="■"/>
            </a:pPr>
            <a:r>
              <a:rPr lang="en-US" sz="1200" dirty="0"/>
              <a:t>License type “B1iINDIRECT_MSS” </a:t>
            </a:r>
          </a:p>
        </p:txBody>
      </p:sp>
    </p:spTree>
    <p:extLst>
      <p:ext uri="{BB962C8B-B14F-4D97-AF65-F5344CB8AC3E}">
        <p14:creationId xmlns:p14="http://schemas.microsoft.com/office/powerpoint/2010/main" val="16275069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txBox="1">
            <a:spLocks noChangeArrowheads="1"/>
          </p:cNvSpPr>
          <p:nvPr/>
        </p:nvSpPr>
        <p:spPr bwMode="gray">
          <a:xfrm>
            <a:off x="6961683" y="1412875"/>
            <a:ext cx="4728794" cy="4394200"/>
          </a:xfrm>
          <a:prstGeom prst="rect">
            <a:avLst/>
          </a:prstGeom>
          <a:noFill/>
          <a:ln w="12700">
            <a:noFill/>
            <a:miter lim="800000"/>
            <a:headEnd/>
            <a:tailEnd/>
          </a:ln>
        </p:spPr>
        <p:txBody>
          <a:bodyPr lIns="0" tIns="0" rIns="0" bIns="0"/>
          <a:lstStyle/>
          <a:p>
            <a:pPr marL="184150" lvl="1" indent="-182563">
              <a:lnSpc>
                <a:spcPct val="120000"/>
              </a:lnSpc>
              <a:spcBef>
                <a:spcPct val="45000"/>
              </a:spcBef>
              <a:buClr>
                <a:srgbClr val="F0AB00"/>
              </a:buClr>
              <a:buSzPct val="80000"/>
              <a:buFont typeface="Wingdings" pitchFamily="2" charset="2"/>
              <a:buChar char="n"/>
            </a:pPr>
            <a:r>
              <a:rPr lang="en-US" sz="1800" dirty="0"/>
              <a:t>Registered add-ons are displayed under </a:t>
            </a:r>
            <a:r>
              <a:rPr lang="en-US" sz="1800" i="1" dirty="0"/>
              <a:t>External Licenses</a:t>
            </a:r>
          </a:p>
          <a:p>
            <a:pPr marL="184150" lvl="1" indent="-182563">
              <a:lnSpc>
                <a:spcPct val="120000"/>
              </a:lnSpc>
              <a:spcBef>
                <a:spcPct val="45000"/>
              </a:spcBef>
              <a:buClr>
                <a:srgbClr val="F0AB00"/>
              </a:buClr>
              <a:buSzPct val="80000"/>
              <a:buFont typeface="Wingdings" pitchFamily="2" charset="2"/>
              <a:buChar char="n"/>
            </a:pPr>
            <a:r>
              <a:rPr lang="en-US" sz="1800" dirty="0">
                <a:ea typeface="Arial Unicode MS" pitchFamily="34" charset="-128"/>
                <a:cs typeface="Arial Unicode MS" pitchFamily="34" charset="-128"/>
              </a:rPr>
              <a:t>Indirect Access user is a valid SAP Business One user type, but is not authorized for any application functionality. Users must be assigned a named user license (such as Professional User) or the new Indirect Access license.</a:t>
            </a:r>
          </a:p>
          <a:p>
            <a:pPr marL="184150" lvl="1" indent="-182563">
              <a:lnSpc>
                <a:spcPct val="120000"/>
              </a:lnSpc>
              <a:spcBef>
                <a:spcPct val="45000"/>
              </a:spcBef>
              <a:buClr>
                <a:srgbClr val="F0AB00"/>
              </a:buClr>
              <a:buSzPct val="80000"/>
              <a:buFont typeface="Wingdings" pitchFamily="2" charset="2"/>
              <a:buChar char="n"/>
            </a:pPr>
            <a:r>
              <a:rPr lang="en-US" sz="1800" dirty="0">
                <a:ea typeface="Arial Unicode MS" pitchFamily="34" charset="-128"/>
                <a:cs typeface="Arial Unicode MS" pitchFamily="34" charset="-128"/>
              </a:rPr>
              <a:t>No limitation on the number of add-ons assigned to one user type</a:t>
            </a:r>
          </a:p>
        </p:txBody>
      </p:sp>
      <p:grpSp>
        <p:nvGrpSpPr>
          <p:cNvPr id="10" name="Group 9"/>
          <p:cNvGrpSpPr/>
          <p:nvPr/>
        </p:nvGrpSpPr>
        <p:grpSpPr>
          <a:xfrm>
            <a:off x="504000" y="1412875"/>
            <a:ext cx="5881619" cy="2757025"/>
            <a:chOff x="293688" y="1112838"/>
            <a:chExt cx="5049837" cy="3171825"/>
          </a:xfrm>
        </p:grpSpPr>
        <p:pic>
          <p:nvPicPr>
            <p:cNvPr id="33796" name="Picture 13"/>
            <p:cNvPicPr>
              <a:picLocks noChangeAspect="1" noChangeArrowheads="1"/>
            </p:cNvPicPr>
            <p:nvPr/>
          </p:nvPicPr>
          <p:blipFill>
            <a:blip r:embed="rId3" cstate="print"/>
            <a:srcRect/>
            <a:stretch>
              <a:fillRect/>
            </a:stretch>
          </p:blipFill>
          <p:spPr bwMode="auto">
            <a:xfrm>
              <a:off x="293688" y="1112838"/>
              <a:ext cx="5049837" cy="3171825"/>
            </a:xfrm>
            <a:prstGeom prst="rect">
              <a:avLst/>
            </a:prstGeom>
            <a:noFill/>
            <a:ln w="9525">
              <a:noFill/>
              <a:miter lim="800000"/>
              <a:headEnd/>
              <a:tailEnd/>
            </a:ln>
          </p:spPr>
        </p:pic>
        <p:pic>
          <p:nvPicPr>
            <p:cNvPr id="33797" name="Picture 14"/>
            <p:cNvPicPr>
              <a:picLocks noChangeAspect="1" noChangeArrowheads="1"/>
            </p:cNvPicPr>
            <p:nvPr/>
          </p:nvPicPr>
          <p:blipFill>
            <a:blip r:embed="rId4" cstate="print"/>
            <a:srcRect/>
            <a:stretch>
              <a:fillRect/>
            </a:stretch>
          </p:blipFill>
          <p:spPr bwMode="auto">
            <a:xfrm>
              <a:off x="2366963" y="2409825"/>
              <a:ext cx="1400175" cy="165100"/>
            </a:xfrm>
            <a:prstGeom prst="rect">
              <a:avLst/>
            </a:prstGeom>
            <a:noFill/>
            <a:ln w="9525">
              <a:noFill/>
              <a:miter lim="800000"/>
              <a:headEnd/>
              <a:tailEnd/>
            </a:ln>
          </p:spPr>
        </p:pic>
        <p:sp>
          <p:nvSpPr>
            <p:cNvPr id="33798" name="Rounded Rectangle 7"/>
            <p:cNvSpPr>
              <a:spLocks noChangeArrowheads="1"/>
            </p:cNvSpPr>
            <p:nvPr/>
          </p:nvSpPr>
          <p:spPr bwMode="auto">
            <a:xfrm>
              <a:off x="2289175" y="3176588"/>
              <a:ext cx="2892425" cy="655637"/>
            </a:xfrm>
            <a:prstGeom prst="roundRect">
              <a:avLst>
                <a:gd name="adj" fmla="val 16667"/>
              </a:avLst>
            </a:prstGeom>
            <a:noFill/>
            <a:ln w="28575">
              <a:solidFill>
                <a:schemeClr val="accent1"/>
              </a:solidFill>
              <a:round/>
              <a:headEnd/>
              <a:tailEnd/>
            </a:ln>
          </p:spPr>
          <p:txBody>
            <a:bodyPr wrap="none" lIns="90000" tIns="46800" rIns="90000" bIns="46800" anchor="ctr"/>
            <a:lstStyle/>
            <a:p>
              <a:pPr marL="244475" indent="-244475" algn="ctr">
                <a:buClr>
                  <a:schemeClr val="accent1"/>
                </a:buClr>
                <a:buSzPct val="80000"/>
              </a:pPr>
              <a:endParaRPr lang="de-DE" dirty="0"/>
            </a:p>
          </p:txBody>
        </p:sp>
      </p:grpSp>
      <p:sp>
        <p:nvSpPr>
          <p:cNvPr id="33799" name="Rectangle 4"/>
          <p:cNvSpPr>
            <a:spLocks noChangeArrowheads="1"/>
          </p:cNvSpPr>
          <p:nvPr/>
        </p:nvSpPr>
        <p:spPr bwMode="auto">
          <a:xfrm>
            <a:off x="504000" y="4477616"/>
            <a:ext cx="5881620" cy="1631216"/>
          </a:xfrm>
          <a:prstGeom prst="rect">
            <a:avLst/>
          </a:prstGeom>
          <a:noFill/>
          <a:ln w="9525">
            <a:noFill/>
            <a:miter lim="800000"/>
            <a:headEnd/>
            <a:tailEnd/>
          </a:ln>
        </p:spPr>
        <p:txBody>
          <a:bodyPr wrap="square" lIns="0" tIns="0" rIns="0" bIns="0">
            <a:spAutoFit/>
          </a:bodyPr>
          <a:lstStyle/>
          <a:p>
            <a:pPr marL="184150" lvl="1" indent="-182563">
              <a:spcBef>
                <a:spcPts val="300"/>
              </a:spcBef>
              <a:buClr>
                <a:srgbClr val="F0AB00"/>
              </a:buClr>
              <a:buSzPct val="80000"/>
              <a:buNone/>
            </a:pPr>
            <a:r>
              <a:rPr lang="en-US" sz="1600" dirty="0"/>
              <a:t>The license administration form enables:</a:t>
            </a:r>
          </a:p>
          <a:p>
            <a:pPr marL="184150" lvl="1" indent="-182563">
              <a:spcBef>
                <a:spcPts val="300"/>
              </a:spcBef>
              <a:buClr>
                <a:srgbClr val="F0AB00"/>
              </a:buClr>
              <a:buSzPct val="80000"/>
              <a:buFont typeface="Arial" pitchFamily="34" charset="0"/>
              <a:buChar char="■"/>
            </a:pPr>
            <a:r>
              <a:rPr lang="en-US" sz="1600" dirty="0"/>
              <a:t>Administrators to maintain licenses and grant users access to SAP Business One modules and add-on solutions</a:t>
            </a:r>
          </a:p>
          <a:p>
            <a:pPr marL="184150" lvl="1" indent="-182563">
              <a:spcBef>
                <a:spcPts val="300"/>
              </a:spcBef>
              <a:buClr>
                <a:srgbClr val="F0AB00"/>
              </a:buClr>
              <a:buSzPct val="80000"/>
              <a:buFont typeface="Arial" pitchFamily="34" charset="0"/>
              <a:buChar char="■"/>
            </a:pPr>
            <a:r>
              <a:rPr lang="en-US" sz="1600" dirty="0"/>
              <a:t>Viewing of content of license files</a:t>
            </a:r>
          </a:p>
          <a:p>
            <a:pPr marL="184150" lvl="1" indent="-182563">
              <a:spcBef>
                <a:spcPts val="300"/>
              </a:spcBef>
              <a:buClr>
                <a:srgbClr val="F0AB00"/>
              </a:buClr>
              <a:buSzPct val="80000"/>
              <a:buFont typeface="Arial" pitchFamily="34" charset="0"/>
              <a:buChar char="■"/>
            </a:pPr>
            <a:r>
              <a:rPr lang="en-US" sz="1600" dirty="0"/>
              <a:t>Importing of a new license file into the license service</a:t>
            </a:r>
          </a:p>
          <a:p>
            <a:pPr marL="184150" lvl="1" indent="-182563">
              <a:spcBef>
                <a:spcPts val="300"/>
              </a:spcBef>
              <a:buClr>
                <a:srgbClr val="F0AB00"/>
              </a:buClr>
              <a:buSzPct val="80000"/>
              <a:buFont typeface="Arial" pitchFamily="34" charset="0"/>
              <a:buChar char="■"/>
            </a:pPr>
            <a:r>
              <a:rPr lang="en-US" sz="1600" dirty="0"/>
              <a:t>Locking of any users from the SAP Business One system</a:t>
            </a:r>
          </a:p>
        </p:txBody>
      </p:sp>
      <p:sp>
        <p:nvSpPr>
          <p:cNvPr id="8" name="Title 7"/>
          <p:cNvSpPr>
            <a:spLocks noGrp="1"/>
          </p:cNvSpPr>
          <p:nvPr>
            <p:ph type="title"/>
          </p:nvPr>
        </p:nvSpPr>
        <p:spPr/>
        <p:txBody>
          <a:bodyPr/>
          <a:lstStyle/>
          <a:p>
            <a:r>
              <a:rPr lang="en-US" dirty="0"/>
              <a:t>Add-On Licensing</a:t>
            </a:r>
            <a:r>
              <a:rPr lang="de-DE" dirty="0"/>
              <a:t>: License Administration Form</a:t>
            </a:r>
          </a:p>
        </p:txBody>
      </p:sp>
    </p:spTree>
    <p:extLst>
      <p:ext uri="{BB962C8B-B14F-4D97-AF65-F5344CB8AC3E}">
        <p14:creationId xmlns:p14="http://schemas.microsoft.com/office/powerpoint/2010/main" val="427334704"/>
      </p:ext>
    </p:extLst>
  </p:cSld>
  <p:clrMapOvr>
    <a:masterClrMapping/>
  </p:clrMapOvr>
  <p:transition advTm="411"/>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04001" y="504000"/>
            <a:ext cx="11186476" cy="369332"/>
          </a:xfrm>
        </p:spPr>
        <p:txBody>
          <a:bodyPr/>
          <a:lstStyle/>
          <a:p>
            <a:r>
              <a:rPr lang="en-US" dirty="0">
                <a:ea typeface="ヒラギノ角ゴ Pro W3" pitchFamily="-84" charset="-128"/>
              </a:rPr>
              <a:t>Add-On Licensing: </a:t>
            </a:r>
            <a:r>
              <a:rPr lang="en-US" dirty="0"/>
              <a:t>Business</a:t>
            </a:r>
            <a:r>
              <a:rPr lang="en-GB" dirty="0"/>
              <a:t> Example</a:t>
            </a:r>
            <a:endParaRPr lang="de-DE" dirty="0"/>
          </a:p>
        </p:txBody>
      </p:sp>
      <p:pic>
        <p:nvPicPr>
          <p:cNvPr id="5" name="Picture 4">
            <a:extLst>
              <a:ext uri="{FF2B5EF4-FFF2-40B4-BE49-F238E27FC236}">
                <a16:creationId xmlns:a16="http://schemas.microsoft.com/office/drawing/2014/main" id="{A6FAC804-1C51-47E9-8EFB-529DDD589A57}"/>
              </a:ext>
            </a:extLst>
          </p:cNvPr>
          <p:cNvPicPr>
            <a:picLocks noChangeAspect="1"/>
          </p:cNvPicPr>
          <p:nvPr/>
        </p:nvPicPr>
        <p:blipFill>
          <a:blip r:embed="rId3"/>
          <a:stretch>
            <a:fillRect/>
          </a:stretch>
        </p:blipFill>
        <p:spPr>
          <a:xfrm>
            <a:off x="505875" y="1621888"/>
            <a:ext cx="932400" cy="932400"/>
          </a:xfrm>
          <a:prstGeom prst="rect">
            <a:avLst/>
          </a:prstGeom>
        </p:spPr>
      </p:pic>
      <p:sp>
        <p:nvSpPr>
          <p:cNvPr id="6" name="TextBox 5">
            <a:extLst>
              <a:ext uri="{FF2B5EF4-FFF2-40B4-BE49-F238E27FC236}">
                <a16:creationId xmlns:a16="http://schemas.microsoft.com/office/drawing/2014/main" id="{61986CBC-DFF9-47F0-9610-731B212D6D79}"/>
              </a:ext>
            </a:extLst>
          </p:cNvPr>
          <p:cNvSpPr txBox="1"/>
          <p:nvPr/>
        </p:nvSpPr>
        <p:spPr>
          <a:xfrm>
            <a:off x="1816101" y="2196065"/>
            <a:ext cx="9874376" cy="2462213"/>
          </a:xfrm>
          <a:prstGeom prst="rect">
            <a:avLst/>
          </a:prstGeom>
          <a:noFill/>
        </p:spPr>
        <p:txBody>
          <a:bodyPr wrap="square" lIns="0" tIns="0" rIns="0" bIns="0" rtlCol="0">
            <a:spAutoFit/>
          </a:bodyPr>
          <a:lstStyle/>
          <a:p>
            <a:pPr eaLnBrk="0" hangingPunct="0">
              <a:spcAft>
                <a:spcPct val="50000"/>
              </a:spcAft>
              <a:buClr>
                <a:schemeClr val="accent2"/>
              </a:buClr>
              <a:buFont typeface="Wingdings" pitchFamily="2" charset="2"/>
              <a:buNone/>
            </a:pPr>
            <a:r>
              <a:rPr lang="en-GB" sz="3200" dirty="0"/>
              <a:t>Your company has built a solution (add-on) for SAP Business One. Now you want to add license checks for named users to your solution. To do so, you use the license concept of the SAP Business One Software Development Kit. </a:t>
            </a:r>
          </a:p>
        </p:txBody>
      </p:sp>
    </p:spTree>
    <p:extLst>
      <p:ext uri="{BB962C8B-B14F-4D97-AF65-F5344CB8AC3E}">
        <p14:creationId xmlns:p14="http://schemas.microsoft.com/office/powerpoint/2010/main" val="18646654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8"/>
          <p:cNvSpPr>
            <a:spLocks noChangeArrowheads="1"/>
          </p:cNvSpPr>
          <p:nvPr/>
        </p:nvSpPr>
        <p:spPr bwMode="auto">
          <a:xfrm>
            <a:off x="3219450" y="3281539"/>
            <a:ext cx="4424362" cy="823912"/>
          </a:xfrm>
          <a:prstGeom prst="rect">
            <a:avLst/>
          </a:prstGeom>
          <a:solidFill>
            <a:schemeClr val="accent1">
              <a:lumMod val="40000"/>
              <a:lumOff val="60000"/>
            </a:schemeClr>
          </a:solidFill>
          <a:ln w="9525" algn="ctr">
            <a:solidFill>
              <a:schemeClr val="accent2"/>
            </a:solidFill>
            <a:round/>
            <a:headEnd/>
            <a:tailEnd/>
          </a:ln>
          <a:scene3d>
            <a:camera prst="orthographicFront"/>
            <a:lightRig rig="threePt" dir="t"/>
          </a:scene3d>
          <a:sp3d>
            <a:bevelT/>
          </a:sp3d>
        </p:spPr>
        <p:txBody>
          <a:bodyPr lIns="90000" tIns="46800" rIns="90000" bIns="46800" anchor="ctr"/>
          <a:lstStyle/>
          <a:p>
            <a:pPr algn="ctr">
              <a:defRPr/>
            </a:pPr>
            <a:endParaRPr lang="en-US" altLang="zh-CN" dirty="0">
              <a:ea typeface="SimSun" pitchFamily="2" charset="-122"/>
            </a:endParaRPr>
          </a:p>
        </p:txBody>
      </p:sp>
      <p:sp>
        <p:nvSpPr>
          <p:cNvPr id="53251" name="Rectangle 30"/>
          <p:cNvSpPr>
            <a:spLocks noChangeArrowheads="1"/>
          </p:cNvSpPr>
          <p:nvPr/>
        </p:nvSpPr>
        <p:spPr bwMode="auto">
          <a:xfrm>
            <a:off x="3695699" y="3592688"/>
            <a:ext cx="1680918" cy="392112"/>
          </a:xfrm>
          <a:prstGeom prst="rect">
            <a:avLst/>
          </a:prstGeom>
          <a:solidFill>
            <a:schemeClr val="accent1"/>
          </a:solidFill>
          <a:ln w="9525" algn="ctr">
            <a:solidFill>
              <a:schemeClr val="accent2"/>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lIns="90000" tIns="46800" rIns="90000" bIns="46800" anchor="ctr"/>
          <a:lstStyle/>
          <a:p>
            <a:pPr>
              <a:defRPr/>
            </a:pPr>
            <a:r>
              <a:rPr lang="en-US" altLang="zh-CN" sz="1400" dirty="0">
                <a:ea typeface="SimSun" pitchFamily="2" charset="-122"/>
              </a:rPr>
              <a:t>License server</a:t>
            </a:r>
          </a:p>
        </p:txBody>
      </p:sp>
      <p:sp>
        <p:nvSpPr>
          <p:cNvPr id="53252" name="Rectangle 30"/>
          <p:cNvSpPr>
            <a:spLocks noChangeArrowheads="1"/>
          </p:cNvSpPr>
          <p:nvPr/>
        </p:nvSpPr>
        <p:spPr bwMode="auto">
          <a:xfrm>
            <a:off x="6097587" y="3592688"/>
            <a:ext cx="1222375" cy="392112"/>
          </a:xfrm>
          <a:prstGeom prst="rect">
            <a:avLst/>
          </a:prstGeom>
          <a:solidFill>
            <a:schemeClr val="accent1"/>
          </a:solidFill>
          <a:ln w="9525" algn="ctr">
            <a:solidFill>
              <a:schemeClr val="accent2"/>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lIns="90000" tIns="46800" rIns="90000" bIns="46800" anchor="ctr"/>
          <a:lstStyle/>
          <a:p>
            <a:pPr algn="ctr">
              <a:defRPr/>
            </a:pPr>
            <a:r>
              <a:rPr lang="en-US" altLang="zh-CN" sz="1400" dirty="0">
                <a:ea typeface="SimSun" pitchFamily="2" charset="-122"/>
              </a:rPr>
              <a:t>SLD</a:t>
            </a:r>
          </a:p>
        </p:txBody>
      </p:sp>
      <p:cxnSp>
        <p:nvCxnSpPr>
          <p:cNvPr id="53255" name="Straight Arrow Connector 24"/>
          <p:cNvCxnSpPr>
            <a:cxnSpLocks noChangeShapeType="1"/>
          </p:cNvCxnSpPr>
          <p:nvPr/>
        </p:nvCxnSpPr>
        <p:spPr bwMode="auto">
          <a:xfrm flipV="1">
            <a:off x="4402136" y="3984800"/>
            <a:ext cx="7938" cy="609600"/>
          </a:xfrm>
          <a:prstGeom prst="straightConnector1">
            <a:avLst/>
          </a:prstGeom>
          <a:noFill/>
          <a:ln w="25400" algn="ctr">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53256" name="Straight Arrow Connector 24"/>
          <p:cNvCxnSpPr>
            <a:cxnSpLocks noChangeShapeType="1"/>
          </p:cNvCxnSpPr>
          <p:nvPr/>
        </p:nvCxnSpPr>
        <p:spPr bwMode="auto">
          <a:xfrm flipV="1">
            <a:off x="4402136" y="3789538"/>
            <a:ext cx="1695450" cy="804862"/>
          </a:xfrm>
          <a:prstGeom prst="straightConnector1">
            <a:avLst/>
          </a:prstGeom>
          <a:noFill/>
          <a:ln w="25400" algn="ctr">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53257" name="Straight Arrow Connector 24"/>
          <p:cNvCxnSpPr>
            <a:cxnSpLocks noChangeShapeType="1"/>
          </p:cNvCxnSpPr>
          <p:nvPr/>
        </p:nvCxnSpPr>
        <p:spPr bwMode="auto">
          <a:xfrm flipH="1" flipV="1">
            <a:off x="5124450" y="3789538"/>
            <a:ext cx="1590675" cy="804862"/>
          </a:xfrm>
          <a:prstGeom prst="straightConnector1">
            <a:avLst/>
          </a:prstGeom>
          <a:noFill/>
          <a:ln w="25400" algn="ctr">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53258" name="Straight Arrow Connector 24"/>
          <p:cNvCxnSpPr>
            <a:cxnSpLocks noChangeShapeType="1"/>
          </p:cNvCxnSpPr>
          <p:nvPr/>
        </p:nvCxnSpPr>
        <p:spPr bwMode="auto">
          <a:xfrm flipH="1" flipV="1">
            <a:off x="6708774" y="3984800"/>
            <a:ext cx="6350" cy="609600"/>
          </a:xfrm>
          <a:prstGeom prst="straightConnector1">
            <a:avLst/>
          </a:prstGeom>
          <a:noFill/>
          <a:ln w="25400" algn="ctr">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0255" name="TextBox 26"/>
          <p:cNvSpPr txBox="1">
            <a:spLocks noChangeArrowheads="1"/>
          </p:cNvSpPr>
          <p:nvPr/>
        </p:nvSpPr>
        <p:spPr bwMode="auto">
          <a:xfrm>
            <a:off x="3181350" y="3259314"/>
            <a:ext cx="1354137" cy="276225"/>
          </a:xfrm>
          <a:prstGeom prst="rect">
            <a:avLst/>
          </a:prstGeom>
          <a:noFill/>
          <a:ln w="9525">
            <a:noFill/>
            <a:miter lim="800000"/>
            <a:headEnd/>
            <a:tailEnd/>
          </a:ln>
        </p:spPr>
        <p:txBody>
          <a:bodyPr wrap="square">
            <a:spAutoFit/>
          </a:bodyPr>
          <a:lstStyle/>
          <a:p>
            <a:r>
              <a:rPr lang="en-US" sz="1200" dirty="0"/>
              <a:t>Server machine</a:t>
            </a:r>
            <a:endParaRPr lang="en-US" sz="1800" dirty="0"/>
          </a:p>
        </p:txBody>
      </p:sp>
      <p:sp>
        <p:nvSpPr>
          <p:cNvPr id="30" name="Rectangle 29"/>
          <p:cNvSpPr/>
          <p:nvPr/>
        </p:nvSpPr>
        <p:spPr>
          <a:xfrm>
            <a:off x="3860800" y="2456038"/>
            <a:ext cx="3392487" cy="514350"/>
          </a:xfrm>
          <a:prstGeom prst="rect">
            <a:avLst/>
          </a:prstGeom>
          <a:solidFill>
            <a:schemeClr val="tx2">
              <a:lumMod val="20000"/>
              <a:lumOff val="80000"/>
            </a:schemeClr>
          </a:solidFill>
          <a:ln w="12700">
            <a:solidFill>
              <a:schemeClr val="bg1">
                <a:lumMod val="7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Browser/ SLD Client</a:t>
            </a:r>
          </a:p>
        </p:txBody>
      </p:sp>
      <p:cxnSp>
        <p:nvCxnSpPr>
          <p:cNvPr id="53261" name="Straight Arrow Connector 24"/>
          <p:cNvCxnSpPr>
            <a:cxnSpLocks noChangeShapeType="1"/>
          </p:cNvCxnSpPr>
          <p:nvPr/>
        </p:nvCxnSpPr>
        <p:spPr bwMode="auto">
          <a:xfrm flipH="1">
            <a:off x="6708775" y="2970388"/>
            <a:ext cx="3175" cy="622300"/>
          </a:xfrm>
          <a:prstGeom prst="straightConnector1">
            <a:avLst/>
          </a:prstGeom>
          <a:noFill/>
          <a:ln w="25400" algn="ctr">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46" name="Rounded Rectangular Callout 45"/>
          <p:cNvSpPr/>
          <p:nvPr/>
        </p:nvSpPr>
        <p:spPr>
          <a:xfrm>
            <a:off x="1893887" y="3256139"/>
            <a:ext cx="1063625" cy="928687"/>
          </a:xfrm>
          <a:prstGeom prst="wedgeRoundRectCallout">
            <a:avLst>
              <a:gd name="adj1" fmla="val 101535"/>
              <a:gd name="adj2" fmla="val 9234"/>
              <a:gd name="adj3" fmla="val 16667"/>
            </a:avLst>
          </a:prstGeom>
          <a:solidFill>
            <a:schemeClr val="accent1">
              <a:lumMod val="75000"/>
              <a:alpha val="40000"/>
            </a:schemeClr>
          </a:solidFill>
          <a:ln w="6350">
            <a:solidFill>
              <a:schemeClr val="tx1">
                <a:lumMod val="65000"/>
                <a:lumOff val="3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pitchFamily="34" charset="0"/>
              <a:buChar char="•"/>
              <a:defRPr/>
            </a:pPr>
            <a:r>
              <a:rPr lang="en-US" sz="1200" dirty="0">
                <a:solidFill>
                  <a:schemeClr val="tx1"/>
                </a:solidFill>
              </a:rPr>
              <a:t>License </a:t>
            </a:r>
          </a:p>
        </p:txBody>
      </p:sp>
      <p:sp>
        <p:nvSpPr>
          <p:cNvPr id="47" name="Rounded Rectangular Callout 46"/>
          <p:cNvSpPr/>
          <p:nvPr/>
        </p:nvSpPr>
        <p:spPr>
          <a:xfrm>
            <a:off x="8208961" y="2989438"/>
            <a:ext cx="1982788" cy="1449387"/>
          </a:xfrm>
          <a:prstGeom prst="wedgeRoundRectCallout">
            <a:avLst>
              <a:gd name="adj1" fmla="val -94396"/>
              <a:gd name="adj2" fmla="val 7800"/>
              <a:gd name="adj3" fmla="val 16667"/>
            </a:avLst>
          </a:prstGeom>
          <a:solidFill>
            <a:schemeClr val="accent1">
              <a:lumMod val="75000"/>
              <a:alpha val="40000"/>
            </a:schemeClr>
          </a:solidFill>
          <a:ln w="6350">
            <a:solidFill>
              <a:schemeClr val="tx1">
                <a:lumMod val="65000"/>
                <a:lumOff val="35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pitchFamily="34" charset="0"/>
              <a:buChar char="•"/>
              <a:defRPr/>
            </a:pPr>
            <a:r>
              <a:rPr lang="en-US" sz="1200" dirty="0">
                <a:solidFill>
                  <a:schemeClr val="tx1"/>
                </a:solidFill>
              </a:rPr>
              <a:t>Server list</a:t>
            </a:r>
          </a:p>
          <a:p>
            <a:pPr marL="171450" indent="-171450">
              <a:buFont typeface="Arial" pitchFamily="34" charset="0"/>
              <a:buChar char="•"/>
              <a:defRPr/>
            </a:pPr>
            <a:r>
              <a:rPr lang="en-US" sz="1200" dirty="0">
                <a:solidFill>
                  <a:schemeClr val="tx1"/>
                </a:solidFill>
              </a:rPr>
              <a:t>SSO</a:t>
            </a:r>
          </a:p>
          <a:p>
            <a:pPr marL="171450" indent="-171450">
              <a:buFont typeface="Arial" pitchFamily="34" charset="0"/>
              <a:buChar char="•"/>
              <a:defRPr/>
            </a:pPr>
            <a:r>
              <a:rPr lang="en-US" sz="1200" dirty="0">
                <a:solidFill>
                  <a:schemeClr val="tx1"/>
                </a:solidFill>
              </a:rPr>
              <a:t>DB credential</a:t>
            </a:r>
          </a:p>
          <a:p>
            <a:pPr marL="171450" indent="-171450">
              <a:buFont typeface="Arial" pitchFamily="34" charset="0"/>
              <a:buChar char="•"/>
              <a:defRPr/>
            </a:pPr>
            <a:r>
              <a:rPr lang="en-US" sz="1200" dirty="0">
                <a:solidFill>
                  <a:schemeClr val="tx1"/>
                </a:solidFill>
              </a:rPr>
              <a:t>Site user</a:t>
            </a:r>
          </a:p>
          <a:p>
            <a:pPr marL="171450" indent="-171450">
              <a:buFont typeface="Arial" pitchFamily="34" charset="0"/>
              <a:buChar char="•"/>
              <a:defRPr/>
            </a:pPr>
            <a:r>
              <a:rPr lang="en-US" sz="1200" dirty="0">
                <a:solidFill>
                  <a:schemeClr val="tx1"/>
                </a:solidFill>
              </a:rPr>
              <a:t>Dynamic key</a:t>
            </a:r>
          </a:p>
          <a:p>
            <a:pPr marL="171450" indent="-171450">
              <a:buFont typeface="Arial" pitchFamily="34" charset="0"/>
              <a:buChar char="•"/>
              <a:defRPr/>
            </a:pPr>
            <a:r>
              <a:rPr lang="en-US" sz="1200" dirty="0">
                <a:solidFill>
                  <a:schemeClr val="tx1"/>
                </a:solidFill>
              </a:rPr>
              <a:t>Encryption algorithm</a:t>
            </a:r>
          </a:p>
          <a:p>
            <a:pPr marL="171450" indent="-171450">
              <a:buFont typeface="Arial" pitchFamily="34" charset="0"/>
              <a:buChar char="•"/>
              <a:defRPr/>
            </a:pPr>
            <a:r>
              <a:rPr lang="en-US" sz="1200" dirty="0">
                <a:solidFill>
                  <a:schemeClr val="tx1"/>
                </a:solidFill>
              </a:rPr>
              <a:t>Read-only DB user</a:t>
            </a:r>
          </a:p>
        </p:txBody>
      </p:sp>
      <p:sp>
        <p:nvSpPr>
          <p:cNvPr id="10274" name="TextBox 47"/>
          <p:cNvSpPr txBox="1">
            <a:spLocks noChangeArrowheads="1"/>
          </p:cNvSpPr>
          <p:nvPr/>
        </p:nvSpPr>
        <p:spPr bwMode="auto">
          <a:xfrm>
            <a:off x="4371974" y="4210226"/>
            <a:ext cx="838200" cy="277813"/>
          </a:xfrm>
          <a:prstGeom prst="rect">
            <a:avLst/>
          </a:prstGeom>
          <a:noFill/>
          <a:ln w="9525">
            <a:noFill/>
            <a:miter lim="800000"/>
            <a:headEnd/>
            <a:tailEnd/>
          </a:ln>
        </p:spPr>
        <p:txBody>
          <a:bodyPr wrap="square">
            <a:spAutoFit/>
          </a:bodyPr>
          <a:lstStyle/>
          <a:p>
            <a:r>
              <a:rPr lang="en-US" sz="1200" dirty="0"/>
              <a:t>login</a:t>
            </a:r>
            <a:endParaRPr lang="en-US" sz="1800" dirty="0"/>
          </a:p>
        </p:txBody>
      </p:sp>
      <p:sp>
        <p:nvSpPr>
          <p:cNvPr id="10275" name="TextBox 48"/>
          <p:cNvSpPr txBox="1">
            <a:spLocks noChangeArrowheads="1"/>
          </p:cNvSpPr>
          <p:nvPr/>
        </p:nvSpPr>
        <p:spPr bwMode="auto">
          <a:xfrm>
            <a:off x="6246811" y="4161013"/>
            <a:ext cx="838200" cy="277812"/>
          </a:xfrm>
          <a:prstGeom prst="rect">
            <a:avLst/>
          </a:prstGeom>
          <a:noFill/>
          <a:ln w="9525">
            <a:noFill/>
            <a:miter lim="800000"/>
            <a:headEnd/>
            <a:tailEnd/>
          </a:ln>
        </p:spPr>
        <p:txBody>
          <a:bodyPr wrap="square">
            <a:spAutoFit/>
          </a:bodyPr>
          <a:lstStyle/>
          <a:p>
            <a:r>
              <a:rPr lang="en-US" sz="1200" dirty="0"/>
              <a:t>login</a:t>
            </a:r>
            <a:endParaRPr lang="en-US" sz="1800" dirty="0"/>
          </a:p>
        </p:txBody>
      </p:sp>
      <p:sp>
        <p:nvSpPr>
          <p:cNvPr id="10276" name="TextBox 49"/>
          <p:cNvSpPr txBox="1">
            <a:spLocks noChangeArrowheads="1"/>
          </p:cNvSpPr>
          <p:nvPr/>
        </p:nvSpPr>
        <p:spPr bwMode="auto">
          <a:xfrm>
            <a:off x="4351336" y="3005314"/>
            <a:ext cx="838200" cy="276225"/>
          </a:xfrm>
          <a:prstGeom prst="rect">
            <a:avLst/>
          </a:prstGeom>
          <a:noFill/>
          <a:ln w="9525">
            <a:noFill/>
            <a:miter lim="800000"/>
            <a:headEnd/>
            <a:tailEnd/>
          </a:ln>
        </p:spPr>
        <p:txBody>
          <a:bodyPr wrap="square">
            <a:spAutoFit/>
          </a:bodyPr>
          <a:lstStyle/>
          <a:p>
            <a:r>
              <a:rPr lang="en-US" sz="1200" dirty="0"/>
              <a:t>config</a:t>
            </a:r>
            <a:endParaRPr lang="en-US" sz="1800" dirty="0"/>
          </a:p>
        </p:txBody>
      </p:sp>
      <p:sp>
        <p:nvSpPr>
          <p:cNvPr id="10277" name="TextBox 50"/>
          <p:cNvSpPr txBox="1">
            <a:spLocks noChangeArrowheads="1"/>
          </p:cNvSpPr>
          <p:nvPr/>
        </p:nvSpPr>
        <p:spPr bwMode="auto">
          <a:xfrm>
            <a:off x="6654799" y="2998963"/>
            <a:ext cx="838200" cy="277812"/>
          </a:xfrm>
          <a:prstGeom prst="rect">
            <a:avLst/>
          </a:prstGeom>
          <a:noFill/>
          <a:ln w="9525">
            <a:noFill/>
            <a:miter lim="800000"/>
            <a:headEnd/>
            <a:tailEnd/>
          </a:ln>
        </p:spPr>
        <p:txBody>
          <a:bodyPr wrap="square">
            <a:spAutoFit/>
          </a:bodyPr>
          <a:lstStyle/>
          <a:p>
            <a:r>
              <a:rPr lang="en-US" sz="1200" dirty="0"/>
              <a:t>config</a:t>
            </a:r>
            <a:endParaRPr lang="en-US" sz="1800" dirty="0"/>
          </a:p>
        </p:txBody>
      </p:sp>
      <p:sp>
        <p:nvSpPr>
          <p:cNvPr id="53" name="Rounded Rectangle 52"/>
          <p:cNvSpPr/>
          <p:nvPr/>
        </p:nvSpPr>
        <p:spPr bwMode="gray">
          <a:xfrm>
            <a:off x="3757593" y="4594400"/>
            <a:ext cx="1289051" cy="369886"/>
          </a:xfrm>
          <a:prstGeom prst="roundRect">
            <a:avLst/>
          </a:prstGeom>
          <a:solidFill>
            <a:schemeClr val="accent4">
              <a:lumMod val="20000"/>
              <a:lumOff val="80000"/>
            </a:schemeClr>
          </a:solidFill>
          <a:ln w="6350" algn="ctr">
            <a:noFill/>
            <a:miter lim="800000"/>
            <a:headEnd/>
            <a:tailEnd/>
          </a:ln>
          <a:scene3d>
            <a:camera prst="orthographicFront"/>
            <a:lightRig rig="threePt" dir="t"/>
          </a:scene3d>
          <a:sp3d>
            <a:bevelT/>
          </a:sp3d>
        </p:spPr>
        <p:txBody>
          <a:bodyPr lIns="90000" tIns="72000" rIns="90000" bIns="72000" anchor="ctr"/>
          <a:lstStyle/>
          <a:p>
            <a:pPr algn="ctr">
              <a:defRPr/>
            </a:pPr>
            <a:r>
              <a:rPr lang="en-US" sz="1400" dirty="0"/>
              <a:t>B1 client</a:t>
            </a:r>
          </a:p>
        </p:txBody>
      </p:sp>
      <p:sp>
        <p:nvSpPr>
          <p:cNvPr id="59" name="Rounded Rectangle 58"/>
          <p:cNvSpPr/>
          <p:nvPr/>
        </p:nvSpPr>
        <p:spPr bwMode="gray">
          <a:xfrm>
            <a:off x="6071103" y="4594400"/>
            <a:ext cx="1289051" cy="369886"/>
          </a:xfrm>
          <a:prstGeom prst="roundRect">
            <a:avLst/>
          </a:prstGeom>
          <a:solidFill>
            <a:schemeClr val="accent4">
              <a:lumMod val="20000"/>
              <a:lumOff val="80000"/>
            </a:schemeClr>
          </a:solidFill>
          <a:ln w="6350" algn="ctr">
            <a:noFill/>
            <a:miter lim="800000"/>
            <a:headEnd/>
            <a:tailEnd/>
          </a:ln>
          <a:scene3d>
            <a:camera prst="orthographicFront"/>
            <a:lightRig rig="threePt" dir="t"/>
          </a:scene3d>
          <a:sp3d>
            <a:bevelT/>
          </a:sp3d>
        </p:spPr>
        <p:txBody>
          <a:bodyPr lIns="90000" tIns="72000" rIns="90000" bIns="72000" anchor="ctr"/>
          <a:lstStyle/>
          <a:p>
            <a:pPr algn="ctr">
              <a:defRPr/>
            </a:pPr>
            <a:r>
              <a:rPr lang="en-US" sz="1400" dirty="0"/>
              <a:t>Add-on</a:t>
            </a:r>
          </a:p>
        </p:txBody>
      </p:sp>
      <p:sp>
        <p:nvSpPr>
          <p:cNvPr id="40" name="Title 39"/>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License Server &amp; System Landscape Directory</a:t>
            </a:r>
            <a:br>
              <a:rPr lang="en-US" dirty="0"/>
            </a:br>
            <a:r>
              <a:rPr lang="en-US" sz="2000" dirty="0"/>
              <a:t>Role and deployment</a:t>
            </a:r>
            <a:endParaRPr lang="de-DE" sz="2000" dirty="0"/>
          </a:p>
        </p:txBody>
      </p:sp>
      <p:cxnSp>
        <p:nvCxnSpPr>
          <p:cNvPr id="27" name="Straight Arrow Connector 24">
            <a:extLst>
              <a:ext uri="{FF2B5EF4-FFF2-40B4-BE49-F238E27FC236}">
                <a16:creationId xmlns:a16="http://schemas.microsoft.com/office/drawing/2014/main" id="{9B7D40DA-19BE-4EBF-A453-BEC445744094}"/>
              </a:ext>
            </a:extLst>
          </p:cNvPr>
          <p:cNvCxnSpPr>
            <a:cxnSpLocks noChangeShapeType="1"/>
          </p:cNvCxnSpPr>
          <p:nvPr/>
        </p:nvCxnSpPr>
        <p:spPr bwMode="auto">
          <a:xfrm flipH="1">
            <a:off x="4422775" y="2954162"/>
            <a:ext cx="3175" cy="622300"/>
          </a:xfrm>
          <a:prstGeom prst="straightConnector1">
            <a:avLst/>
          </a:prstGeom>
          <a:noFill/>
          <a:ln w="25400" algn="ctr">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087366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 System Landscape Directory</a:t>
            </a:r>
            <a:br>
              <a:rPr lang="en-US" dirty="0"/>
            </a:br>
            <a:r>
              <a:rPr lang="en-US" sz="2000" dirty="0"/>
              <a:t>Details </a:t>
            </a:r>
          </a:p>
        </p:txBody>
      </p:sp>
      <p:sp>
        <p:nvSpPr>
          <p:cNvPr id="11267" name="Text Placeholder 2"/>
          <p:cNvSpPr>
            <a:spLocks noGrp="1"/>
          </p:cNvSpPr>
          <p:nvPr>
            <p:ph type="body" sz="quarter" idx="4294967295"/>
          </p:nvPr>
        </p:nvSpPr>
        <p:spPr>
          <a:xfrm>
            <a:off x="504001" y="1484313"/>
            <a:ext cx="11186476" cy="4738688"/>
          </a:xfrm>
        </p:spPr>
        <p:txBody>
          <a:bodyPr/>
          <a:lstStyle/>
          <a:p>
            <a:pPr marL="358775" indent="-358775" fontAlgn="base">
              <a:spcAft>
                <a:spcPct val="0"/>
              </a:spcAft>
              <a:buFont typeface="Wingdings" pitchFamily="2" charset="2"/>
              <a:buChar char="n"/>
            </a:pPr>
            <a:r>
              <a:rPr lang="en-US" dirty="0">
                <a:cs typeface="Calibri" pitchFamily="34" charset="0"/>
              </a:rPr>
              <a:t>System Landscape Directory (SLD)</a:t>
            </a:r>
          </a:p>
          <a:p>
            <a:pPr marL="539750" lvl="1" indent="-180975" fontAlgn="base">
              <a:spcAft>
                <a:spcPct val="0"/>
              </a:spcAft>
            </a:pPr>
            <a:r>
              <a:rPr lang="en-US" dirty="0">
                <a:cs typeface="Calibri" pitchFamily="34" charset="0"/>
              </a:rPr>
              <a:t>Installed from server tools; must be on the same machine as license manager</a:t>
            </a:r>
          </a:p>
          <a:p>
            <a:pPr marL="539750" lvl="1" indent="-180975" fontAlgn="base">
              <a:spcAft>
                <a:spcPct val="0"/>
              </a:spcAft>
            </a:pPr>
            <a:r>
              <a:rPr lang="en-US" dirty="0">
                <a:cs typeface="Calibri" pitchFamily="34" charset="0"/>
              </a:rPr>
              <a:t>Offers a web interface for configuration</a:t>
            </a:r>
          </a:p>
          <a:p>
            <a:pPr marL="539750" lvl="1" indent="-180975" fontAlgn="base">
              <a:spcAft>
                <a:spcPct val="0"/>
              </a:spcAft>
            </a:pPr>
            <a:r>
              <a:rPr lang="en-US" dirty="0">
                <a:cs typeface="Calibri" pitchFamily="34" charset="0"/>
              </a:rPr>
              <a:t>Uses https; selection required during installation</a:t>
            </a:r>
          </a:p>
          <a:p>
            <a:pPr marL="627063" lvl="2" indent="-265113" fontAlgn="base">
              <a:spcAft>
                <a:spcPct val="0"/>
              </a:spcAft>
            </a:pPr>
            <a:r>
              <a:rPr lang="en-US" dirty="0">
                <a:cs typeface="Calibri" pitchFamily="34" charset="0"/>
              </a:rPr>
              <a:t>PXCS12 certificate store and password    </a:t>
            </a:r>
          </a:p>
          <a:p>
            <a:pPr marL="627063" lvl="2" indent="0" fontAlgn="base">
              <a:spcAft>
                <a:spcPct val="0"/>
              </a:spcAft>
              <a:buNone/>
            </a:pPr>
            <a:r>
              <a:rPr lang="en-US" dirty="0">
                <a:cs typeface="Calibri" pitchFamily="34" charset="0"/>
              </a:rPr>
              <a:t>or</a:t>
            </a:r>
          </a:p>
          <a:p>
            <a:pPr marL="627063" lvl="2" indent="-265113" fontAlgn="base">
              <a:spcAft>
                <a:spcPct val="0"/>
              </a:spcAft>
            </a:pPr>
            <a:r>
              <a:rPr lang="en-US" dirty="0">
                <a:cs typeface="Calibri" pitchFamily="34" charset="0"/>
              </a:rPr>
              <a:t>Self-signed certificate (default)</a:t>
            </a:r>
          </a:p>
          <a:p>
            <a:pPr marL="358775" indent="-358775" fontAlgn="base">
              <a:spcAft>
                <a:spcPct val="0"/>
              </a:spcAft>
              <a:buFont typeface="Wingdings" pitchFamily="2" charset="2"/>
              <a:buChar char="n"/>
            </a:pPr>
            <a:r>
              <a:rPr lang="en-US" dirty="0">
                <a:cs typeface="Calibri" pitchFamily="34" charset="0"/>
              </a:rPr>
              <a:t>Creates new DB for SLD info (SLDModel.SLDData)</a:t>
            </a:r>
          </a:p>
          <a:p>
            <a:pPr marL="358775" indent="-358775" fontAlgn="base">
              <a:spcAft>
                <a:spcPct val="0"/>
              </a:spcAft>
              <a:buFont typeface="Wingdings" pitchFamily="2" charset="2"/>
              <a:buChar char="n"/>
            </a:pPr>
            <a:r>
              <a:rPr lang="en-US" dirty="0">
                <a:cs typeface="Calibri" pitchFamily="34" charset="0"/>
              </a:rPr>
              <a:t>Choice of authentication:</a:t>
            </a:r>
          </a:p>
          <a:p>
            <a:pPr marL="361950" lvl="1" indent="-3175" fontAlgn="base">
              <a:spcAft>
                <a:spcPct val="0"/>
              </a:spcAft>
            </a:pPr>
            <a:r>
              <a:rPr lang="en-US" dirty="0">
                <a:cs typeface="Calibri" pitchFamily="34" charset="0"/>
              </a:rPr>
              <a:t> Windows authentication =&gt; asks for domain user; service will be run under this user (must have administration rights)</a:t>
            </a:r>
          </a:p>
          <a:p>
            <a:pPr marL="539750" lvl="1" indent="-180975" fontAlgn="base">
              <a:spcAft>
                <a:spcPct val="0"/>
              </a:spcAft>
            </a:pPr>
            <a:r>
              <a:rPr lang="en-US" dirty="0">
                <a:cs typeface="Calibri" pitchFamily="34" charset="0"/>
              </a:rPr>
              <a:t>Database authentication =&gt; service will be run with local system user</a:t>
            </a:r>
          </a:p>
          <a:p>
            <a:pPr fontAlgn="base">
              <a:spcAft>
                <a:spcPct val="0"/>
              </a:spcAft>
              <a:buFont typeface="Wingdings" pitchFamily="2" charset="2"/>
              <a:buChar char="q"/>
            </a:pPr>
            <a:endParaRPr lang="en-US" dirty="0">
              <a:latin typeface="+mj-lt"/>
              <a:cs typeface="Calibri" pitchFamily="34" charset="0"/>
            </a:endParaRPr>
          </a:p>
          <a:p>
            <a:pPr fontAlgn="base">
              <a:spcAft>
                <a:spcPct val="0"/>
              </a:spcAft>
            </a:pPr>
            <a:endParaRPr lang="en-US" sz="1600" dirty="0">
              <a:latin typeface="+mj-lt"/>
            </a:endParaRPr>
          </a:p>
        </p:txBody>
      </p:sp>
    </p:spTree>
    <p:extLst>
      <p:ext uri="{BB962C8B-B14F-4D97-AF65-F5344CB8AC3E}">
        <p14:creationId xmlns:p14="http://schemas.microsoft.com/office/powerpoint/2010/main" val="2630806136"/>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Security</a:t>
            </a:r>
            <a:br>
              <a:rPr lang="en-US" dirty="0"/>
            </a:br>
            <a:r>
              <a:rPr lang="en-US" sz="2000" dirty="0"/>
              <a:t>Single Sign-On (SSO) – Enablement</a:t>
            </a:r>
          </a:p>
        </p:txBody>
      </p:sp>
      <p:sp>
        <p:nvSpPr>
          <p:cNvPr id="12292" name="Text Placeholder 2"/>
          <p:cNvSpPr>
            <a:spLocks noGrp="1"/>
          </p:cNvSpPr>
          <p:nvPr>
            <p:ph type="body" sz="quarter" idx="4294967295"/>
          </p:nvPr>
        </p:nvSpPr>
        <p:spPr>
          <a:xfrm>
            <a:off x="6904891" y="5266570"/>
            <a:ext cx="4785585" cy="636472"/>
          </a:xfrm>
        </p:spPr>
        <p:txBody>
          <a:bodyPr>
            <a:normAutofit/>
          </a:bodyPr>
          <a:lstStyle/>
          <a:p>
            <a:pPr fontAlgn="base">
              <a:spcAft>
                <a:spcPct val="0"/>
              </a:spcAft>
            </a:pPr>
            <a:r>
              <a:rPr lang="en-US" sz="1800" dirty="0"/>
              <a:t>Bind an SAP Business One user account to a Microsoft Windows domain account.</a:t>
            </a:r>
          </a:p>
        </p:txBody>
      </p:sp>
      <p:pic>
        <p:nvPicPr>
          <p:cNvPr id="2" name="Picture 1">
            <a:extLst>
              <a:ext uri="{FF2B5EF4-FFF2-40B4-BE49-F238E27FC236}">
                <a16:creationId xmlns:a16="http://schemas.microsoft.com/office/drawing/2014/main" id="{4AC96E62-B989-40A6-B63B-CCE90A0EC5F2}"/>
              </a:ext>
            </a:extLst>
          </p:cNvPr>
          <p:cNvPicPr>
            <a:picLocks noChangeAspect="1"/>
          </p:cNvPicPr>
          <p:nvPr/>
        </p:nvPicPr>
        <p:blipFill>
          <a:blip r:embed="rId3"/>
          <a:stretch>
            <a:fillRect/>
          </a:stretch>
        </p:blipFill>
        <p:spPr>
          <a:xfrm>
            <a:off x="504001" y="1383826"/>
            <a:ext cx="5944970" cy="3448990"/>
          </a:xfrm>
          <a:prstGeom prst="rect">
            <a:avLst/>
          </a:prstGeom>
        </p:spPr>
      </p:pic>
      <p:sp>
        <p:nvSpPr>
          <p:cNvPr id="6" name="Text Placeholder 2">
            <a:extLst>
              <a:ext uri="{FF2B5EF4-FFF2-40B4-BE49-F238E27FC236}">
                <a16:creationId xmlns:a16="http://schemas.microsoft.com/office/drawing/2014/main" id="{FC563218-4A6B-411A-B206-77BC0CABBA06}"/>
              </a:ext>
            </a:extLst>
          </p:cNvPr>
          <p:cNvSpPr txBox="1">
            <a:spLocks/>
          </p:cNvSpPr>
          <p:nvPr/>
        </p:nvSpPr>
        <p:spPr bwMode="black">
          <a:xfrm>
            <a:off x="504001" y="5266570"/>
            <a:ext cx="5944970" cy="636472"/>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70000" lvl="1">
              <a:buClr>
                <a:srgbClr val="F0AB00"/>
              </a:buClr>
              <a:buNone/>
              <a:defRPr/>
            </a:pPr>
            <a:r>
              <a:rPr lang="en-US" dirty="0">
                <a:solidFill>
                  <a:srgbClr val="000000"/>
                </a:solidFill>
              </a:rPr>
              <a:t>Administrators can enable global SSO functionality in the System Landscape Directory.</a:t>
            </a:r>
            <a:endParaRPr lang="en-US" dirty="0">
              <a:latin typeface="Arial" charset="0"/>
            </a:endParaRPr>
          </a:p>
        </p:txBody>
      </p:sp>
      <p:pic>
        <p:nvPicPr>
          <p:cNvPr id="3" name="Picture 2">
            <a:extLst>
              <a:ext uri="{FF2B5EF4-FFF2-40B4-BE49-F238E27FC236}">
                <a16:creationId xmlns:a16="http://schemas.microsoft.com/office/drawing/2014/main" id="{010AD28A-5FF3-47EB-9B5D-53BDC8452055}"/>
              </a:ext>
            </a:extLst>
          </p:cNvPr>
          <p:cNvPicPr>
            <a:picLocks noChangeAspect="1"/>
          </p:cNvPicPr>
          <p:nvPr/>
        </p:nvPicPr>
        <p:blipFill>
          <a:blip r:embed="rId4"/>
          <a:stretch>
            <a:fillRect/>
          </a:stretch>
        </p:blipFill>
        <p:spPr>
          <a:xfrm>
            <a:off x="7402243" y="1296592"/>
            <a:ext cx="3487927" cy="3854493"/>
          </a:xfrm>
          <a:prstGeom prst="rect">
            <a:avLst/>
          </a:prstGeom>
        </p:spPr>
      </p:pic>
    </p:spTree>
    <p:extLst>
      <p:ext uri="{BB962C8B-B14F-4D97-AF65-F5344CB8AC3E}">
        <p14:creationId xmlns:p14="http://schemas.microsoft.com/office/powerpoint/2010/main" val="237693598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Security</a:t>
            </a:r>
            <a:br>
              <a:rPr lang="en-US" dirty="0"/>
            </a:br>
            <a:r>
              <a:rPr lang="en-US" sz="2000" dirty="0"/>
              <a:t>Single Sign-On (SSO) – Usage</a:t>
            </a:r>
          </a:p>
        </p:txBody>
      </p:sp>
      <p:sp>
        <p:nvSpPr>
          <p:cNvPr id="12292" name="Text Placeholder 2"/>
          <p:cNvSpPr>
            <a:spLocks noGrp="1"/>
          </p:cNvSpPr>
          <p:nvPr>
            <p:ph type="body" sz="quarter" idx="4294967295"/>
          </p:nvPr>
        </p:nvSpPr>
        <p:spPr>
          <a:xfrm>
            <a:off x="6787660" y="5058722"/>
            <a:ext cx="4785585" cy="1271740"/>
          </a:xfrm>
        </p:spPr>
        <p:txBody>
          <a:bodyPr>
            <a:normAutofit/>
          </a:bodyPr>
          <a:lstStyle/>
          <a:p>
            <a:pPr marL="358775" lvl="1" indent="-358775" fontAlgn="base">
              <a:spcBef>
                <a:spcPts val="1200"/>
              </a:spcBef>
              <a:spcAft>
                <a:spcPct val="0"/>
              </a:spcAft>
              <a:buSzPct val="80000"/>
              <a:buFont typeface="Wingdings" pitchFamily="2" charset="2"/>
              <a:buChar char="n"/>
              <a:defRPr/>
            </a:pPr>
            <a:r>
              <a:rPr lang="en-US" dirty="0">
                <a:cs typeface="Calibri" pitchFamily="34" charset="0"/>
              </a:rPr>
              <a:t>When logging in the first time, users need to confirm their B1 user password.</a:t>
            </a:r>
          </a:p>
          <a:p>
            <a:pPr marL="358775" lvl="1" indent="-358775" fontAlgn="base">
              <a:spcBef>
                <a:spcPts val="1200"/>
              </a:spcBef>
              <a:spcAft>
                <a:spcPct val="0"/>
              </a:spcAft>
              <a:buSzPct val="80000"/>
              <a:buFont typeface="Wingdings" pitchFamily="2" charset="2"/>
              <a:buChar char="n"/>
              <a:defRPr/>
            </a:pPr>
            <a:r>
              <a:rPr lang="en-US" dirty="0">
                <a:cs typeface="Calibri" pitchFamily="34" charset="0"/>
              </a:rPr>
              <a:t>After the first time, users no longer need to enter credentials</a:t>
            </a:r>
            <a:r>
              <a:rPr lang="en-US" dirty="0">
                <a:ea typeface="Arial Unicode MS" pitchFamily="34" charset="-128"/>
                <a:cs typeface="Arial Unicode MS" pitchFamily="34" charset="-128"/>
              </a:rPr>
              <a:t>.</a:t>
            </a:r>
          </a:p>
        </p:txBody>
      </p:sp>
      <p:sp>
        <p:nvSpPr>
          <p:cNvPr id="6" name="Text Placeholder 2">
            <a:extLst>
              <a:ext uri="{FF2B5EF4-FFF2-40B4-BE49-F238E27FC236}">
                <a16:creationId xmlns:a16="http://schemas.microsoft.com/office/drawing/2014/main" id="{FC563218-4A6B-411A-B206-77BC0CABBA06}"/>
              </a:ext>
            </a:extLst>
          </p:cNvPr>
          <p:cNvSpPr txBox="1">
            <a:spLocks/>
          </p:cNvSpPr>
          <p:nvPr/>
        </p:nvSpPr>
        <p:spPr bwMode="black">
          <a:xfrm>
            <a:off x="504001" y="5058722"/>
            <a:ext cx="5944970" cy="127174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fontAlgn="base">
              <a:spcBef>
                <a:spcPts val="1200"/>
              </a:spcBef>
              <a:spcAft>
                <a:spcPct val="0"/>
              </a:spcAft>
              <a:buSzPct val="80000"/>
              <a:buNone/>
              <a:defRPr/>
            </a:pPr>
            <a:r>
              <a:rPr lang="en-US" dirty="0">
                <a:cs typeface="Calibri" pitchFamily="34" charset="0"/>
              </a:rPr>
              <a:t>Users bypass the “Choose Company” window and start using the application without being prompted to enter their SAP Business One login credentials.</a:t>
            </a:r>
          </a:p>
        </p:txBody>
      </p:sp>
      <p:pic>
        <p:nvPicPr>
          <p:cNvPr id="4" name="Picture 3">
            <a:extLst>
              <a:ext uri="{FF2B5EF4-FFF2-40B4-BE49-F238E27FC236}">
                <a16:creationId xmlns:a16="http://schemas.microsoft.com/office/drawing/2014/main" id="{BFB26182-17F7-4B5A-9F1D-DFFC707EE82F}"/>
              </a:ext>
            </a:extLst>
          </p:cNvPr>
          <p:cNvPicPr>
            <a:picLocks noChangeAspect="1"/>
          </p:cNvPicPr>
          <p:nvPr/>
        </p:nvPicPr>
        <p:blipFill>
          <a:blip r:embed="rId3"/>
          <a:stretch>
            <a:fillRect/>
          </a:stretch>
        </p:blipFill>
        <p:spPr>
          <a:xfrm>
            <a:off x="1178857" y="1871172"/>
            <a:ext cx="4595258" cy="2705334"/>
          </a:xfrm>
          <a:prstGeom prst="rect">
            <a:avLst/>
          </a:prstGeom>
        </p:spPr>
      </p:pic>
      <p:pic>
        <p:nvPicPr>
          <p:cNvPr id="5" name="Picture 4">
            <a:extLst>
              <a:ext uri="{FF2B5EF4-FFF2-40B4-BE49-F238E27FC236}">
                <a16:creationId xmlns:a16="http://schemas.microsoft.com/office/drawing/2014/main" id="{001CA818-EDAF-4D2B-B05C-6F583631DAC0}"/>
              </a:ext>
            </a:extLst>
          </p:cNvPr>
          <p:cNvPicPr>
            <a:picLocks noChangeAspect="1"/>
          </p:cNvPicPr>
          <p:nvPr/>
        </p:nvPicPr>
        <p:blipFill>
          <a:blip r:embed="rId4"/>
          <a:stretch>
            <a:fillRect/>
          </a:stretch>
        </p:blipFill>
        <p:spPr>
          <a:xfrm>
            <a:off x="7469613" y="2438911"/>
            <a:ext cx="3421677" cy="1569856"/>
          </a:xfrm>
          <a:prstGeom prst="rect">
            <a:avLst/>
          </a:prstGeom>
        </p:spPr>
      </p:pic>
    </p:spTree>
    <p:extLst>
      <p:ext uri="{BB962C8B-B14F-4D97-AF65-F5344CB8AC3E}">
        <p14:creationId xmlns:p14="http://schemas.microsoft.com/office/powerpoint/2010/main" val="812047103"/>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Security</a:t>
            </a:r>
            <a:br>
              <a:rPr lang="en-US" dirty="0"/>
            </a:br>
            <a:r>
              <a:rPr lang="en-US" sz="2000" dirty="0">
                <a:cs typeface="Arial Unicode MS" pitchFamily="34" charset="-128"/>
              </a:rPr>
              <a:t>DB credentials</a:t>
            </a:r>
            <a:endParaRPr lang="de-DE" sz="2000" dirty="0"/>
          </a:p>
        </p:txBody>
      </p:sp>
      <p:sp>
        <p:nvSpPr>
          <p:cNvPr id="3" name="Rectangle 3"/>
          <p:cNvSpPr txBox="1">
            <a:spLocks noChangeArrowheads="1"/>
          </p:cNvSpPr>
          <p:nvPr/>
        </p:nvSpPr>
        <p:spPr bwMode="gray">
          <a:xfrm>
            <a:off x="504001" y="2066889"/>
            <a:ext cx="4801498" cy="614309"/>
          </a:xfrm>
          <a:prstGeom prst="rect">
            <a:avLst/>
          </a:prstGeom>
          <a:noFill/>
          <a:ln w="12700">
            <a:noFill/>
            <a:miter lim="800000"/>
            <a:headEnd/>
            <a:tailEnd/>
          </a:ln>
        </p:spPr>
        <p:txBody>
          <a:bodyPr lIns="0" tIns="0" rIns="0" bIns="0"/>
          <a:lstStyle/>
          <a:p>
            <a:pPr marL="0" lvl="1" indent="1588">
              <a:spcBef>
                <a:spcPct val="25000"/>
              </a:spcBef>
              <a:buClr>
                <a:srgbClr val="F0AB00"/>
              </a:buClr>
              <a:buSzPct val="80000"/>
              <a:buNone/>
            </a:pPr>
            <a:r>
              <a:rPr lang="en-US" sz="1800" dirty="0"/>
              <a:t>DB credentials handled via license service.</a:t>
            </a:r>
            <a:br>
              <a:rPr lang="en-US" sz="1800" dirty="0"/>
            </a:br>
            <a:r>
              <a:rPr lang="en-US" sz="1800" dirty="0"/>
              <a:t>Not kept on client PC anymore!</a:t>
            </a:r>
          </a:p>
        </p:txBody>
      </p:sp>
      <p:sp>
        <p:nvSpPr>
          <p:cNvPr id="4" name="Rounded Rectangle 8"/>
          <p:cNvSpPr>
            <a:spLocks noChangeArrowheads="1"/>
          </p:cNvSpPr>
          <p:nvPr/>
        </p:nvSpPr>
        <p:spPr bwMode="auto">
          <a:xfrm>
            <a:off x="504001" y="5760156"/>
            <a:ext cx="11186476" cy="477157"/>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nchorCtr="0"/>
          <a:lstStyle/>
          <a:p>
            <a:pPr algn="ctr">
              <a:spcBef>
                <a:spcPct val="10000"/>
              </a:spcBef>
              <a:buClr>
                <a:schemeClr val="accent1"/>
              </a:buClr>
              <a:buSzPct val="80000"/>
              <a:defRPr/>
            </a:pPr>
            <a:r>
              <a:rPr lang="en-US" sz="2000" b="1" dirty="0">
                <a:solidFill>
                  <a:schemeClr val="tx1"/>
                </a:solidFill>
              </a:rPr>
              <a:t>Motivation: Better protection and tighter security of customer data.</a:t>
            </a:r>
          </a:p>
        </p:txBody>
      </p:sp>
      <p:pic>
        <p:nvPicPr>
          <p:cNvPr id="5" name="Picture 7"/>
          <p:cNvPicPr>
            <a:picLocks noChangeAspect="1" noChangeArrowheads="1"/>
          </p:cNvPicPr>
          <p:nvPr/>
        </p:nvPicPr>
        <p:blipFill>
          <a:blip r:embed="rId3" cstate="print"/>
          <a:srcRect/>
          <a:stretch>
            <a:fillRect/>
          </a:stretch>
        </p:blipFill>
        <p:spPr bwMode="auto">
          <a:xfrm>
            <a:off x="5416549" y="1403351"/>
            <a:ext cx="6273927" cy="4223726"/>
          </a:xfrm>
          <a:prstGeom prst="rect">
            <a:avLst/>
          </a:prstGeom>
          <a:noFill/>
          <a:ln w="9525">
            <a:noFill/>
            <a:miter lim="800000"/>
            <a:headEnd/>
            <a:tailEnd/>
          </a:ln>
        </p:spPr>
      </p:pic>
      <p:pic>
        <p:nvPicPr>
          <p:cNvPr id="7" name="Picture 6">
            <a:extLst>
              <a:ext uri="{FF2B5EF4-FFF2-40B4-BE49-F238E27FC236}">
                <a16:creationId xmlns:a16="http://schemas.microsoft.com/office/drawing/2014/main" id="{EA9620D5-6AE2-4A59-995E-94E2E641A8C5}"/>
              </a:ext>
            </a:extLst>
          </p:cNvPr>
          <p:cNvPicPr>
            <a:picLocks noChangeAspect="1"/>
          </p:cNvPicPr>
          <p:nvPr/>
        </p:nvPicPr>
        <p:blipFill>
          <a:blip r:embed="rId4"/>
          <a:stretch>
            <a:fillRect/>
          </a:stretch>
        </p:blipFill>
        <p:spPr>
          <a:xfrm>
            <a:off x="504001" y="2853740"/>
            <a:ext cx="4801498" cy="2561332"/>
          </a:xfrm>
          <a:prstGeom prst="rect">
            <a:avLst/>
          </a:prstGeom>
        </p:spPr>
      </p:pic>
    </p:spTree>
    <p:extLst>
      <p:ext uri="{BB962C8B-B14F-4D97-AF65-F5344CB8AC3E}">
        <p14:creationId xmlns:p14="http://schemas.microsoft.com/office/powerpoint/2010/main" val="330217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677108"/>
          </a:xfrm>
        </p:spPr>
        <p:txBody>
          <a:bodyPr/>
          <a:lstStyle/>
          <a:p>
            <a:r>
              <a:rPr lang="en-US" dirty="0">
                <a:ea typeface="ヒラギノ角ゴ Pro W3" pitchFamily="-84" charset="-128"/>
              </a:rPr>
              <a:t>Add-On Licensing</a:t>
            </a:r>
            <a:r>
              <a:rPr lang="en-US" dirty="0"/>
              <a:t>:</a:t>
            </a:r>
            <a:r>
              <a:rPr lang="en-GB" dirty="0"/>
              <a:t> </a:t>
            </a:r>
            <a:r>
              <a:rPr lang="en-US" dirty="0"/>
              <a:t>Security</a:t>
            </a:r>
            <a:br>
              <a:rPr lang="en-US" dirty="0"/>
            </a:br>
            <a:r>
              <a:rPr lang="en-US" sz="2000" dirty="0">
                <a:cs typeface="Arial Unicode MS" pitchFamily="34" charset="-128"/>
              </a:rPr>
              <a:t>Read-only DB user</a:t>
            </a:r>
            <a:endParaRPr lang="de-DE" dirty="0"/>
          </a:p>
        </p:txBody>
      </p:sp>
      <p:sp>
        <p:nvSpPr>
          <p:cNvPr id="3" name="Rectangle 3"/>
          <p:cNvSpPr txBox="1">
            <a:spLocks noChangeArrowheads="1"/>
          </p:cNvSpPr>
          <p:nvPr/>
        </p:nvSpPr>
        <p:spPr bwMode="gray">
          <a:xfrm>
            <a:off x="504001" y="3797694"/>
            <a:ext cx="4586293" cy="1832337"/>
          </a:xfrm>
          <a:prstGeom prst="rect">
            <a:avLst/>
          </a:prstGeom>
          <a:noFill/>
          <a:ln w="12700">
            <a:noFill/>
            <a:miter lim="800000"/>
            <a:headEnd/>
            <a:tailEnd/>
          </a:ln>
        </p:spPr>
        <p:txBody>
          <a:bodyPr lIns="0" tIns="0" rIns="0" bIns="0"/>
          <a:lstStyle/>
          <a:p>
            <a:pPr marL="358775" lvl="1" indent="-358775" fontAlgn="base">
              <a:spcBef>
                <a:spcPts val="1200"/>
              </a:spcBef>
              <a:spcAft>
                <a:spcPct val="0"/>
              </a:spcAft>
              <a:buClr>
                <a:schemeClr val="accent1"/>
              </a:buClr>
              <a:buSzPct val="80000"/>
              <a:buFont typeface="Wingdings" pitchFamily="2" charset="2"/>
              <a:buChar char="n"/>
              <a:defRPr/>
            </a:pPr>
            <a:r>
              <a:rPr lang="en-US" sz="2000" dirty="0">
                <a:latin typeface="+mn-lt"/>
                <a:cs typeface="Calibri" pitchFamily="34" charset="0"/>
              </a:rPr>
              <a:t>A read-only DB user can be defined to execute SELECT-only queries</a:t>
            </a:r>
          </a:p>
          <a:p>
            <a:pPr marL="358775" lvl="1" indent="-358775" fontAlgn="base">
              <a:spcBef>
                <a:spcPts val="1200"/>
              </a:spcBef>
              <a:spcAft>
                <a:spcPct val="0"/>
              </a:spcAft>
              <a:buClr>
                <a:schemeClr val="accent1"/>
              </a:buClr>
              <a:buSzPct val="80000"/>
              <a:buFont typeface="Wingdings" pitchFamily="2" charset="2"/>
              <a:buChar char="n"/>
              <a:defRPr/>
            </a:pPr>
            <a:r>
              <a:rPr lang="en-US" sz="2000" dirty="0">
                <a:latin typeface="+mn-lt"/>
                <a:cs typeface="Calibri" pitchFamily="34" charset="0"/>
              </a:rPr>
              <a:t>End users with limited authorization will use the read-only DB user profile to access the DB</a:t>
            </a:r>
          </a:p>
          <a:p>
            <a:pPr marL="184150" lvl="1" indent="-182563">
              <a:spcBef>
                <a:spcPct val="25000"/>
              </a:spcBef>
              <a:buClr>
                <a:srgbClr val="F0AB00"/>
              </a:buClr>
              <a:buSzPct val="80000"/>
              <a:buBlip>
                <a:blip r:embed="rId3"/>
              </a:buBlip>
            </a:pPr>
            <a:endParaRPr lang="en-US" sz="1400" dirty="0"/>
          </a:p>
        </p:txBody>
      </p:sp>
      <p:sp>
        <p:nvSpPr>
          <p:cNvPr id="5" name="Rounded Rectangle 8"/>
          <p:cNvSpPr>
            <a:spLocks noChangeArrowheads="1"/>
          </p:cNvSpPr>
          <p:nvPr/>
        </p:nvSpPr>
        <p:spPr bwMode="auto">
          <a:xfrm>
            <a:off x="504001" y="5760156"/>
            <a:ext cx="11186476" cy="477133"/>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nchorCtr="0"/>
          <a:lstStyle/>
          <a:p>
            <a:pPr algn="ctr">
              <a:spcBef>
                <a:spcPct val="10000"/>
              </a:spcBef>
              <a:buClr>
                <a:schemeClr val="accent1"/>
              </a:buClr>
              <a:buSzPct val="80000"/>
              <a:buFont typeface="Wingdings" pitchFamily="2" charset="2"/>
              <a:buNone/>
              <a:defRPr/>
            </a:pPr>
            <a:r>
              <a:rPr lang="en-US" sz="2000" b="1" dirty="0">
                <a:solidFill>
                  <a:schemeClr val="tx1"/>
                </a:solidFill>
              </a:rPr>
              <a:t>Motivation:</a:t>
            </a:r>
          </a:p>
        </p:txBody>
      </p:sp>
      <p:pic>
        <p:nvPicPr>
          <p:cNvPr id="6" name="Picture 5">
            <a:extLst>
              <a:ext uri="{FF2B5EF4-FFF2-40B4-BE49-F238E27FC236}">
                <a16:creationId xmlns:a16="http://schemas.microsoft.com/office/drawing/2014/main" id="{0A4E262A-73E7-4D03-977A-A74BA553562C}"/>
              </a:ext>
            </a:extLst>
          </p:cNvPr>
          <p:cNvPicPr>
            <a:picLocks noChangeAspect="1"/>
          </p:cNvPicPr>
          <p:nvPr/>
        </p:nvPicPr>
        <p:blipFill>
          <a:blip r:embed="rId4"/>
          <a:stretch>
            <a:fillRect/>
          </a:stretch>
        </p:blipFill>
        <p:spPr>
          <a:xfrm>
            <a:off x="504001" y="1381090"/>
            <a:ext cx="2848799" cy="900515"/>
          </a:xfrm>
          <a:prstGeom prst="rect">
            <a:avLst/>
          </a:prstGeom>
        </p:spPr>
      </p:pic>
      <p:pic>
        <p:nvPicPr>
          <p:cNvPr id="7" name="Picture 6">
            <a:extLst>
              <a:ext uri="{FF2B5EF4-FFF2-40B4-BE49-F238E27FC236}">
                <a16:creationId xmlns:a16="http://schemas.microsoft.com/office/drawing/2014/main" id="{D2468B89-91B4-4769-8094-633BC72883B9}"/>
              </a:ext>
            </a:extLst>
          </p:cNvPr>
          <p:cNvPicPr>
            <a:picLocks noChangeAspect="1"/>
          </p:cNvPicPr>
          <p:nvPr/>
        </p:nvPicPr>
        <p:blipFill>
          <a:blip r:embed="rId5"/>
          <a:stretch>
            <a:fillRect/>
          </a:stretch>
        </p:blipFill>
        <p:spPr>
          <a:xfrm>
            <a:off x="2797147" y="2451891"/>
            <a:ext cx="2847600" cy="922781"/>
          </a:xfrm>
          <a:prstGeom prst="rect">
            <a:avLst/>
          </a:prstGeom>
        </p:spPr>
      </p:pic>
      <p:pic>
        <p:nvPicPr>
          <p:cNvPr id="8" name="Picture 7">
            <a:extLst>
              <a:ext uri="{FF2B5EF4-FFF2-40B4-BE49-F238E27FC236}">
                <a16:creationId xmlns:a16="http://schemas.microsoft.com/office/drawing/2014/main" id="{DD0B9C3E-6461-49D9-A259-726B41A9F41E}"/>
              </a:ext>
            </a:extLst>
          </p:cNvPr>
          <p:cNvPicPr>
            <a:picLocks noChangeAspect="1"/>
          </p:cNvPicPr>
          <p:nvPr/>
        </p:nvPicPr>
        <p:blipFill>
          <a:blip r:embed="rId6"/>
          <a:stretch>
            <a:fillRect/>
          </a:stretch>
        </p:blipFill>
        <p:spPr>
          <a:xfrm>
            <a:off x="5868564" y="1181108"/>
            <a:ext cx="5821913" cy="4356939"/>
          </a:xfrm>
          <a:prstGeom prst="rect">
            <a:avLst/>
          </a:prstGeom>
        </p:spPr>
      </p:pic>
    </p:spTree>
    <p:extLst>
      <p:ext uri="{BB962C8B-B14F-4D97-AF65-F5344CB8AC3E}">
        <p14:creationId xmlns:p14="http://schemas.microsoft.com/office/powerpoint/2010/main" val="1003221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A719DA40E8CE10000000A155369\s012.ppt"/>
  <p:tag name="READONLY" val="0"/>
  <p:tag name="LOIOGUID" val="475EBA11109241D8A81799CCB32C55A5"/>
  <p:tag name="_SIGNATURE" val="62077"/>
  <p:tag name="_SLIDEID" val="292"/>
</p:tagLst>
</file>

<file path=ppt/tags/tag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54994704D72941F6B1330E16DB928897\s002.ppt"/>
  <p:tag name="READONLY" val="0"/>
  <p:tag name="LOIOGUID" val="232B14CC2D8544A184ED900191A1A44A"/>
  <p:tag name="_SIGNATURE" val="171101"/>
  <p:tag name="_SLIDEID" val="282"/>
</p:tagLst>
</file>

<file path=ppt/tags/tag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8789DA40E8CE10000000A155369\s003.ppt"/>
  <p:tag name="READONLY" val="0"/>
  <p:tag name="LOIOGUID" val="733718C2649844F8B77974D5B20B6DAF"/>
  <p:tag name="_SIGNATURE" val="94848"/>
  <p:tag name="_SLIDEID" val="283"/>
</p:tagLst>
</file>

<file path=ppt/tags/tag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1E01340E17114BE10000000A11466F\s004.ppt"/>
  <p:tag name="READONLY" val="0"/>
  <p:tag name="LOIOGUID" val="39A8DA84531946CFA56642D638A3E321"/>
  <p:tag name="_SIGNATURE" val="55086"/>
  <p:tag name="_SLIDEID" val="284"/>
</p:tagLst>
</file>

<file path=ppt/tags/tag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C619DA40E8CE10000000A155369\s013.ppt"/>
  <p:tag name="READONLY" val="0"/>
  <p:tag name="LOIOGUID" val="CEEA50887A2E43E2A3FFD6702C5FC277"/>
  <p:tag name="_SIGNATURE" val="46069"/>
  <p:tag name="_SLIDEID" val="293"/>
</p:tagLst>
</file>

<file path=ppt/tags/tag6.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37578E5965844225B102160CB852C195\s001.ppt"/>
  <p:tag name="READONLY" val="0"/>
  <p:tag name="LOIOGUID" val="417D429B8D2E4177BAADF099CD182FAD"/>
  <p:tag name="_SIGNATURE" val="50355"/>
  <p:tag name="_SLIDEID" val="28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1E01370E17114BE10000000A11466F\s005.ppt"/>
  <p:tag name="READONLY" val="0"/>
  <p:tag name="LOIOGUID" val="81903AA0089747B9BD4C98FC9E611658"/>
  <p:tag name="_SIGNATURE" val="46407"/>
  <p:tag name="_SLIDEID" val="285"/>
</p:tagLst>
</file>

<file path=ppt/tags/tag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1E018F0E17114BE10000000A11466F\s006.ppt"/>
  <p:tag name="READONLY" val="0"/>
  <p:tag name="LOIOGUID" val="3FC51D7520144A25AF7B54ABC67F5287"/>
  <p:tag name="_SIGNATURE" val="85361"/>
  <p:tag name="_SLIDEID" val="286"/>
</p:tagLst>
</file>

<file path=ppt/tags/tag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DCF440B070E5415AB6504C94BB48FAAA\s011.ppt"/>
  <p:tag name="READONLY" val="0"/>
  <p:tag name="LOIOGUID" val="7854E68ACDCA4AC59B5246D46BD464FE"/>
  <p:tag name="_SIGNATURE" val="100294"/>
  <p:tag name="_SLIDEID" val="29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7C303-CC91-4186-A2AD-07BFA17B52D8}">
  <ds:schemaRefs>
    <ds:schemaRef ds:uri="http://schemas.microsoft.com/office/infopath/2007/PartnerControls"/>
    <ds:schemaRef ds:uri="http://purl.org/dc/terms/"/>
    <ds:schemaRef ds:uri="http://schemas.microsoft.com/office/2006/metadata/properties"/>
    <ds:schemaRef ds:uri="http://www.w3.org/XML/1998/namespace"/>
    <ds:schemaRef ds:uri="http://purl.org/dc/elements/1.1/"/>
    <ds:schemaRef ds:uri="1f6b8702-ff64-493f-af7e-9281170a6e8c"/>
    <ds:schemaRef ds:uri="http://schemas.microsoft.com/office/2006/documentManagement/types"/>
    <ds:schemaRef ds:uri="http://schemas.openxmlformats.org/package/2006/metadata/core-properties"/>
    <ds:schemaRef ds:uri="3fae74cb-f942-4bac-8069-91b943c92c56"/>
    <ds:schemaRef ds:uri="http://purl.org/dc/dcmitype/"/>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537362D4-F978-4A4B-B3D9-C6846085A1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21</TotalTime>
  <Words>4110</Words>
  <Application>Microsoft Office PowerPoint</Application>
  <PresentationFormat>Custom</PresentationFormat>
  <Paragraphs>377</Paragraphs>
  <Slides>24</Slides>
  <Notes>24</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SimSun</vt:lpstr>
      <vt:lpstr>Arial</vt:lpstr>
      <vt:lpstr>Arial Unicode MS</vt:lpstr>
      <vt:lpstr>Calibri</vt:lpstr>
      <vt:lpstr>Courier New</vt:lpstr>
      <vt:lpstr>Symbol</vt:lpstr>
      <vt:lpstr>Wingdings</vt:lpstr>
      <vt:lpstr>Wingdings</vt:lpstr>
      <vt:lpstr>ヒラギノ角ゴ Pro W3</vt:lpstr>
      <vt:lpstr>SAP 2019 16x9 white</vt:lpstr>
      <vt:lpstr>SAP 2019 16x9 blue</vt:lpstr>
      <vt:lpstr>TB 1300 – SAP Business One SDK Add-On Licensing</vt:lpstr>
      <vt:lpstr>Add-On Licensing: Topic Objectives</vt:lpstr>
      <vt:lpstr>Add-On Licensing: Business Example</vt:lpstr>
      <vt:lpstr>Add-On Licensing: License Server &amp; System Landscape Directory Role and deployment</vt:lpstr>
      <vt:lpstr>Add-On Licensing: System Landscape Directory Details </vt:lpstr>
      <vt:lpstr>Add-On Licensing: Security Single Sign-On (SSO) – Enablement</vt:lpstr>
      <vt:lpstr>Add-On Licensing: Security Single Sign-On (SSO) – Usage</vt:lpstr>
      <vt:lpstr>Add-On Licensing: Security DB credentials</vt:lpstr>
      <vt:lpstr>Add-On Licensing: Security Read-only DB user</vt:lpstr>
      <vt:lpstr>Add-On Licensing: Security Different DB user for each company DB</vt:lpstr>
      <vt:lpstr>Add-On Licensing: Security Different DB user for each company DB – activation</vt:lpstr>
      <vt:lpstr>Add-On Licensing: Security Different DB user for each company DB – SQL user</vt:lpstr>
      <vt:lpstr>Add-On Licensing: Licensing Infrastructure Architecture and landscape sample</vt:lpstr>
      <vt:lpstr>Add-On Licensing: Licensing Infrastructure Technical components 1/2</vt:lpstr>
      <vt:lpstr>Add-On Licensing: Licensing Infrastructure Technical components 2/2</vt:lpstr>
      <vt:lpstr>Add-On Licensing: Add-On-Related Licenses Overview</vt:lpstr>
      <vt:lpstr>Add-On Licensing: License Concept Motivation </vt:lpstr>
      <vt:lpstr>Add-On Licensing: Step-by-Step</vt:lpstr>
      <vt:lpstr>Add-On Licensing: Terms</vt:lpstr>
      <vt:lpstr>Add-On Licensing: Activate License Check</vt:lpstr>
      <vt:lpstr>Add-On Licensing: Technical Details</vt:lpstr>
      <vt:lpstr>Add-On Licensing: License Administration</vt:lpstr>
      <vt:lpstr>Add-On Licensing: License Administration Form</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Add-On Licensing</dc:title>
  <dc:creator>krisztian.papai@sap.com</dc:creator>
  <cp:keywords>2019/16:9/white</cp:keywords>
  <cp:lastModifiedBy>Papai, Krisztian</cp:lastModifiedBy>
  <cp:revision>22</cp:revision>
  <dcterms:created xsi:type="dcterms:W3CDTF">2019-01-14T14:01:02Z</dcterms:created>
  <dcterms:modified xsi:type="dcterms:W3CDTF">2019-07-09T09:18:26Z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