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7"/>
  </p:notesMasterIdLst>
  <p:handoutMasterIdLst>
    <p:handoutMasterId r:id="rId18"/>
  </p:handoutMasterIdLst>
  <p:sldIdLst>
    <p:sldId id="447" r:id="rId6"/>
    <p:sldId id="574" r:id="rId7"/>
    <p:sldId id="831" r:id="rId8"/>
    <p:sldId id="832" r:id="rId9"/>
    <p:sldId id="833" r:id="rId10"/>
    <p:sldId id="834" r:id="rId11"/>
    <p:sldId id="835" r:id="rId12"/>
    <p:sldId id="836" r:id="rId13"/>
    <p:sldId id="837" r:id="rId14"/>
    <p:sldId id="838"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8DEE1A-0B61-48C9-86CB-05CAEC3C56C8}" v="16" dt="2019-07-09T09:25:19.57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363" autoAdjust="0"/>
  </p:normalViewPr>
  <p:slideViewPr>
    <p:cSldViewPr snapToGrid="0" showGuides="1">
      <p:cViewPr varScale="1">
        <p:scale>
          <a:sx n="68" d="100"/>
          <a:sy n="68" d="100"/>
        </p:scale>
        <p:origin x="1171" y="5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173"/>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5C8DEE1A-0B61-48C9-86CB-05CAEC3C56C8}"/>
    <pc:docChg chg="modSld">
      <pc:chgData name="Papai, Krisztian" userId="45ce17a5-7050-4b06-9306-4e3e15f2359a" providerId="ADAL" clId="{5C8DEE1A-0B61-48C9-86CB-05CAEC3C56C8}" dt="2019-07-09T09:25:19.576" v="13" actId="207"/>
      <pc:docMkLst>
        <pc:docMk/>
      </pc:docMkLst>
      <pc:sldChg chg="modSp modNotesTx">
        <pc:chgData name="Papai, Krisztian" userId="45ce17a5-7050-4b06-9306-4e3e15f2359a" providerId="ADAL" clId="{5C8DEE1A-0B61-48C9-86CB-05CAEC3C56C8}" dt="2019-07-09T09:23:46.687" v="4" actId="207"/>
        <pc:sldMkLst>
          <pc:docMk/>
          <pc:sldMk cId="3262179408" sldId="447"/>
        </pc:sldMkLst>
        <pc:spChg chg="mod">
          <ac:chgData name="Papai, Krisztian" userId="45ce17a5-7050-4b06-9306-4e3e15f2359a" providerId="ADAL" clId="{5C8DEE1A-0B61-48C9-86CB-05CAEC3C56C8}" dt="2019-07-08T07:55:52.157" v="3" actId="20577"/>
          <ac:spMkLst>
            <pc:docMk/>
            <pc:sldMk cId="3262179408" sldId="447"/>
            <ac:spMk id="35" creationId="{00000000-0000-0000-0000-000000000000}"/>
          </ac:spMkLst>
        </pc:spChg>
      </pc:sldChg>
      <pc:sldChg chg="modNotesTx">
        <pc:chgData name="Papai, Krisztian" userId="45ce17a5-7050-4b06-9306-4e3e15f2359a" providerId="ADAL" clId="{5C8DEE1A-0B61-48C9-86CB-05CAEC3C56C8}" dt="2019-07-09T09:23:55.354" v="7" actId="20577"/>
        <pc:sldMkLst>
          <pc:docMk/>
          <pc:sldMk cId="1590426391" sldId="831"/>
        </pc:sldMkLst>
      </pc:sldChg>
      <pc:sldChg chg="modNotesTx">
        <pc:chgData name="Papai, Krisztian" userId="45ce17a5-7050-4b06-9306-4e3e15f2359a" providerId="ADAL" clId="{5C8DEE1A-0B61-48C9-86CB-05CAEC3C56C8}" dt="2019-07-09T09:25:10.281" v="9" actId="207"/>
        <pc:sldMkLst>
          <pc:docMk/>
          <pc:sldMk cId="2377885337" sldId="832"/>
        </pc:sldMkLst>
      </pc:sldChg>
      <pc:sldChg chg="modNotesTx">
        <pc:chgData name="Papai, Krisztian" userId="45ce17a5-7050-4b06-9306-4e3e15f2359a" providerId="ADAL" clId="{5C8DEE1A-0B61-48C9-86CB-05CAEC3C56C8}" dt="2019-07-09T09:25:15.409" v="12" actId="20577"/>
        <pc:sldMkLst>
          <pc:docMk/>
          <pc:sldMk cId="635572763" sldId="834"/>
        </pc:sldMkLst>
      </pc:sldChg>
      <pc:sldChg chg="modNotesTx">
        <pc:chgData name="Papai, Krisztian" userId="45ce17a5-7050-4b06-9306-4e3e15f2359a" providerId="ADAL" clId="{5C8DEE1A-0B61-48C9-86CB-05CAEC3C56C8}" dt="2019-07-09T09:25:19.576" v="13" actId="207"/>
        <pc:sldMkLst>
          <pc:docMk/>
          <pc:sldMk cId="1768559106" sldId="837"/>
        </pc:sldMkLst>
      </pc:sldChg>
      <pc:sldChg chg="modNotesTx">
        <pc:chgData name="Papai, Krisztian" userId="45ce17a5-7050-4b06-9306-4e3e15f2359a" providerId="ADAL" clId="{5C8DEE1A-0B61-48C9-86CB-05CAEC3C56C8}" dt="2019-07-09T09:24:05.376" v="8" actId="207"/>
        <pc:sldMkLst>
          <pc:docMk/>
          <pc:sldMk cId="1295548543" sldId="838"/>
        </pc:sldMkLst>
      </pc:sldChg>
    </pc:docChg>
  </pc:docChgLst>
  <pc:docChgLst>
    <pc:chgData name="Papai, Krisztian" userId="45ce17a5-7050-4b06-9306-4e3e15f2359a" providerId="ADAL" clId="{FDBCF222-53E3-4AFF-8BB4-07C4258E39A7}"/>
  </pc:docChgLst>
  <pc:docChgLst>
    <pc:chgData name="Papai, Krisztian" userId="45ce17a5-7050-4b06-9306-4e3e15f2359a" providerId="ADAL" clId="{09BFAC35-C9E9-4734-89A4-4C1714880EAC}"/>
  </pc:docChgLst>
  <pc:docChgLst>
    <pc:chgData name="Yahalom, Raz" userId="a44e4199-10bb-4051-9e8f-f612f3ddb723" providerId="ADAL" clId="{49B28485-51F9-4901-AE7A-B6231F009D1D}"/>
  </pc:docChgLst>
  <pc:docChgLst>
    <pc:chgData name="Papai, Krisztian" userId="45ce17a5-7050-4b06-9306-4e3e15f2359a" providerId="ADAL" clId="{DFB527C6-9025-4325-903A-8E5F1337C8ED}"/>
    <pc:docChg chg="undo custSel modSld">
      <pc:chgData name="Papai, Krisztian" userId="45ce17a5-7050-4b06-9306-4e3e15f2359a" providerId="ADAL" clId="{DFB527C6-9025-4325-903A-8E5F1337C8ED}" dt="2019-05-15T05:38:17.525" v="1001" actId="20577"/>
      <pc:docMkLst>
        <pc:docMk/>
      </pc:docMkLst>
      <pc:sldChg chg="modSp">
        <pc:chgData name="Papai, Krisztian" userId="45ce17a5-7050-4b06-9306-4e3e15f2359a" providerId="ADAL" clId="{DFB527C6-9025-4325-903A-8E5F1337C8ED}" dt="2019-05-15T05:38:17.525" v="1001" actId="20577"/>
        <pc:sldMkLst>
          <pc:docMk/>
          <pc:sldMk cId="2389665701" sldId="574"/>
        </pc:sldMkLst>
        <pc:spChg chg="mod">
          <ac:chgData name="Papai, Krisztian" userId="45ce17a5-7050-4b06-9306-4e3e15f2359a" providerId="ADAL" clId="{DFB527C6-9025-4325-903A-8E5F1337C8ED}" dt="2019-05-15T05:38:17.525" v="1001" actId="20577"/>
          <ac:spMkLst>
            <pc:docMk/>
            <pc:sldMk cId="2389665701" sldId="574"/>
            <ac:spMk id="24" creationId="{00000000-0000-0000-0000-000000000000}"/>
          </ac:spMkLst>
        </pc:spChg>
      </pc:sldChg>
      <pc:sldChg chg="modSp modNotesTx">
        <pc:chgData name="Papai, Krisztian" userId="45ce17a5-7050-4b06-9306-4e3e15f2359a" providerId="ADAL" clId="{DFB527C6-9025-4325-903A-8E5F1337C8ED}" dt="2019-05-14T06:53:56.532" v="677" actId="113"/>
        <pc:sldMkLst>
          <pc:docMk/>
          <pc:sldMk cId="635572763" sldId="834"/>
        </pc:sldMkLst>
        <pc:spChg chg="mod">
          <ac:chgData name="Papai, Krisztian" userId="45ce17a5-7050-4b06-9306-4e3e15f2359a" providerId="ADAL" clId="{DFB527C6-9025-4325-903A-8E5F1337C8ED}" dt="2019-05-14T06:51:55.953" v="457" actId="6549"/>
          <ac:spMkLst>
            <pc:docMk/>
            <pc:sldMk cId="635572763" sldId="834"/>
            <ac:spMk id="54275" creationId="{00000000-0000-0000-0000-000000000000}"/>
          </ac:spMkLst>
        </pc:spChg>
      </pc:sldChg>
      <pc:sldChg chg="modSp modNotesTx">
        <pc:chgData name="Papai, Krisztian" userId="45ce17a5-7050-4b06-9306-4e3e15f2359a" providerId="ADAL" clId="{DFB527C6-9025-4325-903A-8E5F1337C8ED}" dt="2019-05-14T06:47:34.791" v="274" actId="313"/>
        <pc:sldMkLst>
          <pc:docMk/>
          <pc:sldMk cId="3236744023" sldId="835"/>
        </pc:sldMkLst>
        <pc:spChg chg="mod">
          <ac:chgData name="Papai, Krisztian" userId="45ce17a5-7050-4b06-9306-4e3e15f2359a" providerId="ADAL" clId="{DFB527C6-9025-4325-903A-8E5F1337C8ED}" dt="2019-05-14T06:45:43.135" v="2" actId="6549"/>
          <ac:spMkLst>
            <pc:docMk/>
            <pc:sldMk cId="3236744023" sldId="835"/>
            <ac:spMk id="55301" creationId="{00000000-0000-0000-0000-000000000000}"/>
          </ac:spMkLst>
        </pc:spChg>
      </pc:sldChg>
      <pc:sldChg chg="modSp modNotesTx">
        <pc:chgData name="Papai, Krisztian" userId="45ce17a5-7050-4b06-9306-4e3e15f2359a" providerId="ADAL" clId="{DFB527C6-9025-4325-903A-8E5F1337C8ED}" dt="2019-05-14T07:00:51.914" v="895" actId="6549"/>
        <pc:sldMkLst>
          <pc:docMk/>
          <pc:sldMk cId="2962119600" sldId="836"/>
        </pc:sldMkLst>
        <pc:spChg chg="mod">
          <ac:chgData name="Papai, Krisztian" userId="45ce17a5-7050-4b06-9306-4e3e15f2359a" providerId="ADAL" clId="{DFB527C6-9025-4325-903A-8E5F1337C8ED}" dt="2019-05-14T06:56:14.637" v="725" actId="113"/>
          <ac:spMkLst>
            <pc:docMk/>
            <pc:sldMk cId="2962119600" sldId="836"/>
            <ac:spMk id="4" creationId="{00000000-0000-0000-0000-000000000000}"/>
          </ac:spMkLst>
        </pc:spChg>
      </pc:sldChg>
      <pc:sldChg chg="modNotesTx">
        <pc:chgData name="Papai, Krisztian" userId="45ce17a5-7050-4b06-9306-4e3e15f2359a" providerId="ADAL" clId="{DFB527C6-9025-4325-903A-8E5F1337C8ED}" dt="2019-05-14T07:03:07.243" v="998" actId="20577"/>
        <pc:sldMkLst>
          <pc:docMk/>
          <pc:sldMk cId="1768559106" sldId="837"/>
        </pc:sldMkLst>
      </pc:sldChg>
      <pc:sldChg chg="modNotesTx">
        <pc:chgData name="Papai, Krisztian" userId="45ce17a5-7050-4b06-9306-4e3e15f2359a" providerId="ADAL" clId="{DFB527C6-9025-4325-903A-8E5F1337C8ED}" dt="2019-05-14T06:55:14.596" v="720" actId="313"/>
        <pc:sldMkLst>
          <pc:docMk/>
          <pc:sldMk cId="1295548543" sldId="83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rPr>
              <a:t>Welcome to the </a:t>
            </a:r>
            <a:r>
              <a:rPr lang="en-US" b="0" i="1" dirty="0">
                <a:solidFill>
                  <a:schemeClr val="tx1"/>
                </a:solidFill>
              </a:rPr>
              <a:t>Add-On Administration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The preferred way to create the deployment and administrate the add-on</a:t>
            </a:r>
            <a:r>
              <a:rPr lang="en-US" sz="1400" b="0" baseline="0" dirty="0">
                <a:solidFill>
                  <a:schemeClr val="tx1"/>
                </a:solidFill>
              </a:rPr>
              <a:t> / extensibility </a:t>
            </a:r>
            <a:r>
              <a:rPr lang="en-US" sz="1400" b="0" dirty="0">
                <a:solidFill>
                  <a:schemeClr val="tx1"/>
                </a:solidFill>
              </a:rPr>
              <a:t>solution is the Lightweight Deployment model.</a:t>
            </a:r>
          </a:p>
          <a:p>
            <a:endParaRPr lang="de-DE" b="0" dirty="0">
              <a:solidFill>
                <a:schemeClr val="tx1"/>
              </a:solidFill>
            </a:endParaRPr>
          </a:p>
          <a:p>
            <a:r>
              <a:rPr lang="en-US" b="0" noProof="0" dirty="0">
                <a:solidFill>
                  <a:schemeClr val="tx1"/>
                </a:solidFill>
              </a:rPr>
              <a:t>The main advantages of using the </a:t>
            </a:r>
            <a:r>
              <a:rPr lang="en-US" sz="1400" b="0" dirty="0">
                <a:solidFill>
                  <a:schemeClr val="tx1"/>
                </a:solidFill>
              </a:rPr>
              <a:t>Lightweight Deployment model are:</a:t>
            </a:r>
          </a:p>
          <a:p>
            <a:pPr marL="285750" indent="-285750">
              <a:buFont typeface="Arial" panose="020B0604020202020204" pitchFamily="34" charset="0"/>
              <a:buChar char="•"/>
            </a:pPr>
            <a:r>
              <a:rPr lang="en-US" b="0" dirty="0">
                <a:solidFill>
                  <a:schemeClr val="tx1"/>
                </a:solidFill>
              </a:rPr>
              <a:t>Only this model is supported for SAP Business One Cloud</a:t>
            </a:r>
          </a:p>
          <a:p>
            <a:pPr marL="285750" indent="-285750">
              <a:buFont typeface="Arial" panose="020B0604020202020204" pitchFamily="34" charset="0"/>
              <a:buChar char="•"/>
            </a:pPr>
            <a:r>
              <a:rPr lang="en-US" b="0" dirty="0">
                <a:solidFill>
                  <a:schemeClr val="tx1"/>
                </a:solidFill>
              </a:rPr>
              <a:t>Deploys add-on and SAP HANA Delivery Unit </a:t>
            </a:r>
          </a:p>
          <a:p>
            <a:pPr marL="285750" indent="-285750">
              <a:buFont typeface="Arial" panose="020B0604020202020204" pitchFamily="34" charset="0"/>
              <a:buChar char="•"/>
            </a:pPr>
            <a:r>
              <a:rPr lang="en-US" b="0" dirty="0">
                <a:solidFill>
                  <a:schemeClr val="tx1"/>
                </a:solidFill>
              </a:rPr>
              <a:t>Automated installation is performed by the SAP Business One client</a:t>
            </a:r>
          </a:p>
          <a:p>
            <a:endParaRPr lang="de-DE" dirty="0">
              <a:solidFill>
                <a:schemeClr val="tx1"/>
              </a:solidFill>
            </a:endParaRPr>
          </a:p>
        </p:txBody>
      </p:sp>
    </p:spTree>
    <p:extLst>
      <p:ext uri="{BB962C8B-B14F-4D97-AF65-F5344CB8AC3E}">
        <p14:creationId xmlns:p14="http://schemas.microsoft.com/office/powerpoint/2010/main" val="108172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t>After completing this topic, you will be able to d</a:t>
            </a:r>
            <a:r>
              <a:rPr lang="en-US" sz="1400" kern="0" dirty="0"/>
              <a:t>escribe how your solution will be registered in SAP Business 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0144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latin typeface="+mn-lt"/>
              </a:rPr>
              <a:t>The </a:t>
            </a:r>
            <a:r>
              <a:rPr lang="en-US" sz="1400" b="0" i="1" kern="0" dirty="0">
                <a:latin typeface="+mn-lt"/>
              </a:rPr>
              <a:t>Add-On Administration</a:t>
            </a:r>
            <a:r>
              <a:rPr lang="en-US" sz="1400" b="0" kern="0" dirty="0">
                <a:latin typeface="+mn-lt"/>
              </a:rPr>
              <a:t> tool is designed to help administrators deploy and manage add-on applications on</a:t>
            </a:r>
            <a:r>
              <a:rPr lang="en-US" sz="1400" b="0" kern="0" baseline="0" dirty="0">
                <a:latin typeface="+mn-lt"/>
              </a:rPr>
              <a:t> end users’ </a:t>
            </a:r>
            <a:r>
              <a:rPr lang="en-US" sz="1400" b="0" kern="0" dirty="0">
                <a:latin typeface="+mn-lt"/>
              </a:rPr>
              <a:t>workstations.</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To run add-ons with the SAP Business One application, you must register them with the application. </a:t>
            </a:r>
          </a:p>
          <a:p>
            <a:r>
              <a:rPr lang="en-US" sz="1400" b="0" i="0" kern="1200" dirty="0">
                <a:solidFill>
                  <a:schemeClr val="tx1"/>
                </a:solidFill>
                <a:effectLst/>
                <a:latin typeface="+mn-lt"/>
                <a:ea typeface="+mn-ea"/>
                <a:cs typeface="+mn-cs"/>
              </a:rPr>
              <a:t>Registering add-ons enables SAP Business One to identify the add-ons and lets you set both company-wide and user-specific preferences.</a:t>
            </a:r>
          </a:p>
          <a:p>
            <a:endParaRPr lang="en-US" sz="1400" b="0" i="0" kern="1200" dirty="0">
              <a:solidFill>
                <a:schemeClr val="tx1"/>
              </a:solidFill>
              <a:effectLst/>
              <a:latin typeface="+mn-lt"/>
              <a:ea typeface="+mn-ea"/>
              <a:cs typeface="+mn-cs"/>
            </a:endParaRPr>
          </a:p>
          <a:p>
            <a:pPr marL="457200" indent="-457200">
              <a:spcBef>
                <a:spcPct val="75000"/>
              </a:spcBef>
              <a:buClr>
                <a:schemeClr val="tx1"/>
              </a:buClr>
              <a:buSzPct val="80000"/>
              <a:defRPr/>
            </a:pPr>
            <a:r>
              <a:rPr lang="en-US" sz="1400" b="0" kern="0" dirty="0">
                <a:latin typeface="+mn-lt"/>
              </a:rPr>
              <a:t>With Add-On Administrator, you can: </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Register add-ons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Set company preferences </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Set user</a:t>
            </a:r>
            <a:r>
              <a:rPr lang="en-US" sz="1400" b="0" i="0" kern="1200" baseline="0" dirty="0">
                <a:solidFill>
                  <a:schemeClr val="tx1"/>
                </a:solidFill>
                <a:effectLst/>
                <a:latin typeface="+mn-lt"/>
                <a:ea typeface="+mn-ea"/>
                <a:cs typeface="+mn-cs"/>
              </a:rPr>
              <a:t> preferences</a:t>
            </a: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Remove add-ons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Monitor add-ons</a:t>
            </a:r>
          </a:p>
        </p:txBody>
      </p:sp>
    </p:spTree>
    <p:extLst>
      <p:ext uri="{BB962C8B-B14F-4D97-AF65-F5344CB8AC3E}">
        <p14:creationId xmlns:p14="http://schemas.microsoft.com/office/powerpoint/2010/main" val="408140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Add-On Administration is only available for users with super user privileges for the company at hand.</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You will need to register an add-on only once from any SAP Business One workstation. </a:t>
            </a:r>
          </a:p>
          <a:p>
            <a:r>
              <a:rPr lang="en-US" sz="1400" b="0" i="0" kern="1200" dirty="0">
                <a:solidFill>
                  <a:schemeClr val="tx1"/>
                </a:solidFill>
                <a:effectLst/>
                <a:latin typeface="+mn-lt"/>
                <a:ea typeface="+mn-ea"/>
                <a:cs typeface="+mn-cs"/>
              </a:rPr>
              <a:t>The registration process uploads the add-on installation package files to the SAP Business One server. </a:t>
            </a:r>
          </a:p>
          <a:p>
            <a:r>
              <a:rPr lang="en-US" sz="1400" b="0" i="0" kern="1200" dirty="0">
                <a:solidFill>
                  <a:schemeClr val="tx1"/>
                </a:solidFill>
                <a:effectLst/>
                <a:latin typeface="+mn-lt"/>
                <a:ea typeface="+mn-ea"/>
                <a:cs typeface="+mn-cs"/>
              </a:rPr>
              <a:t>The registered add-ons are available for all the companies in SAP Business One.</a:t>
            </a:r>
          </a:p>
          <a:p>
            <a:endParaRPr lang="en-US" sz="1400" b="0" i="0" kern="1200" dirty="0">
              <a:solidFill>
                <a:schemeClr val="tx1"/>
              </a:solidFill>
              <a:effectLst/>
              <a:latin typeface="+mn-lt"/>
              <a:ea typeface="+mn-ea"/>
              <a:cs typeface="+mn-cs"/>
            </a:endParaRPr>
          </a:p>
          <a:p>
            <a:r>
              <a:rPr lang="en-US" sz="1400" b="0" dirty="0">
                <a:solidFill>
                  <a:schemeClr val="tx1"/>
                </a:solidFill>
              </a:rPr>
              <a:t>Add-on</a:t>
            </a:r>
            <a:r>
              <a:rPr lang="en-US" sz="1400" b="0" baseline="0" dirty="0">
                <a:solidFill>
                  <a:schemeClr val="tx1"/>
                </a:solidFill>
              </a:rPr>
              <a:t> upgrades can be carried out </a:t>
            </a:r>
            <a:r>
              <a:rPr lang="en-US" sz="1400" b="0" dirty="0">
                <a:solidFill>
                  <a:schemeClr val="tx1"/>
                </a:solidFill>
              </a:rPr>
              <a:t>by repeating the add-on registration process.</a:t>
            </a:r>
          </a:p>
          <a:p>
            <a:r>
              <a:rPr lang="en-US" sz="1400" b="0" dirty="0">
                <a:solidFill>
                  <a:schemeClr val="tx1"/>
                </a:solidFill>
              </a:rPr>
              <a:t>The add-on version needs to be changed, and the upgrade process will start the uninstallation of the add-on solution.</a:t>
            </a:r>
            <a:endParaRPr lang="de-DE" b="0" dirty="0">
              <a:solidFill>
                <a:schemeClr val="tx1"/>
              </a:solidFill>
            </a:endParaRPr>
          </a:p>
        </p:txBody>
      </p:sp>
    </p:spTree>
    <p:extLst>
      <p:ext uri="{BB962C8B-B14F-4D97-AF65-F5344CB8AC3E}">
        <p14:creationId xmlns:p14="http://schemas.microsoft.com/office/powerpoint/2010/main" val="124159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noProof="0" dirty="0"/>
              <a:t>The add-on registration process is </a:t>
            </a:r>
            <a:r>
              <a:rPr lang="en-US" b="1" noProof="0" dirty="0"/>
              <a:t>as follows</a:t>
            </a:r>
            <a:r>
              <a:rPr lang="en-US" noProof="0" dirty="0"/>
              <a:t>:</a:t>
            </a:r>
          </a:p>
          <a:p>
            <a:endParaRPr lang="en-US" b="0" noProof="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From the SAP Business One main menu, choose </a:t>
            </a:r>
            <a:r>
              <a:rPr lang="en-US" sz="1400" b="0" i="1" kern="1200" dirty="0">
                <a:solidFill>
                  <a:schemeClr val="tx1"/>
                </a:solidFill>
                <a:effectLst/>
                <a:latin typeface="+mn-lt"/>
                <a:ea typeface="+mn-ea"/>
                <a:cs typeface="+mn-cs"/>
              </a:rPr>
              <a:t>Administration -&gt; Add-Ons -&gt; Add-On Administration</a:t>
            </a:r>
            <a:r>
              <a:rPr lang="en-US" sz="1400" b="0" i="0" kern="1200" dirty="0">
                <a:solidFill>
                  <a:schemeClr val="tx1"/>
                </a:solidFill>
                <a:effectLst/>
                <a:latin typeface="+mn-lt"/>
                <a:ea typeface="+mn-ea"/>
                <a:cs typeface="+mn-cs"/>
              </a:rPr>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i="0" kern="1200" noProof="0" dirty="0">
                <a:solidFill>
                  <a:schemeClr val="tx1"/>
                </a:solidFill>
                <a:effectLst/>
                <a:latin typeface="+mn-lt"/>
                <a:ea typeface="+mn-ea"/>
                <a:cs typeface="+mn-cs"/>
              </a:rPr>
              <a:t>The left side of the screen</a:t>
            </a:r>
            <a:r>
              <a:rPr lang="en-US" sz="1400" b="0" i="0" kern="1200" baseline="0" noProof="0" dirty="0">
                <a:solidFill>
                  <a:schemeClr val="tx1"/>
                </a:solidFill>
                <a:effectLst/>
                <a:latin typeface="+mn-lt"/>
                <a:ea typeface="+mn-ea"/>
                <a:cs typeface="+mn-cs"/>
              </a:rPr>
              <a:t> displays</a:t>
            </a:r>
            <a:r>
              <a:rPr lang="en-US" sz="1400" b="0" i="0" kern="1200" noProof="0" dirty="0">
                <a:solidFill>
                  <a:schemeClr val="tx1"/>
                </a:solidFill>
                <a:effectLst/>
                <a:latin typeface="+mn-lt"/>
                <a:ea typeface="+mn-ea"/>
                <a:cs typeface="+mn-cs"/>
              </a:rPr>
              <a:t> the list of add-ons that are deployed on the SAP Business One server; on the right side, the add-ons</a:t>
            </a:r>
            <a:r>
              <a:rPr lang="en-US" sz="1400" b="0" i="0" kern="1200" baseline="0" noProof="0" dirty="0">
                <a:solidFill>
                  <a:schemeClr val="tx1"/>
                </a:solidFill>
                <a:effectLst/>
                <a:latin typeface="+mn-lt"/>
                <a:ea typeface="+mn-ea"/>
                <a:cs typeface="+mn-cs"/>
              </a:rPr>
              <a:t> related to the </a:t>
            </a:r>
            <a:r>
              <a:rPr lang="en-US" sz="1400" b="0" i="0" kern="1200" noProof="0" dirty="0">
                <a:solidFill>
                  <a:schemeClr val="tx1"/>
                </a:solidFill>
                <a:effectLst/>
                <a:latin typeface="+mn-lt"/>
                <a:ea typeface="+mn-ea"/>
                <a:cs typeface="+mn-cs"/>
              </a:rPr>
              <a:t>company database are listed.</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i="0" kern="1200" noProof="0" dirty="0">
                <a:solidFill>
                  <a:schemeClr val="tx1"/>
                </a:solidFill>
                <a:effectLst/>
                <a:latin typeface="+mn-lt"/>
                <a:ea typeface="+mn-ea"/>
                <a:cs typeface="+mn-cs"/>
              </a:rPr>
              <a:t>After pressing the </a:t>
            </a:r>
            <a:r>
              <a:rPr lang="en-US" sz="1400" b="0" i="0" kern="1200" dirty="0">
                <a:solidFill>
                  <a:schemeClr val="tx1"/>
                </a:solidFill>
                <a:effectLst/>
                <a:latin typeface="+mn-lt"/>
                <a:ea typeface="+mn-ea"/>
                <a:cs typeface="+mn-cs"/>
              </a:rPr>
              <a:t>Register Add-On button, the Add-On Registration window appears. Here, it’s possible to install a new add-on solution for the SAP Business One server, which will be added to SBOCOMMON’s SARI table.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i="0" kern="1200" noProof="0" dirty="0">
                <a:solidFill>
                  <a:schemeClr val="tx1"/>
                </a:solidFill>
                <a:effectLst/>
                <a:latin typeface="+mn-lt"/>
                <a:ea typeface="+mn-ea"/>
                <a:cs typeface="+mn-cs"/>
              </a:rPr>
              <a:t>The add-on solution can be assigned to the current company database; this will move</a:t>
            </a:r>
            <a:r>
              <a:rPr lang="en-US" sz="1400" b="0" i="0" kern="1200" baseline="0" noProof="0" dirty="0">
                <a:solidFill>
                  <a:schemeClr val="tx1"/>
                </a:solidFill>
                <a:effectLst/>
                <a:latin typeface="+mn-lt"/>
                <a:ea typeface="+mn-ea"/>
                <a:cs typeface="+mn-cs"/>
              </a:rPr>
              <a:t> it</a:t>
            </a:r>
            <a:r>
              <a:rPr lang="en-US" sz="1400" b="0" i="0" kern="1200" noProof="0" dirty="0">
                <a:solidFill>
                  <a:schemeClr val="tx1"/>
                </a:solidFill>
                <a:effectLst/>
                <a:latin typeface="+mn-lt"/>
                <a:ea typeface="+mn-ea"/>
                <a:cs typeface="+mn-cs"/>
              </a:rPr>
              <a:t> from the left side to the right in the Add-On Administration window.</a:t>
            </a:r>
            <a:endParaRPr lang="en-US" b="0" noProof="0" dirty="0"/>
          </a:p>
        </p:txBody>
      </p:sp>
    </p:spTree>
    <p:extLst>
      <p:ext uri="{BB962C8B-B14F-4D97-AF65-F5344CB8AC3E}">
        <p14:creationId xmlns:p14="http://schemas.microsoft.com/office/powerpoint/2010/main" val="334208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idx="1"/>
          </p:nvPr>
        </p:nvSpPr>
        <p:spPr/>
        <p:txBody>
          <a:bodyPr>
            <a:normAutofit/>
          </a:bodyPr>
          <a:lstStyle/>
          <a:p>
            <a:pPr marL="0" lvl="1" indent="0">
              <a:buNone/>
            </a:pPr>
            <a:r>
              <a:rPr lang="en-US" b="0" dirty="0">
                <a:solidFill>
                  <a:schemeClr val="tx1"/>
                </a:solidFill>
              </a:rPr>
              <a:t>Let’s go over the most frequently used company preferences used for add-on administration.</a:t>
            </a:r>
          </a:p>
          <a:p>
            <a:pPr marL="0" lvl="1" indent="0">
              <a:buNone/>
            </a:pPr>
            <a:endParaRPr lang="en-US" b="0" dirty="0">
              <a:solidFill>
                <a:schemeClr val="tx1"/>
              </a:solidFill>
            </a:endParaRPr>
          </a:p>
          <a:p>
            <a:pPr marL="0" lvl="1" indent="0">
              <a:buNone/>
            </a:pPr>
            <a:r>
              <a:rPr lang="en-US" b="0" dirty="0">
                <a:solidFill>
                  <a:schemeClr val="tx1"/>
                </a:solidFill>
              </a:rPr>
              <a:t>The default group is also called the</a:t>
            </a:r>
            <a:r>
              <a:rPr lang="en-US" b="0" baseline="0" dirty="0">
                <a:solidFill>
                  <a:schemeClr val="tx1"/>
                </a:solidFill>
              </a:rPr>
              <a:t> </a:t>
            </a:r>
            <a:r>
              <a:rPr lang="en-US" b="0" dirty="0">
                <a:solidFill>
                  <a:schemeClr val="tx1"/>
                </a:solidFill>
              </a:rPr>
              <a:t>start-up group. </a:t>
            </a:r>
            <a:r>
              <a:rPr lang="en-US" sz="1400" b="0" i="0" kern="1200" dirty="0">
                <a:solidFill>
                  <a:schemeClr val="tx1"/>
                </a:solidFill>
                <a:effectLst/>
                <a:latin typeface="+mn-lt"/>
                <a:ea typeface="+mn-ea"/>
                <a:cs typeface="+mn-cs"/>
              </a:rPr>
              <a:t>It defines the way an add-on is opened when SAP Business One is started.</a:t>
            </a:r>
          </a:p>
          <a:p>
            <a:pPr marL="180000" lvl="1" indent="-180000"/>
            <a:r>
              <a:rPr lang="en-US" sz="1400" b="0" i="0" kern="1200" dirty="0">
                <a:solidFill>
                  <a:schemeClr val="tx1"/>
                </a:solidFill>
                <a:effectLst/>
                <a:latin typeface="+mn-lt"/>
                <a:ea typeface="+mn-ea"/>
                <a:cs typeface="+mn-cs"/>
              </a:rPr>
              <a:t>Mandatory: SAP Business One starts the add-on automatically. The add-on is necessary for the successful operation of the SAP Business One application. </a:t>
            </a:r>
          </a:p>
          <a:p>
            <a:pPr marL="180000" lvl="1" indent="-180000"/>
            <a:r>
              <a:rPr lang="en-US" sz="1400" b="0" i="0" kern="1200" dirty="0">
                <a:solidFill>
                  <a:schemeClr val="tx1"/>
                </a:solidFill>
                <a:effectLst/>
                <a:latin typeface="+mn-lt"/>
                <a:ea typeface="+mn-ea"/>
                <a:cs typeface="+mn-cs"/>
              </a:rPr>
              <a:t>Automatic: SAP Business One starts the add-on automatically. Users can stop automatically started add-ons with no impact on SAP Business One.</a:t>
            </a:r>
          </a:p>
          <a:p>
            <a:pPr marL="180000" lvl="1" indent="-180000"/>
            <a:r>
              <a:rPr lang="en-US" sz="1400" b="0" i="0" kern="1200" dirty="0">
                <a:solidFill>
                  <a:schemeClr val="tx1"/>
                </a:solidFill>
                <a:effectLst/>
                <a:latin typeface="+mn-lt"/>
                <a:ea typeface="+mn-ea"/>
                <a:cs typeface="+mn-cs"/>
              </a:rPr>
              <a:t>Manual: SAP Business One does not start the add-on automatically. Users can start the add-on at any time. </a:t>
            </a:r>
          </a:p>
          <a:p>
            <a:pPr marL="0" lvl="1" indent="0">
              <a:buNone/>
            </a:pPr>
            <a:r>
              <a:rPr lang="en-US" sz="1400" b="0" i="0" kern="1200" dirty="0">
                <a:solidFill>
                  <a:schemeClr val="tx1"/>
                </a:solidFill>
                <a:effectLst/>
                <a:latin typeface="+mn-lt"/>
                <a:ea typeface="+mn-ea"/>
                <a:cs typeface="+mn-cs"/>
              </a:rPr>
              <a:t>These settings can be changed at the user level as well, except when add-ons have been set</a:t>
            </a:r>
            <a:r>
              <a:rPr lang="en-US" sz="1400" b="0" i="0" kern="1200" baseline="0" dirty="0">
                <a:solidFill>
                  <a:schemeClr val="tx1"/>
                </a:solidFill>
                <a:effectLst/>
                <a:latin typeface="+mn-lt"/>
                <a:ea typeface="+mn-ea"/>
                <a:cs typeface="+mn-cs"/>
              </a:rPr>
              <a:t> as mandatory</a:t>
            </a:r>
            <a:r>
              <a:rPr lang="en-US" sz="1400" b="0" i="0" kern="1200" dirty="0">
                <a:solidFill>
                  <a:schemeClr val="tx1"/>
                </a:solidFill>
                <a:effectLst/>
                <a:latin typeface="+mn-lt"/>
                <a:ea typeface="+mn-ea"/>
                <a:cs typeface="+mn-cs"/>
              </a:rPr>
              <a:t>.</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endParaRPr lang="en-US" b="0" dirty="0">
              <a:solidFill>
                <a:schemeClr val="tx1"/>
              </a:solidFill>
            </a:endParaRP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b="0" dirty="0">
                <a:solidFill>
                  <a:schemeClr val="tx1"/>
                </a:solidFill>
              </a:rPr>
              <a:t>Force Install forces</a:t>
            </a:r>
            <a:r>
              <a:rPr lang="en-US" b="0" baseline="0" dirty="0">
                <a:solidFill>
                  <a:schemeClr val="tx1"/>
                </a:solidFill>
              </a:rPr>
              <a:t> the </a:t>
            </a:r>
            <a:r>
              <a:rPr lang="en-US" b="0" dirty="0">
                <a:solidFill>
                  <a:schemeClr val="tx1"/>
                </a:solidFill>
                <a:effectLst/>
              </a:rPr>
              <a:t>SAP Business One application to install the add-on each time the user on this client logs into the assigned company.</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b="0" dirty="0">
                <a:solidFill>
                  <a:schemeClr val="tx1"/>
                </a:solidFill>
              </a:rPr>
              <a:t>The Active option t</a:t>
            </a:r>
            <a:r>
              <a:rPr lang="en-US" b="0" dirty="0">
                <a:solidFill>
                  <a:schemeClr val="tx1"/>
                </a:solidFill>
                <a:effectLst/>
              </a:rPr>
              <a:t>emporarily activates or disables the selected add-on.</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2046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t>Once the add-on administrator has uploaded a new add-on, it‘s possible to notify the users.</a:t>
            </a:r>
          </a:p>
          <a:p>
            <a:r>
              <a:rPr lang="en-US" sz="1400" b="0" i="0" kern="1200" dirty="0">
                <a:solidFill>
                  <a:schemeClr val="tx1"/>
                </a:solidFill>
                <a:effectLst/>
                <a:latin typeface="+mn-lt"/>
                <a:ea typeface="+mn-ea"/>
                <a:cs typeface="+mn-cs"/>
              </a:rPr>
              <a:t>You can create a notification for new add-ons and send it to all the users at the company.</a:t>
            </a:r>
          </a:p>
          <a:p>
            <a:r>
              <a:rPr lang="en-US" sz="1400" b="0" i="0" kern="1200" dirty="0">
                <a:solidFill>
                  <a:schemeClr val="tx1"/>
                </a:solidFill>
                <a:effectLst/>
                <a:latin typeface="+mn-lt"/>
                <a:ea typeface="+mn-ea"/>
                <a:cs typeface="+mn-cs"/>
              </a:rPr>
              <a:t>Then the users can install the add-on immediately without needing to log back into the SAP Business One client.</a:t>
            </a:r>
            <a:endParaRPr lang="de-DE" b="0" dirty="0"/>
          </a:p>
        </p:txBody>
      </p:sp>
    </p:spTree>
    <p:extLst>
      <p:ext uri="{BB962C8B-B14F-4D97-AF65-F5344CB8AC3E}">
        <p14:creationId xmlns:p14="http://schemas.microsoft.com/office/powerpoint/2010/main" val="143606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The Active flag overrides all other settings for the add-on</a:t>
            </a:r>
            <a:r>
              <a:rPr lang="en-US" sz="1400" b="0" baseline="0" dirty="0"/>
              <a:t> at </a:t>
            </a:r>
            <a:r>
              <a:rPr lang="en-US" sz="1400" b="0" dirty="0"/>
              <a:t>a company.</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If the add-on</a:t>
            </a:r>
            <a:r>
              <a:rPr lang="en-US" sz="1400" b="0" baseline="0" dirty="0"/>
              <a:t> </a:t>
            </a:r>
            <a:r>
              <a:rPr lang="en-US" sz="1400" b="0" dirty="0"/>
              <a:t>is marked as not active (the check box is not checked), the add-on can be updated without being installed and executed immediately.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It’s also possible to have extended logs for add-on installation. The procedure is as</a:t>
            </a:r>
            <a:r>
              <a:rPr lang="en-US" sz="1400" b="0" baseline="0" dirty="0"/>
              <a:t> follows</a:t>
            </a:r>
            <a:r>
              <a:rPr lang="en-US" sz="1400" b="0" dirty="0"/>
              <a:t>:</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Add the Windows environment variable AAdminLog (value 0 means no log, value 3 displays every message)</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Log file can be found in the &lt;Temp&gt; folder of the current Windows user</a:t>
            </a:r>
          </a:p>
          <a:p>
            <a:endParaRPr lang="de-DE" dirty="0"/>
          </a:p>
        </p:txBody>
      </p:sp>
    </p:spTree>
    <p:extLst>
      <p:ext uri="{BB962C8B-B14F-4D97-AF65-F5344CB8AC3E}">
        <p14:creationId xmlns:p14="http://schemas.microsoft.com/office/powerpoint/2010/main" val="30780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p:txBody>
          <a:bodyPr>
            <a:normAutofit/>
          </a:bodyPr>
          <a:lstStyle/>
          <a:p>
            <a:pPr marL="0" lvl="1" indent="0">
              <a:buNone/>
            </a:pPr>
            <a:r>
              <a:rPr lang="en-US" sz="1400" b="0" i="0" kern="1200" dirty="0">
                <a:solidFill>
                  <a:schemeClr val="tx1"/>
                </a:solidFill>
                <a:effectLst/>
                <a:latin typeface="+mn-lt"/>
                <a:ea typeface="+mn-ea"/>
                <a:cs typeface="+mn-cs"/>
              </a:rPr>
              <a:t>Here, you can monitor running add-ons and manually start or stop an add-on. This window displays add-ons that were specifically assigned to you or to the company you have logged into.</a:t>
            </a:r>
          </a:p>
          <a:p>
            <a:pPr marL="0" lvl="1" indent="0">
              <a:buNone/>
            </a:pPr>
            <a:endParaRPr lang="en-US" sz="1400" b="0" i="0" kern="1200" noProof="0" dirty="0">
              <a:solidFill>
                <a:schemeClr val="tx1"/>
              </a:solidFill>
              <a:effectLst/>
              <a:latin typeface="+mn-lt"/>
              <a:ea typeface="+mn-ea"/>
              <a:cs typeface="+mn-cs"/>
            </a:endParaRPr>
          </a:p>
          <a:p>
            <a:pPr marL="0" lvl="1" indent="0">
              <a:buNone/>
            </a:pPr>
            <a:r>
              <a:rPr lang="en-US" sz="1400" b="0" i="0" kern="1200" noProof="0" dirty="0">
                <a:solidFill>
                  <a:schemeClr val="tx1"/>
                </a:solidFill>
                <a:effectLst/>
                <a:latin typeface="+mn-lt"/>
                <a:ea typeface="+mn-ea"/>
                <a:cs typeface="+mn-cs"/>
              </a:rPr>
              <a:t>It’s possible to access the following options here:</a:t>
            </a:r>
          </a:p>
          <a:p>
            <a:pPr marL="180000" lvl="1" indent="-180000"/>
            <a:r>
              <a:rPr lang="en-US" b="0" noProof="0" dirty="0">
                <a:solidFill>
                  <a:schemeClr val="tx1"/>
                </a:solidFill>
              </a:rPr>
              <a:t>Display a list of add-ons the user is allowed to run</a:t>
            </a:r>
          </a:p>
          <a:p>
            <a:pPr marL="180000" lvl="1" indent="-180000"/>
            <a:r>
              <a:rPr lang="en-US" b="0" noProof="0" dirty="0">
                <a:solidFill>
                  <a:schemeClr val="tx1"/>
                </a:solidFill>
              </a:rPr>
              <a:t>Display current add-on status (for example, Connected, Disconnected or Failed)</a:t>
            </a:r>
          </a:p>
          <a:p>
            <a:pPr marL="180000" lvl="1" indent="-180000"/>
            <a:r>
              <a:rPr lang="en-US" b="0" noProof="0" dirty="0">
                <a:solidFill>
                  <a:schemeClr val="tx1"/>
                </a:solidFill>
              </a:rPr>
              <a:t>Provide</a:t>
            </a:r>
            <a:r>
              <a:rPr lang="en-US" b="0" baseline="0" noProof="0" dirty="0">
                <a:solidFill>
                  <a:schemeClr val="tx1"/>
                </a:solidFill>
              </a:rPr>
              <a:t> a pop-up notification if an add-on fails</a:t>
            </a:r>
            <a:endParaRPr lang="en-US" b="0" noProof="0" dirty="0">
              <a:solidFill>
                <a:schemeClr val="tx1"/>
              </a:solidFill>
            </a:endParaRPr>
          </a:p>
          <a:p>
            <a:pPr marL="180000" lvl="1" indent="-180000"/>
            <a:r>
              <a:rPr lang="en-US" b="0" noProof="0" dirty="0">
                <a:solidFill>
                  <a:schemeClr val="tx1"/>
                </a:solidFill>
              </a:rPr>
              <a:t>Ability to start an add-on manually within the SAP Business One application</a:t>
            </a:r>
          </a:p>
          <a:p>
            <a:pPr marL="180000" lvl="1" indent="-180000"/>
            <a:r>
              <a:rPr lang="en-US" b="0" noProof="0" dirty="0">
                <a:solidFill>
                  <a:schemeClr val="tx1"/>
                </a:solidFill>
              </a:rPr>
              <a:t>Display only the relevant information for the current user</a:t>
            </a:r>
          </a:p>
          <a:p>
            <a:pPr marL="180000" lvl="1" indent="-180000"/>
            <a:endParaRPr lang="en-US" noProof="0"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70156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Add-On Administration</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de-DE" dirty="0"/>
              <a:t>Add-On Administration: </a:t>
            </a:r>
            <a:r>
              <a:rPr lang="en-US" dirty="0"/>
              <a:t>What’s Next?</a:t>
            </a:r>
          </a:p>
        </p:txBody>
      </p:sp>
      <p:sp>
        <p:nvSpPr>
          <p:cNvPr id="55301" name="Rectangle 3"/>
          <p:cNvSpPr txBox="1">
            <a:spLocks noChangeArrowheads="1"/>
          </p:cNvSpPr>
          <p:nvPr/>
        </p:nvSpPr>
        <p:spPr bwMode="gray">
          <a:xfrm>
            <a:off x="504001" y="1779794"/>
            <a:ext cx="11186476" cy="4361699"/>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2400" dirty="0"/>
              <a:t>The preferred way to create the deployment and administrate the add-on / extensibility solution is the </a:t>
            </a:r>
            <a:r>
              <a:rPr lang="en-US" sz="2400" dirty="0">
                <a:solidFill>
                  <a:schemeClr val="accent3"/>
                </a:solidFill>
              </a:rPr>
              <a:t>Lightweight Deployment </a:t>
            </a:r>
            <a:r>
              <a:rPr lang="en-US" sz="2400" dirty="0"/>
              <a:t>model.</a:t>
            </a:r>
          </a:p>
          <a:p>
            <a:pPr>
              <a:spcBef>
                <a:spcPct val="75000"/>
              </a:spcBef>
              <a:buClr>
                <a:schemeClr val="tx1"/>
              </a:buClr>
              <a:buSzPct val="80000"/>
              <a:buFont typeface="Wingdings" pitchFamily="2" charset="2"/>
              <a:buNone/>
            </a:pPr>
            <a:r>
              <a:rPr lang="en-US" sz="2800" b="1" dirty="0">
                <a:solidFill>
                  <a:schemeClr val="accent1"/>
                </a:solidFill>
              </a:rPr>
              <a:t>WHY?</a:t>
            </a:r>
          </a:p>
          <a:p>
            <a:pPr marL="182563" indent="-182563">
              <a:lnSpc>
                <a:spcPct val="90000"/>
              </a:lnSpc>
              <a:spcBef>
                <a:spcPct val="75000"/>
              </a:spcBef>
              <a:buClr>
                <a:schemeClr val="accent1"/>
              </a:buClr>
              <a:buSzPct val="80000"/>
              <a:buFont typeface="Wingdings" pitchFamily="2" charset="2"/>
              <a:buChar char="n"/>
            </a:pPr>
            <a:r>
              <a:rPr lang="en-US" sz="2400" dirty="0"/>
              <a:t>  Only this model is supported for SAP Business One Cloud</a:t>
            </a:r>
          </a:p>
          <a:p>
            <a:pPr marL="182563" indent="-182563">
              <a:lnSpc>
                <a:spcPct val="90000"/>
              </a:lnSpc>
              <a:spcBef>
                <a:spcPct val="75000"/>
              </a:spcBef>
              <a:buClr>
                <a:schemeClr val="accent1"/>
              </a:buClr>
              <a:buSzPct val="80000"/>
              <a:buFont typeface="Wingdings" pitchFamily="2" charset="2"/>
              <a:buChar char="n"/>
            </a:pPr>
            <a:r>
              <a:rPr lang="en-US" sz="2400" dirty="0"/>
              <a:t>  Deploys add-on and SAP HANA Delivery Unit </a:t>
            </a:r>
          </a:p>
          <a:p>
            <a:pPr marL="182563" indent="-182563">
              <a:lnSpc>
                <a:spcPct val="90000"/>
              </a:lnSpc>
              <a:spcBef>
                <a:spcPct val="75000"/>
              </a:spcBef>
              <a:buClr>
                <a:schemeClr val="accent1"/>
              </a:buClr>
              <a:buSzPct val="80000"/>
              <a:buFont typeface="Wingdings" pitchFamily="2" charset="2"/>
              <a:buChar char="n"/>
            </a:pPr>
            <a:r>
              <a:rPr lang="en-US" sz="2400" dirty="0"/>
              <a:t>  Automated installation is performed by the SAP Business One client</a:t>
            </a:r>
          </a:p>
          <a:p>
            <a:pPr>
              <a:spcBef>
                <a:spcPct val="75000"/>
              </a:spcBef>
              <a:buClr>
                <a:schemeClr val="tx1"/>
              </a:buClr>
              <a:buSzPct val="80000"/>
              <a:buFont typeface="Wingdings" pitchFamily="2" charset="2"/>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r>
              <a:rPr lang="en-US" dirty="0"/>
              <a:t>	</a:t>
            </a:r>
          </a:p>
        </p:txBody>
      </p:sp>
    </p:spTree>
    <p:custDataLst>
      <p:tags r:id="rId1"/>
    </p:custDataLst>
    <p:extLst>
      <p:ext uri="{BB962C8B-B14F-4D97-AF65-F5344CB8AC3E}">
        <p14:creationId xmlns:p14="http://schemas.microsoft.com/office/powerpoint/2010/main" val="12955485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Add-On Administration</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5"/>
            <a:ext cx="9874376" cy="1136208"/>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how your solution will be registered in SAP Business One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38966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Add-On Administration: Introduction</a:t>
            </a:r>
          </a:p>
        </p:txBody>
      </p:sp>
      <p:sp>
        <p:nvSpPr>
          <p:cNvPr id="4" name="Rectangle 3"/>
          <p:cNvSpPr txBox="1">
            <a:spLocks noChangeArrowheads="1"/>
          </p:cNvSpPr>
          <p:nvPr/>
        </p:nvSpPr>
        <p:spPr bwMode="gray">
          <a:xfrm>
            <a:off x="504001" y="1484312"/>
            <a:ext cx="11186476" cy="4986825"/>
          </a:xfrm>
          <a:prstGeom prst="rect">
            <a:avLst/>
          </a:prstGeom>
          <a:noFill/>
          <a:ln w="12700" algn="ctr">
            <a:noFill/>
            <a:miter lim="800000"/>
            <a:headEnd/>
            <a:tailEnd/>
          </a:ln>
        </p:spPr>
        <p:txBody>
          <a:bodyPr lIns="0" tIns="0" rIns="0" bIns="0"/>
          <a:lstStyle/>
          <a:p>
            <a:pPr>
              <a:spcBef>
                <a:spcPct val="75000"/>
              </a:spcBef>
              <a:buClr>
                <a:schemeClr val="tx1"/>
              </a:buClr>
              <a:buSzPct val="80000"/>
              <a:buFont typeface="Wingdings" pitchFamily="2" charset="2"/>
              <a:buNone/>
              <a:defRPr/>
            </a:pPr>
            <a:r>
              <a:rPr lang="en-US" kern="0" dirty="0">
                <a:latin typeface="+mn-lt"/>
              </a:rPr>
              <a:t>The </a:t>
            </a:r>
            <a:r>
              <a:rPr lang="en-US" i="1" kern="0" dirty="0">
                <a:latin typeface="+mn-lt"/>
              </a:rPr>
              <a:t>Add-On Administration</a:t>
            </a:r>
            <a:r>
              <a:rPr lang="en-US" kern="0" dirty="0">
                <a:latin typeface="+mn-lt"/>
              </a:rPr>
              <a:t> tool is designed to help administrators deploy and manage add-on applications on end users’ workstations.</a:t>
            </a:r>
          </a:p>
          <a:p>
            <a:pPr marL="457200" indent="-457200">
              <a:spcBef>
                <a:spcPct val="75000"/>
              </a:spcBef>
              <a:buClr>
                <a:schemeClr val="tx1"/>
              </a:buClr>
              <a:buSzPct val="80000"/>
              <a:defRPr/>
            </a:pPr>
            <a:endParaRPr lang="en-US" sz="1800" kern="0" dirty="0">
              <a:latin typeface="+mn-lt"/>
            </a:endParaRPr>
          </a:p>
          <a:p>
            <a:pPr marL="457200" indent="-457200">
              <a:spcBef>
                <a:spcPct val="75000"/>
              </a:spcBef>
              <a:buClr>
                <a:schemeClr val="tx1"/>
              </a:buClr>
              <a:buSzPct val="80000"/>
              <a:defRPr/>
            </a:pPr>
            <a:r>
              <a:rPr lang="en-US" sz="1800" kern="0" dirty="0">
                <a:latin typeface="+mn-lt"/>
              </a:rPr>
              <a:t>With Add-On Administrator, you can: </a:t>
            </a:r>
          </a:p>
          <a:p>
            <a:pPr marL="236538" lvl="1" indent="-236538">
              <a:spcBef>
                <a:spcPct val="25000"/>
              </a:spcBef>
              <a:buClr>
                <a:srgbClr val="F0AB00"/>
              </a:buClr>
              <a:buSzPct val="80000"/>
              <a:buFont typeface="Arial" pitchFamily="34" charset="0"/>
              <a:buChar char="■"/>
              <a:defRPr/>
            </a:pPr>
            <a:r>
              <a:rPr lang="en-US" kern="0" dirty="0">
                <a:latin typeface="+mn-lt"/>
              </a:rPr>
              <a:t>Register add-ons</a:t>
            </a:r>
          </a:p>
          <a:p>
            <a:pPr marL="236538" lvl="1" indent="-236538">
              <a:spcBef>
                <a:spcPct val="25000"/>
              </a:spcBef>
              <a:buClr>
                <a:srgbClr val="F0AB00"/>
              </a:buClr>
              <a:buSzPct val="80000"/>
              <a:buFont typeface="Arial" pitchFamily="34" charset="0"/>
              <a:buChar char="■"/>
              <a:defRPr/>
            </a:pPr>
            <a:r>
              <a:rPr lang="en-US" kern="0" dirty="0">
                <a:latin typeface="+mn-lt"/>
              </a:rPr>
              <a:t>Set company preferences </a:t>
            </a:r>
          </a:p>
          <a:p>
            <a:pPr marL="236538" lvl="1" indent="-236538">
              <a:spcBef>
                <a:spcPct val="25000"/>
              </a:spcBef>
              <a:buClr>
                <a:srgbClr val="F0AB00"/>
              </a:buClr>
              <a:buSzPct val="80000"/>
              <a:buFont typeface="Arial" pitchFamily="34" charset="0"/>
              <a:buChar char="■"/>
              <a:defRPr/>
            </a:pPr>
            <a:r>
              <a:rPr lang="en-US" kern="0" dirty="0">
                <a:latin typeface="+mn-lt"/>
              </a:rPr>
              <a:t>Set user preferences</a:t>
            </a:r>
          </a:p>
          <a:p>
            <a:pPr marL="236538" lvl="1" indent="-236538">
              <a:spcBef>
                <a:spcPct val="25000"/>
              </a:spcBef>
              <a:buClr>
                <a:srgbClr val="F0AB00"/>
              </a:buClr>
              <a:buSzPct val="80000"/>
              <a:buFont typeface="Arial" pitchFamily="34" charset="0"/>
              <a:buChar char="■"/>
              <a:defRPr/>
            </a:pPr>
            <a:r>
              <a:rPr lang="en-US" kern="0" dirty="0">
                <a:latin typeface="+mn-lt"/>
              </a:rPr>
              <a:t>Remove add-ons</a:t>
            </a:r>
          </a:p>
          <a:p>
            <a:pPr marL="236538" lvl="1" indent="-236538">
              <a:spcBef>
                <a:spcPct val="25000"/>
              </a:spcBef>
              <a:buClr>
                <a:srgbClr val="F0AB00"/>
              </a:buClr>
              <a:buSzPct val="80000"/>
              <a:buFont typeface="Arial" pitchFamily="34" charset="0"/>
              <a:buChar char="■"/>
              <a:defRPr/>
            </a:pPr>
            <a:r>
              <a:rPr lang="en-US" kern="0" dirty="0">
                <a:latin typeface="+mn-lt"/>
              </a:rPr>
              <a:t>Monitor add-ons</a:t>
            </a:r>
          </a:p>
          <a:p>
            <a:pPr marL="457200" indent="-457200">
              <a:spcBef>
                <a:spcPct val="75000"/>
              </a:spcBef>
              <a:buClr>
                <a:schemeClr val="tx1"/>
              </a:buClr>
              <a:buSzPct val="80000"/>
              <a:defRPr/>
            </a:pPr>
            <a:endParaRPr lang="en-US" sz="1800" kern="0" dirty="0">
              <a:solidFill>
                <a:srgbClr val="333333"/>
              </a:solidFill>
              <a:latin typeface="+mn-lt"/>
            </a:endParaRPr>
          </a:p>
        </p:txBody>
      </p:sp>
    </p:spTree>
    <p:custDataLst>
      <p:tags r:id="rId1"/>
    </p:custDataLst>
    <p:extLst>
      <p:ext uri="{BB962C8B-B14F-4D97-AF65-F5344CB8AC3E}">
        <p14:creationId xmlns:p14="http://schemas.microsoft.com/office/powerpoint/2010/main" val="1590426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a:t>Add-On Administration: Overview</a:t>
            </a:r>
          </a:p>
        </p:txBody>
      </p:sp>
      <p:sp>
        <p:nvSpPr>
          <p:cNvPr id="4" name="Rectangle 3"/>
          <p:cNvSpPr txBox="1">
            <a:spLocks noChangeArrowheads="1"/>
          </p:cNvSpPr>
          <p:nvPr/>
        </p:nvSpPr>
        <p:spPr bwMode="gray">
          <a:xfrm>
            <a:off x="504001" y="1484313"/>
            <a:ext cx="11186476" cy="4768850"/>
          </a:xfrm>
          <a:prstGeom prst="rect">
            <a:avLst/>
          </a:prstGeom>
          <a:noFill/>
          <a:ln w="12700">
            <a:noFill/>
            <a:miter lim="800000"/>
            <a:headEnd/>
            <a:tailEnd/>
          </a:ln>
        </p:spPr>
        <p:txBody>
          <a:bodyPr lIns="0" tIns="0" rIns="0" bIns="0"/>
          <a:lstStyle/>
          <a:p>
            <a:pPr marL="268288" indent="-268288">
              <a:lnSpc>
                <a:spcPct val="90000"/>
              </a:lnSpc>
              <a:spcBef>
                <a:spcPct val="75000"/>
              </a:spcBef>
              <a:buClr>
                <a:srgbClr val="F0AB00"/>
              </a:buClr>
              <a:buSzPct val="80000"/>
              <a:buFont typeface="Arial" pitchFamily="34" charset="0"/>
              <a:buChar char="■"/>
            </a:pPr>
            <a:r>
              <a:rPr lang="en-US" sz="1600" dirty="0"/>
              <a:t>The add-on registration process registers add-on applications in the SBO-Common DB on the SAP Business One server</a:t>
            </a:r>
          </a:p>
          <a:p>
            <a:pPr marL="520700" lvl="1" indent="-220663">
              <a:lnSpc>
                <a:spcPct val="90000"/>
              </a:lnSpc>
              <a:spcBef>
                <a:spcPct val="25000"/>
              </a:spcBef>
              <a:buClr>
                <a:srgbClr val="666666"/>
              </a:buClr>
              <a:buSzPct val="80000"/>
              <a:buFont typeface="Arial" pitchFamily="34" charset="0"/>
              <a:buChar char="■"/>
            </a:pPr>
            <a:r>
              <a:rPr lang="en-US" sz="2000" dirty="0"/>
              <a:t>Will be done </a:t>
            </a:r>
            <a:r>
              <a:rPr lang="en-US" sz="2000" u="sng" dirty="0"/>
              <a:t>before</a:t>
            </a:r>
            <a:r>
              <a:rPr lang="en-US" sz="2000" dirty="0"/>
              <a:t> the first </a:t>
            </a:r>
            <a:r>
              <a:rPr lang="en-US" sz="2000" u="sng" dirty="0"/>
              <a:t>installation</a:t>
            </a:r>
            <a:r>
              <a:rPr lang="en-US" sz="2000" dirty="0"/>
              <a:t> of an add-on on a client machine</a:t>
            </a:r>
          </a:p>
          <a:p>
            <a:pPr marL="520700" lvl="1" indent="-220663">
              <a:lnSpc>
                <a:spcPct val="90000"/>
              </a:lnSpc>
              <a:spcBef>
                <a:spcPct val="25000"/>
              </a:spcBef>
              <a:buClr>
                <a:srgbClr val="666666"/>
              </a:buClr>
              <a:buSzPct val="80000"/>
              <a:buFont typeface="Arial" pitchFamily="34" charset="0"/>
              <a:buChar char="■"/>
            </a:pPr>
            <a:r>
              <a:rPr lang="en-US" sz="2000" dirty="0"/>
              <a:t>The system </a:t>
            </a:r>
            <a:r>
              <a:rPr lang="en-US" sz="2000" u="sng" dirty="0"/>
              <a:t>administrator </a:t>
            </a:r>
            <a:r>
              <a:rPr lang="en-US" sz="2000" dirty="0"/>
              <a:t>registers the add-on using Add-On Administration; this triggers the import of the installation package and the ARD file into the SBO-Common DB (SARI table).</a:t>
            </a:r>
          </a:p>
          <a:p>
            <a:pPr marL="520700" lvl="1" indent="-220663">
              <a:lnSpc>
                <a:spcPct val="90000"/>
              </a:lnSpc>
              <a:spcBef>
                <a:spcPct val="25000"/>
              </a:spcBef>
              <a:buClr>
                <a:srgbClr val="666666"/>
              </a:buClr>
              <a:buSzPct val="80000"/>
              <a:buFont typeface="Arial" pitchFamily="34" charset="0"/>
              <a:buChar char="■"/>
            </a:pPr>
            <a:r>
              <a:rPr lang="en-US" sz="2000" dirty="0"/>
              <a:t>Add-On installation can be started in one step with registration; otherwise it will be started at the next logon.</a:t>
            </a:r>
            <a:endParaRPr lang="en-US" sz="1600" dirty="0"/>
          </a:p>
          <a:p>
            <a:pPr marL="268288" indent="-268288">
              <a:lnSpc>
                <a:spcPct val="90000"/>
              </a:lnSpc>
              <a:spcBef>
                <a:spcPct val="75000"/>
              </a:spcBef>
              <a:buClr>
                <a:srgbClr val="F0AB00"/>
              </a:buClr>
              <a:buSzPct val="80000"/>
              <a:buFont typeface="Arial" pitchFamily="34" charset="0"/>
              <a:buChar char="■"/>
            </a:pPr>
            <a:r>
              <a:rPr lang="en-US" sz="1600" dirty="0"/>
              <a:t>Add-on upgrades can be carried out by repeating the add-on registration process.</a:t>
            </a:r>
          </a:p>
          <a:p>
            <a:pPr marL="520700" lvl="1" indent="-220663">
              <a:lnSpc>
                <a:spcPct val="90000"/>
              </a:lnSpc>
              <a:spcBef>
                <a:spcPct val="25000"/>
              </a:spcBef>
              <a:buClr>
                <a:srgbClr val="666666"/>
              </a:buClr>
              <a:buSzPct val="80000"/>
              <a:buFont typeface="Arial" pitchFamily="34" charset="0"/>
              <a:buChar char="■"/>
            </a:pPr>
            <a:r>
              <a:rPr lang="en-US" sz="2000" dirty="0"/>
              <a:t>Please note that the new add-on version must be greater than the installed version (</a:t>
            </a:r>
            <a:r>
              <a:rPr lang="ja-JP" altLang="en-US" sz="2000" dirty="0"/>
              <a:t>“</a:t>
            </a:r>
            <a:r>
              <a:rPr lang="en-US" altLang="ja-JP" sz="2000" dirty="0"/>
              <a:t>1.1</a:t>
            </a:r>
            <a:r>
              <a:rPr lang="ja-JP" altLang="en-US" sz="2000" dirty="0"/>
              <a:t>”</a:t>
            </a:r>
            <a:r>
              <a:rPr lang="en-US" altLang="ja-JP" sz="2000" dirty="0"/>
              <a:t> instead of </a:t>
            </a:r>
            <a:r>
              <a:rPr lang="ja-JP" altLang="en-US" sz="2000" dirty="0"/>
              <a:t>“</a:t>
            </a:r>
            <a:r>
              <a:rPr lang="en-US" altLang="ja-JP" sz="2000" dirty="0"/>
              <a:t>1.0</a:t>
            </a:r>
            <a:r>
              <a:rPr lang="ja-JP" altLang="en-US" sz="2000" dirty="0"/>
              <a:t>”</a:t>
            </a:r>
            <a:r>
              <a:rPr lang="de-DE" altLang="ja-JP" sz="2000" dirty="0"/>
              <a:t>, </a:t>
            </a:r>
            <a:r>
              <a:rPr lang="de-DE" altLang="ja-JP" sz="2000" dirty="0" err="1"/>
              <a:t>for</a:t>
            </a:r>
            <a:r>
              <a:rPr lang="de-DE" altLang="ja-JP" sz="2000" dirty="0"/>
              <a:t> </a:t>
            </a:r>
            <a:r>
              <a:rPr lang="de-DE" altLang="ja-JP" sz="2000" dirty="0" err="1"/>
              <a:t>example</a:t>
            </a:r>
            <a:r>
              <a:rPr lang="en-US" altLang="ja-JP" sz="2000" dirty="0"/>
              <a:t>). </a:t>
            </a:r>
          </a:p>
          <a:p>
            <a:pPr marL="520700" lvl="1" indent="-220663">
              <a:lnSpc>
                <a:spcPct val="90000"/>
              </a:lnSpc>
              <a:spcBef>
                <a:spcPct val="25000"/>
              </a:spcBef>
              <a:buClr>
                <a:srgbClr val="666666"/>
              </a:buClr>
              <a:buSzPct val="80000"/>
              <a:buFont typeface="Arial" pitchFamily="34" charset="0"/>
              <a:buChar char="■"/>
            </a:pPr>
            <a:r>
              <a:rPr lang="en-US" sz="2000" dirty="0"/>
              <a:t>In the first step, the upgrade process will start</a:t>
            </a:r>
            <a:r>
              <a:rPr lang="de-DE" sz="2000" dirty="0"/>
              <a:t> </a:t>
            </a:r>
            <a:r>
              <a:rPr lang="de-DE" sz="2000" dirty="0" err="1"/>
              <a:t>the</a:t>
            </a:r>
            <a:r>
              <a:rPr lang="de-DE" sz="2000" dirty="0"/>
              <a:t> </a:t>
            </a:r>
            <a:r>
              <a:rPr lang="de-DE" sz="2000" dirty="0" err="1"/>
              <a:t>uninstallation</a:t>
            </a:r>
            <a:r>
              <a:rPr lang="de-DE" sz="2000" dirty="0"/>
              <a:t>!</a:t>
            </a:r>
            <a:endParaRPr lang="en-US" sz="2000" dirty="0"/>
          </a:p>
          <a:p>
            <a:pPr marL="520700" lvl="1" indent="-220663">
              <a:lnSpc>
                <a:spcPct val="90000"/>
              </a:lnSpc>
              <a:spcBef>
                <a:spcPct val="25000"/>
              </a:spcBef>
              <a:buClr>
                <a:srgbClr val="666666"/>
              </a:buClr>
              <a:buSzPct val="80000"/>
              <a:buFont typeface="Arial" pitchFamily="34" charset="0"/>
              <a:buChar char="■"/>
            </a:pPr>
            <a:r>
              <a:rPr lang="en-US" sz="2000" dirty="0"/>
              <a:t>Add-on upgrades can be started in one step with registration; otherwise they will be started at the next logon.</a:t>
            </a:r>
          </a:p>
          <a:p>
            <a:pPr marL="268288" indent="-268288">
              <a:lnSpc>
                <a:spcPct val="90000"/>
              </a:lnSpc>
              <a:spcBef>
                <a:spcPct val="75000"/>
              </a:spcBef>
              <a:buClr>
                <a:srgbClr val="F0AB00"/>
              </a:buClr>
              <a:buSzPct val="80000"/>
              <a:buFont typeface="Arial" pitchFamily="34" charset="0"/>
              <a:buChar char="■"/>
            </a:pPr>
            <a:r>
              <a:rPr lang="en-US" sz="1600" dirty="0"/>
              <a:t>Add-On Administration is only available for users with super user privileges for the company at hand.</a:t>
            </a:r>
          </a:p>
        </p:txBody>
      </p:sp>
    </p:spTree>
    <p:custDataLst>
      <p:tags r:id="rId1"/>
    </p:custDataLst>
    <p:extLst>
      <p:ext uri="{BB962C8B-B14F-4D97-AF65-F5344CB8AC3E}">
        <p14:creationId xmlns:p14="http://schemas.microsoft.com/office/powerpoint/2010/main" val="2377885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 calcmode="lin" valueType="num">
                                      <p:cBhvr additive="base">
                                        <p:cTn id="4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04001" y="1227039"/>
            <a:ext cx="11186476" cy="400110"/>
          </a:xfrm>
          <a:prstGeom prst="rect">
            <a:avLst/>
          </a:prstGeom>
        </p:spPr>
        <p:txBody>
          <a:bodyPr wrap="square">
            <a:spAutoFit/>
          </a:bodyPr>
          <a:lstStyle/>
          <a:p>
            <a:pPr>
              <a:spcAft>
                <a:spcPct val="50000"/>
              </a:spcAft>
              <a:buClr>
                <a:schemeClr val="tx1"/>
              </a:buClr>
              <a:buSzPct val="80000"/>
              <a:buFont typeface="Wingdings" pitchFamily="2" charset="2"/>
              <a:buNone/>
              <a:defRPr/>
            </a:pPr>
            <a:r>
              <a:rPr lang="en-US" sz="2000" b="1" dirty="0"/>
              <a:t>In SAP Business One, go to: </a:t>
            </a:r>
            <a:r>
              <a:rPr lang="en-US" sz="2000" b="1" i="1" dirty="0"/>
              <a:t>Administration -&gt; Add-On -&gt; Add-On Administration</a:t>
            </a:r>
          </a:p>
        </p:txBody>
      </p:sp>
      <p:sp>
        <p:nvSpPr>
          <p:cNvPr id="53250" name="Rectangle 2"/>
          <p:cNvSpPr>
            <a:spLocks noGrp="1" noChangeArrowheads="1"/>
          </p:cNvSpPr>
          <p:nvPr>
            <p:ph type="title"/>
          </p:nvPr>
        </p:nvSpPr>
        <p:spPr>
          <a:noFill/>
        </p:spPr>
        <p:txBody>
          <a:bodyPr/>
          <a:lstStyle/>
          <a:p>
            <a:pPr marL="4763" indent="-4763"/>
            <a:r>
              <a:rPr lang="en-US" dirty="0"/>
              <a:t>Add-On Administration: Register Installation Package</a:t>
            </a:r>
          </a:p>
        </p:txBody>
      </p:sp>
      <p:sp>
        <p:nvSpPr>
          <p:cNvPr id="13" name="Text Box 5"/>
          <p:cNvSpPr txBox="1">
            <a:spLocks noChangeArrowheads="1"/>
          </p:cNvSpPr>
          <p:nvPr/>
        </p:nvSpPr>
        <p:spPr bwMode="auto">
          <a:xfrm>
            <a:off x="504001" y="1674108"/>
            <a:ext cx="5327779" cy="4895828"/>
          </a:xfrm>
          <a:prstGeom prst="rect">
            <a:avLst/>
          </a:prstGeom>
          <a:noFill/>
          <a:ln w="12700">
            <a:noFill/>
            <a:miter lim="800000"/>
            <a:headEnd/>
            <a:tailEnd/>
          </a:ln>
        </p:spPr>
        <p:txBody>
          <a:bodyPr wrap="square" lIns="90000" tIns="46800" rIns="90000" bIns="46800">
            <a:spAutoFit/>
          </a:bodyPr>
          <a:lstStyle/>
          <a:p>
            <a:pPr marL="381000" indent="-381000">
              <a:spcAft>
                <a:spcPct val="50000"/>
              </a:spcAft>
              <a:buClr>
                <a:schemeClr val="tx1"/>
              </a:buClr>
              <a:buSzPct val="80000"/>
              <a:defRPr/>
            </a:pPr>
            <a:r>
              <a:rPr lang="en-US" sz="1600" b="1" kern="0" dirty="0">
                <a:latin typeface="+mn-lt"/>
              </a:rPr>
              <a:t>Choose</a:t>
            </a:r>
            <a:r>
              <a:rPr lang="en-US" sz="1600" kern="0" dirty="0">
                <a:latin typeface="+mn-lt"/>
              </a:rPr>
              <a:t> </a:t>
            </a:r>
            <a:r>
              <a:rPr lang="en-US" sz="1600" i="1" kern="0" dirty="0">
                <a:latin typeface="+mn-lt"/>
              </a:rPr>
              <a:t>Register Add-On</a:t>
            </a:r>
            <a:r>
              <a:rPr lang="en-US" sz="1600" kern="0" dirty="0">
                <a:latin typeface="+mn-lt"/>
              </a:rPr>
              <a:t> </a:t>
            </a:r>
          </a:p>
          <a:p>
            <a:pPr>
              <a:spcAft>
                <a:spcPct val="50000"/>
              </a:spcAft>
              <a:buClr>
                <a:schemeClr val="tx1"/>
              </a:buClr>
              <a:buSzPct val="80000"/>
              <a:buFont typeface="Wingdings" pitchFamily="2" charset="2"/>
              <a:buNone/>
              <a:defRPr/>
            </a:pPr>
            <a:r>
              <a:rPr lang="en-US" sz="1600" i="1" kern="0" dirty="0">
                <a:latin typeface="+mn-lt"/>
              </a:rPr>
              <a:t>Registration Data File: </a:t>
            </a:r>
            <a:br>
              <a:rPr lang="en-US" sz="1600" i="1" kern="0" dirty="0">
                <a:latin typeface="+mn-lt"/>
              </a:rPr>
            </a:br>
            <a:r>
              <a:rPr lang="en-US" sz="1600" b="1" kern="0" dirty="0">
                <a:latin typeface="+mn-lt"/>
              </a:rPr>
              <a:t>Choose the data file of the add-on.</a:t>
            </a:r>
          </a:p>
          <a:p>
            <a:pPr>
              <a:spcAft>
                <a:spcPct val="50000"/>
              </a:spcAft>
              <a:buClr>
                <a:schemeClr val="tx1"/>
              </a:buClr>
              <a:buSzPct val="80000"/>
              <a:buFont typeface="Wingdings" pitchFamily="2" charset="2"/>
              <a:buNone/>
              <a:defRPr/>
            </a:pPr>
            <a:r>
              <a:rPr lang="en-US" sz="1600" i="1" kern="0" dirty="0">
                <a:latin typeface="+mn-lt"/>
              </a:rPr>
              <a:t>Installation Package:</a:t>
            </a:r>
            <a:r>
              <a:rPr lang="en-US" sz="1600" kern="0" dirty="0">
                <a:latin typeface="+mn-lt"/>
              </a:rPr>
              <a:t> </a:t>
            </a:r>
            <a:br>
              <a:rPr lang="en-US" sz="1600" kern="0" dirty="0">
                <a:latin typeface="+mn-lt"/>
              </a:rPr>
            </a:br>
            <a:r>
              <a:rPr lang="en-US" sz="1600" b="1" kern="0" dirty="0">
                <a:latin typeface="+mn-lt"/>
              </a:rPr>
              <a:t>Choose the installation file of the add-on. </a:t>
            </a:r>
          </a:p>
          <a:p>
            <a:pPr marL="182563" indent="-182563">
              <a:spcAft>
                <a:spcPct val="50000"/>
              </a:spcAft>
              <a:buClr>
                <a:schemeClr val="accent1"/>
              </a:buClr>
              <a:buSzPct val="80000"/>
              <a:buFont typeface="Wingdings" pitchFamily="2" charset="2"/>
              <a:buChar char="n"/>
              <a:defRPr/>
            </a:pPr>
            <a:r>
              <a:rPr lang="en-US" sz="1600" b="1" kern="0" dirty="0">
                <a:latin typeface="+mn-lt"/>
              </a:rPr>
              <a:t>Check</a:t>
            </a:r>
            <a:r>
              <a:rPr lang="en-US" sz="1600" i="1" kern="0" dirty="0">
                <a:latin typeface="+mn-lt"/>
              </a:rPr>
              <a:t> Assign to Current Company</a:t>
            </a:r>
            <a:r>
              <a:rPr lang="en-US" sz="1600" b="1" kern="0" dirty="0">
                <a:latin typeface="+mn-lt"/>
              </a:rPr>
              <a:t> if you wish to assign the add-on to the current company.</a:t>
            </a:r>
          </a:p>
          <a:p>
            <a:pPr marL="182563" indent="-182563">
              <a:spcAft>
                <a:spcPct val="50000"/>
              </a:spcAft>
              <a:buClr>
                <a:schemeClr val="accent1"/>
              </a:buClr>
              <a:buSzPct val="80000"/>
              <a:buFont typeface="Wingdings" pitchFamily="2" charset="2"/>
              <a:buChar char="n"/>
              <a:defRPr/>
            </a:pPr>
            <a:r>
              <a:rPr lang="en-US" sz="1600" b="1" kern="0" dirty="0">
                <a:latin typeface="+mn-lt"/>
              </a:rPr>
              <a:t>Check</a:t>
            </a:r>
            <a:r>
              <a:rPr lang="en-US" sz="1600" i="1" kern="0" dirty="0">
                <a:latin typeface="+mn-lt"/>
              </a:rPr>
              <a:t> Activate for Company </a:t>
            </a:r>
            <a:r>
              <a:rPr lang="en-US" sz="1600" b="1" kern="0" dirty="0">
                <a:latin typeface="+mn-lt"/>
              </a:rPr>
              <a:t>if you wish to start the installation on the PC you are currently using.</a:t>
            </a:r>
          </a:p>
          <a:p>
            <a:pPr marL="182563" indent="-182563">
              <a:spcAft>
                <a:spcPct val="50000"/>
              </a:spcAft>
              <a:buClr>
                <a:schemeClr val="accent1"/>
              </a:buClr>
              <a:buSzPct val="80000"/>
              <a:buFont typeface="Wingdings" pitchFamily="2" charset="2"/>
              <a:buChar char="n"/>
              <a:defRPr/>
            </a:pPr>
            <a:r>
              <a:rPr lang="en-US" sz="1600" b="1" kern="0" dirty="0">
                <a:latin typeface="+mn-lt"/>
              </a:rPr>
              <a:t>Choose</a:t>
            </a:r>
            <a:r>
              <a:rPr lang="en-US" sz="1600" kern="0" dirty="0">
                <a:latin typeface="+mn-lt"/>
              </a:rPr>
              <a:t> </a:t>
            </a:r>
            <a:r>
              <a:rPr lang="en-US" sz="1600" i="1" kern="0" dirty="0">
                <a:latin typeface="+mn-lt"/>
              </a:rPr>
              <a:t>OK</a:t>
            </a:r>
            <a:r>
              <a:rPr lang="en-US" sz="1600" kern="0" dirty="0">
                <a:latin typeface="+mn-lt"/>
              </a:rPr>
              <a:t> </a:t>
            </a:r>
            <a:r>
              <a:rPr lang="en-US" sz="1600" b="1" kern="0" dirty="0">
                <a:latin typeface="+mn-lt"/>
              </a:rPr>
              <a:t>to close the window and register the add-on.</a:t>
            </a:r>
          </a:p>
          <a:p>
            <a:pPr marL="182563" indent="-182563">
              <a:spcAft>
                <a:spcPct val="50000"/>
              </a:spcAft>
              <a:buClr>
                <a:schemeClr val="accent1"/>
              </a:buClr>
              <a:buSzPct val="80000"/>
              <a:buFont typeface="Wingdings" pitchFamily="2" charset="2"/>
              <a:buChar char="n"/>
              <a:defRPr/>
            </a:pPr>
            <a:r>
              <a:rPr lang="en-US" sz="1600" b="1" dirty="0"/>
              <a:t>Once the add-on is registered, it will appear in the Available Add-On list  in the Add-On Administration window.</a:t>
            </a:r>
          </a:p>
          <a:p>
            <a:pPr marL="182563" indent="-182563">
              <a:spcAft>
                <a:spcPct val="50000"/>
              </a:spcAft>
              <a:buClr>
                <a:schemeClr val="accent1"/>
              </a:buClr>
              <a:buSzPct val="80000"/>
              <a:buFont typeface="Wingdings" pitchFamily="2" charset="2"/>
              <a:buChar char="n"/>
              <a:defRPr/>
            </a:pPr>
            <a:r>
              <a:rPr lang="de-DE" sz="1600" b="1" dirty="0"/>
              <a:t>Package has been copied into SBO-Common </a:t>
            </a:r>
            <a:r>
              <a:rPr lang="de-DE" sz="1600" b="1" dirty="0" err="1"/>
              <a:t>database</a:t>
            </a:r>
            <a:r>
              <a:rPr lang="de-DE" sz="1600" b="1" dirty="0"/>
              <a:t> (SARI </a:t>
            </a:r>
            <a:r>
              <a:rPr lang="de-DE" sz="1600" b="1" dirty="0" err="1"/>
              <a:t>table</a:t>
            </a:r>
            <a:r>
              <a:rPr lang="de-DE" sz="1600" b="1" dirty="0"/>
              <a:t>)…</a:t>
            </a:r>
            <a:endParaRPr lang="en-US" sz="1600" b="1" dirty="0"/>
          </a:p>
        </p:txBody>
      </p:sp>
      <p:pic>
        <p:nvPicPr>
          <p:cNvPr id="2" name="Picture 1">
            <a:extLst>
              <a:ext uri="{FF2B5EF4-FFF2-40B4-BE49-F238E27FC236}">
                <a16:creationId xmlns:a16="http://schemas.microsoft.com/office/drawing/2014/main" id="{AB2EC1A6-0798-439F-BB7C-A1CF2A3573E0}"/>
              </a:ext>
            </a:extLst>
          </p:cNvPr>
          <p:cNvPicPr>
            <a:picLocks noChangeAspect="1"/>
          </p:cNvPicPr>
          <p:nvPr/>
        </p:nvPicPr>
        <p:blipFill>
          <a:blip r:embed="rId4"/>
          <a:stretch>
            <a:fillRect/>
          </a:stretch>
        </p:blipFill>
        <p:spPr>
          <a:xfrm>
            <a:off x="5819304" y="1849953"/>
            <a:ext cx="5871173" cy="3094689"/>
          </a:xfrm>
          <a:prstGeom prst="rect">
            <a:avLst/>
          </a:prstGeom>
        </p:spPr>
      </p:pic>
      <p:sp>
        <p:nvSpPr>
          <p:cNvPr id="10" name="AutoShape 8">
            <a:extLst>
              <a:ext uri="{FF2B5EF4-FFF2-40B4-BE49-F238E27FC236}">
                <a16:creationId xmlns:a16="http://schemas.microsoft.com/office/drawing/2014/main" id="{A94685FC-96F7-4E03-9666-473B9BFE4D31}"/>
              </a:ext>
            </a:extLst>
          </p:cNvPr>
          <p:cNvSpPr>
            <a:spLocks noChangeArrowheads="1"/>
          </p:cNvSpPr>
          <p:nvPr/>
        </p:nvSpPr>
        <p:spPr bwMode="auto">
          <a:xfrm>
            <a:off x="8808695" y="3148016"/>
            <a:ext cx="2338388" cy="658812"/>
          </a:xfrm>
          <a:prstGeom prst="wedgeRoundRectCallout">
            <a:avLst>
              <a:gd name="adj1" fmla="val -52106"/>
              <a:gd name="adj2" fmla="val -86144"/>
              <a:gd name="adj3" fmla="val 16667"/>
            </a:avLst>
          </a:prstGeom>
          <a:solidFill>
            <a:srgbClr val="FFFFFF"/>
          </a:solidFill>
          <a:ln w="12700">
            <a:solidFill>
              <a:schemeClr val="tx1"/>
            </a:solidFill>
            <a:miter lim="800000"/>
            <a:headEnd/>
            <a:tailEnd/>
          </a:ln>
        </p:spPr>
        <p:txBody>
          <a:bodyPr lIns="90000" tIns="46800" rIns="90000" bIns="46800"/>
          <a:lstStyle/>
          <a:p>
            <a:pPr algn="ctr"/>
            <a:r>
              <a:rPr lang="en-US" sz="1800" dirty="0">
                <a:solidFill>
                  <a:srgbClr val="844C54"/>
                </a:solidFill>
              </a:rPr>
              <a:t>Add-ons</a:t>
            </a:r>
            <a:r>
              <a:rPr lang="en-US" sz="1800" dirty="0">
                <a:solidFill>
                  <a:srgbClr val="FF0000"/>
                </a:solidFill>
              </a:rPr>
              <a:t> </a:t>
            </a:r>
            <a:r>
              <a:rPr lang="en-US" sz="1800" dirty="0">
                <a:solidFill>
                  <a:srgbClr val="844C54"/>
                </a:solidFill>
              </a:rPr>
              <a:t>assigned to current company</a:t>
            </a:r>
          </a:p>
        </p:txBody>
      </p:sp>
      <p:sp>
        <p:nvSpPr>
          <p:cNvPr id="11" name="AutoShape 7">
            <a:extLst>
              <a:ext uri="{FF2B5EF4-FFF2-40B4-BE49-F238E27FC236}">
                <a16:creationId xmlns:a16="http://schemas.microsoft.com/office/drawing/2014/main" id="{905A1363-89DD-4AFA-9FCF-63246164F354}"/>
              </a:ext>
            </a:extLst>
          </p:cNvPr>
          <p:cNvSpPr>
            <a:spLocks noChangeArrowheads="1"/>
          </p:cNvSpPr>
          <p:nvPr/>
        </p:nvSpPr>
        <p:spPr bwMode="auto">
          <a:xfrm>
            <a:off x="6870962" y="4124180"/>
            <a:ext cx="3024188" cy="908050"/>
          </a:xfrm>
          <a:prstGeom prst="wedgeRoundRectCallout">
            <a:avLst>
              <a:gd name="adj1" fmla="val -34778"/>
              <a:gd name="adj2" fmla="val -164861"/>
              <a:gd name="adj3" fmla="val 16667"/>
            </a:avLst>
          </a:prstGeom>
          <a:solidFill>
            <a:srgbClr val="FFFFFF"/>
          </a:solidFill>
          <a:ln w="12700">
            <a:solidFill>
              <a:schemeClr val="tx1"/>
            </a:solidFill>
            <a:miter lim="800000"/>
            <a:headEnd/>
            <a:tailEnd/>
          </a:ln>
        </p:spPr>
        <p:txBody>
          <a:bodyPr lIns="90000" tIns="46800" rIns="90000" bIns="46800"/>
          <a:lstStyle/>
          <a:p>
            <a:pPr algn="ctr"/>
            <a:r>
              <a:rPr lang="en-US" sz="1800" dirty="0">
                <a:solidFill>
                  <a:srgbClr val="844C54"/>
                </a:solidFill>
              </a:rPr>
              <a:t>Add-ons</a:t>
            </a:r>
            <a:r>
              <a:rPr lang="en-US" sz="1800" dirty="0">
                <a:solidFill>
                  <a:srgbClr val="FF0000"/>
                </a:solidFill>
              </a:rPr>
              <a:t> </a:t>
            </a:r>
            <a:r>
              <a:rPr lang="en-US" sz="1800" dirty="0">
                <a:solidFill>
                  <a:srgbClr val="844C54"/>
                </a:solidFill>
              </a:rPr>
              <a:t>on the server NOT assigned to current company</a:t>
            </a:r>
          </a:p>
        </p:txBody>
      </p:sp>
      <p:pic>
        <p:nvPicPr>
          <p:cNvPr id="3" name="Picture 2">
            <a:extLst>
              <a:ext uri="{FF2B5EF4-FFF2-40B4-BE49-F238E27FC236}">
                <a16:creationId xmlns:a16="http://schemas.microsoft.com/office/drawing/2014/main" id="{331DEE21-AC21-4417-B166-E52085FE6C60}"/>
              </a:ext>
            </a:extLst>
          </p:cNvPr>
          <p:cNvPicPr>
            <a:picLocks noChangeAspect="1"/>
          </p:cNvPicPr>
          <p:nvPr/>
        </p:nvPicPr>
        <p:blipFill>
          <a:blip r:embed="rId5"/>
          <a:stretch>
            <a:fillRect/>
          </a:stretch>
        </p:blipFill>
        <p:spPr>
          <a:xfrm>
            <a:off x="7755424" y="5104891"/>
            <a:ext cx="2222465" cy="1498965"/>
          </a:xfrm>
          <a:prstGeom prst="rect">
            <a:avLst/>
          </a:prstGeom>
        </p:spPr>
      </p:pic>
    </p:spTree>
    <p:custDataLst>
      <p:tags r:id="rId1"/>
    </p:custDataLst>
    <p:extLst>
      <p:ext uri="{BB962C8B-B14F-4D97-AF65-F5344CB8AC3E}">
        <p14:creationId xmlns:p14="http://schemas.microsoft.com/office/powerpoint/2010/main" val="1466395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pPr eaLnBrk="1" hangingPunct="1"/>
            <a:r>
              <a:rPr lang="en-US" dirty="0"/>
              <a:t>Add-On Administration: Company Preferences</a:t>
            </a:r>
          </a:p>
        </p:txBody>
      </p:sp>
      <p:sp>
        <p:nvSpPr>
          <p:cNvPr id="54275" name="Rectangle 3"/>
          <p:cNvSpPr txBox="1">
            <a:spLocks noChangeArrowheads="1"/>
          </p:cNvSpPr>
          <p:nvPr/>
        </p:nvSpPr>
        <p:spPr bwMode="gray">
          <a:xfrm>
            <a:off x="504001" y="1484313"/>
            <a:ext cx="11186476" cy="4775200"/>
          </a:xfrm>
          <a:prstGeom prst="rect">
            <a:avLst/>
          </a:prstGeom>
          <a:noFill/>
          <a:ln w="12700">
            <a:noFill/>
            <a:miter lim="800000"/>
            <a:headEnd/>
            <a:tailEnd/>
          </a:ln>
        </p:spPr>
        <p:txBody>
          <a:bodyPr lIns="0" tIns="0" rIns="0" bIns="0"/>
          <a:lstStyle/>
          <a:p>
            <a:pPr marL="0" lvl="2">
              <a:lnSpc>
                <a:spcPts val="2000"/>
              </a:lnSpc>
              <a:spcBef>
                <a:spcPts val="1625"/>
              </a:spcBef>
              <a:buClr>
                <a:srgbClr val="F0AB00"/>
              </a:buClr>
              <a:buNone/>
            </a:pPr>
            <a:r>
              <a:rPr lang="en-US" sz="1600" dirty="0"/>
              <a:t>Assigning a start-up group controls the start-up behavior and deployment of add-ons for all users who connect to a particular company.</a:t>
            </a:r>
          </a:p>
          <a:p>
            <a:pPr marL="252413" lvl="2" indent="-252413">
              <a:lnSpc>
                <a:spcPts val="2000"/>
              </a:lnSpc>
              <a:spcBef>
                <a:spcPts val="1625"/>
              </a:spcBef>
              <a:buClr>
                <a:srgbClr val="F0AB00"/>
              </a:buClr>
              <a:buFont typeface="Arial" pitchFamily="34" charset="0"/>
              <a:buChar char="■"/>
            </a:pPr>
            <a:r>
              <a:rPr lang="en-US" sz="1600" u="sng" dirty="0"/>
              <a:t>Mandatory</a:t>
            </a:r>
            <a:r>
              <a:rPr lang="en-US" sz="1600" dirty="0"/>
              <a:t> - Add-on is needed to fulfill requirements of the customer specification; it will be started automatically</a:t>
            </a:r>
          </a:p>
          <a:p>
            <a:pPr marL="252413" lvl="2" indent="-252413">
              <a:lnSpc>
                <a:spcPts val="2000"/>
              </a:lnSpc>
              <a:spcBef>
                <a:spcPts val="1625"/>
              </a:spcBef>
              <a:buClr>
                <a:srgbClr val="F0AB00"/>
              </a:buClr>
              <a:buFont typeface="Arial" pitchFamily="34" charset="0"/>
              <a:buChar char="■"/>
            </a:pPr>
            <a:r>
              <a:rPr lang="en-US" sz="1600" u="sng" dirty="0"/>
              <a:t>Automatic</a:t>
            </a:r>
            <a:r>
              <a:rPr lang="en-US" sz="1600" dirty="0"/>
              <a:t> - Add-on is started automatically by the SAP Business One application </a:t>
            </a:r>
          </a:p>
          <a:p>
            <a:pPr marL="252413" lvl="2" indent="-252413">
              <a:lnSpc>
                <a:spcPts val="2000"/>
              </a:lnSpc>
              <a:spcBef>
                <a:spcPts val="1625"/>
              </a:spcBef>
              <a:buClr>
                <a:srgbClr val="F0AB00"/>
              </a:buClr>
              <a:buFont typeface="Arial" pitchFamily="34" charset="0"/>
              <a:buChar char="■"/>
            </a:pPr>
            <a:r>
              <a:rPr lang="en-US" sz="1600" u="sng" dirty="0"/>
              <a:t>Manual</a:t>
            </a:r>
            <a:r>
              <a:rPr lang="en-US" sz="1600" dirty="0"/>
              <a:t> - Add-on is not started automatically by the SAP Business One application</a:t>
            </a:r>
          </a:p>
          <a:p>
            <a:pPr marL="252413" lvl="2" indent="-252413">
              <a:spcBef>
                <a:spcPct val="25000"/>
              </a:spcBef>
              <a:buClr>
                <a:srgbClr val="F0AB00"/>
              </a:buClr>
              <a:buFont typeface="Arial" pitchFamily="34" charset="0"/>
              <a:buChar char="■"/>
            </a:pPr>
            <a:endParaRPr lang="en-US" sz="1600" dirty="0"/>
          </a:p>
          <a:p>
            <a:pPr marL="252413" lvl="2" indent="-252413">
              <a:spcBef>
                <a:spcPct val="25000"/>
              </a:spcBef>
              <a:buClr>
                <a:srgbClr val="333333"/>
              </a:buClr>
              <a:buNone/>
            </a:pPr>
            <a:r>
              <a:rPr lang="en-US" sz="1600" dirty="0"/>
              <a:t>This setting can be changed for each user (except for </a:t>
            </a:r>
            <a:r>
              <a:rPr lang="de-DE" sz="1600" dirty="0" err="1"/>
              <a:t>mandatory</a:t>
            </a:r>
            <a:r>
              <a:rPr lang="de-DE" sz="1600" dirty="0"/>
              <a:t> </a:t>
            </a:r>
            <a:r>
              <a:rPr lang="de-DE" sz="1600" dirty="0" err="1"/>
              <a:t>add-ons</a:t>
            </a:r>
            <a:r>
              <a:rPr lang="de-DE" sz="1600" dirty="0"/>
              <a:t>)</a:t>
            </a:r>
            <a:r>
              <a:rPr lang="en-US" altLang="ja-JP" sz="1600" dirty="0"/>
              <a:t> </a:t>
            </a:r>
          </a:p>
          <a:p>
            <a:pPr marL="268288" indent="-268288">
              <a:lnSpc>
                <a:spcPts val="2000"/>
              </a:lnSpc>
              <a:spcBef>
                <a:spcPct val="75000"/>
              </a:spcBef>
              <a:buClr>
                <a:srgbClr val="F0AB00"/>
              </a:buClr>
              <a:buSzPct val="80000"/>
              <a:buFont typeface="Arial" pitchFamily="34" charset="0"/>
              <a:buChar char="■"/>
            </a:pPr>
            <a:r>
              <a:rPr lang="en-US" sz="1600" u="sng" dirty="0"/>
              <a:t>Force install</a:t>
            </a:r>
            <a:r>
              <a:rPr lang="en-US" sz="1600" dirty="0"/>
              <a:t> - Forces the SAP Business One application to retry a failed add-on installation each time the end user logs into the company. </a:t>
            </a:r>
          </a:p>
          <a:p>
            <a:pPr marL="268288" indent="-268288">
              <a:lnSpc>
                <a:spcPts val="2000"/>
              </a:lnSpc>
              <a:spcBef>
                <a:spcPct val="75000"/>
              </a:spcBef>
              <a:buClr>
                <a:srgbClr val="F0AB00"/>
              </a:buClr>
              <a:buSzPct val="80000"/>
              <a:buFont typeface="Arial" pitchFamily="34" charset="0"/>
              <a:buChar char="■"/>
            </a:pPr>
            <a:r>
              <a:rPr lang="en-US" sz="1600" u="sng" dirty="0"/>
              <a:t>Active</a:t>
            </a:r>
            <a:r>
              <a:rPr lang="en-US" sz="1600" dirty="0"/>
              <a:t> – An add-on can be temporarily deactivated through this setting. </a:t>
            </a:r>
          </a:p>
        </p:txBody>
      </p:sp>
    </p:spTree>
    <p:custDataLst>
      <p:tags r:id="rId1"/>
    </p:custDataLst>
    <p:extLst>
      <p:ext uri="{BB962C8B-B14F-4D97-AF65-F5344CB8AC3E}">
        <p14:creationId xmlns:p14="http://schemas.microsoft.com/office/powerpoint/2010/main" val="6355727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de-DE" dirty="0"/>
              <a:t>Add-On Administration: Send </a:t>
            </a:r>
            <a:r>
              <a:rPr lang="de-DE" dirty="0" err="1"/>
              <a:t>Notification</a:t>
            </a:r>
            <a:r>
              <a:rPr lang="de-DE" dirty="0"/>
              <a:t> </a:t>
            </a:r>
            <a:r>
              <a:rPr lang="de-DE" dirty="0" err="1"/>
              <a:t>to</a:t>
            </a:r>
            <a:r>
              <a:rPr lang="de-DE" dirty="0"/>
              <a:t> Users</a:t>
            </a:r>
          </a:p>
        </p:txBody>
      </p:sp>
      <p:sp>
        <p:nvSpPr>
          <p:cNvPr id="55301" name="Rectangle 3"/>
          <p:cNvSpPr txBox="1">
            <a:spLocks noChangeArrowheads="1"/>
          </p:cNvSpPr>
          <p:nvPr/>
        </p:nvSpPr>
        <p:spPr bwMode="gray">
          <a:xfrm>
            <a:off x="504001" y="1779794"/>
            <a:ext cx="11186476" cy="2162175"/>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dirty="0"/>
              <a:t>Administrator registers new add-ons and sends notifications to users by clicking on the                          button on the Add-On Administration form.</a:t>
            </a:r>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endParaRPr lang="en-US" dirty="0"/>
          </a:p>
          <a:p>
            <a:pPr marL="723900" lvl="1" indent="-342900">
              <a:spcBef>
                <a:spcPct val="25000"/>
              </a:spcBef>
              <a:buClr>
                <a:srgbClr val="F0AB00"/>
              </a:buClr>
              <a:buSzPct val="80000"/>
              <a:buNone/>
            </a:pPr>
            <a:r>
              <a:rPr lang="en-US" dirty="0"/>
              <a:t>	</a:t>
            </a:r>
          </a:p>
        </p:txBody>
      </p:sp>
      <p:pic>
        <p:nvPicPr>
          <p:cNvPr id="2" name="Picture 1">
            <a:extLst>
              <a:ext uri="{FF2B5EF4-FFF2-40B4-BE49-F238E27FC236}">
                <a16:creationId xmlns:a16="http://schemas.microsoft.com/office/drawing/2014/main" id="{2A065EC3-6734-44FF-9DA4-D9EF8491CFD7}"/>
              </a:ext>
            </a:extLst>
          </p:cNvPr>
          <p:cNvPicPr>
            <a:picLocks noChangeAspect="1"/>
          </p:cNvPicPr>
          <p:nvPr/>
        </p:nvPicPr>
        <p:blipFill>
          <a:blip r:embed="rId4"/>
          <a:stretch>
            <a:fillRect/>
          </a:stretch>
        </p:blipFill>
        <p:spPr>
          <a:xfrm>
            <a:off x="2902817" y="3308924"/>
            <a:ext cx="6388843" cy="2728083"/>
          </a:xfrm>
          <a:prstGeom prst="rect">
            <a:avLst/>
          </a:prstGeom>
        </p:spPr>
      </p:pic>
    </p:spTree>
    <p:custDataLst>
      <p:tags r:id="rId1"/>
    </p:custDataLst>
    <p:extLst>
      <p:ext uri="{BB962C8B-B14F-4D97-AF65-F5344CB8AC3E}">
        <p14:creationId xmlns:p14="http://schemas.microsoft.com/office/powerpoint/2010/main" val="32367440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nchor="ctr"/>
          <a:lstStyle/>
          <a:p>
            <a:pPr eaLnBrk="1" hangingPunct="1"/>
            <a:r>
              <a:rPr lang="en-US" dirty="0"/>
              <a:t>Add-On Administration: Add-On Admin Remarks</a:t>
            </a:r>
          </a:p>
        </p:txBody>
      </p:sp>
      <p:sp>
        <p:nvSpPr>
          <p:cNvPr id="4" name="Rectangle 3"/>
          <p:cNvSpPr txBox="1">
            <a:spLocks noChangeArrowheads="1"/>
          </p:cNvSpPr>
          <p:nvPr/>
        </p:nvSpPr>
        <p:spPr bwMode="gray">
          <a:xfrm>
            <a:off x="504001" y="1484313"/>
            <a:ext cx="11186476" cy="3240087"/>
          </a:xfrm>
          <a:prstGeom prst="rect">
            <a:avLst/>
          </a:prstGeom>
          <a:noFill/>
          <a:ln w="12700">
            <a:noFill/>
            <a:miter lim="800000"/>
            <a:headEnd/>
            <a:tailEnd/>
          </a:ln>
        </p:spPr>
        <p:txBody>
          <a:bodyPr lIns="0" tIns="0" rIns="0" bIns="0"/>
          <a:lstStyle/>
          <a:p>
            <a:pPr marL="252413" indent="-252413">
              <a:spcBef>
                <a:spcPct val="75000"/>
              </a:spcBef>
              <a:buClr>
                <a:srgbClr val="F0AB00"/>
              </a:buClr>
              <a:buSzPct val="80000"/>
              <a:buFont typeface="Arial" pitchFamily="34" charset="0"/>
              <a:buChar char="■"/>
            </a:pPr>
            <a:r>
              <a:rPr lang="en-US" sz="2000" b="1" dirty="0"/>
              <a:t>Active flag overrides all other settings for the add-on at a company:</a:t>
            </a:r>
          </a:p>
          <a:p>
            <a:pPr marL="252413" indent="-252413">
              <a:spcBef>
                <a:spcPct val="75000"/>
              </a:spcBef>
              <a:buClr>
                <a:srgbClr val="F0AB00"/>
              </a:buClr>
              <a:buSzPct val="80000"/>
            </a:pPr>
            <a:r>
              <a:rPr lang="en-US" sz="1800" dirty="0"/>
              <a:t>	If the add-on is marked as not active (the check box is not checked), the add-on can be updated without being installed and executed immediately. </a:t>
            </a:r>
          </a:p>
          <a:p>
            <a:pPr marL="252413" indent="-252413">
              <a:spcBef>
                <a:spcPct val="75000"/>
              </a:spcBef>
              <a:buClr>
                <a:srgbClr val="F0AB00"/>
              </a:buClr>
              <a:buSzPct val="80000"/>
              <a:buFont typeface="Arial" pitchFamily="34" charset="0"/>
              <a:buChar char="■"/>
            </a:pPr>
            <a:r>
              <a:rPr lang="en-US" sz="2000" b="1" dirty="0"/>
              <a:t>Extended log for add-on installation:</a:t>
            </a:r>
          </a:p>
          <a:p>
            <a:pPr marL="441325" lvl="1" indent="-188913">
              <a:spcBef>
                <a:spcPct val="25000"/>
              </a:spcBef>
              <a:buClr>
                <a:srgbClr val="666666"/>
              </a:buClr>
              <a:buSzPct val="80000"/>
              <a:buFont typeface="Arial" pitchFamily="34" charset="0"/>
              <a:buChar char="■"/>
            </a:pPr>
            <a:r>
              <a:rPr lang="en-US" sz="1800" dirty="0"/>
              <a:t>Add Windows environment variable </a:t>
            </a:r>
            <a:r>
              <a:rPr lang="en-US" sz="1800" dirty="0">
                <a:latin typeface="Courier New" pitchFamily="49" charset="0"/>
              </a:rPr>
              <a:t>AAdminLog</a:t>
            </a:r>
          </a:p>
          <a:p>
            <a:pPr marL="441325" lvl="1" indent="-188913">
              <a:spcBef>
                <a:spcPct val="25000"/>
              </a:spcBef>
              <a:buClr>
                <a:srgbClr val="666666"/>
              </a:buClr>
              <a:buSzPct val="80000"/>
              <a:buFont typeface="Arial" pitchFamily="34" charset="0"/>
              <a:buChar char="■"/>
            </a:pPr>
            <a:r>
              <a:rPr lang="en-US" sz="1800" dirty="0"/>
              <a:t>Values 0 (no log) … 3 (every message will be logged)</a:t>
            </a:r>
          </a:p>
          <a:p>
            <a:pPr marL="441325" lvl="1" indent="-188913">
              <a:spcBef>
                <a:spcPct val="25000"/>
              </a:spcBef>
              <a:buClr>
                <a:srgbClr val="666666"/>
              </a:buClr>
              <a:buSzPct val="80000"/>
              <a:buFont typeface="Arial" pitchFamily="34" charset="0"/>
              <a:buChar char="■"/>
            </a:pPr>
            <a:r>
              <a:rPr lang="en-US" sz="1800" dirty="0"/>
              <a:t>Log file can be found in the &lt;Temp&gt; folder of the current Windows user (for example, C:\Documents and Settings\&lt;user&gt;\Local Settings\Temp)</a:t>
            </a:r>
          </a:p>
        </p:txBody>
      </p:sp>
    </p:spTree>
    <p:custDataLst>
      <p:tags r:id="rId1"/>
    </p:custDataLst>
    <p:extLst>
      <p:ext uri="{BB962C8B-B14F-4D97-AF65-F5344CB8AC3E}">
        <p14:creationId xmlns:p14="http://schemas.microsoft.com/office/powerpoint/2010/main" val="29621196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Add-On Administration: Add-On Manager</a:t>
            </a:r>
          </a:p>
        </p:txBody>
      </p:sp>
      <p:sp>
        <p:nvSpPr>
          <p:cNvPr id="57348" name="Text Box 5"/>
          <p:cNvSpPr txBox="1">
            <a:spLocks noChangeArrowheads="1"/>
          </p:cNvSpPr>
          <p:nvPr/>
        </p:nvSpPr>
        <p:spPr bwMode="auto">
          <a:xfrm>
            <a:off x="504001" y="1368473"/>
            <a:ext cx="11186476" cy="307777"/>
          </a:xfrm>
          <a:prstGeom prst="rect">
            <a:avLst/>
          </a:prstGeom>
          <a:noFill/>
          <a:ln w="12700">
            <a:noFill/>
            <a:miter lim="800000"/>
            <a:headEnd/>
            <a:tailEnd/>
          </a:ln>
        </p:spPr>
        <p:txBody>
          <a:bodyPr wrap="square" lIns="0" tIns="0" rIns="0" bIns="0">
            <a:spAutoFit/>
          </a:bodyPr>
          <a:lstStyle/>
          <a:p>
            <a:pPr>
              <a:spcBef>
                <a:spcPct val="50000"/>
              </a:spcBef>
            </a:pPr>
            <a:r>
              <a:rPr lang="en-US" sz="2000" b="1" dirty="0"/>
              <a:t>In SAP Business One, go to: Administration → Add-On → Add-On Manager</a:t>
            </a:r>
          </a:p>
        </p:txBody>
      </p:sp>
      <p:sp>
        <p:nvSpPr>
          <p:cNvPr id="9" name="Rectangle 3"/>
          <p:cNvSpPr txBox="1">
            <a:spLocks noChangeArrowheads="1"/>
          </p:cNvSpPr>
          <p:nvPr/>
        </p:nvSpPr>
        <p:spPr bwMode="gray">
          <a:xfrm>
            <a:off x="504001" y="2087702"/>
            <a:ext cx="4771384" cy="3692524"/>
          </a:xfrm>
          <a:prstGeom prst="rect">
            <a:avLst/>
          </a:prstGeom>
          <a:noFill/>
          <a:ln w="12700">
            <a:noFill/>
            <a:miter lim="800000"/>
            <a:headEnd/>
            <a:tailEnd/>
          </a:ln>
        </p:spPr>
        <p:txBody>
          <a:bodyPr lIns="0" tIns="0" rIns="0" bIns="0"/>
          <a:lstStyle/>
          <a:p>
            <a:pPr marL="182563" indent="-182563">
              <a:lnSpc>
                <a:spcPct val="90000"/>
              </a:lnSpc>
              <a:spcBef>
                <a:spcPct val="75000"/>
              </a:spcBef>
              <a:buClr>
                <a:schemeClr val="accent1"/>
              </a:buClr>
              <a:buSzPct val="80000"/>
              <a:buFont typeface="Wingdings" pitchFamily="2" charset="2"/>
              <a:buChar char="n"/>
            </a:pPr>
            <a:r>
              <a:rPr lang="en-US" sz="1800" dirty="0"/>
              <a:t>Monitor add-ons in the SAP Business One client (current user)</a:t>
            </a:r>
          </a:p>
          <a:p>
            <a:pPr marL="182563" indent="-182563">
              <a:lnSpc>
                <a:spcPct val="90000"/>
              </a:lnSpc>
              <a:spcBef>
                <a:spcPct val="75000"/>
              </a:spcBef>
              <a:buClr>
                <a:schemeClr val="accent1"/>
              </a:buClr>
              <a:buSzPct val="80000"/>
              <a:buFont typeface="Wingdings" pitchFamily="2" charset="2"/>
              <a:buChar char="n"/>
            </a:pPr>
            <a:r>
              <a:rPr lang="en-US" sz="1800" dirty="0"/>
              <a:t>Displays a list of add-ons the user is allowed to run</a:t>
            </a:r>
          </a:p>
          <a:p>
            <a:pPr marL="182563" indent="-182563">
              <a:lnSpc>
                <a:spcPct val="90000"/>
              </a:lnSpc>
              <a:spcBef>
                <a:spcPct val="75000"/>
              </a:spcBef>
              <a:buClr>
                <a:schemeClr val="accent1"/>
              </a:buClr>
              <a:buSzPct val="80000"/>
              <a:buFont typeface="Wingdings" pitchFamily="2" charset="2"/>
              <a:buChar char="n"/>
            </a:pPr>
            <a:r>
              <a:rPr lang="en-US" sz="1800" dirty="0"/>
              <a:t>Displays current add-on status:         Connected, Disconnected, Failed</a:t>
            </a:r>
            <a:endParaRPr lang="he-IL" sz="1800" dirty="0"/>
          </a:p>
          <a:p>
            <a:pPr marL="182563" indent="-182563">
              <a:lnSpc>
                <a:spcPct val="90000"/>
              </a:lnSpc>
              <a:spcBef>
                <a:spcPct val="75000"/>
              </a:spcBef>
              <a:buClr>
                <a:schemeClr val="accent1"/>
              </a:buClr>
              <a:buSzPct val="80000"/>
              <a:buFont typeface="Wingdings" pitchFamily="2" charset="2"/>
              <a:buChar char="n"/>
            </a:pPr>
            <a:r>
              <a:rPr lang="en-US" sz="1800" dirty="0"/>
              <a:t>Provides pop-up notification if an add-on fails</a:t>
            </a:r>
          </a:p>
          <a:p>
            <a:pPr marL="182563" indent="-182563">
              <a:lnSpc>
                <a:spcPct val="90000"/>
              </a:lnSpc>
              <a:spcBef>
                <a:spcPct val="75000"/>
              </a:spcBef>
              <a:buClr>
                <a:schemeClr val="accent1"/>
              </a:buClr>
              <a:buSzPct val="80000"/>
              <a:buFont typeface="Wingdings" pitchFamily="2" charset="2"/>
              <a:buChar char="n"/>
            </a:pPr>
            <a:r>
              <a:rPr lang="en-US" sz="1800" dirty="0"/>
              <a:t>Ability to start an add-on manually within the SAP Business One application</a:t>
            </a:r>
          </a:p>
          <a:p>
            <a:pPr marL="182563" indent="-182563">
              <a:lnSpc>
                <a:spcPct val="90000"/>
              </a:lnSpc>
              <a:spcBef>
                <a:spcPct val="75000"/>
              </a:spcBef>
              <a:buClr>
                <a:schemeClr val="accent1"/>
              </a:buClr>
              <a:buSzPct val="80000"/>
              <a:buFont typeface="Wingdings" pitchFamily="2" charset="2"/>
              <a:buChar char="n"/>
            </a:pPr>
            <a:r>
              <a:rPr lang="en-US" sz="1800" dirty="0"/>
              <a:t>Displays only the relevant information for the current user</a:t>
            </a:r>
          </a:p>
        </p:txBody>
      </p:sp>
      <p:pic>
        <p:nvPicPr>
          <p:cNvPr id="2" name="Picture 1">
            <a:extLst>
              <a:ext uri="{FF2B5EF4-FFF2-40B4-BE49-F238E27FC236}">
                <a16:creationId xmlns:a16="http://schemas.microsoft.com/office/drawing/2014/main" id="{64AA7E0C-C760-4B5B-B6DB-AEE6952469EC}"/>
              </a:ext>
            </a:extLst>
          </p:cNvPr>
          <p:cNvPicPr>
            <a:picLocks noChangeAspect="1"/>
          </p:cNvPicPr>
          <p:nvPr/>
        </p:nvPicPr>
        <p:blipFill>
          <a:blip r:embed="rId4"/>
          <a:stretch>
            <a:fillRect/>
          </a:stretch>
        </p:blipFill>
        <p:spPr>
          <a:xfrm>
            <a:off x="5449603" y="1845076"/>
            <a:ext cx="6240873" cy="4177775"/>
          </a:xfrm>
          <a:prstGeom prst="rect">
            <a:avLst/>
          </a:prstGeom>
        </p:spPr>
      </p:pic>
      <p:sp>
        <p:nvSpPr>
          <p:cNvPr id="10" name="AutoShape 6">
            <a:extLst>
              <a:ext uri="{FF2B5EF4-FFF2-40B4-BE49-F238E27FC236}">
                <a16:creationId xmlns:a16="http://schemas.microsoft.com/office/drawing/2014/main" id="{9B4BB22C-9B49-44E3-BDCF-9B2AA36B65FF}"/>
              </a:ext>
            </a:extLst>
          </p:cNvPr>
          <p:cNvSpPr>
            <a:spLocks noChangeArrowheads="1"/>
          </p:cNvSpPr>
          <p:nvPr/>
        </p:nvSpPr>
        <p:spPr bwMode="auto">
          <a:xfrm>
            <a:off x="7277426" y="3203434"/>
            <a:ext cx="1779488" cy="431800"/>
          </a:xfrm>
          <a:prstGeom prst="wedgeRoundRectCallout">
            <a:avLst>
              <a:gd name="adj1" fmla="val 58218"/>
              <a:gd name="adj2" fmla="val -126102"/>
              <a:gd name="adj3" fmla="val 16667"/>
            </a:avLst>
          </a:prstGeom>
          <a:solidFill>
            <a:srgbClr val="FFFFFF"/>
          </a:solidFill>
          <a:ln w="12700">
            <a:solidFill>
              <a:schemeClr val="tx1"/>
            </a:solidFill>
            <a:miter lim="800000"/>
            <a:headEnd/>
            <a:tailEnd/>
          </a:ln>
        </p:spPr>
        <p:txBody>
          <a:bodyPr lIns="90000" tIns="46800" rIns="90000" bIns="46800"/>
          <a:lstStyle/>
          <a:p>
            <a:pPr algn="ctr"/>
            <a:r>
              <a:rPr lang="en-US" sz="1800" dirty="0"/>
              <a:t>Add-on status</a:t>
            </a:r>
          </a:p>
        </p:txBody>
      </p:sp>
      <p:sp>
        <p:nvSpPr>
          <p:cNvPr id="11" name="AutoShape 7">
            <a:extLst>
              <a:ext uri="{FF2B5EF4-FFF2-40B4-BE49-F238E27FC236}">
                <a16:creationId xmlns:a16="http://schemas.microsoft.com/office/drawing/2014/main" id="{A1377F9C-D9ED-42BA-9252-309C3BD66042}"/>
              </a:ext>
            </a:extLst>
          </p:cNvPr>
          <p:cNvSpPr>
            <a:spLocks noChangeArrowheads="1"/>
          </p:cNvSpPr>
          <p:nvPr/>
        </p:nvSpPr>
        <p:spPr bwMode="auto">
          <a:xfrm>
            <a:off x="7406665" y="5975777"/>
            <a:ext cx="1835150" cy="431800"/>
          </a:xfrm>
          <a:prstGeom prst="wedgeRoundRectCallout">
            <a:avLst>
              <a:gd name="adj1" fmla="val 73616"/>
              <a:gd name="adj2" fmla="val -87500"/>
              <a:gd name="adj3" fmla="val 16667"/>
            </a:avLst>
          </a:prstGeom>
          <a:solidFill>
            <a:srgbClr val="FFFFFF"/>
          </a:solidFill>
          <a:ln w="12700">
            <a:solidFill>
              <a:schemeClr val="tx1"/>
            </a:solidFill>
            <a:miter lim="800000"/>
            <a:headEnd/>
            <a:tailEnd/>
          </a:ln>
        </p:spPr>
        <p:txBody>
          <a:bodyPr lIns="90000" tIns="46800" rIns="90000" bIns="46800"/>
          <a:lstStyle/>
          <a:p>
            <a:pPr algn="ctr"/>
            <a:r>
              <a:rPr lang="en-US" sz="1800" dirty="0">
                <a:solidFill>
                  <a:srgbClr val="844C54"/>
                </a:solidFill>
              </a:rPr>
              <a:t>Start add-on</a:t>
            </a:r>
          </a:p>
        </p:txBody>
      </p:sp>
      <p:sp>
        <p:nvSpPr>
          <p:cNvPr id="12" name="AutoShape 8">
            <a:extLst>
              <a:ext uri="{FF2B5EF4-FFF2-40B4-BE49-F238E27FC236}">
                <a16:creationId xmlns:a16="http://schemas.microsoft.com/office/drawing/2014/main" id="{F950B702-FE7D-4466-8D1E-66F18EEE3637}"/>
              </a:ext>
            </a:extLst>
          </p:cNvPr>
          <p:cNvSpPr>
            <a:spLocks noChangeArrowheads="1"/>
          </p:cNvSpPr>
          <p:nvPr/>
        </p:nvSpPr>
        <p:spPr bwMode="auto">
          <a:xfrm>
            <a:off x="9241815" y="4626668"/>
            <a:ext cx="1695450" cy="431800"/>
          </a:xfrm>
          <a:prstGeom prst="wedgeRoundRectCallout">
            <a:avLst>
              <a:gd name="adj1" fmla="val 58426"/>
              <a:gd name="adj2" fmla="val 180459"/>
              <a:gd name="adj3" fmla="val 16667"/>
            </a:avLst>
          </a:prstGeom>
          <a:solidFill>
            <a:srgbClr val="FFFFFF"/>
          </a:solidFill>
          <a:ln w="12700">
            <a:solidFill>
              <a:schemeClr val="tx1"/>
            </a:solidFill>
            <a:miter lim="800000"/>
            <a:headEnd/>
            <a:tailEnd/>
          </a:ln>
        </p:spPr>
        <p:txBody>
          <a:bodyPr lIns="90000" tIns="46800" rIns="90000" bIns="46800"/>
          <a:lstStyle/>
          <a:p>
            <a:pPr algn="ctr"/>
            <a:r>
              <a:rPr lang="en-US" sz="1800" dirty="0">
                <a:solidFill>
                  <a:srgbClr val="844C54"/>
                </a:solidFill>
              </a:rPr>
              <a:t>Stop add-on</a:t>
            </a:r>
          </a:p>
        </p:txBody>
      </p:sp>
    </p:spTree>
    <p:custDataLst>
      <p:tags r:id="rId1"/>
    </p:custDataLst>
    <p:extLst>
      <p:ext uri="{BB962C8B-B14F-4D97-AF65-F5344CB8AC3E}">
        <p14:creationId xmlns:p14="http://schemas.microsoft.com/office/powerpoint/2010/main" val="1768559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AD7FCF6E3EE6E10000000A1553F7\s008.ppt"/>
  <p:tag name="READONLY" val="0"/>
  <p:tag name="LOIOGUID" val="4986E2491C34490FAFD1FBE28AA5CA6C"/>
  <p:tag name="_SIGNATURE" val="53004"/>
  <p:tag name="_SLIDEID" val="267"/>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D2BE50B3166CAE10000000A1553F6\s011.ppt"/>
  <p:tag name="READONLY" val="0"/>
  <p:tag name="LOIOGUID" val="360B4D5D7D844BD29BA0AAF17488544C"/>
  <p:tag name="_SIGNATURE" val="89367"/>
  <p:tag name="_SLIDEID" val="268"/>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F2071254FCBE10000000A422035\s014.ppt"/>
  <p:tag name="READONLY" val="0"/>
  <p:tag name="LOIOGUID" val="C6D94FBAB899431BA6E22E6FC6B8E044"/>
  <p:tag name="_SIGNATURE" val="70158"/>
  <p:tag name="_SLIDEID" val="269"/>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F2371254FCBE10000000A422035\s016.ppt"/>
  <p:tag name="READONLY" val="0"/>
  <p:tag name="LOIOGUID" val="1372EF8EFBF444E18E0D2FE139D4038C"/>
  <p:tag name="_SIGNATURE" val="114249"/>
  <p:tag name="_SLIDEID" val="27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12CE37A1FA8C4A37A3A1D06F35CD0396\s001.ppt"/>
  <p:tag name="READONLY" val="0"/>
  <p:tag name="LOIOGUID" val="C419364FA1184D219762EE3A224E6A7B"/>
  <p:tag name="_SIGNATURE" val="25722"/>
  <p:tag name="_SLIDEID" val="270"/>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C6C9DA40E8CE10000000A155369\s003.ppt"/>
  <p:tag name="READONLY" val="0"/>
  <p:tag name="LOIOGUID" val="8C4D658DF9464DF79C58D452929D7CE3"/>
  <p:tag name="_SIGNATURE" val="48080"/>
  <p:tag name="_SLIDEID" val="274"/>
</p:tagLst>
</file>

<file path=ppt/tags/tag8.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AD97CF6E3EE6E10000000A1553F7\s019.ppt"/>
  <p:tag name="READONLY" val="0"/>
  <p:tag name="LOIOGUID" val="CE691E70533F4499B8A9B191BCF1A3DB"/>
  <p:tag name="_SIGNATURE" val="59138"/>
  <p:tag name="_SLIDEID" val="275"/>
</p:tagLst>
</file>

<file path=ppt/tags/tag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12CE37A1FA8C4A37A3A1D06F35CD0396\s001.ppt"/>
  <p:tag name="READONLY" val="0"/>
  <p:tag name="LOIOGUID" val="C419364FA1184D219762EE3A224E6A7B"/>
  <p:tag name="_SIGNATURE" val="25722"/>
  <p:tag name="_SLIDEID" val="270"/>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7C303-CC91-4186-A2AD-07BFA17B52D8}">
  <ds:schemaRefs>
    <ds:schemaRef ds:uri="http://purl.org/dc/elements/1.1/"/>
    <ds:schemaRef ds:uri="http://www.w3.org/XML/1998/namespace"/>
    <ds:schemaRef ds:uri="http://schemas.microsoft.com/office/infopath/2007/PartnerControls"/>
    <ds:schemaRef ds:uri="http://purl.org/dc/terms/"/>
    <ds:schemaRef ds:uri="http://purl.org/dc/dcmitype/"/>
    <ds:schemaRef ds:uri="1f6b8702-ff64-493f-af7e-9281170a6e8c"/>
    <ds:schemaRef ds:uri="http://schemas.microsoft.com/office/2006/documentManagement/types"/>
    <ds:schemaRef ds:uri="http://schemas.openxmlformats.org/package/2006/metadata/core-properties"/>
    <ds:schemaRef ds:uri="3fae74cb-f942-4bac-8069-91b943c92c56"/>
    <ds:schemaRef ds:uri="http://schemas.microsoft.com/office/2006/metadata/properties"/>
  </ds:schemaRefs>
</ds:datastoreItem>
</file>

<file path=customXml/itemProps2.xml><?xml version="1.0" encoding="utf-8"?>
<ds:datastoreItem xmlns:ds="http://schemas.openxmlformats.org/officeDocument/2006/customXml" ds:itemID="{028F3057-57B3-42F4-8741-E9128E8359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4</TotalTime>
  <Words>1097</Words>
  <Application>Microsoft Office PowerPoint</Application>
  <PresentationFormat>Custom</PresentationFormat>
  <Paragraphs>147</Paragraphs>
  <Slides>11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Arial Unicode MS</vt:lpstr>
      <vt:lpstr>Courier New</vt:lpstr>
      <vt:lpstr>Symbol</vt:lpstr>
      <vt:lpstr>Wingdings</vt:lpstr>
      <vt:lpstr>Wingdings</vt:lpstr>
      <vt:lpstr>ヒラギノ角ゴ Pro W3</vt:lpstr>
      <vt:lpstr>SAP 2019 16x9 white</vt:lpstr>
      <vt:lpstr>SAP 2019 16x9 blue</vt:lpstr>
      <vt:lpstr>TB 1300 – SAP Business One SDK Add-On Administration</vt:lpstr>
      <vt:lpstr>Add-On Administration: Topic Objectives</vt:lpstr>
      <vt:lpstr>Add-On Administration: Introduction</vt:lpstr>
      <vt:lpstr>Add-On Administration: Overview</vt:lpstr>
      <vt:lpstr>Add-On Administration: Register Installation Package</vt:lpstr>
      <vt:lpstr>Add-On Administration: Company Preferences</vt:lpstr>
      <vt:lpstr>Add-On Administration: Send Notification to Users</vt:lpstr>
      <vt:lpstr>Add-On Administration: Add-On Admin Remarks</vt:lpstr>
      <vt:lpstr>Add-On Administration: Add-On Manager</vt:lpstr>
      <vt:lpstr>Add-On Administration: What’s Next?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Add-On Administration</dc:title>
  <dc:creator>krisztian.papai@sap.com</dc:creator>
  <cp:keywords>2019/16:9/white</cp:keywords>
  <cp:lastModifiedBy>Papai, Krisztian</cp:lastModifiedBy>
  <cp:revision>13</cp:revision>
  <dcterms:created xsi:type="dcterms:W3CDTF">2019-01-14T14:01:02Z</dcterms:created>
  <dcterms:modified xsi:type="dcterms:W3CDTF">2019-07-09T09:25:29Z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