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3"/>
  </p:notesMasterIdLst>
  <p:handoutMasterIdLst>
    <p:handoutMasterId r:id="rId34"/>
  </p:handoutMasterIdLst>
  <p:sldIdLst>
    <p:sldId id="447" r:id="rId6"/>
    <p:sldId id="364" r:id="rId7"/>
    <p:sldId id="821" r:id="rId8"/>
    <p:sldId id="822" r:id="rId9"/>
    <p:sldId id="823" r:id="rId10"/>
    <p:sldId id="429" r:id="rId11"/>
    <p:sldId id="455" r:id="rId12"/>
    <p:sldId id="825" r:id="rId13"/>
    <p:sldId id="826" r:id="rId14"/>
    <p:sldId id="827" r:id="rId15"/>
    <p:sldId id="828" r:id="rId16"/>
    <p:sldId id="829" r:id="rId17"/>
    <p:sldId id="830" r:id="rId18"/>
    <p:sldId id="831" r:id="rId19"/>
    <p:sldId id="832" r:id="rId20"/>
    <p:sldId id="833" r:id="rId21"/>
    <p:sldId id="861" r:id="rId22"/>
    <p:sldId id="819" r:id="rId23"/>
    <p:sldId id="834" r:id="rId24"/>
    <p:sldId id="835" r:id="rId25"/>
    <p:sldId id="836" r:id="rId26"/>
    <p:sldId id="837" r:id="rId27"/>
    <p:sldId id="838" r:id="rId28"/>
    <p:sldId id="839" r:id="rId29"/>
    <p:sldId id="840" r:id="rId30"/>
    <p:sldId id="841" r:id="rId31"/>
    <p:sldId id="265" r:id="rId3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D9D0D9-F3A3-4E23-A4EE-453C6E559F19}" v="7" dt="2019-07-09T09:27:34.93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942" autoAdjust="0"/>
  </p:normalViewPr>
  <p:slideViewPr>
    <p:cSldViewPr snapToGrid="0">
      <p:cViewPr varScale="1">
        <p:scale>
          <a:sx n="60" d="100"/>
          <a:sy n="60" d="100"/>
        </p:scale>
        <p:origin x="1522" y="53"/>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FBD9D0D9-F3A3-4E23-A4EE-453C6E559F19}"/>
    <pc:docChg chg="modSld">
      <pc:chgData name="Papai, Krisztian" userId="45ce17a5-7050-4b06-9306-4e3e15f2359a" providerId="ADAL" clId="{FBD9D0D9-F3A3-4E23-A4EE-453C6E559F19}" dt="2019-07-09T09:27:34.935" v="6" actId="20577"/>
      <pc:docMkLst>
        <pc:docMk/>
      </pc:docMkLst>
      <pc:sldChg chg="modNotesTx">
        <pc:chgData name="Papai, Krisztian" userId="45ce17a5-7050-4b06-9306-4e3e15f2359a" providerId="ADAL" clId="{FBD9D0D9-F3A3-4E23-A4EE-453C6E559F19}" dt="2019-07-09T09:27:34.935" v="6" actId="20577"/>
        <pc:sldMkLst>
          <pc:docMk/>
          <pc:sldMk cId="3602749482" sldId="364"/>
        </pc:sldMkLst>
      </pc:sldChg>
      <pc:sldChg chg="modSp modNotesTx">
        <pc:chgData name="Papai, Krisztian" userId="45ce17a5-7050-4b06-9306-4e3e15f2359a" providerId="ADAL" clId="{FBD9D0D9-F3A3-4E23-A4EE-453C6E559F19}" dt="2019-07-09T09:27:30.712" v="4" actId="207"/>
        <pc:sldMkLst>
          <pc:docMk/>
          <pc:sldMk cId="3262179408" sldId="447"/>
        </pc:sldMkLst>
        <pc:spChg chg="mod">
          <ac:chgData name="Papai, Krisztian" userId="45ce17a5-7050-4b06-9306-4e3e15f2359a" providerId="ADAL" clId="{FBD9D0D9-F3A3-4E23-A4EE-453C6E559F19}" dt="2019-07-08T07:58:21.358" v="3" actId="20577"/>
          <ac:spMkLst>
            <pc:docMk/>
            <pc:sldMk cId="3262179408" sldId="447"/>
            <ac:spMk id="3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i="1" dirty="0">
                <a:solidFill>
                  <a:schemeClr val="tx1"/>
                </a:solidFill>
              </a:rPr>
              <a:t>Lightweight Deployment </a:t>
            </a:r>
            <a:r>
              <a:rPr lang="en-US" dirty="0">
                <a:solidFill>
                  <a:schemeClr val="tx1"/>
                </a:solidFill>
              </a:rPr>
              <a:t>course 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Now it is to add the add-on related files to the packaging process. Based on the </a:t>
            </a:r>
            <a:r>
              <a:rPr lang="en-US" sz="1400" kern="1200" dirty="0" err="1">
                <a:solidFill>
                  <a:schemeClr val="tx1"/>
                </a:solidFill>
                <a:effectLst/>
                <a:latin typeface="+mn-lt"/>
                <a:ea typeface="+mn-ea"/>
                <a:cs typeface="+mn-cs"/>
              </a:rPr>
              <a:t>bitness</a:t>
            </a:r>
            <a:r>
              <a:rPr lang="en-US" sz="1400" kern="1200" dirty="0">
                <a:solidFill>
                  <a:schemeClr val="tx1"/>
                </a:solidFill>
                <a:effectLst/>
                <a:latin typeface="+mn-lt"/>
                <a:ea typeface="+mn-ea"/>
                <a:cs typeface="+mn-cs"/>
              </a:rPr>
              <a:t> of your solution, you might select both the 32-bit and 64-bit versions. If you had compiled both </a:t>
            </a:r>
            <a:r>
              <a:rPr lang="en-US" sz="1400" kern="1200" dirty="0" err="1">
                <a:solidFill>
                  <a:schemeClr val="tx1"/>
                </a:solidFill>
                <a:effectLst/>
                <a:latin typeface="+mn-lt"/>
                <a:ea typeface="+mn-ea"/>
                <a:cs typeface="+mn-cs"/>
              </a:rPr>
              <a:t>bitnesses</a:t>
            </a:r>
            <a:r>
              <a:rPr lang="en-US" sz="1400" kern="1200" dirty="0">
                <a:solidFill>
                  <a:schemeClr val="tx1"/>
                </a:solidFill>
                <a:effectLst/>
                <a:latin typeface="+mn-lt"/>
                <a:ea typeface="+mn-ea"/>
                <a:cs typeface="+mn-cs"/>
              </a:rPr>
              <a:t>, then you might add them both to the same extension package. </a:t>
            </a:r>
          </a:p>
          <a:p>
            <a:pPr rtl="0"/>
            <a:r>
              <a:rPr lang="en-US" sz="1400" kern="1200" dirty="0">
                <a:solidFill>
                  <a:schemeClr val="tx1"/>
                </a:solidFill>
                <a:effectLst/>
                <a:latin typeface="+mn-lt"/>
                <a:ea typeface="+mn-ea"/>
                <a:cs typeface="+mn-cs"/>
              </a:rPr>
              <a:t>First let’s see how we might pack the 32-bit add-on. We select the option Extension file and 32-bit Client Add-on selection from the left side of the screen. We then have to press the Open button, which opens a file explorer, where we can choose the 32-bit add-on executable file compiled in our IDE. The Extension packager will load all the files and subdirectories and we have the option to select the required files and folders for our add-on solution. In the top left corner, you can see the Select All option, which can help with the selection of multiple files.</a:t>
            </a:r>
          </a:p>
          <a:p>
            <a:pPr rtl="0"/>
            <a:r>
              <a:rPr lang="en-US" sz="1400" kern="1200" dirty="0">
                <a:solidFill>
                  <a:schemeClr val="tx1"/>
                </a:solidFill>
                <a:effectLst/>
                <a:latin typeface="+mn-lt"/>
                <a:ea typeface="+mn-ea"/>
                <a:cs typeface="+mn-cs"/>
              </a:rPr>
              <a:t>The 64-bit add-on packaging process is the same, with the exception that we have to choose the Extension file and 64-bit Client Add-on option from the left side of the screen.</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665891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If we want like to pack HANA-specific content, then we should select the Extension file and App for the version for the SAP HANA option from the left side of the screen, where we then have an option to assign the SAP HANA delivery unit to the package. If you would like to know more about the SAP HANA XS Classic application creation and Life Cycle Management, please refer to the B1 Extensibility training published on SAP Learning Hub.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2670819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If your add-on solution requires the use of your own or a third-party Microsoft COM object, then you can specify it under the Deployment Steps, by selecting the exact </a:t>
            </a:r>
            <a:r>
              <a:rPr lang="en-US" sz="1400" kern="1200" dirty="0" err="1">
                <a:solidFill>
                  <a:schemeClr val="tx1"/>
                </a:solidFill>
                <a:effectLst/>
                <a:latin typeface="+mn-lt"/>
                <a:ea typeface="+mn-ea"/>
                <a:cs typeface="+mn-cs"/>
              </a:rPr>
              <a:t>bitness</a:t>
            </a:r>
            <a:r>
              <a:rPr lang="en-US" sz="1400" kern="1200" dirty="0">
                <a:solidFill>
                  <a:schemeClr val="tx1"/>
                </a:solidFill>
                <a:effectLst/>
                <a:latin typeface="+mn-lt"/>
                <a:ea typeface="+mn-ea"/>
                <a:cs typeface="+mn-cs"/>
              </a:rPr>
              <a:t> based on the deployed add-on executable file. </a:t>
            </a:r>
          </a:p>
          <a:p>
            <a:pPr rtl="0"/>
            <a:r>
              <a:rPr lang="en-US" sz="1400" kern="1200" dirty="0">
                <a:solidFill>
                  <a:schemeClr val="tx1"/>
                </a:solidFill>
                <a:effectLst/>
                <a:latin typeface="+mn-lt"/>
                <a:ea typeface="+mn-ea"/>
                <a:cs typeface="+mn-cs"/>
              </a:rPr>
              <a:t>Please note that the add-on executable file needs be defined first. You then link the solution with a COM object and the Deployment Steps list will be filled accordingly. </a:t>
            </a:r>
          </a:p>
          <a:p>
            <a:pPr rtl="0"/>
            <a:r>
              <a:rPr lang="en-US" sz="1400" kern="1200" dirty="0">
                <a:solidFill>
                  <a:schemeClr val="tx1"/>
                </a:solidFill>
                <a:effectLst/>
                <a:latin typeface="+mn-lt"/>
                <a:ea typeface="+mn-ea"/>
                <a:cs typeface="+mn-cs"/>
              </a:rPr>
              <a:t>To compile the add-on solution, the required COM DLL file should be placed in the same directory or a subdirectory, where the Add-On executable file is located.</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053671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SBO Compatibility option will help us to specify the versions of SAP Business One with which the add-on is compatible. We can also enter the From and To property values here. </a:t>
            </a:r>
          </a:p>
          <a:p>
            <a:pPr rtl="0"/>
            <a:r>
              <a:rPr lang="en-US" sz="1400" kern="1200" dirty="0">
                <a:solidFill>
                  <a:schemeClr val="tx1"/>
                </a:solidFill>
                <a:effectLst/>
                <a:latin typeface="+mn-lt"/>
                <a:ea typeface="+mn-ea"/>
                <a:cs typeface="+mn-cs"/>
              </a:rPr>
              <a:t>Please use the versioning format provided on the slide.</a:t>
            </a:r>
          </a:p>
          <a:p>
            <a:pPr rtl="0"/>
            <a:r>
              <a:rPr lang="en-US" sz="1400" kern="1200" dirty="0">
                <a:solidFill>
                  <a:schemeClr val="tx1"/>
                </a:solidFill>
                <a:effectLst/>
                <a:latin typeface="+mn-lt"/>
                <a:ea typeface="+mn-ea"/>
                <a:cs typeface="+mn-cs"/>
              </a:rPr>
              <a:t>This property is mandatory for the SAP Business One cloud Add-Ons.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3015168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files that you generate using the Extension Package tool can also contain parameter information. The first parameter type is called “shared parameters”. Shared parameters are shared in all extension instances that run on different companies.</a:t>
            </a:r>
          </a:p>
          <a:p>
            <a:pPr rtl="0"/>
            <a:r>
              <a:rPr lang="en-US" sz="1400" kern="1200" dirty="0">
                <a:solidFill>
                  <a:schemeClr val="tx1"/>
                </a:solidFill>
                <a:effectLst/>
                <a:latin typeface="+mn-lt"/>
                <a:ea typeface="+mn-ea"/>
                <a:cs typeface="+mn-cs"/>
              </a:rPr>
              <a:t>To consume the shared parameters in the add-on solution, it is necessary to call the </a:t>
            </a:r>
            <a:r>
              <a:rPr lang="en-US" sz="1400" kern="1200" dirty="0" err="1">
                <a:solidFill>
                  <a:schemeClr val="tx1"/>
                </a:solidFill>
                <a:effectLst/>
                <a:latin typeface="+mn-lt"/>
                <a:ea typeface="+mn-ea"/>
                <a:cs typeface="+mn-cs"/>
              </a:rPr>
              <a:t>GetExtensionProperty</a:t>
            </a:r>
            <a:r>
              <a:rPr lang="en-US" sz="1400" kern="1200" dirty="0">
                <a:solidFill>
                  <a:schemeClr val="tx1"/>
                </a:solidFill>
                <a:effectLst/>
                <a:latin typeface="+mn-lt"/>
                <a:ea typeface="+mn-ea"/>
                <a:cs typeface="+mn-cs"/>
              </a:rPr>
              <a:t> method with the enumeration of </a:t>
            </a:r>
            <a:r>
              <a:rPr lang="sk-SK" sz="1400" kern="1200" dirty="0">
                <a:solidFill>
                  <a:schemeClr val="tx1"/>
                </a:solidFill>
                <a:effectLst/>
                <a:latin typeface="+mn-lt"/>
                <a:ea typeface="+mn-ea"/>
                <a:cs typeface="+mn-cs"/>
              </a:rPr>
              <a:t>lcm_deployment</a:t>
            </a:r>
            <a:r>
              <a:rPr lang="en-US" sz="14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703095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second parameter type is called Parameters. The parameters act as local parameters and are specific for each company.</a:t>
            </a:r>
          </a:p>
          <a:p>
            <a:pPr rtl="0"/>
            <a:r>
              <a:rPr lang="en-US" sz="1400" kern="1200" dirty="0">
                <a:solidFill>
                  <a:schemeClr val="tx1"/>
                </a:solidFill>
                <a:effectLst/>
                <a:latin typeface="+mn-lt"/>
                <a:ea typeface="+mn-ea"/>
                <a:cs typeface="+mn-cs"/>
              </a:rPr>
              <a:t>To consume the parameters in the add-on solution, it is necessary to call the </a:t>
            </a:r>
            <a:r>
              <a:rPr lang="en-US" sz="1400" kern="1200" dirty="0" err="1">
                <a:solidFill>
                  <a:schemeClr val="tx1"/>
                </a:solidFill>
                <a:effectLst/>
                <a:latin typeface="+mn-lt"/>
                <a:ea typeface="+mn-ea"/>
                <a:cs typeface="+mn-cs"/>
              </a:rPr>
              <a:t>GetExtensionProperty</a:t>
            </a:r>
            <a:r>
              <a:rPr lang="en-US" sz="1400" kern="1200" dirty="0">
                <a:solidFill>
                  <a:schemeClr val="tx1"/>
                </a:solidFill>
                <a:effectLst/>
                <a:latin typeface="+mn-lt"/>
                <a:ea typeface="+mn-ea"/>
                <a:cs typeface="+mn-cs"/>
              </a:rPr>
              <a:t> method with the enumeration of </a:t>
            </a:r>
            <a:r>
              <a:rPr lang="en-US" sz="1400" kern="1200" dirty="0" err="1">
                <a:solidFill>
                  <a:schemeClr val="tx1"/>
                </a:solidFill>
                <a:effectLst/>
                <a:latin typeface="+mn-lt"/>
                <a:ea typeface="+mn-ea"/>
                <a:cs typeface="+mn-cs"/>
              </a:rPr>
              <a:t>lcm_assignment</a:t>
            </a:r>
            <a:r>
              <a:rPr lang="en-US" sz="14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98555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To finalize package preparation, it is necessary to press the Package button. This step generates the archive, which can be deployed later to the SAP Business One Extension Manager.</a:t>
            </a:r>
          </a:p>
          <a:p>
            <a:pPr rtl="0"/>
            <a:r>
              <a:rPr lang="en-US" sz="1400" kern="1200" dirty="0">
                <a:solidFill>
                  <a:schemeClr val="tx1"/>
                </a:solidFill>
                <a:effectLst/>
                <a:latin typeface="+mn-lt"/>
                <a:ea typeface="+mn-ea"/>
                <a:cs typeface="+mn-cs"/>
              </a:rPr>
              <a:t>Other useful options:  using the Export button to save the filled parameters to the ARD file and using the Import Button to load the previously saved ARD file. These actions can help to reduce the time required to fill the necessary properties for the final extension.</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345452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next topic is the deployment process.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313027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be able to</a:t>
            </a:r>
          </a:p>
          <a:p>
            <a:pPr lvl="1" rtl="0"/>
            <a:r>
              <a:rPr lang="en-US" sz="1400" kern="1200" dirty="0">
                <a:solidFill>
                  <a:schemeClr val="tx1"/>
                </a:solidFill>
                <a:effectLst/>
                <a:latin typeface="+mn-lt"/>
                <a:ea typeface="+mn-ea"/>
                <a:cs typeface="+mn-cs"/>
              </a:rPr>
              <a:t>Deploy the Lightweight package in an on premise environment</a:t>
            </a:r>
          </a:p>
          <a:p>
            <a:pPr lvl="1" rtl="0"/>
            <a:r>
              <a:rPr lang="en-US" sz="1400" kern="1200" dirty="0">
                <a:solidFill>
                  <a:schemeClr val="tx1"/>
                </a:solidFill>
                <a:effectLst/>
                <a:latin typeface="+mn-lt"/>
                <a:ea typeface="+mn-ea"/>
                <a:cs typeface="+mn-cs"/>
              </a:rPr>
              <a:t>Deploy the Lightweight package in an on-demand environment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363004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deployment process can be performed in SAP Business One Extension Manager. The Extension Manager link is available in the SAP Business One client’s Add-On Administration form. Alternatively, you can also open the direct link by typing the SLD’s web address, supplemented with the Extension Manager </a:t>
            </a:r>
            <a:r>
              <a:rPr lang="en-US" sz="1400" kern="1200" dirty="0" err="1">
                <a:solidFill>
                  <a:schemeClr val="tx1"/>
                </a:solidFill>
                <a:effectLst/>
                <a:latin typeface="+mn-lt"/>
                <a:ea typeface="+mn-ea"/>
                <a:cs typeface="+mn-cs"/>
              </a:rPr>
              <a:t>subaddress</a:t>
            </a:r>
            <a:r>
              <a:rPr lang="en-US" sz="14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494073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In this unit we will cover the following main topics:</a:t>
            </a:r>
          </a:p>
          <a:p>
            <a:pPr lvl="1" rtl="0"/>
            <a:r>
              <a:rPr lang="en-US" sz="1400" kern="1200" dirty="0">
                <a:solidFill>
                  <a:schemeClr val="tx1"/>
                </a:solidFill>
                <a:effectLst/>
                <a:latin typeface="+mn-lt"/>
                <a:ea typeface="+mn-ea"/>
                <a:cs typeface="+mn-cs"/>
              </a:rPr>
              <a:t>Packaging process</a:t>
            </a:r>
          </a:p>
          <a:p>
            <a:pPr lvl="1" rtl="0"/>
            <a:r>
              <a:rPr lang="en-US" sz="1400" kern="1200" dirty="0">
                <a:solidFill>
                  <a:schemeClr val="tx1"/>
                </a:solidFill>
                <a:effectLst/>
                <a:latin typeface="+mn-lt"/>
                <a:ea typeface="+mn-ea"/>
                <a:cs typeface="+mn-cs"/>
              </a:rPr>
              <a:t>Deployment process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7935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Let’s import the extension package by pressing the Import button. This displays the Extension Import Wizard. We should press the Browse button to select the extension archive file, followed by the Upload button to upload the extension to the Extension Manager.</a:t>
            </a:r>
          </a:p>
          <a:p>
            <a:pPr rtl="0"/>
            <a:r>
              <a:rPr lang="en-US" sz="1400" kern="1200" dirty="0">
                <a:solidFill>
                  <a:schemeClr val="tx1"/>
                </a:solidFill>
                <a:effectLst/>
                <a:latin typeface="+mn-lt"/>
                <a:ea typeface="+mn-ea"/>
                <a:cs typeface="+mn-cs"/>
              </a:rPr>
              <a:t>After pressing the Next button, we go to management of the assigned shared parameters. Finally, we navigate to the last page of the wizard, where we can finish the import process.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extLst>
      <p:ext uri="{BB962C8B-B14F-4D97-AF65-F5344CB8AC3E}">
        <p14:creationId xmlns:p14="http://schemas.microsoft.com/office/powerpoint/2010/main" val="22747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next operation is to assign the extension to a company database. After selecting the Company Assignment tab, we select the database from the Company list. We can then start the assignment process by clicking the Assign button. </a:t>
            </a:r>
          </a:p>
          <a:p>
            <a:pPr rtl="0"/>
            <a:r>
              <a:rPr lang="en-US" sz="1400" kern="1200" dirty="0">
                <a:solidFill>
                  <a:schemeClr val="tx1"/>
                </a:solidFill>
                <a:effectLst/>
                <a:latin typeface="+mn-lt"/>
                <a:ea typeface="+mn-ea"/>
                <a:cs typeface="+mn-cs"/>
              </a:rPr>
              <a:t>This opens the Extension Assignment Wizard, where we can select the required extension in the first form. </a:t>
            </a:r>
          </a:p>
          <a:p>
            <a:pPr rtl="0"/>
            <a:r>
              <a:rPr lang="en-US" sz="1400" kern="1200" dirty="0">
                <a:solidFill>
                  <a:schemeClr val="tx1"/>
                </a:solidFill>
                <a:effectLst/>
                <a:latin typeface="+mn-lt"/>
                <a:ea typeface="+mn-ea"/>
                <a:cs typeface="+mn-cs"/>
              </a:rPr>
              <a:t>The next part of the wizard involves configuring the parameters. After pressing the Next button, we have the option to set the startup mode and the user preferences. </a:t>
            </a:r>
          </a:p>
          <a:p>
            <a:pPr rtl="0"/>
            <a:r>
              <a:rPr lang="en-US" sz="1400" kern="1200" dirty="0">
                <a:solidFill>
                  <a:schemeClr val="tx1"/>
                </a:solidFill>
                <a:effectLst/>
                <a:latin typeface="+mn-lt"/>
                <a:ea typeface="+mn-ea"/>
                <a:cs typeface="+mn-cs"/>
              </a:rPr>
              <a:t>Continuing, we can finalize the extension company database assignment by pressing the Finish button.</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1361416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Before the extension is used on the client side, if would be great to install any optional software packages that are required by your extension. In general, the Extension Manager can deliver any files that are part of the extension package. </a:t>
            </a:r>
          </a:p>
          <a:p>
            <a:pPr rtl="0"/>
            <a:r>
              <a:rPr lang="en-US" sz="1400" kern="1200" dirty="0">
                <a:solidFill>
                  <a:schemeClr val="tx1"/>
                </a:solidFill>
                <a:effectLst/>
                <a:latin typeface="+mn-lt"/>
                <a:ea typeface="+mn-ea"/>
                <a:cs typeface="+mn-cs"/>
              </a:rPr>
              <a:t>If your solution relies on a specific version of the Microsoft .NET, Microsoft Visual C++ Redistributable packages, or any addition third-party installation packages that must be installed on the client side, then it would be necessary to install them manually.</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1722216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Finally we can run and consume the extension from the SAP Business One client.</a:t>
            </a:r>
          </a:p>
          <a:p>
            <a:pPr rtl="0"/>
            <a:r>
              <a:rPr lang="en-US" sz="1400" kern="1200" dirty="0">
                <a:solidFill>
                  <a:schemeClr val="tx1"/>
                </a:solidFill>
                <a:effectLst/>
                <a:latin typeface="+mn-lt"/>
                <a:ea typeface="+mn-ea"/>
                <a:cs typeface="+mn-cs"/>
              </a:rPr>
              <a:t>The extension can be started and installed automatically, based on the set of preferences for the extension and user.</a:t>
            </a:r>
          </a:p>
          <a:p>
            <a:pPr rtl="0"/>
            <a:r>
              <a:rPr lang="en-US" sz="1400" kern="1200" dirty="0">
                <a:solidFill>
                  <a:schemeClr val="tx1"/>
                </a:solidFill>
                <a:effectLst/>
                <a:latin typeface="+mn-lt"/>
                <a:ea typeface="+mn-ea"/>
                <a:cs typeface="+mn-cs"/>
              </a:rPr>
              <a:t>The SAP Business One Client Agent service must be running as administrator. Otherwise the extension will fail to load.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828773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first step is to create the shared folder for the extensions in the landscape. This shared folder should be added to the Extension configuration. </a:t>
            </a:r>
          </a:p>
          <a:p>
            <a:pPr rtl="0"/>
            <a:r>
              <a:rPr lang="en-US" sz="1400" kern="1200" dirty="0">
                <a:solidFill>
                  <a:schemeClr val="tx1"/>
                </a:solidFill>
                <a:effectLst/>
                <a:latin typeface="+mn-lt"/>
                <a:ea typeface="+mn-ea"/>
                <a:cs typeface="+mn-cs"/>
              </a:rPr>
              <a:t>The Synchronize all button generates the default subdirectory structure. </a:t>
            </a:r>
          </a:p>
          <a:p>
            <a:pPr rtl="0"/>
            <a:r>
              <a:rPr lang="en-US" sz="1400" kern="1200" dirty="0">
                <a:solidFill>
                  <a:schemeClr val="tx1"/>
                </a:solidFill>
                <a:effectLst/>
                <a:latin typeface="+mn-lt"/>
                <a:ea typeface="+mn-ea"/>
                <a:cs typeface="+mn-cs"/>
              </a:rPr>
              <a:t>We can now create a new subfolder under the incoming directory.</a:t>
            </a:r>
          </a:p>
          <a:p>
            <a:pPr rtl="0"/>
            <a:r>
              <a:rPr lang="en-US" sz="1400" kern="1200" dirty="0">
                <a:solidFill>
                  <a:schemeClr val="tx1"/>
                </a:solidFill>
                <a:effectLst/>
                <a:latin typeface="+mn-lt"/>
                <a:ea typeface="+mn-ea"/>
                <a:cs typeface="+mn-cs"/>
              </a:rPr>
              <a:t>We can then place the extension archive in the newly created folder. When we press the Synchronize all button, the extension is deployed to the Cloud Control Center.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951341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Because the extension is available in our environment, we can assign it to the service unit. This operation can be performed by selecting the service unit’s extension tab, where the deploy button is located. This operation opens a wizard, where we can select the required extension. You can click the Edit button to specify the shared parameters.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extLst>
      <p:ext uri="{BB962C8B-B14F-4D97-AF65-F5344CB8AC3E}">
        <p14:creationId xmlns:p14="http://schemas.microsoft.com/office/powerpoint/2010/main" val="3872797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final deployment step is to assign the extension to the tenant. The assignment process initiates a wizard with the list of all extensions. </a:t>
            </a:r>
            <a:r>
              <a:rPr lang="en-US" sz="1400" kern="1200">
                <a:solidFill>
                  <a:schemeClr val="tx1"/>
                </a:solidFill>
                <a:effectLst/>
                <a:latin typeface="+mn-lt"/>
                <a:ea typeface="+mn-ea"/>
                <a:cs typeface="+mn-cs"/>
              </a:rPr>
              <a:t>After clicking the details button, you can configure and create the parameters related to a specific tenant’s extension.</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Tree>
    <p:extLst>
      <p:ext uri="{BB962C8B-B14F-4D97-AF65-F5344CB8AC3E}">
        <p14:creationId xmlns:p14="http://schemas.microsoft.com/office/powerpoint/2010/main" val="1886954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In the following slide, we will clarify the extension terminology. </a:t>
            </a:r>
          </a:p>
          <a:p>
            <a:pPr rtl="0"/>
            <a:r>
              <a:rPr lang="en-US" sz="1400" kern="1200" dirty="0">
                <a:solidFill>
                  <a:schemeClr val="tx1"/>
                </a:solidFill>
                <a:effectLst/>
                <a:latin typeface="+mn-lt"/>
                <a:ea typeface="+mn-ea"/>
                <a:cs typeface="+mn-cs"/>
              </a:rPr>
              <a:t>The applications created by the SAP Business One SDK (UI API and DI API) and the XS Engine-based web applications are collectively called “extensions”. </a:t>
            </a:r>
          </a:p>
          <a:p>
            <a:pPr rtl="0"/>
            <a:r>
              <a:rPr lang="en-US" sz="1400" kern="1200" dirty="0">
                <a:solidFill>
                  <a:schemeClr val="tx1"/>
                </a:solidFill>
                <a:effectLst/>
                <a:latin typeface="+mn-lt"/>
                <a:ea typeface="+mn-ea"/>
                <a:cs typeface="+mn-cs"/>
              </a:rPr>
              <a:t>In this case, the SAP Business One add-ons are extensions. We use the term “extension” for all content that is built on top of the SAP HANA XS. </a:t>
            </a:r>
          </a:p>
          <a:p>
            <a:pPr rtl="0"/>
            <a:r>
              <a:rPr lang="en-US" sz="1400" kern="1200" dirty="0">
                <a:solidFill>
                  <a:schemeClr val="tx1"/>
                </a:solidFill>
                <a:effectLst/>
                <a:latin typeface="+mn-lt"/>
                <a:ea typeface="+mn-ea"/>
                <a:cs typeface="+mn-cs"/>
              </a:rPr>
              <a:t>Here we can also talk about SAP UI5, Fiori, ASP.NET, PHP application, or events. More content can be delivered for HANA XS Engine, which might be shipped as a SAP HANA delivery unit.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92052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Let’s take a look at the benefits of using this tool. </a:t>
            </a:r>
          </a:p>
          <a:p>
            <a:pPr rtl="0"/>
            <a:r>
              <a:rPr lang="en-US" sz="1400" kern="1200" dirty="0">
                <a:solidFill>
                  <a:schemeClr val="tx1"/>
                </a:solidFill>
                <a:effectLst/>
                <a:latin typeface="+mn-lt"/>
                <a:ea typeface="+mn-ea"/>
                <a:cs typeface="+mn-cs"/>
              </a:rPr>
              <a:t>The classical add-ons and SAP HANA delivery units can be deployed in one action. </a:t>
            </a:r>
          </a:p>
          <a:p>
            <a:pPr rtl="0"/>
            <a:r>
              <a:rPr lang="en-US" sz="1400" kern="1200" dirty="0">
                <a:solidFill>
                  <a:schemeClr val="tx1"/>
                </a:solidFill>
                <a:effectLst/>
                <a:latin typeface="+mn-lt"/>
                <a:ea typeface="+mn-ea"/>
                <a:cs typeface="+mn-cs"/>
              </a:rPr>
              <a:t>The lifecycle management of the extensions for lightweight deployment is managed end to end by SAP Business One. </a:t>
            </a:r>
          </a:p>
          <a:p>
            <a:pPr rtl="0"/>
            <a:r>
              <a:rPr lang="en-US" sz="1400" kern="1200" dirty="0">
                <a:solidFill>
                  <a:schemeClr val="tx1"/>
                </a:solidFill>
                <a:effectLst/>
                <a:latin typeface="+mn-lt"/>
                <a:ea typeface="+mn-ea"/>
                <a:cs typeface="+mn-cs"/>
              </a:rPr>
              <a:t>Installation is performed by the SAP Business One client automatically. </a:t>
            </a:r>
          </a:p>
          <a:p>
            <a:pPr rtl="0"/>
            <a:r>
              <a:rPr lang="en-US" sz="1400" kern="1200" dirty="0">
                <a:solidFill>
                  <a:schemeClr val="tx1"/>
                </a:solidFill>
                <a:effectLst/>
                <a:latin typeface="+mn-lt"/>
                <a:ea typeface="+mn-ea"/>
                <a:cs typeface="+mn-cs"/>
              </a:rPr>
              <a:t>There is no need to use InstallShield or equivalent third-party tools. </a:t>
            </a:r>
          </a:p>
          <a:p>
            <a:pPr rtl="0"/>
            <a:r>
              <a:rPr lang="en-US" sz="1400" kern="1200" dirty="0">
                <a:solidFill>
                  <a:schemeClr val="tx1"/>
                </a:solidFill>
                <a:effectLst/>
                <a:latin typeface="+mn-lt"/>
                <a:ea typeface="+mn-ea"/>
                <a:cs typeface="+mn-cs"/>
              </a:rPr>
              <a:t>Automated lifecycle management of extensions without user interaction. </a:t>
            </a:r>
          </a:p>
          <a:p>
            <a:pPr rtl="0"/>
            <a:r>
              <a:rPr lang="en-US" sz="1400" kern="1200" dirty="0">
                <a:solidFill>
                  <a:schemeClr val="tx1"/>
                </a:solidFill>
                <a:effectLst/>
                <a:latin typeface="+mn-lt"/>
                <a:ea typeface="+mn-ea"/>
                <a:cs typeface="+mn-cs"/>
              </a:rPr>
              <a:t>Zero operational downtime required for extension deployment. </a:t>
            </a:r>
          </a:p>
          <a:p>
            <a:pPr rtl="0"/>
            <a:r>
              <a:rPr lang="en-US" sz="1400" kern="1200" dirty="0">
                <a:solidFill>
                  <a:schemeClr val="tx1"/>
                </a:solidFill>
                <a:effectLst/>
                <a:latin typeface="+mn-lt"/>
                <a:ea typeface="+mn-ea"/>
                <a:cs typeface="+mn-cs"/>
              </a:rPr>
              <a:t>No administrator privileges required for end users to install the extension. </a:t>
            </a:r>
          </a:p>
          <a:p>
            <a:pPr rtl="0"/>
            <a:r>
              <a:rPr lang="en-US" sz="1400" kern="1200" dirty="0">
                <a:solidFill>
                  <a:schemeClr val="tx1"/>
                </a:solidFill>
                <a:effectLst/>
                <a:latin typeface="+mn-lt"/>
                <a:ea typeface="+mn-ea"/>
                <a:cs typeface="+mn-cs"/>
              </a:rPr>
              <a:t>Fully supported by the SAP Business One Cloud. </a:t>
            </a:r>
          </a:p>
          <a:p>
            <a:pPr rtl="0"/>
            <a:r>
              <a:rPr lang="en-US" sz="1400" kern="1200" dirty="0">
                <a:solidFill>
                  <a:schemeClr val="tx1"/>
                </a:solidFill>
                <a:effectLst/>
                <a:latin typeface="+mn-lt"/>
                <a:ea typeface="+mn-ea"/>
                <a:cs typeface="+mn-cs"/>
              </a:rPr>
              <a:t>Parameters can be shared between the Extension Manager and extensions.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38544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To use the lightweight deployment, you will need to install the SAP Business One SDK package, which is available in every product and upgrade package. The SAP Business One SDK contains a tool called Extension Package, which we will use later in this session.</a:t>
            </a:r>
          </a:p>
          <a:p>
            <a:pPr rtl="0"/>
            <a:r>
              <a:rPr lang="en-US" sz="1400" kern="1200" dirty="0">
                <a:solidFill>
                  <a:schemeClr val="tx1"/>
                </a:solidFill>
                <a:effectLst/>
                <a:latin typeface="+mn-lt"/>
                <a:ea typeface="+mn-ea"/>
                <a:cs typeface="+mn-cs"/>
              </a:rPr>
              <a:t>Alternatively, you can also install SAP Business One studio, which can then help you use an extension package directly from the development environment.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91202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Let’s start with the packaging process topic.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08714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be able to</a:t>
            </a:r>
          </a:p>
          <a:p>
            <a:pPr lvl="1" rtl="0"/>
            <a:r>
              <a:rPr lang="en-US" sz="1400" kern="1200" dirty="0">
                <a:solidFill>
                  <a:schemeClr val="tx1"/>
                </a:solidFill>
                <a:effectLst/>
                <a:latin typeface="+mn-lt"/>
                <a:ea typeface="+mn-ea"/>
                <a:cs typeface="+mn-cs"/>
              </a:rPr>
              <a:t>Pack the add-ons with the lightweight method</a:t>
            </a:r>
          </a:p>
          <a:p>
            <a:pPr lvl="1" rtl="0"/>
            <a:r>
              <a:rPr lang="en-US" sz="1400" kern="1200" dirty="0">
                <a:solidFill>
                  <a:schemeClr val="tx1"/>
                </a:solidFill>
                <a:effectLst/>
                <a:latin typeface="+mn-lt"/>
                <a:ea typeface="+mn-ea"/>
                <a:cs typeface="+mn-cs"/>
              </a:rPr>
              <a:t>Pack the SAP HANA delivery unit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656754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To use the tool, we need to run the extension package executable file. First of all, we will need to define the mandatory properties, which are available in the Basic Information screen. The extension name property is the name of our solution. The extension version is our own version number. Please avoid using non-numeric characters here. Set the extension provider property to the extension-produced company name. The extension namespace should be our unique company prefix. We then select the Supported Database property, where we can declare whether our extension should run on SAP HANA, Microsoft SQL Server, or in both of these database environments. Alternatively, we can also define the contact person property as well. The Supported Client type property will enable use of the extension using browser access technology, in the SAP Business One client itself, or using it in both client types. The </a:t>
            </a:r>
            <a:r>
              <a:rPr lang="en-US" sz="1400" kern="1200" dirty="0" err="1">
                <a:solidFill>
                  <a:schemeClr val="tx1"/>
                </a:solidFill>
                <a:effectLst/>
                <a:latin typeface="+mn-lt"/>
                <a:ea typeface="+mn-ea"/>
                <a:cs typeface="+mn-cs"/>
              </a:rPr>
              <a:t>Multiversion</a:t>
            </a:r>
            <a:r>
              <a:rPr lang="en-US" sz="1400" kern="1200" dirty="0">
                <a:solidFill>
                  <a:schemeClr val="tx1"/>
                </a:solidFill>
                <a:effectLst/>
                <a:latin typeface="+mn-lt"/>
                <a:ea typeface="+mn-ea"/>
                <a:cs typeface="+mn-cs"/>
              </a:rPr>
              <a:t> property is explained in more detail in the next slide, so let’s go there now.</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169906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Multiversion</a:t>
            </a:r>
            <a:r>
              <a:rPr lang="en-US" sz="1400" kern="1200" dirty="0">
                <a:solidFill>
                  <a:schemeClr val="tx1"/>
                </a:solidFill>
                <a:effectLst/>
                <a:latin typeface="+mn-lt"/>
                <a:ea typeface="+mn-ea"/>
                <a:cs typeface="+mn-cs"/>
              </a:rPr>
              <a:t> property can be used only for extensions that will be use in the cloud. This feature is not supported for on premise deployment. It is used if multiple versions of the extension have to be deployed on the same tenant.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1680199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2"/>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780954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hyperlink" Target="https://accounts.sap.com/saml2/idp/sso?sp=https://www.successfactors.eu/learninghub"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myserveraddress:40000/ExtensionManager"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8.JPG"/></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33.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TB1300 - SAP Business One SDK</a:t>
            </a:r>
            <a:br>
              <a:rPr lang="en-US" dirty="0"/>
            </a:br>
            <a:r>
              <a:rPr lang="en-US" dirty="0">
                <a:solidFill>
                  <a:schemeClr val="accent1"/>
                </a:solidFill>
              </a:rPr>
              <a:t>Lightweight Deployment</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t>Packaging Process: Extension File</a:t>
            </a:r>
            <a:br>
              <a:rPr lang="en-US" dirty="0"/>
            </a:br>
            <a:r>
              <a:rPr lang="en-US" sz="2000" dirty="0"/>
              <a:t>SBO Client Add-On</a:t>
            </a:r>
            <a:endParaRPr lang="en-US" dirty="0"/>
          </a:p>
        </p:txBody>
      </p:sp>
      <p:sp>
        <p:nvSpPr>
          <p:cNvPr id="3" name="Text Placeholder 2"/>
          <p:cNvSpPr>
            <a:spLocks noGrp="1"/>
          </p:cNvSpPr>
          <p:nvPr>
            <p:ph type="body" sz="quarter" idx="10"/>
          </p:nvPr>
        </p:nvSpPr>
        <p:spPr>
          <a:xfrm>
            <a:off x="504001" y="5123554"/>
            <a:ext cx="10853113" cy="1080000"/>
          </a:xfrm>
        </p:spPr>
        <p:txBody>
          <a:bodyPr>
            <a:normAutofit fontScale="92500"/>
          </a:bodyPr>
          <a:lstStyle/>
          <a:p>
            <a:pPr lvl="0" algn="ctr"/>
            <a:r>
              <a:rPr lang="en-US" sz="2000" dirty="0"/>
              <a:t>Select the Add-On executable file for specific bitness and all other files, which are part of the solution</a:t>
            </a:r>
          </a:p>
          <a:p>
            <a:pPr lvl="0" algn="ctr"/>
            <a:endParaRPr lang="en-US" sz="2000" dirty="0"/>
          </a:p>
          <a:p>
            <a:pPr lvl="0" algn="ctr"/>
            <a:r>
              <a:rPr lang="en-US" sz="2000" dirty="0"/>
              <a:t>The select all button is available to choose all the content in the project</a:t>
            </a:r>
          </a:p>
        </p:txBody>
      </p:sp>
      <p:pic>
        <p:nvPicPr>
          <p:cNvPr id="2" name="Picture Placeholder 1"/>
          <p:cNvPicPr>
            <a:picLocks noGrp="1" noChangeAspect="1"/>
          </p:cNvPicPr>
          <p:nvPr>
            <p:ph type="pic" sz="quarter" idx="12"/>
          </p:nvPr>
        </p:nvPicPr>
        <p:blipFill>
          <a:blip r:embed="rId3"/>
          <a:stretch>
            <a:fillRect/>
          </a:stretch>
        </p:blipFill>
        <p:spPr>
          <a:xfrm>
            <a:off x="858818" y="1226886"/>
            <a:ext cx="4618364" cy="3543114"/>
          </a:xfrm>
        </p:spPr>
      </p:pic>
      <p:pic>
        <p:nvPicPr>
          <p:cNvPr id="4" name="Picture Placeholder 3"/>
          <p:cNvPicPr>
            <a:picLocks noGrp="1" noChangeAspect="1"/>
          </p:cNvPicPr>
          <p:nvPr>
            <p:ph type="pic" sz="quarter" idx="14"/>
          </p:nvPr>
        </p:nvPicPr>
        <p:blipFill>
          <a:blip r:embed="rId4"/>
          <a:stretch>
            <a:fillRect/>
          </a:stretch>
        </p:blipFill>
        <p:spPr>
          <a:xfrm>
            <a:off x="6362477" y="1226886"/>
            <a:ext cx="4591345" cy="3543114"/>
          </a:xfrm>
        </p:spPr>
      </p:pic>
    </p:spTree>
    <p:extLst>
      <p:ext uri="{BB962C8B-B14F-4D97-AF65-F5344CB8AC3E}">
        <p14:creationId xmlns:p14="http://schemas.microsoft.com/office/powerpoint/2010/main" val="352613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t>Packaging Process: Extension File</a:t>
            </a:r>
            <a:br>
              <a:rPr lang="en-US" dirty="0"/>
            </a:br>
            <a:r>
              <a:rPr lang="en-US" sz="2000" dirty="0"/>
              <a:t>App for the version for SAP HANA</a:t>
            </a:r>
          </a:p>
        </p:txBody>
      </p:sp>
      <p:sp>
        <p:nvSpPr>
          <p:cNvPr id="3" name="Text Placeholder 2"/>
          <p:cNvSpPr>
            <a:spLocks noGrp="1"/>
          </p:cNvSpPr>
          <p:nvPr>
            <p:ph type="body" sz="quarter" idx="10"/>
          </p:nvPr>
        </p:nvSpPr>
        <p:spPr>
          <a:xfrm>
            <a:off x="2267007" y="5422239"/>
            <a:ext cx="7660463" cy="993915"/>
          </a:xfrm>
        </p:spPr>
        <p:txBody>
          <a:bodyPr>
            <a:normAutofit/>
          </a:bodyPr>
          <a:lstStyle/>
          <a:p>
            <a:pPr lvl="0" algn="ctr"/>
            <a:r>
              <a:rPr lang="en-US" sz="2000" dirty="0"/>
              <a:t>Select the Delivery Unit archive.</a:t>
            </a:r>
          </a:p>
          <a:p>
            <a:pPr lvl="0" algn="ctr"/>
            <a:r>
              <a:rPr lang="en-US" sz="1600" dirty="0"/>
              <a:t>For more details about the SAP HANA XSC app, please refer to the B1 Extensibility training published on </a:t>
            </a:r>
            <a:r>
              <a:rPr lang="en-US" sz="1600" dirty="0">
                <a:hlinkClick r:id="rId3"/>
              </a:rPr>
              <a:t>SAP Learning Hub</a:t>
            </a:r>
            <a:endParaRPr lang="en-US" sz="1600" dirty="0"/>
          </a:p>
        </p:txBody>
      </p:sp>
      <p:pic>
        <p:nvPicPr>
          <p:cNvPr id="5" name="Picture Placeholder 4"/>
          <p:cNvPicPr>
            <a:picLocks noGrp="1" noChangeAspect="1"/>
          </p:cNvPicPr>
          <p:nvPr>
            <p:ph type="pic" sz="quarter" idx="12"/>
          </p:nvPr>
        </p:nvPicPr>
        <p:blipFill>
          <a:blip r:embed="rId4"/>
          <a:stretch>
            <a:fillRect/>
          </a:stretch>
        </p:blipFill>
        <p:spPr>
          <a:xfrm>
            <a:off x="2638422" y="1297278"/>
            <a:ext cx="6917634" cy="3816628"/>
          </a:xfrm>
        </p:spPr>
      </p:pic>
    </p:spTree>
    <p:extLst>
      <p:ext uri="{BB962C8B-B14F-4D97-AF65-F5344CB8AC3E}">
        <p14:creationId xmlns:p14="http://schemas.microsoft.com/office/powerpoint/2010/main" val="409150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t>Packaging Process: Deployment Steps</a:t>
            </a:r>
            <a:br>
              <a:rPr lang="en-US" dirty="0"/>
            </a:br>
            <a:r>
              <a:rPr lang="en-US" sz="2000" dirty="0"/>
              <a:t>Register COM DLLs</a:t>
            </a:r>
          </a:p>
        </p:txBody>
      </p:sp>
      <p:sp>
        <p:nvSpPr>
          <p:cNvPr id="3" name="Text Placeholder 2"/>
          <p:cNvSpPr>
            <a:spLocks noGrp="1"/>
          </p:cNvSpPr>
          <p:nvPr>
            <p:ph type="body" sz="quarter" idx="10"/>
          </p:nvPr>
        </p:nvSpPr>
        <p:spPr>
          <a:xfrm>
            <a:off x="504001" y="5456985"/>
            <a:ext cx="10853113" cy="707093"/>
          </a:xfrm>
        </p:spPr>
        <p:txBody>
          <a:bodyPr/>
          <a:lstStyle/>
          <a:p>
            <a:pPr lvl="0" algn="ctr"/>
            <a:r>
              <a:rPr lang="en-US" dirty="0"/>
              <a:t>Register own or third-party Microsoft COM (Component Object Model) object.</a:t>
            </a:r>
          </a:p>
          <a:p>
            <a:pPr lvl="0" algn="ctr"/>
            <a:r>
              <a:rPr lang="en-US" dirty="0"/>
              <a:t>The DLL files needs to be placed to the same or subdirectory, where the Add-On executable file is located.</a:t>
            </a:r>
          </a:p>
        </p:txBody>
      </p:sp>
      <p:pic>
        <p:nvPicPr>
          <p:cNvPr id="4" name="Picture Placeholder 3"/>
          <p:cNvPicPr>
            <a:picLocks noGrp="1" noChangeAspect="1"/>
          </p:cNvPicPr>
          <p:nvPr>
            <p:ph type="pic" sz="quarter" idx="14"/>
          </p:nvPr>
        </p:nvPicPr>
        <p:blipFill>
          <a:blip r:embed="rId3"/>
          <a:stretch>
            <a:fillRect/>
          </a:stretch>
        </p:blipFill>
        <p:spPr>
          <a:xfrm>
            <a:off x="3613210" y="1254368"/>
            <a:ext cx="4968058" cy="3821583"/>
          </a:xfrm>
        </p:spPr>
      </p:pic>
      <p:sp>
        <p:nvSpPr>
          <p:cNvPr id="9" name="Text Placeholder 2"/>
          <p:cNvSpPr>
            <a:spLocks noGrp="1"/>
          </p:cNvSpPr>
          <p:nvPr>
            <p:ph type="body" sz="quarter" idx="10"/>
          </p:nvPr>
        </p:nvSpPr>
        <p:spPr>
          <a:xfrm>
            <a:off x="8935461" y="2299754"/>
            <a:ext cx="2755016" cy="1730809"/>
          </a:xfrm>
        </p:spPr>
        <p:txBody>
          <a:bodyPr/>
          <a:lstStyle/>
          <a:p>
            <a:pPr lvl="0" algn="ctr"/>
            <a:r>
              <a:rPr lang="en-US" b="1" dirty="0">
                <a:solidFill>
                  <a:srgbClr val="FFC000"/>
                </a:solidFill>
              </a:rPr>
              <a:t>Prerequisite</a:t>
            </a:r>
            <a:r>
              <a:rPr lang="en-US" dirty="0">
                <a:solidFill>
                  <a:srgbClr val="FFC000"/>
                </a:solidFill>
              </a:rPr>
              <a:t>:</a:t>
            </a:r>
          </a:p>
          <a:p>
            <a:pPr lvl="0" algn="ctr"/>
            <a:r>
              <a:rPr lang="en-US" dirty="0"/>
              <a:t>The DLL file needs to be selected on the </a:t>
            </a:r>
            <a:r>
              <a:rPr lang="en-US" dirty="0">
                <a:solidFill>
                  <a:srgbClr val="FFC000"/>
                </a:solidFill>
              </a:rPr>
              <a:t>Extension File</a:t>
            </a:r>
            <a:r>
              <a:rPr lang="en-US" dirty="0"/>
              <a:t> section as well.</a:t>
            </a:r>
          </a:p>
        </p:txBody>
      </p:sp>
    </p:spTree>
    <p:extLst>
      <p:ext uri="{BB962C8B-B14F-4D97-AF65-F5344CB8AC3E}">
        <p14:creationId xmlns:p14="http://schemas.microsoft.com/office/powerpoint/2010/main" val="376546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Packaging Process: SBO Compatibility</a:t>
            </a:r>
          </a:p>
        </p:txBody>
      </p:sp>
      <p:sp>
        <p:nvSpPr>
          <p:cNvPr id="3" name="Text Placeholder 2"/>
          <p:cNvSpPr>
            <a:spLocks noGrp="1"/>
          </p:cNvSpPr>
          <p:nvPr>
            <p:ph type="body" sz="quarter" idx="10"/>
          </p:nvPr>
        </p:nvSpPr>
        <p:spPr>
          <a:xfrm>
            <a:off x="3207234" y="5537852"/>
            <a:ext cx="5247444" cy="993915"/>
          </a:xfrm>
        </p:spPr>
        <p:txBody>
          <a:bodyPr/>
          <a:lstStyle/>
          <a:p>
            <a:pPr lvl="0" algn="ctr"/>
            <a:r>
              <a:rPr lang="en-US" dirty="0"/>
              <a:t>Enter compatible versions of SAP Business One with the format &lt;xxx.yyy.xx&gt;, for example,</a:t>
            </a:r>
          </a:p>
          <a:p>
            <a:pPr lvl="0" algn="ctr"/>
            <a:r>
              <a:rPr lang="en-US" dirty="0"/>
              <a:t>930.000.00</a:t>
            </a:r>
          </a:p>
        </p:txBody>
      </p:sp>
      <p:pic>
        <p:nvPicPr>
          <p:cNvPr id="5" name="Picture Placeholder 4"/>
          <p:cNvPicPr preferRelativeResize="0">
            <a:picLocks noGrp="1"/>
          </p:cNvPicPr>
          <p:nvPr>
            <p:ph type="pic" sz="quarter" idx="12"/>
          </p:nvPr>
        </p:nvPicPr>
        <p:blipFill>
          <a:blip r:embed="rId3"/>
          <a:stretch>
            <a:fillRect/>
          </a:stretch>
        </p:blipFill>
        <p:spPr>
          <a:xfrm>
            <a:off x="2739887" y="1299068"/>
            <a:ext cx="6922008" cy="3813048"/>
          </a:xfrm>
        </p:spPr>
      </p:pic>
    </p:spTree>
    <p:extLst>
      <p:ext uri="{BB962C8B-B14F-4D97-AF65-F5344CB8AC3E}">
        <p14:creationId xmlns:p14="http://schemas.microsoft.com/office/powerpoint/2010/main" val="85191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t>Packaging Process: Parameters</a:t>
            </a:r>
            <a:br>
              <a:rPr lang="en-US" dirty="0"/>
            </a:br>
            <a:r>
              <a:rPr lang="en-US" sz="2000" dirty="0"/>
              <a:t>Shared Parameters</a:t>
            </a:r>
          </a:p>
        </p:txBody>
      </p:sp>
      <p:sp>
        <p:nvSpPr>
          <p:cNvPr id="3" name="Text Placeholder 2"/>
          <p:cNvSpPr>
            <a:spLocks noGrp="1"/>
          </p:cNvSpPr>
          <p:nvPr>
            <p:ph type="body" sz="quarter" idx="10"/>
          </p:nvPr>
        </p:nvSpPr>
        <p:spPr>
          <a:xfrm>
            <a:off x="504001" y="1972144"/>
            <a:ext cx="5539409" cy="3010231"/>
          </a:xfrm>
        </p:spPr>
        <p:txBody>
          <a:bodyPr/>
          <a:lstStyle/>
          <a:p>
            <a:r>
              <a:rPr lang="en-US" dirty="0"/>
              <a:t>To use the shared parameters inside of your Add-On solution, you will need to use the method </a:t>
            </a:r>
            <a:r>
              <a:rPr lang="en-US" dirty="0">
                <a:solidFill>
                  <a:srgbClr val="FFC000"/>
                </a:solidFill>
              </a:rPr>
              <a:t>GetExtensionProperty</a:t>
            </a:r>
            <a:r>
              <a:rPr lang="en-US" dirty="0"/>
              <a:t> with the enumeration of </a:t>
            </a:r>
            <a:r>
              <a:rPr lang="sk-SK" dirty="0">
                <a:solidFill>
                  <a:srgbClr val="FFC000"/>
                </a:solidFill>
              </a:rPr>
              <a:t>lcm_deployment</a:t>
            </a:r>
            <a:endParaRPr lang="en-US" dirty="0">
              <a:solidFill>
                <a:srgbClr val="FFC000"/>
              </a:solidFill>
            </a:endParaRPr>
          </a:p>
          <a:p>
            <a:endParaRPr lang="en-US" dirty="0"/>
          </a:p>
          <a:p>
            <a:r>
              <a:rPr lang="en-US" sz="1600" dirty="0"/>
              <a:t>for example:</a:t>
            </a:r>
          </a:p>
          <a:p>
            <a:r>
              <a:rPr lang="en-US" sz="1600" dirty="0"/>
              <a:t>string deploy_parameter;</a:t>
            </a:r>
          </a:p>
          <a:p>
            <a:r>
              <a:rPr lang="en-US" sz="1600" dirty="0"/>
              <a:t>deploy_parameter = uiApp.Company. GetExtensionProperty (sConnectionString,SAPbouiCOM. BoExtensionLCMStageType.</a:t>
            </a:r>
            <a:r>
              <a:rPr lang="en-US" sz="1600" dirty="0">
                <a:solidFill>
                  <a:srgbClr val="FFC000"/>
                </a:solidFill>
              </a:rPr>
              <a:t>lcm_deployment</a:t>
            </a:r>
            <a:r>
              <a:rPr lang="en-US" sz="1600" dirty="0"/>
              <a:t>,"MyShared1“);</a:t>
            </a:r>
          </a:p>
        </p:txBody>
      </p:sp>
      <p:pic>
        <p:nvPicPr>
          <p:cNvPr id="4" name="Picture Placeholder 3"/>
          <p:cNvPicPr>
            <a:picLocks noGrp="1" noChangeAspect="1"/>
          </p:cNvPicPr>
          <p:nvPr>
            <p:ph type="pic" sz="quarter" idx="12"/>
          </p:nvPr>
        </p:nvPicPr>
        <p:blipFill>
          <a:blip r:embed="rId3"/>
          <a:stretch>
            <a:fillRect/>
          </a:stretch>
        </p:blipFill>
        <p:spPr>
          <a:xfrm>
            <a:off x="5950645" y="1179830"/>
            <a:ext cx="5958840" cy="4594860"/>
          </a:xfrm>
        </p:spPr>
      </p:pic>
    </p:spTree>
    <p:extLst>
      <p:ext uri="{BB962C8B-B14F-4D97-AF65-F5344CB8AC3E}">
        <p14:creationId xmlns:p14="http://schemas.microsoft.com/office/powerpoint/2010/main" val="3717580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369332"/>
          </a:xfrm>
        </p:spPr>
        <p:txBody>
          <a:bodyPr/>
          <a:lstStyle/>
          <a:p>
            <a:r>
              <a:rPr lang="en-US" dirty="0"/>
              <a:t>Packaging Process: Parameters</a:t>
            </a:r>
            <a:endParaRPr lang="en-US" sz="2000" dirty="0"/>
          </a:p>
        </p:txBody>
      </p:sp>
      <p:sp>
        <p:nvSpPr>
          <p:cNvPr id="3" name="Text Placeholder 2"/>
          <p:cNvSpPr>
            <a:spLocks noGrp="1"/>
          </p:cNvSpPr>
          <p:nvPr>
            <p:ph type="body" sz="quarter" idx="10"/>
          </p:nvPr>
        </p:nvSpPr>
        <p:spPr>
          <a:xfrm>
            <a:off x="504001" y="1775071"/>
            <a:ext cx="5368591" cy="3385742"/>
          </a:xfrm>
        </p:spPr>
        <p:txBody>
          <a:bodyPr/>
          <a:lstStyle/>
          <a:p>
            <a:r>
              <a:rPr lang="en-US" dirty="0"/>
              <a:t>To use the shared parameters inside of your Add-On solution, you will need to use the method </a:t>
            </a:r>
            <a:r>
              <a:rPr lang="en-US" dirty="0">
                <a:solidFill>
                  <a:srgbClr val="FFC000"/>
                </a:solidFill>
              </a:rPr>
              <a:t>GetExtensionProperty</a:t>
            </a:r>
            <a:r>
              <a:rPr lang="en-US" dirty="0"/>
              <a:t> with the enumeration of </a:t>
            </a:r>
            <a:r>
              <a:rPr lang="sk-SK" dirty="0">
                <a:solidFill>
                  <a:srgbClr val="FFC000"/>
                </a:solidFill>
              </a:rPr>
              <a:t>l</a:t>
            </a:r>
            <a:r>
              <a:rPr lang="en-US" dirty="0">
                <a:solidFill>
                  <a:srgbClr val="FFC000"/>
                </a:solidFill>
              </a:rPr>
              <a:t>cm_deployment</a:t>
            </a:r>
          </a:p>
          <a:p>
            <a:endParaRPr lang="en-US" dirty="0"/>
          </a:p>
          <a:p>
            <a:r>
              <a:rPr lang="en-US" dirty="0"/>
              <a:t>for example:</a:t>
            </a:r>
          </a:p>
          <a:p>
            <a:r>
              <a:rPr lang="en-US" sz="1600" dirty="0"/>
              <a:t>string assign_parameter;</a:t>
            </a:r>
          </a:p>
          <a:p>
            <a:endParaRPr lang="en-US" sz="1600" dirty="0"/>
          </a:p>
          <a:p>
            <a:r>
              <a:rPr lang="en-US" sz="1600" dirty="0"/>
              <a:t>assign_parameter = uiApp.Company.GetExtensionProperty (sConnectionString,SAPbouiCOM. BoExtensionLCMStageType.</a:t>
            </a:r>
            <a:r>
              <a:rPr lang="en-US" sz="1600" dirty="0">
                <a:solidFill>
                  <a:srgbClr val="FFC000"/>
                </a:solidFill>
              </a:rPr>
              <a:t>lcm_assignment</a:t>
            </a:r>
            <a:r>
              <a:rPr lang="en-US" sz="1600" dirty="0"/>
              <a:t>, "MyLocal1");</a:t>
            </a:r>
          </a:p>
        </p:txBody>
      </p:sp>
      <p:pic>
        <p:nvPicPr>
          <p:cNvPr id="5" name="Picture Placeholder 4"/>
          <p:cNvPicPr>
            <a:picLocks noGrp="1" noChangeAspect="1"/>
          </p:cNvPicPr>
          <p:nvPr>
            <p:ph type="pic" sz="quarter" idx="12"/>
          </p:nvPr>
        </p:nvPicPr>
        <p:blipFill>
          <a:blip r:embed="rId3"/>
          <a:stretch>
            <a:fillRect/>
          </a:stretch>
        </p:blipFill>
        <p:spPr>
          <a:xfrm>
            <a:off x="5898283" y="1178132"/>
            <a:ext cx="5951220" cy="4579620"/>
          </a:xfrm>
        </p:spPr>
      </p:pic>
    </p:spTree>
    <p:extLst>
      <p:ext uri="{BB962C8B-B14F-4D97-AF65-F5344CB8AC3E}">
        <p14:creationId xmlns:p14="http://schemas.microsoft.com/office/powerpoint/2010/main" val="109658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Packaging Process: Pack the Extension</a:t>
            </a:r>
          </a:p>
        </p:txBody>
      </p:sp>
      <p:sp>
        <p:nvSpPr>
          <p:cNvPr id="3" name="Text Placeholder 2"/>
          <p:cNvSpPr>
            <a:spLocks noGrp="1"/>
          </p:cNvSpPr>
          <p:nvPr>
            <p:ph type="body" sz="quarter" idx="10"/>
          </p:nvPr>
        </p:nvSpPr>
        <p:spPr>
          <a:xfrm>
            <a:off x="7819200" y="1931825"/>
            <a:ext cx="3871277" cy="3385742"/>
          </a:xfrm>
        </p:spPr>
        <p:txBody>
          <a:bodyPr/>
          <a:lstStyle/>
          <a:p>
            <a:pPr marL="285750" indent="-285750">
              <a:buFont typeface="Arial" panose="020B0604020202020204" pitchFamily="34" charset="0"/>
              <a:buChar char="•"/>
            </a:pPr>
            <a:r>
              <a:rPr lang="en-US" b="1" dirty="0">
                <a:solidFill>
                  <a:srgbClr val="FFC000"/>
                </a:solidFill>
              </a:rPr>
              <a:t>Package button </a:t>
            </a:r>
            <a:r>
              <a:rPr lang="en-US" dirty="0"/>
              <a:t>– pack the add-on and the SAP HANA Delivery Unit together with all properties to a single archive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FFC000"/>
                </a:solidFill>
              </a:rPr>
              <a:t>Export button </a:t>
            </a:r>
            <a:r>
              <a:rPr lang="en-US" dirty="0"/>
              <a:t>– save the filled properties to an ARD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FFC000"/>
                </a:solidFill>
              </a:rPr>
              <a:t>Import button </a:t>
            </a:r>
            <a:r>
              <a:rPr lang="en-US" dirty="0"/>
              <a:t>– load the saved properties from ARD file </a:t>
            </a:r>
            <a:endParaRPr lang="en-US" sz="1600" dirty="0"/>
          </a:p>
        </p:txBody>
      </p:sp>
      <p:pic>
        <p:nvPicPr>
          <p:cNvPr id="6" name="Picture 5"/>
          <p:cNvPicPr>
            <a:picLocks noChangeAspect="1"/>
          </p:cNvPicPr>
          <p:nvPr/>
        </p:nvPicPr>
        <p:blipFill>
          <a:blip r:embed="rId3"/>
          <a:stretch>
            <a:fillRect/>
          </a:stretch>
        </p:blipFill>
        <p:spPr>
          <a:xfrm>
            <a:off x="850129" y="1430111"/>
            <a:ext cx="6210300" cy="4781550"/>
          </a:xfrm>
          <a:prstGeom prst="rect">
            <a:avLst/>
          </a:prstGeom>
        </p:spPr>
      </p:pic>
    </p:spTree>
    <p:extLst>
      <p:ext uri="{BB962C8B-B14F-4D97-AF65-F5344CB8AC3E}">
        <p14:creationId xmlns:p14="http://schemas.microsoft.com/office/powerpoint/2010/main" val="3027667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Deployment </a:t>
            </a:r>
            <a:r>
              <a:rPr lang="en-US" sz="4000" dirty="0">
                <a:solidFill>
                  <a:schemeClr val="accent1"/>
                </a:solidFill>
              </a:rPr>
              <a:t>Process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54476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Deployment Process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0" y="1914711"/>
            <a:ext cx="9874376" cy="2462213"/>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2200" b="1" kern="0" dirty="0"/>
              <a:t>After completing this topic, you will be able to :</a:t>
            </a:r>
          </a:p>
          <a:p>
            <a:pPr marL="1588" lvl="1">
              <a:lnSpc>
                <a:spcPts val="2160"/>
              </a:lnSpc>
              <a:spcBef>
                <a:spcPts val="600"/>
              </a:spcBef>
              <a:spcAft>
                <a:spcPts val="600"/>
              </a:spcAft>
              <a:buClr>
                <a:srgbClr val="F0AB00"/>
              </a:buClr>
              <a:buSzPct val="80000"/>
              <a:buNone/>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Deploy the Lightweight package in OnPremise environment</a:t>
            </a:r>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Deploy the Lightweight package in OnDemand environment</a:t>
            </a:r>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3"/>
          <a:stretch>
            <a:fillRect/>
          </a:stretch>
        </p:blipFill>
        <p:spPr>
          <a:xfrm>
            <a:off x="504001" y="1330860"/>
            <a:ext cx="931757" cy="932688"/>
          </a:xfrm>
          <a:prstGeom prst="rect">
            <a:avLst/>
          </a:prstGeom>
        </p:spPr>
      </p:pic>
    </p:spTree>
    <p:extLst>
      <p:ext uri="{BB962C8B-B14F-4D97-AF65-F5344CB8AC3E}">
        <p14:creationId xmlns:p14="http://schemas.microsoft.com/office/powerpoint/2010/main" val="355277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Deployment Process: Accessing SAP Business One Extension Manager</a:t>
            </a:r>
          </a:p>
        </p:txBody>
      </p:sp>
      <p:sp>
        <p:nvSpPr>
          <p:cNvPr id="3" name="Text Placeholder 2"/>
          <p:cNvSpPr>
            <a:spLocks noGrp="1"/>
          </p:cNvSpPr>
          <p:nvPr>
            <p:ph type="body" sz="quarter" idx="10"/>
          </p:nvPr>
        </p:nvSpPr>
        <p:spPr>
          <a:xfrm>
            <a:off x="504001" y="1378223"/>
            <a:ext cx="5328000" cy="4306959"/>
          </a:xfrm>
        </p:spPr>
        <p:txBody>
          <a:bodyPr>
            <a:normAutofit lnSpcReduction="10000"/>
          </a:bodyPr>
          <a:lstStyle/>
          <a:p>
            <a:pPr lvl="0"/>
            <a:r>
              <a:rPr lang="en-US" sz="2000" b="1" dirty="0">
                <a:solidFill>
                  <a:srgbClr val="FFC000"/>
                </a:solidFill>
              </a:rPr>
              <a:t>Option 1 – from SAP Business One client</a:t>
            </a:r>
          </a:p>
          <a:p>
            <a:pPr lvl="0"/>
            <a:endParaRPr lang="en-US" sz="2000" dirty="0"/>
          </a:p>
          <a:p>
            <a:pPr lvl="1"/>
            <a:r>
              <a:rPr lang="en-US" dirty="0"/>
              <a:t>In the SAP Business One client, from the Main Menu, choose Administration → Add-Ons → Add-On Administration. </a:t>
            </a:r>
          </a:p>
          <a:p>
            <a:pPr lvl="1"/>
            <a:r>
              <a:rPr lang="en-US" dirty="0"/>
              <a:t>In the Add-On Administration window, click the Manage Extensions for Lightweight Deployment hyperlink. </a:t>
            </a:r>
          </a:p>
          <a:p>
            <a:pPr lvl="1"/>
            <a:r>
              <a:rPr lang="en-US" dirty="0"/>
              <a:t>A Web browser opens and displays the logon page of System Landscape Directory (SLD). </a:t>
            </a:r>
          </a:p>
          <a:p>
            <a:pPr lvl="1"/>
            <a:r>
              <a:rPr lang="en-US" dirty="0"/>
              <a:t>To log on, enter the site user name and password and choose the Log On button. </a:t>
            </a:r>
          </a:p>
          <a:p>
            <a:pPr marL="0" lvl="1" indent="0">
              <a:buNone/>
            </a:pPr>
            <a:endParaRPr lang="en-US" sz="1800" dirty="0"/>
          </a:p>
          <a:p>
            <a:pPr marL="0" lvl="1" indent="0">
              <a:buNone/>
            </a:pPr>
            <a:r>
              <a:rPr lang="en-US" sz="2000" b="1" dirty="0">
                <a:solidFill>
                  <a:srgbClr val="FFC000"/>
                </a:solidFill>
              </a:rPr>
              <a:t>Option 2 – directly from a Web browser</a:t>
            </a:r>
          </a:p>
          <a:p>
            <a:pPr marL="0" lvl="1" indent="0">
              <a:buNone/>
            </a:pPr>
            <a:r>
              <a:rPr lang="en-US" sz="1800" dirty="0"/>
              <a:t>https://&lt;hostname&gt;:&lt;port&gt;/ExtensionManager</a:t>
            </a:r>
          </a:p>
          <a:p>
            <a:pPr marL="0" lvl="1" indent="0">
              <a:buNone/>
            </a:pPr>
            <a:r>
              <a:rPr lang="en-US" dirty="0"/>
              <a:t>(e.g. </a:t>
            </a:r>
            <a:r>
              <a:rPr lang="en-US" dirty="0">
                <a:hlinkClick r:id="rId3"/>
              </a:rPr>
              <a:t>https://myServerAddress:40000/ExtensionManager</a:t>
            </a:r>
            <a:r>
              <a:rPr lang="en-US" dirty="0"/>
              <a:t>)</a:t>
            </a:r>
          </a:p>
        </p:txBody>
      </p:sp>
      <p:pic>
        <p:nvPicPr>
          <p:cNvPr id="5" name="Picture Placeholder 4"/>
          <p:cNvPicPr>
            <a:picLocks noGrp="1" noChangeAspect="1"/>
          </p:cNvPicPr>
          <p:nvPr>
            <p:ph type="pic" sz="quarter" idx="12"/>
          </p:nvPr>
        </p:nvPicPr>
        <p:blipFill>
          <a:blip r:embed="rId4"/>
          <a:stretch>
            <a:fillRect/>
          </a:stretch>
        </p:blipFill>
        <p:spPr>
          <a:xfrm>
            <a:off x="5944997" y="2019132"/>
            <a:ext cx="5745480" cy="3025140"/>
          </a:xfrm>
        </p:spPr>
      </p:pic>
    </p:spTree>
    <p:extLst>
      <p:ext uri="{BB962C8B-B14F-4D97-AF65-F5344CB8AC3E}">
        <p14:creationId xmlns:p14="http://schemas.microsoft.com/office/powerpoint/2010/main" val="154163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2035018" y="1914711"/>
            <a:ext cx="9472172" cy="830997"/>
          </a:xfrm>
          <a:prstGeom prst="rect">
            <a:avLst/>
          </a:prstGeom>
          <a:noFill/>
        </p:spPr>
        <p:txBody>
          <a:bodyPr wrap="square" lIns="0" tIns="0" rIns="0" bIns="0" rtlCol="0">
            <a:spAutoFit/>
          </a:bodyPr>
          <a:lstStyle/>
          <a:p>
            <a:pPr marL="261938" lvl="1" indent="-260350">
              <a:spcBef>
                <a:spcPct val="25000"/>
              </a:spcBef>
              <a:buClr>
                <a:srgbClr val="F0AB00"/>
              </a:buClr>
              <a:buSzPct val="80000"/>
              <a:buFont typeface="Wingdings" pitchFamily="2" charset="2"/>
              <a:buChar char="n"/>
              <a:defRPr/>
            </a:pPr>
            <a:r>
              <a:rPr lang="en-US" altLang="zh-CN" sz="2400" dirty="0">
                <a:ea typeface="SimSun" pitchFamily="2" charset="-122"/>
              </a:rPr>
              <a:t>Packaging Process</a:t>
            </a:r>
          </a:p>
          <a:p>
            <a:pPr marL="261938" lvl="1" indent="-260350">
              <a:spcBef>
                <a:spcPct val="25000"/>
              </a:spcBef>
              <a:buClr>
                <a:srgbClr val="F0AB00"/>
              </a:buClr>
              <a:buSzPct val="80000"/>
              <a:buFont typeface="Wingdings" pitchFamily="2" charset="2"/>
              <a:buChar char="n"/>
              <a:defRPr/>
            </a:pPr>
            <a:r>
              <a:rPr lang="en-US" altLang="zh-CN" sz="2400" dirty="0">
                <a:ea typeface="SimSun" pitchFamily="2" charset="-122"/>
              </a:rPr>
              <a:t>Deployment Process</a:t>
            </a:r>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3"/>
          <a:stretch>
            <a:fillRect/>
          </a:stretch>
        </p:blipFill>
        <p:spPr>
          <a:xfrm>
            <a:off x="504001" y="1224614"/>
            <a:ext cx="933590" cy="932688"/>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Deployment Process: Importing an Extension</a:t>
            </a:r>
          </a:p>
        </p:txBody>
      </p:sp>
      <p:sp>
        <p:nvSpPr>
          <p:cNvPr id="3" name="Text Placeholder 2"/>
          <p:cNvSpPr>
            <a:spLocks noGrp="1"/>
          </p:cNvSpPr>
          <p:nvPr>
            <p:ph type="body" sz="quarter" idx="10"/>
          </p:nvPr>
        </p:nvSpPr>
        <p:spPr>
          <a:xfrm>
            <a:off x="606705" y="4866859"/>
            <a:ext cx="5328000" cy="1802298"/>
          </a:xfrm>
        </p:spPr>
        <p:txBody>
          <a:bodyPr/>
          <a:lstStyle/>
          <a:p>
            <a:pPr lvl="1"/>
            <a:r>
              <a:rPr lang="en-US" sz="1400" dirty="0"/>
              <a:t>Choose the </a:t>
            </a:r>
            <a:r>
              <a:rPr lang="en-US" sz="1400" dirty="0">
                <a:solidFill>
                  <a:srgbClr val="FFC000"/>
                </a:solidFill>
              </a:rPr>
              <a:t>Import</a:t>
            </a:r>
            <a:r>
              <a:rPr lang="en-US" sz="1400" dirty="0"/>
              <a:t> button. The Extension Import Wizard window appears. </a:t>
            </a:r>
          </a:p>
          <a:p>
            <a:pPr lvl="1"/>
            <a:r>
              <a:rPr lang="en-US" sz="1400" dirty="0"/>
              <a:t>Choose the </a:t>
            </a:r>
            <a:r>
              <a:rPr lang="en-US" sz="1400" dirty="0">
                <a:solidFill>
                  <a:srgbClr val="FFC000"/>
                </a:solidFill>
              </a:rPr>
              <a:t>Browse</a:t>
            </a:r>
            <a:r>
              <a:rPr lang="en-US" sz="1400" dirty="0"/>
              <a:t> button to locate the zip file of your extension, and choose </a:t>
            </a:r>
            <a:r>
              <a:rPr lang="en-US" sz="1400" dirty="0">
                <a:solidFill>
                  <a:srgbClr val="FFC000"/>
                </a:solidFill>
              </a:rPr>
              <a:t>Upload</a:t>
            </a:r>
            <a:r>
              <a:rPr lang="en-US" sz="1400" dirty="0"/>
              <a:t>. </a:t>
            </a:r>
          </a:p>
          <a:p>
            <a:pPr lvl="1"/>
            <a:r>
              <a:rPr lang="en-US" sz="1400" dirty="0"/>
              <a:t>Choose </a:t>
            </a:r>
            <a:r>
              <a:rPr lang="en-US" sz="1400" dirty="0">
                <a:solidFill>
                  <a:srgbClr val="FFC000"/>
                </a:solidFill>
              </a:rPr>
              <a:t>Next</a:t>
            </a:r>
            <a:r>
              <a:rPr lang="en-US" sz="1400" dirty="0"/>
              <a:t> to optionally specify the value of the shared parameters. </a:t>
            </a:r>
          </a:p>
          <a:p>
            <a:pPr lvl="1"/>
            <a:endParaRPr lang="en-US" dirty="0"/>
          </a:p>
        </p:txBody>
      </p:sp>
      <p:pic>
        <p:nvPicPr>
          <p:cNvPr id="4" name="Picture Placeholder 3"/>
          <p:cNvPicPr preferRelativeResize="0">
            <a:picLocks noGrp="1"/>
          </p:cNvPicPr>
          <p:nvPr>
            <p:ph type="pic" sz="quarter" idx="12"/>
          </p:nvPr>
        </p:nvPicPr>
        <p:blipFill>
          <a:blip r:embed="rId3"/>
          <a:stretch>
            <a:fillRect/>
          </a:stretch>
        </p:blipFill>
        <p:spPr>
          <a:xfrm>
            <a:off x="764909" y="1258800"/>
            <a:ext cx="4741369" cy="3222591"/>
          </a:xfrm>
        </p:spPr>
      </p:pic>
      <p:pic>
        <p:nvPicPr>
          <p:cNvPr id="9" name="Picture Placeholder 8"/>
          <p:cNvPicPr preferRelativeResize="0">
            <a:picLocks noGrp="1"/>
          </p:cNvPicPr>
          <p:nvPr>
            <p:ph type="pic" sz="quarter" idx="12"/>
          </p:nvPr>
        </p:nvPicPr>
        <p:blipFill>
          <a:blip r:embed="rId4"/>
          <a:stretch>
            <a:fillRect/>
          </a:stretch>
        </p:blipFill>
        <p:spPr>
          <a:xfrm>
            <a:off x="6577436" y="1262703"/>
            <a:ext cx="4745736" cy="3218688"/>
          </a:xfrm>
        </p:spPr>
      </p:pic>
      <p:sp>
        <p:nvSpPr>
          <p:cNvPr id="10" name="Text Placeholder 2"/>
          <p:cNvSpPr>
            <a:spLocks noGrp="1"/>
          </p:cNvSpPr>
          <p:nvPr>
            <p:ph type="body" sz="quarter" idx="10"/>
          </p:nvPr>
        </p:nvSpPr>
        <p:spPr>
          <a:xfrm>
            <a:off x="6362477" y="4866859"/>
            <a:ext cx="5328000" cy="1663150"/>
          </a:xfrm>
        </p:spPr>
        <p:txBody>
          <a:bodyPr/>
          <a:lstStyle/>
          <a:p>
            <a:pPr lvl="1"/>
            <a:r>
              <a:rPr lang="en-US" sz="1400" dirty="0"/>
              <a:t>The Shared Parameters table displays all shared parameters that are defined in the Extension Package tool when you package your extension. </a:t>
            </a:r>
          </a:p>
          <a:p>
            <a:pPr lvl="1"/>
            <a:r>
              <a:rPr lang="en-US" sz="1400" dirty="0"/>
              <a:t>Choose </a:t>
            </a:r>
            <a:r>
              <a:rPr lang="en-US" sz="1400" dirty="0">
                <a:solidFill>
                  <a:srgbClr val="FFC000"/>
                </a:solidFill>
              </a:rPr>
              <a:t>Next</a:t>
            </a:r>
            <a:r>
              <a:rPr lang="en-US" sz="1400" dirty="0"/>
              <a:t>. </a:t>
            </a:r>
          </a:p>
          <a:p>
            <a:pPr lvl="1"/>
            <a:r>
              <a:rPr lang="en-US" sz="1400" dirty="0"/>
              <a:t>On the Finish tab, we recommend that you continue to assign this extension to a company. </a:t>
            </a:r>
          </a:p>
        </p:txBody>
      </p:sp>
    </p:spTree>
    <p:extLst>
      <p:ext uri="{BB962C8B-B14F-4D97-AF65-F5344CB8AC3E}">
        <p14:creationId xmlns:p14="http://schemas.microsoft.com/office/powerpoint/2010/main" val="1790912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Deployment Process: Assigning an Extension to a Company</a:t>
            </a:r>
          </a:p>
        </p:txBody>
      </p:sp>
      <p:sp>
        <p:nvSpPr>
          <p:cNvPr id="3" name="Text Placeholder 2"/>
          <p:cNvSpPr>
            <a:spLocks noGrp="1"/>
          </p:cNvSpPr>
          <p:nvPr>
            <p:ph type="body" sz="quarter" idx="10"/>
          </p:nvPr>
        </p:nvSpPr>
        <p:spPr>
          <a:xfrm>
            <a:off x="593453" y="1892916"/>
            <a:ext cx="5328000" cy="3422377"/>
          </a:xfrm>
        </p:spPr>
        <p:txBody>
          <a:bodyPr/>
          <a:lstStyle/>
          <a:p>
            <a:pPr lvl="1"/>
            <a:r>
              <a:rPr lang="en-US" sz="1400" dirty="0"/>
              <a:t>Choose the </a:t>
            </a:r>
            <a:r>
              <a:rPr lang="en-US" sz="1400" dirty="0">
                <a:solidFill>
                  <a:srgbClr val="FFC000"/>
                </a:solidFill>
              </a:rPr>
              <a:t>Company Assignment </a:t>
            </a:r>
            <a:r>
              <a:rPr lang="en-US" sz="1400" dirty="0"/>
              <a:t>tab</a:t>
            </a:r>
          </a:p>
          <a:p>
            <a:pPr lvl="1"/>
            <a:r>
              <a:rPr lang="en-US" sz="1400" dirty="0"/>
              <a:t>Select the database name from the</a:t>
            </a:r>
            <a:r>
              <a:rPr lang="en-US" sz="1400" dirty="0">
                <a:solidFill>
                  <a:srgbClr val="FFC000"/>
                </a:solidFill>
              </a:rPr>
              <a:t> Company List</a:t>
            </a:r>
            <a:r>
              <a:rPr lang="en-US" sz="1400" dirty="0"/>
              <a:t> to which you want to assign this extension</a:t>
            </a:r>
            <a:endParaRPr lang="en-US" dirty="0"/>
          </a:p>
          <a:p>
            <a:pPr lvl="1"/>
            <a:r>
              <a:rPr lang="en-US" sz="1400" dirty="0"/>
              <a:t>Choose the </a:t>
            </a:r>
            <a:r>
              <a:rPr lang="en-US" sz="1400" dirty="0">
                <a:solidFill>
                  <a:srgbClr val="FFC000"/>
                </a:solidFill>
              </a:rPr>
              <a:t>Assign</a:t>
            </a:r>
            <a:r>
              <a:rPr lang="en-US" sz="1400" dirty="0"/>
              <a:t> button.</a:t>
            </a:r>
          </a:p>
          <a:p>
            <a:pPr lvl="1"/>
            <a:r>
              <a:rPr lang="en-US" sz="1400" dirty="0"/>
              <a:t>Select the </a:t>
            </a:r>
            <a:r>
              <a:rPr lang="en-US" sz="1400" i="1" dirty="0">
                <a:solidFill>
                  <a:srgbClr val="FFC000"/>
                </a:solidFill>
              </a:rPr>
              <a:t>”radio”</a:t>
            </a:r>
            <a:r>
              <a:rPr lang="en-US" sz="1400" dirty="0">
                <a:solidFill>
                  <a:srgbClr val="FFC000"/>
                </a:solidFill>
              </a:rPr>
              <a:t> </a:t>
            </a:r>
            <a:r>
              <a:rPr lang="en-US" sz="1400" dirty="0"/>
              <a:t>button on the extension to assign it to the company</a:t>
            </a:r>
          </a:p>
          <a:p>
            <a:pPr lvl="1"/>
            <a:r>
              <a:rPr lang="en-US" sz="1400" dirty="0"/>
              <a:t>Choose </a:t>
            </a:r>
            <a:r>
              <a:rPr lang="en-US" sz="1400" dirty="0">
                <a:solidFill>
                  <a:srgbClr val="FFC000"/>
                </a:solidFill>
              </a:rPr>
              <a:t>Next</a:t>
            </a:r>
            <a:r>
              <a:rPr lang="en-US" sz="1400" dirty="0"/>
              <a:t>.</a:t>
            </a:r>
          </a:p>
          <a:p>
            <a:pPr lvl="1"/>
            <a:r>
              <a:rPr lang="en-US" sz="1400" dirty="0"/>
              <a:t>Optionally, from the </a:t>
            </a:r>
            <a:r>
              <a:rPr lang="en-US" sz="1400" dirty="0">
                <a:solidFill>
                  <a:srgbClr val="FFC000"/>
                </a:solidFill>
              </a:rPr>
              <a:t>Specify Parameters </a:t>
            </a:r>
            <a:r>
              <a:rPr lang="en-US" sz="1400" dirty="0"/>
              <a:t>tab, specify the value of the parameters and choose </a:t>
            </a:r>
            <a:r>
              <a:rPr lang="en-US" sz="1400" dirty="0">
                <a:solidFill>
                  <a:srgbClr val="FFC000"/>
                </a:solidFill>
              </a:rPr>
              <a:t>Next</a:t>
            </a:r>
          </a:p>
          <a:p>
            <a:pPr lvl="1"/>
            <a:r>
              <a:rPr lang="en-US" sz="1400" dirty="0"/>
              <a:t>From the </a:t>
            </a:r>
            <a:r>
              <a:rPr lang="en-US" sz="1400" dirty="0">
                <a:solidFill>
                  <a:srgbClr val="FFC000"/>
                </a:solidFill>
              </a:rPr>
              <a:t>Specify Setup Mode </a:t>
            </a:r>
            <a:r>
              <a:rPr lang="en-US" sz="1400" dirty="0"/>
              <a:t>tab, select the default startup mode of this extension, specify the user preferences, and choose </a:t>
            </a:r>
            <a:r>
              <a:rPr lang="en-US" sz="1400" dirty="0">
                <a:solidFill>
                  <a:srgbClr val="FFC000"/>
                </a:solidFill>
              </a:rPr>
              <a:t>Next</a:t>
            </a:r>
            <a:endParaRPr lang="en-US" sz="1400" dirty="0"/>
          </a:p>
          <a:p>
            <a:pPr lvl="1"/>
            <a:r>
              <a:rPr lang="en-US" sz="1400" dirty="0"/>
              <a:t>Choose </a:t>
            </a:r>
            <a:r>
              <a:rPr lang="en-US" sz="1400" dirty="0">
                <a:solidFill>
                  <a:srgbClr val="FFC000"/>
                </a:solidFill>
              </a:rPr>
              <a:t>Finish</a:t>
            </a:r>
            <a:endParaRPr lang="en-US" sz="1400" dirty="0"/>
          </a:p>
          <a:p>
            <a:pPr lvl="1"/>
            <a:endParaRPr lang="en-US" sz="1400" dirty="0"/>
          </a:p>
          <a:p>
            <a:pPr lvl="1"/>
            <a:endParaRPr lang="en-US" sz="1400" dirty="0"/>
          </a:p>
          <a:p>
            <a:pPr lvl="1"/>
            <a:endParaRPr lang="en-US" sz="1400" dirty="0"/>
          </a:p>
        </p:txBody>
      </p:sp>
      <p:pic>
        <p:nvPicPr>
          <p:cNvPr id="7" name="Picture Placeholder 6"/>
          <p:cNvPicPr>
            <a:picLocks noGrp="1" noChangeAspect="1"/>
          </p:cNvPicPr>
          <p:nvPr>
            <p:ph type="pic" sz="quarter" idx="12"/>
          </p:nvPr>
        </p:nvPicPr>
        <p:blipFill>
          <a:blip r:embed="rId3"/>
          <a:stretch>
            <a:fillRect/>
          </a:stretch>
        </p:blipFill>
        <p:spPr>
          <a:xfrm>
            <a:off x="6168601" y="1600199"/>
            <a:ext cx="5521876" cy="4007813"/>
          </a:xfrm>
        </p:spPr>
      </p:pic>
    </p:spTree>
    <p:extLst>
      <p:ext uri="{BB962C8B-B14F-4D97-AF65-F5344CB8AC3E}">
        <p14:creationId xmlns:p14="http://schemas.microsoft.com/office/powerpoint/2010/main" val="206128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Deployment Process: Extension based prerequisites</a:t>
            </a:r>
          </a:p>
        </p:txBody>
      </p:sp>
      <p:sp>
        <p:nvSpPr>
          <p:cNvPr id="3" name="Text Placeholder 2"/>
          <p:cNvSpPr>
            <a:spLocks noGrp="1"/>
          </p:cNvSpPr>
          <p:nvPr>
            <p:ph type="body" sz="quarter" idx="10"/>
          </p:nvPr>
        </p:nvSpPr>
        <p:spPr>
          <a:xfrm>
            <a:off x="864650" y="2400748"/>
            <a:ext cx="5328000" cy="3009166"/>
          </a:xfrm>
        </p:spPr>
        <p:txBody>
          <a:bodyPr>
            <a:normAutofit lnSpcReduction="10000"/>
          </a:bodyPr>
          <a:lstStyle/>
          <a:p>
            <a:r>
              <a:rPr lang="en-US" dirty="0"/>
              <a:t>Please install manually to the SAP Business One client computer the other dependencies, what the Add-on solution might have and if those cannot be delivered just by copying the required files. For example:</a:t>
            </a:r>
          </a:p>
          <a:p>
            <a:endParaRPr lang="sk-SK" dirty="0"/>
          </a:p>
          <a:p>
            <a:pPr lvl="1"/>
            <a:r>
              <a:rPr lang="en-US" sz="1800" dirty="0"/>
              <a:t>Microsoft .NET framework </a:t>
            </a:r>
            <a:endParaRPr lang="sk-SK" sz="1800" dirty="0"/>
          </a:p>
          <a:p>
            <a:pPr lvl="1"/>
            <a:r>
              <a:rPr lang="sk-SK" sz="1800" dirty="0"/>
              <a:t>Microsoft </a:t>
            </a:r>
            <a:r>
              <a:rPr lang="en-US" sz="1800" dirty="0"/>
              <a:t>Visual</a:t>
            </a:r>
            <a:r>
              <a:rPr lang="sk-SK" sz="1800" dirty="0"/>
              <a:t> C++ </a:t>
            </a:r>
            <a:r>
              <a:rPr lang="en-US" sz="1800" dirty="0"/>
              <a:t>Redistributable</a:t>
            </a:r>
          </a:p>
          <a:p>
            <a:pPr lvl="1"/>
            <a:r>
              <a:rPr lang="en-US" sz="1800" dirty="0"/>
              <a:t>Other third-party installation packages</a:t>
            </a:r>
            <a:endParaRPr lang="sk-SK" sz="1800" dirty="0"/>
          </a:p>
          <a:p>
            <a:r>
              <a:rPr lang="en-US" dirty="0"/>
              <a:t> </a:t>
            </a:r>
            <a:endParaRPr lang="sk-SK" dirty="0"/>
          </a:p>
        </p:txBody>
      </p:sp>
      <p:pic>
        <p:nvPicPr>
          <p:cNvPr id="7" name="Picture Placeholder 6"/>
          <p:cNvPicPr>
            <a:picLocks noGrp="1" noChangeAspect="1"/>
          </p:cNvPicPr>
          <p:nvPr>
            <p:ph type="pic" sz="quarter" idx="12"/>
          </p:nvPr>
        </p:nvPicPr>
        <p:blipFill>
          <a:blip r:embed="rId3"/>
          <a:stretch>
            <a:fillRect/>
          </a:stretch>
        </p:blipFill>
        <p:spPr>
          <a:xfrm>
            <a:off x="6463183" y="2061291"/>
            <a:ext cx="5021580" cy="3688080"/>
          </a:xfrm>
        </p:spPr>
      </p:pic>
    </p:spTree>
    <p:extLst>
      <p:ext uri="{BB962C8B-B14F-4D97-AF65-F5344CB8AC3E}">
        <p14:creationId xmlns:p14="http://schemas.microsoft.com/office/powerpoint/2010/main" val="4238788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Deployment Process: Running the Extension in SAP Business One</a:t>
            </a:r>
          </a:p>
        </p:txBody>
      </p:sp>
      <p:sp>
        <p:nvSpPr>
          <p:cNvPr id="3" name="Text Placeholder 2"/>
          <p:cNvSpPr>
            <a:spLocks noGrp="1"/>
          </p:cNvSpPr>
          <p:nvPr>
            <p:ph type="body" sz="quarter" idx="10"/>
          </p:nvPr>
        </p:nvSpPr>
        <p:spPr>
          <a:xfrm>
            <a:off x="603393" y="1442254"/>
            <a:ext cx="5328000" cy="2599572"/>
          </a:xfrm>
        </p:spPr>
        <p:txBody>
          <a:bodyPr/>
          <a:lstStyle/>
          <a:p>
            <a:pPr marL="0" lvl="1" indent="0">
              <a:buNone/>
            </a:pPr>
            <a:r>
              <a:rPr lang="en-US" sz="1400" dirty="0"/>
              <a:t>SAP Business One starts the extension automatically if you set the preference to </a:t>
            </a:r>
            <a:r>
              <a:rPr lang="en-US" sz="1400" dirty="0">
                <a:solidFill>
                  <a:srgbClr val="FFC000"/>
                </a:solidFill>
              </a:rPr>
              <a:t>Automatic</a:t>
            </a:r>
            <a:r>
              <a:rPr lang="en-US" sz="1400" dirty="0"/>
              <a:t>. </a:t>
            </a:r>
          </a:p>
          <a:p>
            <a:pPr marL="0" lvl="1" indent="0">
              <a:buNone/>
            </a:pPr>
            <a:endParaRPr lang="en-US" sz="1400" dirty="0"/>
          </a:p>
          <a:p>
            <a:pPr marL="0" lvl="1" indent="0">
              <a:buNone/>
            </a:pPr>
            <a:r>
              <a:rPr lang="en-US" sz="1400" dirty="0"/>
              <a:t>To manually start the extension, perform the following steps: </a:t>
            </a:r>
          </a:p>
          <a:p>
            <a:pPr lvl="1"/>
            <a:r>
              <a:rPr lang="en-US" sz="1400" dirty="0"/>
              <a:t>From the SAP Business One Main Menu, choose </a:t>
            </a:r>
            <a:r>
              <a:rPr lang="en-US" sz="1400" dirty="0">
                <a:solidFill>
                  <a:srgbClr val="FFC000"/>
                </a:solidFill>
              </a:rPr>
              <a:t>Administration</a:t>
            </a:r>
            <a:r>
              <a:rPr lang="en-US" sz="1400" dirty="0"/>
              <a:t> → </a:t>
            </a:r>
            <a:r>
              <a:rPr lang="en-US" sz="1400" dirty="0">
                <a:solidFill>
                  <a:srgbClr val="FFC000"/>
                </a:solidFill>
              </a:rPr>
              <a:t>Add-Ons</a:t>
            </a:r>
            <a:r>
              <a:rPr lang="en-US" sz="1400" dirty="0"/>
              <a:t> → </a:t>
            </a:r>
            <a:r>
              <a:rPr lang="en-US" sz="1400" dirty="0">
                <a:solidFill>
                  <a:srgbClr val="FFC000"/>
                </a:solidFill>
              </a:rPr>
              <a:t>Add-On Manager</a:t>
            </a:r>
          </a:p>
          <a:p>
            <a:pPr lvl="1"/>
            <a:r>
              <a:rPr lang="en-US" sz="1400" dirty="0"/>
              <a:t>On the Installed </a:t>
            </a:r>
            <a:r>
              <a:rPr lang="en-US" sz="1400" dirty="0">
                <a:solidFill>
                  <a:srgbClr val="FFC000"/>
                </a:solidFill>
              </a:rPr>
              <a:t>Add-Ons</a:t>
            </a:r>
            <a:r>
              <a:rPr lang="en-US" sz="1400" dirty="0"/>
              <a:t> tab, select the relevant extension and choose the </a:t>
            </a:r>
            <a:r>
              <a:rPr lang="en-US" sz="1400" dirty="0">
                <a:solidFill>
                  <a:srgbClr val="FFC000"/>
                </a:solidFill>
              </a:rPr>
              <a:t>Start</a:t>
            </a:r>
            <a:r>
              <a:rPr lang="en-US" sz="1400" dirty="0"/>
              <a:t> button. </a:t>
            </a:r>
          </a:p>
          <a:p>
            <a:pPr lvl="1"/>
            <a:r>
              <a:rPr lang="en-US" sz="1400" dirty="0"/>
              <a:t>SAP Business One starts the add-on and sets the status to </a:t>
            </a:r>
            <a:r>
              <a:rPr lang="en-US" sz="1400" dirty="0">
                <a:solidFill>
                  <a:srgbClr val="FFC000"/>
                </a:solidFill>
              </a:rPr>
              <a:t>Connected</a:t>
            </a:r>
            <a:endParaRPr lang="en-US" sz="1400" dirty="0"/>
          </a:p>
          <a:p>
            <a:pPr lvl="1"/>
            <a:endParaRPr lang="en-US" sz="1400" dirty="0"/>
          </a:p>
          <a:p>
            <a:pPr lvl="1"/>
            <a:endParaRPr lang="en-US" sz="1400" dirty="0"/>
          </a:p>
        </p:txBody>
      </p:sp>
      <p:pic>
        <p:nvPicPr>
          <p:cNvPr id="6" name="Picture Placeholder 5"/>
          <p:cNvPicPr>
            <a:picLocks noGrp="1" noChangeAspect="1"/>
          </p:cNvPicPr>
          <p:nvPr>
            <p:ph type="pic" sz="quarter" idx="12"/>
          </p:nvPr>
        </p:nvPicPr>
        <p:blipFill>
          <a:blip r:embed="rId3"/>
          <a:stretch>
            <a:fillRect/>
          </a:stretch>
        </p:blipFill>
        <p:spPr>
          <a:xfrm>
            <a:off x="6578796" y="1097784"/>
            <a:ext cx="5111681" cy="3288511"/>
          </a:xfrm>
        </p:spPr>
      </p:pic>
      <p:sp>
        <p:nvSpPr>
          <p:cNvPr id="9" name="Text Placeholder 2"/>
          <p:cNvSpPr>
            <a:spLocks noGrp="1"/>
          </p:cNvSpPr>
          <p:nvPr>
            <p:ph type="body" sz="quarter" idx="10"/>
          </p:nvPr>
        </p:nvSpPr>
        <p:spPr>
          <a:xfrm>
            <a:off x="603393" y="5301085"/>
            <a:ext cx="5328000" cy="573891"/>
          </a:xfrm>
        </p:spPr>
        <p:txBody>
          <a:bodyPr/>
          <a:lstStyle/>
          <a:p>
            <a:pPr marL="0" lvl="1" indent="0">
              <a:buNone/>
            </a:pPr>
            <a:r>
              <a:rPr lang="en-US" sz="1400" dirty="0"/>
              <a:t> The </a:t>
            </a:r>
            <a:r>
              <a:rPr lang="en-US" sz="1400" dirty="0">
                <a:solidFill>
                  <a:srgbClr val="FFC000"/>
                </a:solidFill>
              </a:rPr>
              <a:t>SAP Business One Client Agent</a:t>
            </a:r>
            <a:r>
              <a:rPr lang="en-US" sz="1400" dirty="0"/>
              <a:t> service must be running as administrator. Otherwise the extension will fail to load. </a:t>
            </a:r>
          </a:p>
        </p:txBody>
      </p:sp>
      <p:pic>
        <p:nvPicPr>
          <p:cNvPr id="12" name="Picture Placeholder 11"/>
          <p:cNvPicPr preferRelativeResize="0">
            <a:picLocks noGrp="1"/>
          </p:cNvPicPr>
          <p:nvPr>
            <p:ph type="pic" sz="quarter" idx="12"/>
          </p:nvPr>
        </p:nvPicPr>
        <p:blipFill>
          <a:blip r:embed="rId4"/>
          <a:stretch>
            <a:fillRect/>
          </a:stretch>
        </p:blipFill>
        <p:spPr>
          <a:xfrm>
            <a:off x="6578797" y="4806981"/>
            <a:ext cx="5111680" cy="1562100"/>
          </a:xfrm>
        </p:spPr>
      </p:pic>
    </p:spTree>
    <p:extLst>
      <p:ext uri="{BB962C8B-B14F-4D97-AF65-F5344CB8AC3E}">
        <p14:creationId xmlns:p14="http://schemas.microsoft.com/office/powerpoint/2010/main" val="4175072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t>Deployment Process: Cloud Control Center</a:t>
            </a:r>
            <a:br>
              <a:rPr lang="en-US" dirty="0"/>
            </a:br>
            <a:r>
              <a:rPr lang="en-US" sz="2000" dirty="0"/>
              <a:t>Deploy to Could Environment</a:t>
            </a:r>
            <a:endParaRPr lang="en-US" dirty="0"/>
          </a:p>
        </p:txBody>
      </p:sp>
      <p:sp>
        <p:nvSpPr>
          <p:cNvPr id="3" name="Text Placeholder 2"/>
          <p:cNvSpPr>
            <a:spLocks noGrp="1"/>
          </p:cNvSpPr>
          <p:nvPr>
            <p:ph type="body" sz="quarter" idx="10"/>
          </p:nvPr>
        </p:nvSpPr>
        <p:spPr>
          <a:xfrm>
            <a:off x="1862603" y="1303986"/>
            <a:ext cx="8469271" cy="2770303"/>
          </a:xfrm>
        </p:spPr>
        <p:txBody>
          <a:bodyPr/>
          <a:lstStyle/>
          <a:p>
            <a:pPr lvl="1"/>
            <a:r>
              <a:rPr lang="en-US" dirty="0"/>
              <a:t>Create a shared folder for extension repository</a:t>
            </a:r>
          </a:p>
          <a:p>
            <a:pPr lvl="1"/>
            <a:r>
              <a:rPr lang="en-US" dirty="0"/>
              <a:t>CCC → Landscape Management → Extensions → </a:t>
            </a:r>
            <a:r>
              <a:rPr lang="en-US" dirty="0">
                <a:solidFill>
                  <a:srgbClr val="FFC000"/>
                </a:solidFill>
              </a:rPr>
              <a:t>Extensions Configuration </a:t>
            </a:r>
            <a:r>
              <a:rPr lang="en-US" dirty="0"/>
              <a:t>→ assign the network directory</a:t>
            </a:r>
          </a:p>
          <a:p>
            <a:pPr lvl="1"/>
            <a:r>
              <a:rPr lang="en-US" dirty="0"/>
              <a:t>Press the </a:t>
            </a:r>
            <a:r>
              <a:rPr lang="en-US" dirty="0">
                <a:solidFill>
                  <a:srgbClr val="FFC000"/>
                </a:solidFill>
              </a:rPr>
              <a:t>Synchronize All </a:t>
            </a:r>
            <a:r>
              <a:rPr lang="en-US" dirty="0"/>
              <a:t>button in CCC → Landscape Management → Extensions to create the default directory structure</a:t>
            </a:r>
          </a:p>
          <a:p>
            <a:pPr lvl="1"/>
            <a:r>
              <a:rPr lang="en-US" dirty="0"/>
              <a:t>Create a subdirectory with your name space under the folder ..\Incoming\&lt;name_space&gt;</a:t>
            </a:r>
          </a:p>
          <a:p>
            <a:pPr lvl="1"/>
            <a:r>
              <a:rPr lang="en-US" dirty="0"/>
              <a:t>Copy the extension archive to the newly created folder</a:t>
            </a:r>
          </a:p>
          <a:p>
            <a:pPr lvl="1"/>
            <a:r>
              <a:rPr lang="en-US" dirty="0"/>
              <a:t>Press the </a:t>
            </a:r>
            <a:r>
              <a:rPr lang="en-US" dirty="0">
                <a:solidFill>
                  <a:srgbClr val="FFC000"/>
                </a:solidFill>
              </a:rPr>
              <a:t>Synchronize All </a:t>
            </a:r>
            <a:r>
              <a:rPr lang="en-US" dirty="0"/>
              <a:t>button in CCC → Landscape Management → Extensions to create deploy the extension to the Cloud Control Center</a:t>
            </a:r>
          </a:p>
        </p:txBody>
      </p:sp>
      <p:pic>
        <p:nvPicPr>
          <p:cNvPr id="7" name="Picture Placeholder 6"/>
          <p:cNvPicPr>
            <a:picLocks noGrp="1" noChangeAspect="1"/>
          </p:cNvPicPr>
          <p:nvPr>
            <p:ph type="pic" sz="quarter" idx="12"/>
          </p:nvPr>
        </p:nvPicPr>
        <p:blipFill>
          <a:blip r:embed="rId3"/>
          <a:stretch>
            <a:fillRect/>
          </a:stretch>
        </p:blipFill>
        <p:spPr>
          <a:xfrm>
            <a:off x="504001" y="4074289"/>
            <a:ext cx="4102724" cy="2531502"/>
          </a:xfrm>
        </p:spPr>
      </p:pic>
      <p:pic>
        <p:nvPicPr>
          <p:cNvPr id="15" name="Picture Placeholder 14"/>
          <p:cNvPicPr>
            <a:picLocks noGrp="1" noChangeAspect="1"/>
          </p:cNvPicPr>
          <p:nvPr>
            <p:ph type="pic" sz="quarter" idx="12"/>
          </p:nvPr>
        </p:nvPicPr>
        <p:blipFill>
          <a:blip r:embed="rId4"/>
          <a:stretch>
            <a:fillRect/>
          </a:stretch>
        </p:blipFill>
        <p:spPr>
          <a:xfrm>
            <a:off x="6245285" y="4504943"/>
            <a:ext cx="5445192" cy="1720413"/>
          </a:xfrm>
        </p:spPr>
      </p:pic>
    </p:spTree>
    <p:extLst>
      <p:ext uri="{BB962C8B-B14F-4D97-AF65-F5344CB8AC3E}">
        <p14:creationId xmlns:p14="http://schemas.microsoft.com/office/powerpoint/2010/main" val="576080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t>Deployment Process: Cloud Control Center</a:t>
            </a:r>
            <a:br>
              <a:rPr lang="en-US" dirty="0"/>
            </a:br>
            <a:r>
              <a:rPr lang="en-US" sz="2000" dirty="0"/>
              <a:t>Assign to Service Unit</a:t>
            </a:r>
          </a:p>
        </p:txBody>
      </p:sp>
      <p:sp>
        <p:nvSpPr>
          <p:cNvPr id="3" name="Text Placeholder 2"/>
          <p:cNvSpPr>
            <a:spLocks noGrp="1"/>
          </p:cNvSpPr>
          <p:nvPr>
            <p:ph type="body" sz="quarter" idx="10"/>
          </p:nvPr>
        </p:nvSpPr>
        <p:spPr>
          <a:xfrm>
            <a:off x="1435786" y="1477606"/>
            <a:ext cx="9506208" cy="1172997"/>
          </a:xfrm>
        </p:spPr>
        <p:txBody>
          <a:bodyPr/>
          <a:lstStyle/>
          <a:p>
            <a:pPr lvl="1"/>
            <a:r>
              <a:rPr lang="en-US" dirty="0"/>
              <a:t>CCC → Landscape Management → Service Units → select the SU → Service Unit Details → Extensions → </a:t>
            </a:r>
            <a:r>
              <a:rPr lang="en-US" dirty="0">
                <a:solidFill>
                  <a:srgbClr val="FFC000"/>
                </a:solidFill>
              </a:rPr>
              <a:t>Deploy</a:t>
            </a:r>
            <a:r>
              <a:rPr lang="en-US" dirty="0"/>
              <a:t> button</a:t>
            </a:r>
          </a:p>
          <a:p>
            <a:pPr lvl="1"/>
            <a:r>
              <a:rPr lang="en-US" dirty="0"/>
              <a:t>Finish the wizard and select the extension, what you would like to assign for the Service Unit</a:t>
            </a:r>
          </a:p>
        </p:txBody>
      </p:sp>
      <p:pic>
        <p:nvPicPr>
          <p:cNvPr id="5" name="Picture Placeholder 4"/>
          <p:cNvPicPr>
            <a:picLocks noGrp="1" noChangeAspect="1"/>
          </p:cNvPicPr>
          <p:nvPr>
            <p:ph type="pic" sz="quarter" idx="12"/>
          </p:nvPr>
        </p:nvPicPr>
        <p:blipFill>
          <a:blip r:embed="rId3"/>
          <a:stretch>
            <a:fillRect/>
          </a:stretch>
        </p:blipFill>
        <p:spPr>
          <a:xfrm>
            <a:off x="1435786" y="2789499"/>
            <a:ext cx="9322905" cy="3720385"/>
          </a:xfrm>
        </p:spPr>
      </p:pic>
    </p:spTree>
    <p:extLst>
      <p:ext uri="{BB962C8B-B14F-4D97-AF65-F5344CB8AC3E}">
        <p14:creationId xmlns:p14="http://schemas.microsoft.com/office/powerpoint/2010/main" val="3617036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t>Deployment Process: Cloud Control Center</a:t>
            </a:r>
            <a:br>
              <a:rPr lang="en-US" dirty="0"/>
            </a:br>
            <a:r>
              <a:rPr lang="en-US" sz="2000" dirty="0"/>
              <a:t>Assign to Tenant</a:t>
            </a:r>
          </a:p>
        </p:txBody>
      </p:sp>
      <p:sp>
        <p:nvSpPr>
          <p:cNvPr id="3" name="Text Placeholder 2"/>
          <p:cNvSpPr>
            <a:spLocks noGrp="1"/>
          </p:cNvSpPr>
          <p:nvPr>
            <p:ph type="body" sz="quarter" idx="10"/>
          </p:nvPr>
        </p:nvSpPr>
        <p:spPr>
          <a:xfrm>
            <a:off x="1435786" y="1477606"/>
            <a:ext cx="9506208" cy="1172997"/>
          </a:xfrm>
        </p:spPr>
        <p:txBody>
          <a:bodyPr/>
          <a:lstStyle/>
          <a:p>
            <a:pPr lvl="1"/>
            <a:r>
              <a:rPr lang="en-US" dirty="0"/>
              <a:t>CCC → Customer Management → Tenants → select the Tenant → Tenant Details → Extensions → </a:t>
            </a:r>
            <a:r>
              <a:rPr lang="en-US" dirty="0">
                <a:solidFill>
                  <a:srgbClr val="FFC000"/>
                </a:solidFill>
              </a:rPr>
              <a:t>Assign</a:t>
            </a:r>
            <a:r>
              <a:rPr lang="en-US" dirty="0"/>
              <a:t> button</a:t>
            </a:r>
          </a:p>
          <a:p>
            <a:pPr lvl="1"/>
            <a:r>
              <a:rPr lang="en-US" dirty="0"/>
              <a:t>Select the extension, what you would like to assign for the Tenant</a:t>
            </a:r>
          </a:p>
          <a:p>
            <a:pPr lvl="1"/>
            <a:r>
              <a:rPr lang="en-US" dirty="0"/>
              <a:t>Press the Details option to defined the parameters.</a:t>
            </a:r>
          </a:p>
          <a:p>
            <a:pPr marL="0" lvl="1" indent="0">
              <a:buNone/>
            </a:pPr>
            <a:endParaRPr lang="en-US" dirty="0"/>
          </a:p>
        </p:txBody>
      </p:sp>
      <p:pic>
        <p:nvPicPr>
          <p:cNvPr id="4" name="Picture Placeholder 3"/>
          <p:cNvPicPr>
            <a:picLocks noGrp="1" noChangeAspect="1"/>
          </p:cNvPicPr>
          <p:nvPr>
            <p:ph type="pic" sz="quarter" idx="12"/>
          </p:nvPr>
        </p:nvPicPr>
        <p:blipFill>
          <a:blip r:embed="rId3"/>
          <a:stretch>
            <a:fillRect/>
          </a:stretch>
        </p:blipFill>
        <p:spPr>
          <a:xfrm>
            <a:off x="3730365" y="2650603"/>
            <a:ext cx="7960112" cy="3687592"/>
          </a:xfrm>
        </p:spPr>
      </p:pic>
      <p:pic>
        <p:nvPicPr>
          <p:cNvPr id="9" name="Picture Placeholder 8"/>
          <p:cNvPicPr>
            <a:picLocks noGrp="1" noChangeAspect="1"/>
          </p:cNvPicPr>
          <p:nvPr>
            <p:ph type="pic" sz="quarter" idx="12"/>
          </p:nvPr>
        </p:nvPicPr>
        <p:blipFill>
          <a:blip r:embed="rId4"/>
          <a:stretch>
            <a:fillRect/>
          </a:stretch>
        </p:blipFill>
        <p:spPr>
          <a:xfrm>
            <a:off x="1312893" y="3652264"/>
            <a:ext cx="3331216" cy="2685931"/>
          </a:xfrm>
        </p:spPr>
      </p:pic>
    </p:spTree>
    <p:extLst>
      <p:ext uri="{BB962C8B-B14F-4D97-AF65-F5344CB8AC3E}">
        <p14:creationId xmlns:p14="http://schemas.microsoft.com/office/powerpoint/2010/main" val="2817587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7092000" cy="369332"/>
          </a:xfrm>
        </p:spPr>
        <p:txBody>
          <a:bodyPr/>
          <a:lstStyle/>
          <a:p>
            <a:r>
              <a:rPr lang="en-US" dirty="0"/>
              <a:t>Extensions and add-ons</a:t>
            </a:r>
          </a:p>
        </p:txBody>
      </p:sp>
      <p:sp>
        <p:nvSpPr>
          <p:cNvPr id="8" name="TextBox 7"/>
          <p:cNvSpPr txBox="1"/>
          <p:nvPr/>
        </p:nvSpPr>
        <p:spPr>
          <a:xfrm>
            <a:off x="504001" y="2258171"/>
            <a:ext cx="11113568" cy="273921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dirty="0"/>
              <a:t>The applications created by the SAP Business One SDK (UI and DI API) and the XS Engine based application we are collectively calling as </a:t>
            </a:r>
            <a:r>
              <a:rPr lang="en-US" sz="2000" dirty="0">
                <a:solidFill>
                  <a:srgbClr val="FFC000"/>
                </a:solidFill>
              </a:rPr>
              <a:t>Extensibility</a:t>
            </a:r>
            <a:r>
              <a:rPr lang="en-US" sz="2000" dirty="0"/>
              <a:t>:</a:t>
            </a:r>
          </a:p>
          <a:p>
            <a:pPr fontAlgn="base">
              <a:spcBef>
                <a:spcPct val="50000"/>
              </a:spcBef>
              <a:spcAft>
                <a:spcPct val="0"/>
              </a:spcAft>
              <a:buClr>
                <a:srgbClr val="F0AB00"/>
              </a:buClr>
              <a:buSzPct val="80000"/>
            </a:pPr>
            <a:endParaRPr lang="en-US" sz="2000" dirty="0"/>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Third-party add-on solutions based on SAP Business One SDK</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SAPUI5 Web Application hosted in the XS Engine of SAP HANA</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Fiori App hosted in the XS Engine of SAP HANA</a:t>
            </a:r>
          </a:p>
          <a:p>
            <a:pPr marL="285750" indent="-285750" fontAlgn="base">
              <a:spcBef>
                <a:spcPct val="50000"/>
              </a:spcBef>
              <a:spcAft>
                <a:spcPct val="0"/>
              </a:spcAft>
              <a:buClr>
                <a:srgbClr val="F0AB00"/>
              </a:buClr>
              <a:buSzPct val="80000"/>
              <a:buFont typeface="Wingdings" panose="05000000000000000000" pitchFamily="2" charset="2"/>
              <a:buChar char="§"/>
            </a:pPr>
            <a:r>
              <a:rPr lang="sk-SK" sz="1800" dirty="0"/>
              <a:t>ASP.NET</a:t>
            </a:r>
            <a:r>
              <a:rPr lang="en-US" sz="1800" dirty="0"/>
              <a:t> or </a:t>
            </a:r>
            <a:r>
              <a:rPr lang="sk-SK" sz="1800" dirty="0"/>
              <a:t>PHP</a:t>
            </a:r>
            <a:r>
              <a:rPr lang="en-US" sz="1800" dirty="0"/>
              <a:t> </a:t>
            </a:r>
            <a:r>
              <a:rPr lang="en-US" sz="1800" kern="0" dirty="0">
                <a:ea typeface="Arial Unicode MS" pitchFamily="34" charset="-128"/>
                <a:cs typeface="Arial Unicode MS" pitchFamily="34" charset="-128"/>
              </a:rPr>
              <a:t>Application hosted in the XS Engine of SAP HANA</a:t>
            </a:r>
          </a:p>
        </p:txBody>
      </p:sp>
    </p:spTree>
    <p:extLst>
      <p:ext uri="{BB962C8B-B14F-4D97-AF65-F5344CB8AC3E}">
        <p14:creationId xmlns:p14="http://schemas.microsoft.com/office/powerpoint/2010/main" val="418710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7092000" cy="1107996"/>
          </a:xfrm>
        </p:spPr>
        <p:txBody>
          <a:bodyPr/>
          <a:lstStyle/>
          <a:p>
            <a:r>
              <a:rPr lang="en-US" dirty="0"/>
              <a:t>Lightweight Deployment advantages</a:t>
            </a:r>
            <a:br>
              <a:rPr lang="en-US" dirty="0"/>
            </a:br>
            <a:br>
              <a:rPr lang="en-US" dirty="0">
                <a:solidFill>
                  <a:schemeClr val="accent1"/>
                </a:solidFill>
              </a:rPr>
            </a:br>
            <a:endParaRPr lang="en-US" dirty="0"/>
          </a:p>
        </p:txBody>
      </p:sp>
      <p:sp>
        <p:nvSpPr>
          <p:cNvPr id="3" name="TextBox 2"/>
          <p:cNvSpPr txBox="1"/>
          <p:nvPr/>
        </p:nvSpPr>
        <p:spPr>
          <a:xfrm>
            <a:off x="504001" y="1611996"/>
            <a:ext cx="11195630" cy="472437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2000" dirty="0"/>
              <a:t>The classical add-ons and the SAP HANA delivery units can be deployed in one action.</a:t>
            </a:r>
          </a:p>
          <a:p>
            <a:pPr marL="285750" indent="-285750" fontAlgn="base">
              <a:spcBef>
                <a:spcPct val="50000"/>
              </a:spcBef>
              <a:spcAft>
                <a:spcPct val="0"/>
              </a:spcAft>
              <a:buClr>
                <a:srgbClr val="F0AB00"/>
              </a:buClr>
              <a:buSzPct val="80000"/>
              <a:buFont typeface="Wingdings" panose="05000000000000000000" pitchFamily="2" charset="2"/>
              <a:buChar char="§"/>
            </a:pPr>
            <a:r>
              <a:rPr lang="en-US" sz="2000" dirty="0"/>
              <a:t>Lifecycle management of the extensions for lightweight deployment is managed end to end by SAP Business One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2000" dirty="0"/>
              <a:t>Installation is performed by the SAP Business One client automatically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2000" dirty="0"/>
              <a:t>No need to use InstallShield (or equivalent) third party tools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2000" dirty="0"/>
              <a:t>Automated life cycle management of extensions without user interaction</a:t>
            </a:r>
          </a:p>
          <a:p>
            <a:pPr marL="285750" indent="-285750" fontAlgn="base">
              <a:spcBef>
                <a:spcPct val="50000"/>
              </a:spcBef>
              <a:spcAft>
                <a:spcPct val="0"/>
              </a:spcAft>
              <a:buClr>
                <a:srgbClr val="F0AB00"/>
              </a:buClr>
              <a:buSzPct val="80000"/>
              <a:buFont typeface="Wingdings" panose="05000000000000000000" pitchFamily="2" charset="2"/>
              <a:buChar char="§"/>
            </a:pPr>
            <a:r>
              <a:rPr lang="en-US" sz="2000" dirty="0"/>
              <a:t>Zero operational down time required for extension deployment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2000" dirty="0"/>
              <a:t>No administrator privileges required for end users to install the extension</a:t>
            </a:r>
          </a:p>
          <a:p>
            <a:pPr marL="285750" indent="-285750" fontAlgn="base">
              <a:spcBef>
                <a:spcPct val="50000"/>
              </a:spcBef>
              <a:spcAft>
                <a:spcPct val="0"/>
              </a:spcAft>
              <a:buClr>
                <a:srgbClr val="F0AB00"/>
              </a:buClr>
              <a:buSzPct val="80000"/>
              <a:buFont typeface="Wingdings" panose="05000000000000000000" pitchFamily="2" charset="2"/>
              <a:buChar char="§"/>
            </a:pPr>
            <a:r>
              <a:rPr lang="en-US" sz="2000" dirty="0"/>
              <a:t>Fully supported by the SAP Business One Cloud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2000" dirty="0"/>
              <a:t>Parameters can be used between the Extension Manager and extensions</a:t>
            </a:r>
          </a:p>
          <a:p>
            <a:pPr marL="285750" indent="-285750" fontAlgn="base">
              <a:spcBef>
                <a:spcPct val="50000"/>
              </a:spcBef>
              <a:spcAft>
                <a:spcPct val="0"/>
              </a:spcAft>
              <a:buClr>
                <a:srgbClr val="F0AB00"/>
              </a:buClr>
              <a:buSzPct val="80000"/>
              <a:buFont typeface="Wingdings" panose="05000000000000000000" pitchFamily="2" charset="2"/>
              <a:buChar char="§"/>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2185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stretch>
            <a:fillRect/>
          </a:stretch>
        </p:blipFill>
        <p:spPr>
          <a:xfrm>
            <a:off x="3696632" y="4073652"/>
            <a:ext cx="4792662" cy="1369332"/>
          </a:xfrm>
        </p:spPr>
      </p:pic>
      <p:sp>
        <p:nvSpPr>
          <p:cNvPr id="4" name="Text Placeholder 3"/>
          <p:cNvSpPr>
            <a:spLocks noGrp="1"/>
          </p:cNvSpPr>
          <p:nvPr>
            <p:ph type="body" sz="quarter" idx="11"/>
          </p:nvPr>
        </p:nvSpPr>
        <p:spPr>
          <a:xfrm>
            <a:off x="504001" y="1335173"/>
            <a:ext cx="11137013" cy="2738479"/>
          </a:xfrm>
        </p:spPr>
        <p:txBody>
          <a:bodyPr/>
          <a:lstStyle/>
          <a:p>
            <a:pPr marL="0" lvl="1" indent="0">
              <a:buNone/>
            </a:pPr>
            <a:r>
              <a:rPr lang="en-US" dirty="0">
                <a:solidFill>
                  <a:srgbClr val="FFC000"/>
                </a:solidFill>
              </a:rPr>
              <a:t>Mandatory</a:t>
            </a:r>
          </a:p>
          <a:p>
            <a:pPr lvl="1"/>
            <a:r>
              <a:rPr lang="en-US" dirty="0"/>
              <a:t>Install the SAP Business One SDK package from Product / Upgrade CD and select Tools → ExtensionPackage</a:t>
            </a:r>
          </a:p>
          <a:p>
            <a:pPr lvl="1"/>
            <a:endParaRPr lang="en-US" dirty="0"/>
          </a:p>
          <a:p>
            <a:pPr marL="0" lvl="1" indent="0">
              <a:buNone/>
            </a:pPr>
            <a:r>
              <a:rPr lang="en-US" dirty="0">
                <a:solidFill>
                  <a:srgbClr val="FFC000"/>
                </a:solidFill>
              </a:rPr>
              <a:t>Optional</a:t>
            </a:r>
          </a:p>
          <a:p>
            <a:pPr lvl="1"/>
            <a:r>
              <a:rPr lang="en-US" dirty="0"/>
              <a:t>Install the SAP Business One Studio package from Product / Upgrade CD</a:t>
            </a:r>
          </a:p>
        </p:txBody>
      </p:sp>
      <p:sp>
        <p:nvSpPr>
          <p:cNvPr id="2" name="Title 1"/>
          <p:cNvSpPr>
            <a:spLocks noGrp="1"/>
          </p:cNvSpPr>
          <p:nvPr>
            <p:ph type="title"/>
          </p:nvPr>
        </p:nvSpPr>
        <p:spPr/>
        <p:txBody>
          <a:bodyPr/>
          <a:lstStyle/>
          <a:p>
            <a:r>
              <a:rPr lang="en-US" dirty="0"/>
              <a:t>Prerequisites</a:t>
            </a:r>
          </a:p>
        </p:txBody>
      </p:sp>
    </p:spTree>
    <p:extLst>
      <p:ext uri="{BB962C8B-B14F-4D97-AF65-F5344CB8AC3E}">
        <p14:creationId xmlns:p14="http://schemas.microsoft.com/office/powerpoint/2010/main" val="108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Packaging </a:t>
            </a:r>
            <a:r>
              <a:rPr lang="en-US" sz="4000" dirty="0">
                <a:solidFill>
                  <a:schemeClr val="accent1"/>
                </a:solidFill>
              </a:rPr>
              <a:t>Process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69369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Packaging Process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0" y="1914711"/>
            <a:ext cx="9874376" cy="2026196"/>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2200" b="1" kern="0" dirty="0"/>
              <a:t>After completing this topic, you will be able to :</a:t>
            </a:r>
          </a:p>
          <a:p>
            <a:pPr marL="1588" lvl="1">
              <a:lnSpc>
                <a:spcPts val="2160"/>
              </a:lnSpc>
              <a:spcBef>
                <a:spcPts val="600"/>
              </a:spcBef>
              <a:spcAft>
                <a:spcPts val="600"/>
              </a:spcAft>
              <a:buClr>
                <a:srgbClr val="F0AB00"/>
              </a:buClr>
              <a:buSzPct val="80000"/>
              <a:buNone/>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Pack the Add-Ons with the lightweight method</a:t>
            </a:r>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Pack the SAP HANA Delivery Unit</a:t>
            </a:r>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3"/>
          <a:stretch>
            <a:fillRect/>
          </a:stretch>
        </p:blipFill>
        <p:spPr>
          <a:xfrm>
            <a:off x="504001" y="1330860"/>
            <a:ext cx="931757" cy="932688"/>
          </a:xfrm>
          <a:prstGeom prst="rect">
            <a:avLst/>
          </a:prstGeom>
        </p:spPr>
      </p:pic>
    </p:spTree>
    <p:extLst>
      <p:ext uri="{BB962C8B-B14F-4D97-AF65-F5344CB8AC3E}">
        <p14:creationId xmlns:p14="http://schemas.microsoft.com/office/powerpoint/2010/main" val="273918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Packaging Process: Basic Information</a:t>
            </a:r>
          </a:p>
        </p:txBody>
      </p:sp>
      <p:sp>
        <p:nvSpPr>
          <p:cNvPr id="3" name="Text Placeholder 2"/>
          <p:cNvSpPr>
            <a:spLocks noGrp="1"/>
          </p:cNvSpPr>
          <p:nvPr>
            <p:ph type="body" sz="quarter" idx="10"/>
          </p:nvPr>
        </p:nvSpPr>
        <p:spPr>
          <a:xfrm>
            <a:off x="504001" y="2029181"/>
            <a:ext cx="5142469" cy="3890973"/>
          </a:xfrm>
        </p:spPr>
        <p:txBody>
          <a:bodyPr>
            <a:normAutofit lnSpcReduction="10000"/>
          </a:bodyPr>
          <a:lstStyle/>
          <a:p>
            <a:pPr lvl="0"/>
            <a:r>
              <a:rPr lang="en-US" sz="2400" dirty="0">
                <a:solidFill>
                  <a:schemeClr val="accent3">
                    <a:lumMod val="60000"/>
                    <a:lumOff val="40000"/>
                  </a:schemeClr>
                </a:solidFill>
              </a:rPr>
              <a:t>Start ExtensionPackage Tool</a:t>
            </a:r>
          </a:p>
          <a:p>
            <a:pPr lvl="0"/>
            <a:endParaRPr lang="en-US" sz="2400" dirty="0"/>
          </a:p>
          <a:p>
            <a:pPr lvl="1"/>
            <a:r>
              <a:rPr lang="en-US" sz="2000" dirty="0"/>
              <a:t>In …\SAP\SAP Business One SDK\Tools\ExtensionPackage, run the ExtensionPackage.exe file</a:t>
            </a:r>
          </a:p>
          <a:p>
            <a:pPr lvl="1"/>
            <a:endParaRPr lang="en-US" sz="2000" dirty="0"/>
          </a:p>
          <a:p>
            <a:pPr lvl="0"/>
            <a:r>
              <a:rPr lang="en-US" sz="2400" dirty="0">
                <a:solidFill>
                  <a:schemeClr val="accent3">
                    <a:lumMod val="60000"/>
                    <a:lumOff val="40000"/>
                  </a:schemeClr>
                </a:solidFill>
              </a:rPr>
              <a:t>Fill Basic Information</a:t>
            </a:r>
          </a:p>
          <a:p>
            <a:pPr lvl="1"/>
            <a:endParaRPr lang="en-US" sz="2000" dirty="0"/>
          </a:p>
          <a:p>
            <a:pPr lvl="1"/>
            <a:r>
              <a:rPr lang="en-US" sz="2000" dirty="0"/>
              <a:t>In the Extension Registration Data Generator window, expand Basic Information, and specify the fields</a:t>
            </a:r>
          </a:p>
          <a:p>
            <a:pPr lvl="1"/>
            <a:endParaRPr lang="en-US" sz="2000" dirty="0"/>
          </a:p>
        </p:txBody>
      </p:sp>
      <p:pic>
        <p:nvPicPr>
          <p:cNvPr id="2" name="Picture Placeholder 1"/>
          <p:cNvPicPr>
            <a:picLocks noGrp="1" noChangeAspect="1"/>
          </p:cNvPicPr>
          <p:nvPr>
            <p:ph type="pic" sz="quarter" idx="12"/>
          </p:nvPr>
        </p:nvPicPr>
        <p:blipFill>
          <a:blip r:embed="rId3"/>
          <a:stretch>
            <a:fillRect/>
          </a:stretch>
        </p:blipFill>
        <p:spPr>
          <a:xfrm>
            <a:off x="5646470" y="1378224"/>
            <a:ext cx="6261442" cy="4810541"/>
          </a:xfrm>
        </p:spPr>
      </p:pic>
    </p:spTree>
    <p:extLst>
      <p:ext uri="{BB962C8B-B14F-4D97-AF65-F5344CB8AC3E}">
        <p14:creationId xmlns:p14="http://schemas.microsoft.com/office/powerpoint/2010/main" val="75330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Packaging Process: Multiversion property</a:t>
            </a:r>
          </a:p>
        </p:txBody>
      </p:sp>
      <p:sp>
        <p:nvSpPr>
          <p:cNvPr id="3" name="Text Placeholder 2"/>
          <p:cNvSpPr>
            <a:spLocks noGrp="1"/>
          </p:cNvSpPr>
          <p:nvPr>
            <p:ph type="body" sz="quarter" idx="10"/>
          </p:nvPr>
        </p:nvSpPr>
        <p:spPr>
          <a:xfrm>
            <a:off x="504000" y="1378225"/>
            <a:ext cx="7725599" cy="772122"/>
          </a:xfrm>
        </p:spPr>
        <p:txBody>
          <a:bodyPr>
            <a:normAutofit/>
          </a:bodyPr>
          <a:lstStyle/>
          <a:p>
            <a:pPr marL="0" lvl="1" indent="0">
              <a:buNone/>
            </a:pPr>
            <a:r>
              <a:rPr lang="en-US" sz="1800" dirty="0"/>
              <a:t>The </a:t>
            </a:r>
            <a:r>
              <a:rPr lang="en-US" sz="1800" dirty="0">
                <a:solidFill>
                  <a:srgbClr val="FFC000"/>
                </a:solidFill>
              </a:rPr>
              <a:t>Multiversion</a:t>
            </a:r>
            <a:r>
              <a:rPr lang="en-US" sz="1800" dirty="0"/>
              <a:t> property is relevant for SAP Business One Cloud only.</a:t>
            </a:r>
          </a:p>
          <a:p>
            <a:pPr marL="0" lvl="1" indent="0">
              <a:buNone/>
            </a:pPr>
            <a:r>
              <a:rPr lang="en-US" sz="1800" dirty="0"/>
              <a:t>This property allows to deploy multiple version of the same extension </a:t>
            </a:r>
          </a:p>
        </p:txBody>
      </p:sp>
      <p:pic>
        <p:nvPicPr>
          <p:cNvPr id="5" name="Picture Placeholder 4"/>
          <p:cNvPicPr>
            <a:picLocks noGrp="1" noChangeAspect="1"/>
          </p:cNvPicPr>
          <p:nvPr>
            <p:ph type="pic" sz="quarter" idx="12"/>
          </p:nvPr>
        </p:nvPicPr>
        <p:blipFill>
          <a:blip r:embed="rId3"/>
          <a:stretch>
            <a:fillRect/>
          </a:stretch>
        </p:blipFill>
        <p:spPr>
          <a:xfrm>
            <a:off x="1037084" y="2302673"/>
            <a:ext cx="5509260" cy="3695700"/>
          </a:xfrm>
        </p:spPr>
      </p:pic>
      <p:sp>
        <p:nvSpPr>
          <p:cNvPr id="7" name="Text Placeholder 2"/>
          <p:cNvSpPr>
            <a:spLocks noGrp="1"/>
          </p:cNvSpPr>
          <p:nvPr>
            <p:ph type="body" sz="quarter" idx="10"/>
          </p:nvPr>
        </p:nvSpPr>
        <p:spPr>
          <a:xfrm>
            <a:off x="7786069" y="2957491"/>
            <a:ext cx="3447987" cy="951318"/>
          </a:xfrm>
        </p:spPr>
        <p:txBody>
          <a:bodyPr>
            <a:normAutofit/>
          </a:bodyPr>
          <a:lstStyle/>
          <a:p>
            <a:pPr marL="0" lvl="1" indent="0">
              <a:buNone/>
            </a:pPr>
            <a:r>
              <a:rPr lang="en-US" sz="1800" dirty="0"/>
              <a:t>The </a:t>
            </a:r>
            <a:r>
              <a:rPr lang="en-US" sz="1800" dirty="0">
                <a:solidFill>
                  <a:srgbClr val="FFC000"/>
                </a:solidFill>
              </a:rPr>
              <a:t>Multiversion</a:t>
            </a:r>
            <a:r>
              <a:rPr lang="en-US" sz="1800" dirty="0"/>
              <a:t> property is not selected, then the deployment will end with the following warning:</a:t>
            </a:r>
          </a:p>
        </p:txBody>
      </p:sp>
      <p:pic>
        <p:nvPicPr>
          <p:cNvPr id="10" name="Picture Placeholder 9"/>
          <p:cNvPicPr>
            <a:picLocks noGrp="1" noChangeAspect="1"/>
          </p:cNvPicPr>
          <p:nvPr>
            <p:ph type="pic" sz="quarter" idx="12"/>
          </p:nvPr>
        </p:nvPicPr>
        <p:blipFill>
          <a:blip r:embed="rId4"/>
          <a:stretch>
            <a:fillRect/>
          </a:stretch>
        </p:blipFill>
        <p:spPr>
          <a:xfrm>
            <a:off x="7917757" y="4150523"/>
            <a:ext cx="3184610" cy="1650288"/>
          </a:xfrm>
        </p:spPr>
      </p:pic>
      <p:sp>
        <p:nvSpPr>
          <p:cNvPr id="11" name="Rectangle: Rounded Corners 10"/>
          <p:cNvSpPr/>
          <p:nvPr/>
        </p:nvSpPr>
        <p:spPr bwMode="gray">
          <a:xfrm rot="19938524">
            <a:off x="9709154" y="956246"/>
            <a:ext cx="2274678" cy="4826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effectLst/>
                <a:uLnTx/>
                <a:uFillTx/>
                <a:ea typeface="Arial Unicode MS" pitchFamily="34" charset="-128"/>
                <a:cs typeface="Arial Unicode MS" pitchFamily="34" charset="-128"/>
              </a:rPr>
              <a:t>Cloud only!</a:t>
            </a:r>
          </a:p>
        </p:txBody>
      </p:sp>
    </p:spTree>
    <p:extLst>
      <p:ext uri="{BB962C8B-B14F-4D97-AF65-F5344CB8AC3E}">
        <p14:creationId xmlns:p14="http://schemas.microsoft.com/office/powerpoint/2010/main" val="4150836717"/>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4758DC-7307-4141-A840-EC406530D1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4A97C303-CC91-4186-A2AD-07BFA17B52D8}">
  <ds:schemaRefs>
    <ds:schemaRef ds:uri="http://purl.org/dc/dcmitype/"/>
    <ds:schemaRef ds:uri="http://purl.org/dc/elements/1.1/"/>
    <ds:schemaRef ds:uri="http://schemas.microsoft.com/office/2006/documentManagement/types"/>
    <ds:schemaRef ds:uri="http://purl.org/dc/terms/"/>
    <ds:schemaRef ds:uri="http://schemas.openxmlformats.org/package/2006/metadata/core-properties"/>
    <ds:schemaRef ds:uri="1f6b8702-ff64-493f-af7e-9281170a6e8c"/>
    <ds:schemaRef ds:uri="http://schemas.microsoft.com/office/infopath/2007/PartnerControls"/>
    <ds:schemaRef ds:uri="http://www.w3.org/XML/1998/namespace"/>
    <ds:schemaRef ds:uri="3fae74cb-f942-4bac-8069-91b943c92c5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8</TotalTime>
  <Words>3202</Words>
  <Application>Microsoft Office PowerPoint</Application>
  <PresentationFormat>Custom</PresentationFormat>
  <Paragraphs>235</Paragraphs>
  <Slides>27</Slides>
  <Notes>27</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ＭＳ Ｐゴシック</vt:lpstr>
      <vt:lpstr>SimSun</vt:lpstr>
      <vt:lpstr>Arial</vt:lpstr>
      <vt:lpstr>Arial Unicode MS</vt:lpstr>
      <vt:lpstr>Courier New</vt:lpstr>
      <vt:lpstr>Symbol</vt:lpstr>
      <vt:lpstr>Wingdings</vt:lpstr>
      <vt:lpstr>Wingdings</vt:lpstr>
      <vt:lpstr>ヒラギノ角ゴ Pro W3</vt:lpstr>
      <vt:lpstr>SAP 2019 16x9 white</vt:lpstr>
      <vt:lpstr>SAP 2019 16x9 blue</vt:lpstr>
      <vt:lpstr>TB1300 - SAP Business One SDK Lightweight Deployment</vt:lpstr>
      <vt:lpstr>Agenda</vt:lpstr>
      <vt:lpstr>Extensions and add-ons</vt:lpstr>
      <vt:lpstr>Lightweight Deployment advantages  </vt:lpstr>
      <vt:lpstr>Prerequisites</vt:lpstr>
      <vt:lpstr>Packaging Process</vt:lpstr>
      <vt:lpstr>Packaging Process: Topic Objectives</vt:lpstr>
      <vt:lpstr>Packaging Process: Basic Information</vt:lpstr>
      <vt:lpstr>Packaging Process: Multiversion property</vt:lpstr>
      <vt:lpstr>Packaging Process: Extension File SBO Client Add-On</vt:lpstr>
      <vt:lpstr>Packaging Process: Extension File App for the version for SAP HANA</vt:lpstr>
      <vt:lpstr>Packaging Process: Deployment Steps Register COM DLLs</vt:lpstr>
      <vt:lpstr>Packaging Process: SBO Compatibility</vt:lpstr>
      <vt:lpstr>Packaging Process: Parameters Shared Parameters</vt:lpstr>
      <vt:lpstr>Packaging Process: Parameters</vt:lpstr>
      <vt:lpstr>Packaging Process: Pack the Extension</vt:lpstr>
      <vt:lpstr>Deployment Process</vt:lpstr>
      <vt:lpstr>Deployment Process: Topic Objectives</vt:lpstr>
      <vt:lpstr>Deployment Process: Accessing SAP Business One Extension Manager</vt:lpstr>
      <vt:lpstr>Deployment Process: Importing an Extension</vt:lpstr>
      <vt:lpstr>Deployment Process: Assigning an Extension to a Company</vt:lpstr>
      <vt:lpstr>Deployment Process: Extension based prerequisites</vt:lpstr>
      <vt:lpstr>Deployment Process: Running the Extension in SAP Business One</vt:lpstr>
      <vt:lpstr>Deployment Process: Cloud Control Center Deploy to Could Environment</vt:lpstr>
      <vt:lpstr>Deployment Process: Cloud Control Center Assign to Service Unit</vt:lpstr>
      <vt:lpstr>Deployment Process: Cloud Control Center Assign to Tenant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Lightweight Deployment</dc:title>
  <dc:creator>krisztian.papai@sap.com</dc:creator>
  <cp:keywords>2019/16:9/white</cp:keywords>
  <cp:lastModifiedBy>Papai, Krisztian</cp:lastModifiedBy>
  <cp:revision>2</cp:revision>
  <dcterms:created xsi:type="dcterms:W3CDTF">2019-01-14T14:01:02Z</dcterms:created>
  <dcterms:modified xsi:type="dcterms:W3CDTF">2019-07-09T09:27:39Z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