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6"/>
  </p:notesMasterIdLst>
  <p:handoutMasterIdLst>
    <p:handoutMasterId r:id="rId27"/>
  </p:handoutMasterIdLst>
  <p:sldIdLst>
    <p:sldId id="447" r:id="rId6"/>
    <p:sldId id="863" r:id="rId7"/>
    <p:sldId id="429" r:id="rId8"/>
    <p:sldId id="843" r:id="rId9"/>
    <p:sldId id="845" r:id="rId10"/>
    <p:sldId id="846" r:id="rId11"/>
    <p:sldId id="861" r:id="rId12"/>
    <p:sldId id="848" r:id="rId13"/>
    <p:sldId id="850" r:id="rId14"/>
    <p:sldId id="851" r:id="rId15"/>
    <p:sldId id="852" r:id="rId16"/>
    <p:sldId id="853" r:id="rId17"/>
    <p:sldId id="849" r:id="rId18"/>
    <p:sldId id="862" r:id="rId19"/>
    <p:sldId id="855" r:id="rId20"/>
    <p:sldId id="857" r:id="rId21"/>
    <p:sldId id="858" r:id="rId22"/>
    <p:sldId id="859" r:id="rId23"/>
    <p:sldId id="860" r:id="rId24"/>
    <p:sldId id="265" r:id="rId2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93C78F-5D99-4D6C-BF7B-B9719EC704C3}" v="5" dt="2019-07-09T09:49:38.194"/>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1520" autoAdjust="0"/>
  </p:normalViewPr>
  <p:slideViewPr>
    <p:cSldViewPr snapToGrid="0" showGuides="1">
      <p:cViewPr varScale="1">
        <p:scale>
          <a:sx n="70" d="100"/>
          <a:sy n="70" d="100"/>
        </p:scale>
        <p:origin x="1075" y="62"/>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i, Krisztian" userId="45ce17a5-7050-4b06-9306-4e3e15f2359a" providerId="ADAL" clId="{5893C78F-5D99-4D6C-BF7B-B9719EC704C3}"/>
    <pc:docChg chg="modSld">
      <pc:chgData name="Papai, Krisztian" userId="45ce17a5-7050-4b06-9306-4e3e15f2359a" providerId="ADAL" clId="{5893C78F-5D99-4D6C-BF7B-B9719EC704C3}" dt="2019-07-09T09:49:38.194" v="4" actId="207"/>
      <pc:docMkLst>
        <pc:docMk/>
      </pc:docMkLst>
      <pc:sldChg chg="modSp modNotesTx">
        <pc:chgData name="Papai, Krisztian" userId="45ce17a5-7050-4b06-9306-4e3e15f2359a" providerId="ADAL" clId="{5893C78F-5D99-4D6C-BF7B-B9719EC704C3}" dt="2019-07-09T09:49:38.194" v="4" actId="207"/>
        <pc:sldMkLst>
          <pc:docMk/>
          <pc:sldMk cId="3262179408" sldId="447"/>
        </pc:sldMkLst>
        <pc:spChg chg="mod">
          <ac:chgData name="Papai, Krisztian" userId="45ce17a5-7050-4b06-9306-4e3e15f2359a" providerId="ADAL" clId="{5893C78F-5D99-4D6C-BF7B-B9719EC704C3}" dt="2019-07-08T07:59:02.832" v="3" actId="20577"/>
          <ac:spMkLst>
            <pc:docMk/>
            <pc:sldMk cId="3262179408" sldId="447"/>
            <ac:spMk id="3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Welcome to the Lightweight Deployment Upgrade, Additional Features, and Troubleshooting course topic.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This slide shows an example, where we can see the currently supported options. For the full option list and examples, you can use the parameter help for the Extension Package tool.</a:t>
            </a:r>
          </a:p>
          <a:p>
            <a:pPr rtl="0"/>
            <a:r>
              <a:rPr lang="en-US" sz="1400" kern="1200" dirty="0">
                <a:solidFill>
                  <a:schemeClr val="tx1"/>
                </a:solidFill>
                <a:effectLst/>
                <a:latin typeface="+mn-lt"/>
                <a:ea typeface="+mn-ea"/>
                <a:cs typeface="+mn-cs"/>
              </a:rPr>
              <a:t>The option “v” stands for the extension version. By entering the option “86”, we provide the 32-bit add-on executable file. It will include all files and subfolders. If we want to exclude some files from the package, then we have to use the option “ex” and specify the suffix.</a:t>
            </a:r>
          </a:p>
          <a:p>
            <a:pPr rtl="0"/>
            <a:r>
              <a:rPr lang="en-US" sz="1400" kern="1200" dirty="0">
                <a:solidFill>
                  <a:schemeClr val="tx1"/>
                </a:solidFill>
                <a:effectLst/>
                <a:latin typeface="+mn-lt"/>
                <a:ea typeface="+mn-ea"/>
                <a:cs typeface="+mn-cs"/>
              </a:rPr>
              <a:t>The option “64” stands for the 64-bit add-on version. We could use the “ex” option here as well.</a:t>
            </a:r>
          </a:p>
          <a:p>
            <a:pPr rtl="0"/>
            <a:r>
              <a:rPr lang="en-US" sz="1400" kern="1200" dirty="0">
                <a:solidFill>
                  <a:schemeClr val="tx1"/>
                </a:solidFill>
                <a:effectLst/>
                <a:latin typeface="+mn-lt"/>
                <a:ea typeface="+mn-ea"/>
                <a:cs typeface="+mn-cs"/>
              </a:rPr>
              <a:t>To provide the basic extension information, we will need to use the mandatory option “s”, where the ARD file location should be placed. </a:t>
            </a:r>
          </a:p>
          <a:p>
            <a:pPr rtl="0"/>
            <a:r>
              <a:rPr lang="en-US" sz="1400" kern="1200" dirty="0">
                <a:solidFill>
                  <a:schemeClr val="tx1"/>
                </a:solidFill>
                <a:effectLst/>
                <a:latin typeface="+mn-lt"/>
                <a:ea typeface="+mn-ea"/>
                <a:cs typeface="+mn-cs"/>
              </a:rPr>
              <a:t>It is also necessary to use the “p” option to let the tool know the archive to which we want to save the extension content.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2600788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The Browser Access Service must be deployed. Then, in the Extension Package tool, you have to set the Support Client Type property to Browser or the Both option on the Basic Information screen. We can then consume the extension in our browser-based SAP Business One client.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410503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To use this feature, we have to install the SAP Business One studio package with the option “SAP Business One studio for Microsoft Visual Studio”.</a:t>
            </a:r>
          </a:p>
          <a:p>
            <a:pPr rtl="0"/>
            <a:r>
              <a:rPr lang="en-US" sz="1400" kern="1200" dirty="0">
                <a:solidFill>
                  <a:schemeClr val="tx1"/>
                </a:solidFill>
                <a:effectLst/>
                <a:latin typeface="+mn-lt"/>
                <a:ea typeface="+mn-ea"/>
                <a:cs typeface="+mn-cs"/>
              </a:rPr>
              <a:t>After we open our add-on project in Visual Studio, the Extension Package tools are linked automatically. A new menu option called SAP Business One studio is available in Visual Studio.</a:t>
            </a:r>
          </a:p>
          <a:p>
            <a:pPr rtl="0"/>
            <a:r>
              <a:rPr lang="en-US" sz="1400" kern="1200" dirty="0">
                <a:solidFill>
                  <a:schemeClr val="tx1"/>
                </a:solidFill>
                <a:effectLst/>
                <a:latin typeface="+mn-lt"/>
                <a:ea typeface="+mn-ea"/>
                <a:cs typeface="+mn-cs"/>
              </a:rPr>
              <a:t>Please note that not all versions and editions of Microsoft Visual Studio are supported for SAP Business One studio.</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2520410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857533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 next topic is the </a:t>
            </a:r>
            <a:r>
              <a:rPr lang="en-US" sz="1400" dirty="0"/>
              <a:t>trouble</a:t>
            </a:r>
            <a:r>
              <a:rPr lang="en-US" sz="1400" dirty="0">
                <a:solidFill>
                  <a:schemeClr val="accent1"/>
                </a:solidFill>
              </a:rPr>
              <a:t>shooting</a:t>
            </a:r>
            <a:r>
              <a:rPr lang="en-US" dirty="0"/>
              <a: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699274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After completing this topic, you will be able to</a:t>
            </a:r>
          </a:p>
          <a:p>
            <a:pPr lvl="1" rtl="0"/>
            <a:r>
              <a:rPr lang="en-US" sz="1400" kern="1200" dirty="0">
                <a:solidFill>
                  <a:schemeClr val="tx1"/>
                </a:solidFill>
                <a:effectLst/>
                <a:latin typeface="+mn-lt"/>
                <a:ea typeface="+mn-ea"/>
                <a:cs typeface="+mn-cs"/>
              </a:rPr>
              <a:t>Analyze issues during the packaging and deployment phase</a:t>
            </a:r>
          </a:p>
          <a:p>
            <a:pPr lvl="1" rtl="0"/>
            <a:r>
              <a:rPr lang="en-US" sz="1400" kern="1200" dirty="0">
                <a:solidFill>
                  <a:schemeClr val="tx1"/>
                </a:solidFill>
                <a:effectLst/>
                <a:latin typeface="+mn-lt"/>
                <a:ea typeface="+mn-ea"/>
                <a:cs typeface="+mn-cs"/>
              </a:rPr>
              <a:t>Analyze SAP HANA delivery unit-related issues</a:t>
            </a:r>
          </a:p>
          <a:p>
            <a:pPr lvl="1" rtl="0"/>
            <a:r>
              <a:rPr lang="en-US" sz="1400" kern="1200" dirty="0">
                <a:solidFill>
                  <a:schemeClr val="tx1"/>
                </a:solidFill>
                <a:effectLst/>
                <a:latin typeface="+mn-lt"/>
                <a:ea typeface="+mn-ea"/>
                <a:cs typeface="+mn-cs"/>
              </a:rPr>
              <a:t>Analyze runtime phase-related issues</a:t>
            </a:r>
          </a:p>
          <a:p>
            <a:pPr lvl="1" rtl="0"/>
            <a:r>
              <a:rPr lang="en-US" sz="1400" kern="1200" dirty="0">
                <a:solidFill>
                  <a:schemeClr val="tx1"/>
                </a:solidFill>
                <a:effectLst/>
                <a:latin typeface="+mn-lt"/>
                <a:ea typeface="+mn-ea"/>
                <a:cs typeface="+mn-cs"/>
              </a:rPr>
              <a:t>Know the database structures used for Lightweight deployment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845024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The Extension Package tool automatically displays a message box if any mandatory parameters are not filled. If you encounter any other issues in the packaging process, you need to refer to the Extension Manager log file, where you can find more information about the issue.</a:t>
            </a:r>
          </a:p>
          <a:p>
            <a:pPr rtl="0"/>
            <a:r>
              <a:rPr lang="en-US" sz="1400" kern="1200" dirty="0">
                <a:solidFill>
                  <a:schemeClr val="tx1"/>
                </a:solidFill>
                <a:effectLst/>
                <a:latin typeface="+mn-lt"/>
                <a:ea typeface="+mn-ea"/>
                <a:cs typeface="+mn-cs"/>
              </a:rPr>
              <a:t>We might have also some issues in the deployment part. In that case, we can check the SAP Business One Extension Manager site’s Console Log for more details. If we encounter console errors, this usually involves an SLDDATA inconsistency, which you can quickly solve by reinstalling the SAP Business One SLD. Alternatively, we might also contact SAP SME Support, to prepare a specific fix for us.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extLst>
      <p:ext uri="{BB962C8B-B14F-4D97-AF65-F5344CB8AC3E}">
        <p14:creationId xmlns:p14="http://schemas.microsoft.com/office/powerpoint/2010/main" val="3485290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sz="1400" dirty="0">
                <a:effectLst/>
                <a:latin typeface="Calibri" panose="020F0502020204030204" pitchFamily="34" charset="0"/>
                <a:ea typeface="DengXian" panose="02010600030101010101" pitchFamily="2" charset="-122"/>
                <a:cs typeface="Arial" panose="020B0604020202020204" pitchFamily="34" charset="0"/>
              </a:rPr>
              <a:t>We might also encounter SAP HANA </a:t>
            </a:r>
            <a:r>
              <a:rPr lang="en-US" sz="1400" dirty="0" err="1">
                <a:effectLst/>
                <a:latin typeface="Calibri" panose="020F0502020204030204" pitchFamily="34" charset="0"/>
                <a:ea typeface="DengXian" panose="02010600030101010101" pitchFamily="2" charset="-122"/>
                <a:cs typeface="Arial" panose="020B0604020202020204" pitchFamily="34" charset="0"/>
              </a:rPr>
              <a:t>xApp</a:t>
            </a:r>
            <a:r>
              <a:rPr lang="en-US" sz="1400" dirty="0">
                <a:effectLst/>
                <a:latin typeface="Calibri" panose="020F0502020204030204" pitchFamily="34" charset="0"/>
                <a:ea typeface="DengXian" panose="02010600030101010101" pitchFamily="2" charset="-122"/>
                <a:cs typeface="Arial" panose="020B0604020202020204" pitchFamily="34" charset="0"/>
              </a:rPr>
              <a:t> deployment-related issues. This kind of issue needs to be analyzed in the SAP HANA </a:t>
            </a:r>
            <a:r>
              <a:rPr lang="en-US" sz="1400" dirty="0" err="1">
                <a:effectLst/>
                <a:latin typeface="Calibri" panose="020F0502020204030204" pitchFamily="34" charset="0"/>
                <a:ea typeface="DengXian" panose="02010600030101010101" pitchFamily="2" charset="-122"/>
                <a:cs typeface="Arial" panose="020B0604020202020204" pitchFamily="34" charset="0"/>
              </a:rPr>
              <a:t>Indexserver</a:t>
            </a:r>
            <a:r>
              <a:rPr lang="en-US" sz="1400" dirty="0">
                <a:effectLst/>
                <a:latin typeface="Calibri" panose="020F0502020204030204" pitchFamily="34" charset="0"/>
                <a:ea typeface="DengXian" panose="02010600030101010101" pitchFamily="2" charset="-122"/>
                <a:cs typeface="Arial" panose="020B0604020202020204" pitchFamily="34" charset="0"/>
              </a:rPr>
              <a:t> trace. SAP recommends the following best practice:</a:t>
            </a:r>
          </a:p>
          <a:p>
            <a:pPr marL="342900" lvl="0" indent="-342900" algn="l" rtl="0">
              <a:lnSpc>
                <a:spcPct val="107000"/>
              </a:lnSpc>
              <a:spcAft>
                <a:spcPts val="800"/>
              </a:spcAft>
              <a:buFont typeface="Times New Roman" panose="02020603050405020304" pitchFamily="18" charset="0"/>
              <a:buChar char="-"/>
              <a:tabLst>
                <a:tab pos="457200" algn="l"/>
              </a:tabLst>
            </a:pPr>
            <a:r>
              <a:rPr lang="en-US" sz="1400" dirty="0">
                <a:effectLst/>
                <a:latin typeface="Calibri" panose="020F0502020204030204" pitchFamily="34" charset="0"/>
                <a:ea typeface="DengXian" panose="02010600030101010101" pitchFamily="2" charset="-122"/>
                <a:cs typeface="Arial" panose="020B0604020202020204" pitchFamily="34" charset="0"/>
              </a:rPr>
              <a:t>Clean the trace content in SAP HANA Studio</a:t>
            </a:r>
          </a:p>
          <a:p>
            <a:pPr marL="342900" lvl="0" indent="-342900" algn="l" rtl="0">
              <a:lnSpc>
                <a:spcPct val="107000"/>
              </a:lnSpc>
              <a:spcAft>
                <a:spcPts val="800"/>
              </a:spcAft>
              <a:buFont typeface="Times New Roman" panose="02020603050405020304" pitchFamily="18" charset="0"/>
              <a:buChar char="-"/>
              <a:tabLst>
                <a:tab pos="457200" algn="l"/>
              </a:tabLst>
            </a:pPr>
            <a:r>
              <a:rPr lang="en-US" sz="1400" dirty="0">
                <a:effectLst/>
                <a:latin typeface="Calibri" panose="020F0502020204030204" pitchFamily="34" charset="0"/>
                <a:ea typeface="DengXian" panose="02010600030101010101" pitchFamily="2" charset="-122"/>
                <a:cs typeface="Arial" panose="020B0604020202020204" pitchFamily="34" charset="0"/>
              </a:rPr>
              <a:t>Reproduce the issue</a:t>
            </a:r>
          </a:p>
          <a:p>
            <a:pPr marL="342900" lvl="0" indent="-342900" algn="l" rtl="0">
              <a:lnSpc>
                <a:spcPct val="107000"/>
              </a:lnSpc>
              <a:spcAft>
                <a:spcPts val="800"/>
              </a:spcAft>
              <a:buFont typeface="Times New Roman" panose="02020603050405020304" pitchFamily="18" charset="0"/>
              <a:buChar char="-"/>
              <a:tabLst>
                <a:tab pos="457200" algn="l"/>
              </a:tabLst>
            </a:pPr>
            <a:r>
              <a:rPr lang="en-US" sz="1400" dirty="0">
                <a:effectLst/>
                <a:latin typeface="Calibri" panose="020F0502020204030204" pitchFamily="34" charset="0"/>
                <a:ea typeface="DengXian" panose="02010600030101010101" pitchFamily="2" charset="-122"/>
                <a:cs typeface="Arial" panose="020B0604020202020204" pitchFamily="34" charset="0"/>
              </a:rPr>
              <a:t>Log on to the Linux terminal</a:t>
            </a:r>
          </a:p>
          <a:p>
            <a:pPr marL="342900" lvl="0" indent="-342900" algn="l" rtl="0">
              <a:lnSpc>
                <a:spcPct val="107000"/>
              </a:lnSpc>
              <a:spcAft>
                <a:spcPts val="800"/>
              </a:spcAft>
              <a:buFont typeface="Times New Roman" panose="02020603050405020304" pitchFamily="18" charset="0"/>
              <a:buChar char="-"/>
              <a:tabLst>
                <a:tab pos="457200" algn="l"/>
              </a:tabLst>
            </a:pPr>
            <a:r>
              <a:rPr lang="en-US" sz="1400" dirty="0">
                <a:effectLst/>
                <a:latin typeface="Calibri" panose="020F0502020204030204" pitchFamily="34" charset="0"/>
                <a:ea typeface="DengXian" panose="02010600030101010101" pitchFamily="2" charset="-122"/>
                <a:cs typeface="Arial" panose="020B0604020202020204" pitchFamily="34" charset="0"/>
              </a:rPr>
              <a:t>Log on as the system admin user</a:t>
            </a:r>
          </a:p>
          <a:p>
            <a:pPr marL="342900" lvl="0" indent="-342900" algn="l" rtl="0">
              <a:lnSpc>
                <a:spcPct val="107000"/>
              </a:lnSpc>
              <a:spcAft>
                <a:spcPts val="800"/>
              </a:spcAft>
              <a:buFont typeface="Times New Roman" panose="02020603050405020304" pitchFamily="18" charset="0"/>
              <a:buChar char="-"/>
              <a:tabLst>
                <a:tab pos="457200" algn="l"/>
              </a:tabLst>
            </a:pPr>
            <a:r>
              <a:rPr lang="en-US" sz="1400" dirty="0">
                <a:effectLst/>
                <a:latin typeface="Calibri" panose="020F0502020204030204" pitchFamily="34" charset="0"/>
                <a:ea typeface="DengXian" panose="02010600030101010101" pitchFamily="2" charset="-122"/>
                <a:cs typeface="Arial" panose="020B0604020202020204" pitchFamily="34" charset="0"/>
              </a:rPr>
              <a:t>Change to the trace directory</a:t>
            </a:r>
          </a:p>
          <a:p>
            <a:pPr marL="342900" lvl="0" indent="-342900" algn="l" rtl="0">
              <a:lnSpc>
                <a:spcPct val="107000"/>
              </a:lnSpc>
              <a:spcAft>
                <a:spcPts val="800"/>
              </a:spcAft>
              <a:buFont typeface="Times New Roman" panose="02020603050405020304" pitchFamily="18" charset="0"/>
              <a:buChar char="-"/>
              <a:tabLst>
                <a:tab pos="457200" algn="l"/>
              </a:tabLst>
            </a:pPr>
            <a:r>
              <a:rPr lang="en-US" sz="1400" dirty="0">
                <a:effectLst/>
                <a:latin typeface="Calibri" panose="020F0502020204030204" pitchFamily="34" charset="0"/>
                <a:ea typeface="DengXian" panose="02010600030101010101" pitchFamily="2" charset="-122"/>
                <a:cs typeface="Arial" panose="020B0604020202020204" pitchFamily="34" charset="0"/>
              </a:rPr>
              <a:t>Search for repository errors using the grep command</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Tree>
    <p:extLst>
      <p:ext uri="{BB962C8B-B14F-4D97-AF65-F5344CB8AC3E}">
        <p14:creationId xmlns:p14="http://schemas.microsoft.com/office/powerpoint/2010/main" val="625771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If we encounter any errors in the runtime phase, then SAP Business One offers a number of log files where we might search. </a:t>
            </a:r>
          </a:p>
          <a:p>
            <a:pPr rtl="0"/>
            <a:r>
              <a:rPr lang="en-US" sz="1400" kern="1200" dirty="0">
                <a:solidFill>
                  <a:schemeClr val="tx1"/>
                </a:solidFill>
                <a:effectLst/>
                <a:latin typeface="+mn-lt"/>
                <a:ea typeface="+mn-ea"/>
                <a:cs typeface="+mn-cs"/>
              </a:rPr>
              <a:t>SAP recommends changing the SAP Business One login level, to get more details for our analysis.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extLst>
      <p:ext uri="{BB962C8B-B14F-4D97-AF65-F5344CB8AC3E}">
        <p14:creationId xmlns:p14="http://schemas.microsoft.com/office/powerpoint/2010/main" val="1827205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The extension-related content is stored in the SLDDATA database on Microsoft SQL Server and in the SLDDATA schema using the SAP HANA database engine.</a:t>
            </a:r>
          </a:p>
          <a:p>
            <a:pPr rtl="0"/>
            <a:r>
              <a:rPr lang="en-US" sz="1400" kern="1200" dirty="0">
                <a:solidFill>
                  <a:schemeClr val="tx1"/>
                </a:solidFill>
                <a:effectLst/>
                <a:latin typeface="+mn-lt"/>
                <a:ea typeface="+mn-ea"/>
                <a:cs typeface="+mn-cs"/>
              </a:rPr>
              <a:t>On this slide, we can see the database tables related to the extensions. </a:t>
            </a:r>
          </a:p>
          <a:p>
            <a:pPr rtl="0"/>
            <a:r>
              <a:rPr lang="en-US" sz="1400" kern="1200" dirty="0">
                <a:solidFill>
                  <a:schemeClr val="tx1"/>
                </a:solidFill>
                <a:effectLst/>
                <a:latin typeface="+mn-lt"/>
                <a:ea typeface="+mn-ea"/>
                <a:cs typeface="+mn-cs"/>
              </a:rPr>
              <a:t>The first five tables are relevant only for the on premise installation. </a:t>
            </a:r>
          </a:p>
          <a:p>
            <a:pPr rtl="0"/>
            <a:r>
              <a:rPr lang="en-US" sz="1400" kern="1200" dirty="0">
                <a:solidFill>
                  <a:schemeClr val="tx1"/>
                </a:solidFill>
                <a:effectLst/>
                <a:latin typeface="+mn-lt"/>
                <a:ea typeface="+mn-ea"/>
                <a:cs typeface="+mn-cs"/>
              </a:rPr>
              <a:t>In the SAP Business One Cloud, all the tables are used.</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extLst>
      <p:ext uri="{BB962C8B-B14F-4D97-AF65-F5344CB8AC3E}">
        <p14:creationId xmlns:p14="http://schemas.microsoft.com/office/powerpoint/2010/main" val="73327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In this unit, we will cover the following main topics:</a:t>
            </a:r>
          </a:p>
          <a:p>
            <a:pPr lvl="1" rtl="0"/>
            <a:r>
              <a:rPr lang="en-US" sz="1400" kern="1200" dirty="0">
                <a:solidFill>
                  <a:schemeClr val="tx1"/>
                </a:solidFill>
                <a:effectLst/>
                <a:latin typeface="+mn-lt"/>
                <a:ea typeface="+mn-ea"/>
                <a:cs typeface="+mn-cs"/>
              </a:rPr>
              <a:t>Upgrade process</a:t>
            </a:r>
          </a:p>
          <a:p>
            <a:pPr lvl="1" rtl="0"/>
            <a:r>
              <a:rPr lang="en-US" sz="1400" kern="1200" dirty="0">
                <a:solidFill>
                  <a:schemeClr val="tx1"/>
                </a:solidFill>
                <a:effectLst/>
                <a:latin typeface="+mn-lt"/>
                <a:ea typeface="+mn-ea"/>
                <a:cs typeface="+mn-cs"/>
              </a:rPr>
              <a:t>Additional features</a:t>
            </a:r>
          </a:p>
          <a:p>
            <a:pPr lvl="1" rtl="0"/>
            <a:r>
              <a:rPr lang="en-US" sz="1400" kern="1200" dirty="0">
                <a:solidFill>
                  <a:schemeClr val="tx1"/>
                </a:solidFill>
                <a:effectLst/>
                <a:latin typeface="+mn-lt"/>
                <a:ea typeface="+mn-ea"/>
                <a:cs typeface="+mn-cs"/>
              </a:rPr>
              <a:t>Troubleshooting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79351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Let’s start with the upgrade process topic.</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987564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After completing this topic, you will be able to perform the upgrade process.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908071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ct val="107000"/>
              </a:lnSpc>
              <a:spcAft>
                <a:spcPts val="800"/>
              </a:spcAft>
            </a:pPr>
            <a:r>
              <a:rPr lang="en-US" sz="1400" dirty="0">
                <a:effectLst/>
                <a:latin typeface="Calibri" panose="020F0502020204030204" pitchFamily="34" charset="0"/>
                <a:ea typeface="DengXian" panose="02010600030101010101" pitchFamily="2" charset="-122"/>
                <a:cs typeface="Arial" panose="020B0604020202020204" pitchFamily="34" charset="0"/>
              </a:rPr>
              <a:t>The first scenario is to prepare a new version of the extension and deploy it to a standalone SAP Business One client.</a:t>
            </a:r>
          </a:p>
          <a:p>
            <a:pPr algn="l" rtl="0">
              <a:lnSpc>
                <a:spcPct val="107000"/>
              </a:lnSpc>
              <a:spcAft>
                <a:spcPts val="800"/>
              </a:spcAft>
            </a:pPr>
            <a:r>
              <a:rPr lang="en-US" sz="1400" dirty="0">
                <a:effectLst/>
                <a:latin typeface="Calibri" panose="020F0502020204030204" pitchFamily="34" charset="0"/>
                <a:ea typeface="DengXian" panose="02010600030101010101" pitchFamily="2" charset="-122"/>
                <a:cs typeface="Arial" panose="020B0604020202020204" pitchFamily="34" charset="0"/>
              </a:rPr>
              <a:t>The main steps here are:</a:t>
            </a:r>
          </a:p>
          <a:p>
            <a:pPr marL="342900" lvl="0" indent="-342900" algn="l" rtl="0">
              <a:lnSpc>
                <a:spcPct val="107000"/>
              </a:lnSpc>
              <a:spcAft>
                <a:spcPts val="800"/>
              </a:spcAft>
              <a:buFont typeface="Times New Roman" panose="02020603050405020304" pitchFamily="18" charset="0"/>
              <a:buChar char="-"/>
              <a:tabLst>
                <a:tab pos="457200" algn="l"/>
              </a:tabLst>
            </a:pPr>
            <a:r>
              <a:rPr lang="en-US" sz="1400" dirty="0">
                <a:effectLst/>
                <a:latin typeface="Calibri" panose="020F0502020204030204" pitchFamily="34" charset="0"/>
                <a:ea typeface="DengXian" panose="02010600030101010101" pitchFamily="2" charset="-122"/>
                <a:cs typeface="Arial" panose="020B0604020202020204" pitchFamily="34" charset="0"/>
              </a:rPr>
              <a:t>In Extension Packager tool, you need to change the Extension Version property to a higher number.</a:t>
            </a:r>
          </a:p>
          <a:p>
            <a:pPr marL="342900" lvl="0" indent="-342900" algn="l" rtl="0">
              <a:lnSpc>
                <a:spcPct val="107000"/>
              </a:lnSpc>
              <a:spcAft>
                <a:spcPts val="800"/>
              </a:spcAft>
              <a:buFont typeface="Times New Roman" panose="02020603050405020304" pitchFamily="18" charset="0"/>
              <a:buChar char="-"/>
              <a:tabLst>
                <a:tab pos="457200" algn="l"/>
              </a:tabLst>
            </a:pPr>
            <a:r>
              <a:rPr lang="en-US" sz="1400" dirty="0">
                <a:effectLst/>
                <a:latin typeface="Calibri" panose="020F0502020204030204" pitchFamily="34" charset="0"/>
                <a:ea typeface="DengXian" panose="02010600030101010101" pitchFamily="2" charset="-122"/>
                <a:cs typeface="Arial" panose="020B0604020202020204" pitchFamily="34" charset="0"/>
              </a:rPr>
              <a:t>Import the higher version extension’s archive file into SAP Business One Extension Manager. </a:t>
            </a:r>
          </a:p>
          <a:p>
            <a:pPr marL="342900" lvl="0" indent="-342900" algn="l" rtl="0">
              <a:lnSpc>
                <a:spcPct val="107000"/>
              </a:lnSpc>
              <a:spcAft>
                <a:spcPts val="800"/>
              </a:spcAft>
              <a:buFont typeface="Times New Roman" panose="02020603050405020304" pitchFamily="18" charset="0"/>
              <a:buChar char="-"/>
              <a:tabLst>
                <a:tab pos="457200" algn="l"/>
              </a:tabLst>
            </a:pPr>
            <a:r>
              <a:rPr lang="en-US" sz="1400" dirty="0">
                <a:effectLst/>
                <a:latin typeface="Calibri" panose="020F0502020204030204" pitchFamily="34" charset="0"/>
                <a:ea typeface="DengXian" panose="02010600030101010101" pitchFamily="2" charset="-122"/>
                <a:cs typeface="Arial" panose="020B0604020202020204" pitchFamily="34" charset="0"/>
              </a:rPr>
              <a:t>Assign the extension to a company in SAP Business One Extension Manager.</a:t>
            </a:r>
          </a:p>
          <a:p>
            <a:pPr marL="342900" lvl="0" indent="-342900" algn="l" rtl="0">
              <a:lnSpc>
                <a:spcPct val="107000"/>
              </a:lnSpc>
              <a:spcAft>
                <a:spcPts val="800"/>
              </a:spcAft>
              <a:buFont typeface="Times New Roman" panose="02020603050405020304" pitchFamily="18" charset="0"/>
              <a:buChar char="-"/>
              <a:tabLst>
                <a:tab pos="457200" algn="l"/>
              </a:tabLst>
            </a:pPr>
            <a:r>
              <a:rPr lang="en-US" sz="1400" dirty="0">
                <a:effectLst/>
                <a:latin typeface="Calibri" panose="020F0502020204030204" pitchFamily="34" charset="0"/>
                <a:ea typeface="DengXian" panose="02010600030101010101" pitchFamily="2" charset="-122"/>
                <a:cs typeface="Arial" panose="020B0604020202020204" pitchFamily="34" charset="0"/>
              </a:rPr>
              <a:t>Run the extension in the SAP Business One client. </a:t>
            </a:r>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2228050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The second scenario involves preparing a new version of the extension and deploying it to a terminal service environment where the SAP Business One client is used by multiple users or to SAP Business One Cloud.</a:t>
            </a:r>
          </a:p>
          <a:p>
            <a:pPr rtl="0"/>
            <a:r>
              <a:rPr lang="en-US" sz="1400" kern="1200" dirty="0">
                <a:solidFill>
                  <a:schemeClr val="tx1"/>
                </a:solidFill>
                <a:effectLst/>
                <a:latin typeface="+mn-lt"/>
                <a:ea typeface="+mn-ea"/>
                <a:cs typeface="+mn-cs"/>
              </a:rPr>
              <a:t>It is necessary to ensure that the specific extensions are not being used by any user . Once the new version of the extension package is generated by the Extension Packager tool, you should check the add-on executable name by opening the archive and exploring the executable file name.</a:t>
            </a:r>
          </a:p>
          <a:p>
            <a:pPr rtl="0"/>
            <a:r>
              <a:rPr lang="en-US" sz="1400" kern="1200" dirty="0">
                <a:solidFill>
                  <a:schemeClr val="tx1"/>
                </a:solidFill>
                <a:effectLst/>
                <a:latin typeface="+mn-lt"/>
                <a:ea typeface="+mn-ea"/>
                <a:cs typeface="+mn-cs"/>
              </a:rPr>
              <a:t>You should then verify that this executable file is not being used by any user, by checking the terminal server’s or presentation server’s Task Manager.</a:t>
            </a:r>
          </a:p>
          <a:p>
            <a:pPr rtl="0"/>
            <a:r>
              <a:rPr lang="en-US" sz="1400" kern="1200" dirty="0">
                <a:solidFill>
                  <a:schemeClr val="tx1"/>
                </a:solidFill>
                <a:effectLst/>
                <a:latin typeface="+mn-lt"/>
                <a:ea typeface="+mn-ea"/>
                <a:cs typeface="+mn-cs"/>
              </a:rPr>
              <a:t>Once we are sure that the extension is not being used, we can simply import the package, which performs the upgrade process automatically.</a:t>
            </a:r>
          </a:p>
          <a:p>
            <a:pPr rtl="0"/>
            <a:r>
              <a:rPr lang="en-US" sz="1400" kern="1200" dirty="0">
                <a:solidFill>
                  <a:schemeClr val="tx1"/>
                </a:solidFill>
                <a:effectLst/>
                <a:latin typeface="+mn-lt"/>
                <a:ea typeface="+mn-ea"/>
                <a:cs typeface="+mn-cs"/>
              </a:rPr>
              <a:t> This is one possible interpretation of the sentence; others are also possible.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2720266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The next topic covers the additional features.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644603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After completing this topic, you will be able to</a:t>
            </a:r>
          </a:p>
          <a:p>
            <a:pPr lvl="1" rtl="0"/>
            <a:r>
              <a:rPr lang="en-US" sz="1400" kern="1200" dirty="0">
                <a:solidFill>
                  <a:schemeClr val="tx1"/>
                </a:solidFill>
                <a:effectLst/>
                <a:latin typeface="+mn-lt"/>
                <a:ea typeface="+mn-ea"/>
                <a:cs typeface="+mn-cs"/>
              </a:rPr>
              <a:t>Know the command line option</a:t>
            </a:r>
          </a:p>
          <a:p>
            <a:pPr lvl="1" rtl="0"/>
            <a:r>
              <a:rPr lang="en-US" sz="1400" kern="1200" dirty="0">
                <a:solidFill>
                  <a:schemeClr val="tx1"/>
                </a:solidFill>
                <a:effectLst/>
                <a:latin typeface="+mn-lt"/>
                <a:ea typeface="+mn-ea"/>
                <a:cs typeface="+mn-cs"/>
              </a:rPr>
              <a:t>Check the capabilities on Browser Access service</a:t>
            </a:r>
          </a:p>
          <a:p>
            <a:pPr lvl="1" rtl="0"/>
            <a:r>
              <a:rPr lang="en-US" sz="1400" kern="1200" dirty="0">
                <a:solidFill>
                  <a:schemeClr val="tx1"/>
                </a:solidFill>
                <a:effectLst/>
                <a:latin typeface="+mn-lt"/>
                <a:ea typeface="+mn-ea"/>
                <a:cs typeface="+mn-cs"/>
              </a:rPr>
              <a:t>Use the Visual Studio to prepare the package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750322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The command line feature for the Extension Package tool is available from version 9.3 patch level 2. The main prerequisite here is to have an ARD file with the basic information properties. This we might achieve by opening the Extension Package tool and filling the Basic Information screen. Then we use the Export button to generate the ARD file. </a:t>
            </a:r>
          </a:p>
          <a:p>
            <a:pPr rtl="0"/>
            <a:r>
              <a:rPr lang="en-US" sz="1400" kern="1200" dirty="0">
                <a:solidFill>
                  <a:schemeClr val="tx1"/>
                </a:solidFill>
                <a:effectLst/>
                <a:latin typeface="+mn-lt"/>
                <a:ea typeface="+mn-ea"/>
                <a:cs typeface="+mn-cs"/>
              </a:rPr>
              <a:t>Afterwards we can use this ARD file with the Extension Package tool from command line in order to automatize the new extension version from our development process.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3633655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1713611"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CONFIDENTIAL: RELEASED FOR CUSTOMERS</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2.JPG"/></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hyperlink" Target="https://launchpad.support.sap.com/#/notes/2503567"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a:xfrm>
            <a:off x="288000" y="5524772"/>
            <a:ext cx="10899174" cy="430887"/>
          </a:xfrm>
        </p:spPr>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dirty="0"/>
              <a:t>TB 1300 - SAP Business One SDK</a:t>
            </a:r>
            <a:br>
              <a:rPr lang="en-US" dirty="0"/>
            </a:br>
            <a:r>
              <a:rPr lang="en-US" dirty="0">
                <a:solidFill>
                  <a:schemeClr val="accent1"/>
                </a:solidFill>
              </a:rPr>
              <a:t>Lightweight Deployment – Upgrade, Additional Features and Troubleshooting</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04001" y="504000"/>
            <a:ext cx="11186476" cy="677108"/>
          </a:xfrm>
        </p:spPr>
        <p:txBody>
          <a:bodyPr/>
          <a:lstStyle/>
          <a:p>
            <a:r>
              <a:rPr lang="en-US" dirty="0">
                <a:ea typeface="ヒラギノ角ゴ Pro W3" pitchFamily="-84" charset="-128"/>
              </a:rPr>
              <a:t>Additional Features: </a:t>
            </a:r>
            <a:r>
              <a:rPr lang="en-US" dirty="0"/>
              <a:t>Command Line</a:t>
            </a:r>
            <a:br>
              <a:rPr lang="en-US" dirty="0"/>
            </a:br>
            <a:r>
              <a:rPr lang="en-US" sz="2000" dirty="0"/>
              <a:t>Example</a:t>
            </a:r>
          </a:p>
        </p:txBody>
      </p:sp>
      <p:sp>
        <p:nvSpPr>
          <p:cNvPr id="6" name="Text Placeholder 2"/>
          <p:cNvSpPr>
            <a:spLocks noGrp="1"/>
          </p:cNvSpPr>
          <p:nvPr>
            <p:ph type="body" sz="quarter" idx="10"/>
          </p:nvPr>
        </p:nvSpPr>
        <p:spPr>
          <a:xfrm>
            <a:off x="941367" y="1412282"/>
            <a:ext cx="10582855" cy="2572567"/>
          </a:xfrm>
        </p:spPr>
        <p:txBody>
          <a:bodyPr/>
          <a:lstStyle/>
          <a:p>
            <a:pPr marL="0" lvl="1" indent="0">
              <a:buNone/>
            </a:pPr>
            <a:r>
              <a:rPr lang="en-US" sz="1800" dirty="0">
                <a:solidFill>
                  <a:srgbClr val="FFC000"/>
                </a:solidFill>
              </a:rPr>
              <a:t>ExtensionPackage.exe </a:t>
            </a:r>
          </a:p>
          <a:p>
            <a:pPr marL="0" lvl="1" indent="0">
              <a:buNone/>
            </a:pPr>
            <a:r>
              <a:rPr lang="en-US" sz="1800" dirty="0">
                <a:solidFill>
                  <a:srgbClr val="FFC000"/>
                </a:solidFill>
              </a:rPr>
              <a:t>/v: </a:t>
            </a:r>
            <a:r>
              <a:rPr lang="en-US" sz="1800" dirty="0"/>
              <a:t>"1.3“ (</a:t>
            </a:r>
            <a:r>
              <a:rPr lang="en-US" dirty="0"/>
              <a:t>version of the Add-On solution)</a:t>
            </a:r>
          </a:p>
          <a:p>
            <a:pPr marL="0" lvl="1" indent="0">
              <a:buNone/>
            </a:pPr>
            <a:r>
              <a:rPr lang="en-US" sz="1800" dirty="0">
                <a:solidFill>
                  <a:srgbClr val="FFC000"/>
                </a:solidFill>
              </a:rPr>
              <a:t>/86:</a:t>
            </a:r>
            <a:r>
              <a:rPr lang="en-US" sz="1800" dirty="0"/>
              <a:t> “..\DemoAddOn\bin\x86\Release\DemoAddOn.exe“ </a:t>
            </a:r>
            <a:r>
              <a:rPr lang="en-US" dirty="0"/>
              <a:t>(path to add-on 32 bit executable file)</a:t>
            </a:r>
          </a:p>
          <a:p>
            <a:pPr marL="0" lvl="1" indent="0">
              <a:buNone/>
            </a:pPr>
            <a:r>
              <a:rPr lang="en-US" sz="1800" dirty="0">
                <a:solidFill>
                  <a:srgbClr val="FFC000"/>
                </a:solidFill>
              </a:rPr>
              <a:t>/64:</a:t>
            </a:r>
            <a:r>
              <a:rPr lang="en-US" sz="1800" dirty="0"/>
              <a:t> “..\DemoAddOn\bin\x64\Release\DemoAddOn.exe“ </a:t>
            </a:r>
            <a:r>
              <a:rPr lang="en-US" dirty="0"/>
              <a:t>(path to add-on 64 bit executable file)</a:t>
            </a:r>
          </a:p>
          <a:p>
            <a:pPr marL="0" lvl="1" indent="0">
              <a:buNone/>
            </a:pPr>
            <a:r>
              <a:rPr lang="en-US" sz="1800" dirty="0">
                <a:solidFill>
                  <a:srgbClr val="FFC000"/>
                </a:solidFill>
              </a:rPr>
              <a:t>/p:</a:t>
            </a:r>
            <a:r>
              <a:rPr lang="en-US" sz="1800" dirty="0"/>
              <a:t> "C:\temp\Deployment Package\DemoAddOn.zip“ </a:t>
            </a:r>
            <a:r>
              <a:rPr lang="en-US" dirty="0"/>
              <a:t>(full path to save the output package)</a:t>
            </a:r>
          </a:p>
          <a:p>
            <a:pPr marL="0" lvl="1" indent="0">
              <a:buNone/>
            </a:pPr>
            <a:r>
              <a:rPr lang="en-US" sz="1800" dirty="0">
                <a:solidFill>
                  <a:srgbClr val="FFC000"/>
                </a:solidFill>
              </a:rPr>
              <a:t>/s:</a:t>
            </a:r>
            <a:r>
              <a:rPr lang="en-US" sz="1800" dirty="0"/>
              <a:t> “..\AddOn Deployment Package\DemoAddOn.ard“ 	</a:t>
            </a:r>
            <a:r>
              <a:rPr lang="en-US" dirty="0"/>
              <a:t>(source ARD file which contains basic information)</a:t>
            </a:r>
          </a:p>
          <a:p>
            <a:pPr marL="0" lvl="1" indent="0">
              <a:buNone/>
            </a:pPr>
            <a:r>
              <a:rPr lang="pt-BR" sz="1800" dirty="0">
                <a:solidFill>
                  <a:srgbClr val="FFC000"/>
                </a:solidFill>
              </a:rPr>
              <a:t>/ex:</a:t>
            </a:r>
            <a:r>
              <a:rPr lang="pt-BR" sz="1800" dirty="0"/>
              <a:t> ".dll | .pdb | .manifest | .b1s“ </a:t>
            </a:r>
            <a:r>
              <a:rPr lang="en-US" dirty="0"/>
              <a:t>(exclude files with specified suffixes under the packaging directory)</a:t>
            </a:r>
          </a:p>
          <a:p>
            <a:pPr marL="0" lvl="1" indent="0">
              <a:buNone/>
            </a:pPr>
            <a:endParaRPr lang="en-US" sz="1800" dirty="0"/>
          </a:p>
          <a:p>
            <a:pPr marL="0" lvl="1" indent="0">
              <a:buNone/>
            </a:pPr>
            <a:endParaRPr lang="en-US" sz="1800" dirty="0"/>
          </a:p>
        </p:txBody>
      </p:sp>
      <p:pic>
        <p:nvPicPr>
          <p:cNvPr id="7" name="Picture Placeholder 6"/>
          <p:cNvPicPr>
            <a:picLocks noGrp="1" noChangeAspect="1"/>
          </p:cNvPicPr>
          <p:nvPr>
            <p:ph type="pic" sz="quarter" idx="12"/>
          </p:nvPr>
        </p:nvPicPr>
        <p:blipFill>
          <a:blip r:embed="rId3"/>
          <a:stretch>
            <a:fillRect/>
          </a:stretch>
        </p:blipFill>
        <p:spPr>
          <a:xfrm>
            <a:off x="2355819" y="4264026"/>
            <a:ext cx="7482840" cy="1935480"/>
          </a:xfrm>
        </p:spPr>
      </p:pic>
    </p:spTree>
    <p:extLst>
      <p:ext uri="{BB962C8B-B14F-4D97-AF65-F5344CB8AC3E}">
        <p14:creationId xmlns:p14="http://schemas.microsoft.com/office/powerpoint/2010/main" val="1868872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ea typeface="ヒラギノ角ゴ Pro W3" pitchFamily="-84" charset="-128"/>
              </a:rPr>
              <a:t>Additional Features: </a:t>
            </a:r>
            <a:r>
              <a:rPr lang="en-US" dirty="0"/>
              <a:t>Browser Access</a:t>
            </a:r>
          </a:p>
        </p:txBody>
      </p:sp>
      <p:sp>
        <p:nvSpPr>
          <p:cNvPr id="3" name="Text Placeholder 2"/>
          <p:cNvSpPr>
            <a:spLocks noGrp="1"/>
          </p:cNvSpPr>
          <p:nvPr>
            <p:ph type="body" sz="quarter" idx="10"/>
          </p:nvPr>
        </p:nvSpPr>
        <p:spPr>
          <a:xfrm>
            <a:off x="580627" y="1418741"/>
            <a:ext cx="4861134" cy="2447392"/>
          </a:xfrm>
        </p:spPr>
        <p:txBody>
          <a:bodyPr/>
          <a:lstStyle/>
          <a:p>
            <a:pPr marL="0" lvl="1" indent="0">
              <a:buNone/>
            </a:pPr>
            <a:r>
              <a:rPr lang="en-US" sz="1800" dirty="0">
                <a:solidFill>
                  <a:srgbClr val="FFC000"/>
                </a:solidFill>
              </a:rPr>
              <a:t>Prerequisite</a:t>
            </a:r>
            <a:r>
              <a:rPr lang="en-US" sz="1800" dirty="0"/>
              <a:t>:</a:t>
            </a:r>
          </a:p>
          <a:p>
            <a:pPr marL="0" lvl="1" indent="0">
              <a:buNone/>
            </a:pPr>
            <a:r>
              <a:rPr lang="en-US" sz="1800" dirty="0"/>
              <a:t>The add-on solution must be installed via SAP Business One client, where the BAS is deployed, before it get’s used via Browser Access Service.</a:t>
            </a:r>
          </a:p>
          <a:p>
            <a:pPr marL="0" lvl="1" indent="0">
              <a:buNone/>
            </a:pPr>
            <a:endParaRPr lang="en-US" sz="1800" dirty="0"/>
          </a:p>
          <a:p>
            <a:pPr marL="0" lvl="1" indent="0">
              <a:buNone/>
            </a:pPr>
            <a:r>
              <a:rPr lang="en-US" sz="1800" dirty="0"/>
              <a:t>https://&lt;server&gt;:&lt;port&gt;/dispatcher</a:t>
            </a:r>
          </a:p>
          <a:p>
            <a:pPr marL="0" lvl="1" indent="0">
              <a:buNone/>
            </a:pPr>
            <a:endParaRPr lang="en-US" sz="1800" dirty="0"/>
          </a:p>
          <a:p>
            <a:pPr marL="0" lvl="1" indent="0">
              <a:buNone/>
            </a:pPr>
            <a:endParaRPr lang="en-US" sz="1800" dirty="0"/>
          </a:p>
        </p:txBody>
      </p:sp>
      <p:pic>
        <p:nvPicPr>
          <p:cNvPr id="7" name="Picture Placeholder 6"/>
          <p:cNvPicPr>
            <a:picLocks noGrp="1" noChangeAspect="1"/>
          </p:cNvPicPr>
          <p:nvPr>
            <p:ph type="pic" sz="quarter" idx="12"/>
          </p:nvPr>
        </p:nvPicPr>
        <p:blipFill>
          <a:blip r:embed="rId3"/>
          <a:stretch>
            <a:fillRect/>
          </a:stretch>
        </p:blipFill>
        <p:spPr>
          <a:xfrm>
            <a:off x="6328854" y="1608058"/>
            <a:ext cx="5442010" cy="4650755"/>
          </a:xfrm>
        </p:spPr>
      </p:pic>
      <p:pic>
        <p:nvPicPr>
          <p:cNvPr id="12" name="Picture Placeholder 11"/>
          <p:cNvPicPr>
            <a:picLocks noGrp="1" noChangeAspect="1"/>
          </p:cNvPicPr>
          <p:nvPr>
            <p:ph type="pic" sz="quarter" idx="12"/>
          </p:nvPr>
        </p:nvPicPr>
        <p:blipFill>
          <a:blip r:embed="rId4"/>
          <a:stretch>
            <a:fillRect/>
          </a:stretch>
        </p:blipFill>
        <p:spPr>
          <a:xfrm>
            <a:off x="504001" y="3866133"/>
            <a:ext cx="4937760" cy="2392680"/>
          </a:xfrm>
        </p:spPr>
      </p:pic>
    </p:spTree>
    <p:extLst>
      <p:ext uri="{BB962C8B-B14F-4D97-AF65-F5344CB8AC3E}">
        <p14:creationId xmlns:p14="http://schemas.microsoft.com/office/powerpoint/2010/main" val="4085654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04001" y="504000"/>
            <a:ext cx="11186476" cy="677108"/>
          </a:xfrm>
        </p:spPr>
        <p:txBody>
          <a:bodyPr/>
          <a:lstStyle/>
          <a:p>
            <a:r>
              <a:rPr lang="en-US" dirty="0">
                <a:ea typeface="ヒラギノ角ゴ Pro W3" pitchFamily="-84" charset="-128"/>
              </a:rPr>
              <a:t>Additional Features: </a:t>
            </a:r>
            <a:r>
              <a:rPr lang="en-US" dirty="0"/>
              <a:t>Visual Studio</a:t>
            </a:r>
            <a:br>
              <a:rPr lang="en-US" dirty="0"/>
            </a:br>
            <a:r>
              <a:rPr lang="en-US" sz="2000" dirty="0"/>
              <a:t>Generate Package</a:t>
            </a:r>
          </a:p>
        </p:txBody>
      </p:sp>
      <p:sp>
        <p:nvSpPr>
          <p:cNvPr id="3" name="Text Placeholder 2"/>
          <p:cNvSpPr>
            <a:spLocks noGrp="1"/>
          </p:cNvSpPr>
          <p:nvPr>
            <p:ph type="body" sz="quarter" idx="10"/>
          </p:nvPr>
        </p:nvSpPr>
        <p:spPr>
          <a:xfrm>
            <a:off x="6097239" y="4257142"/>
            <a:ext cx="5607432" cy="2270201"/>
          </a:xfrm>
        </p:spPr>
        <p:txBody>
          <a:bodyPr/>
          <a:lstStyle/>
          <a:p>
            <a:pPr marL="0" lvl="1" indent="0">
              <a:buNone/>
            </a:pPr>
            <a:r>
              <a:rPr lang="en-US" sz="1800" dirty="0"/>
              <a:t>Prerequisites for each Visual Studio versions:</a:t>
            </a:r>
          </a:p>
          <a:p>
            <a:pPr lvl="1"/>
            <a:r>
              <a:rPr lang="en-US" dirty="0"/>
              <a:t>MS VS 2010 </a:t>
            </a:r>
          </a:p>
          <a:p>
            <a:pPr lvl="1"/>
            <a:r>
              <a:rPr lang="en-US" dirty="0"/>
              <a:t>MS VS 2012 – B1 9.1 PL3</a:t>
            </a:r>
          </a:p>
          <a:p>
            <a:pPr lvl="1"/>
            <a:r>
              <a:rPr lang="en-US" dirty="0"/>
              <a:t>MS VS 2013 – B1 9.1 PL3</a:t>
            </a:r>
          </a:p>
          <a:p>
            <a:pPr lvl="1"/>
            <a:r>
              <a:rPr lang="en-US" dirty="0"/>
              <a:t>MS VS 2015 – B1 9.3 PL0</a:t>
            </a:r>
          </a:p>
          <a:p>
            <a:pPr marL="0" lvl="1" indent="0">
              <a:buNone/>
            </a:pPr>
            <a:r>
              <a:rPr lang="en-US" dirty="0"/>
              <a:t>Please note as only Visual Studio </a:t>
            </a:r>
            <a:r>
              <a:rPr lang="en-US" dirty="0">
                <a:solidFill>
                  <a:srgbClr val="FFC000"/>
                </a:solidFill>
              </a:rPr>
              <a:t>Professional</a:t>
            </a:r>
            <a:r>
              <a:rPr lang="en-US" dirty="0"/>
              <a:t> and </a:t>
            </a:r>
            <a:r>
              <a:rPr lang="en-US" dirty="0">
                <a:solidFill>
                  <a:srgbClr val="FFC000"/>
                </a:solidFill>
              </a:rPr>
              <a:t>Enterprise</a:t>
            </a:r>
            <a:r>
              <a:rPr lang="en-US" dirty="0"/>
              <a:t> editions are working together with </a:t>
            </a:r>
            <a:r>
              <a:rPr lang="en-US" dirty="0">
                <a:solidFill>
                  <a:srgbClr val="FFC000"/>
                </a:solidFill>
              </a:rPr>
              <a:t>SAP Business One Studio</a:t>
            </a:r>
            <a:r>
              <a:rPr lang="en-US" dirty="0"/>
              <a:t>.</a:t>
            </a:r>
          </a:p>
        </p:txBody>
      </p:sp>
      <p:pic>
        <p:nvPicPr>
          <p:cNvPr id="6" name="Picture Placeholder 5"/>
          <p:cNvPicPr>
            <a:picLocks noGrp="1" noChangeAspect="1"/>
          </p:cNvPicPr>
          <p:nvPr>
            <p:ph type="pic" sz="quarter" idx="12"/>
          </p:nvPr>
        </p:nvPicPr>
        <p:blipFill>
          <a:blip r:embed="rId3"/>
          <a:stretch>
            <a:fillRect/>
          </a:stretch>
        </p:blipFill>
        <p:spPr>
          <a:xfrm>
            <a:off x="1294067" y="1891498"/>
            <a:ext cx="3810000" cy="2910840"/>
          </a:xfrm>
        </p:spPr>
      </p:pic>
      <p:sp>
        <p:nvSpPr>
          <p:cNvPr id="10" name="Text Placeholder 2"/>
          <p:cNvSpPr>
            <a:spLocks noGrp="1"/>
          </p:cNvSpPr>
          <p:nvPr>
            <p:ph type="body" sz="quarter" idx="10"/>
          </p:nvPr>
        </p:nvSpPr>
        <p:spPr>
          <a:xfrm>
            <a:off x="504001" y="5600583"/>
            <a:ext cx="5390132" cy="603447"/>
          </a:xfrm>
        </p:spPr>
        <p:txBody>
          <a:bodyPr/>
          <a:lstStyle/>
          <a:p>
            <a:pPr marL="0" lvl="1" indent="0" algn="ctr">
              <a:buNone/>
            </a:pPr>
            <a:r>
              <a:rPr lang="en-US" sz="1800" dirty="0"/>
              <a:t>Install SAP Business One Studio Suite with option </a:t>
            </a:r>
            <a:r>
              <a:rPr lang="en-US" sz="1800" dirty="0">
                <a:solidFill>
                  <a:srgbClr val="FFC000"/>
                </a:solidFill>
              </a:rPr>
              <a:t>SAP Business One Studio for Microsoft Visual Studio</a:t>
            </a:r>
          </a:p>
          <a:p>
            <a:pPr marL="0" lvl="1" indent="0">
              <a:buNone/>
            </a:pPr>
            <a:endParaRPr lang="en-US" dirty="0"/>
          </a:p>
        </p:txBody>
      </p:sp>
      <p:pic>
        <p:nvPicPr>
          <p:cNvPr id="14" name="Picture Placeholder 13"/>
          <p:cNvPicPr>
            <a:picLocks noGrp="1" noChangeAspect="1"/>
          </p:cNvPicPr>
          <p:nvPr>
            <p:ph type="pic" sz="quarter" idx="12"/>
          </p:nvPr>
        </p:nvPicPr>
        <p:blipFill>
          <a:blip r:embed="rId4"/>
          <a:stretch>
            <a:fillRect/>
          </a:stretch>
        </p:blipFill>
        <p:spPr>
          <a:xfrm>
            <a:off x="6097239" y="1171745"/>
            <a:ext cx="5152428" cy="2786983"/>
          </a:xfrm>
        </p:spPr>
      </p:pic>
    </p:spTree>
    <p:extLst>
      <p:ext uri="{BB962C8B-B14F-4D97-AF65-F5344CB8AC3E}">
        <p14:creationId xmlns:p14="http://schemas.microsoft.com/office/powerpoint/2010/main" val="3721406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Additional Features</a:t>
            </a:r>
            <a:r>
              <a:rPr lang="en-GB" dirty="0">
                <a:ea typeface="ＭＳ Ｐゴシック" pitchFamily="34" charset="-128"/>
              </a:rPr>
              <a:t>: Topic Summary</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6100" y="1914711"/>
            <a:ext cx="9874376" cy="2026196"/>
          </a:xfrm>
          <a:prstGeom prst="rect">
            <a:avLst/>
          </a:prstGeom>
          <a:noFill/>
        </p:spPr>
        <p:txBody>
          <a:bodyPr wrap="square" lIns="0" tIns="0" rIns="0" bIns="0" rtlCol="0">
            <a:spAutoFit/>
          </a:bodyPr>
          <a:lstStyle/>
          <a:p>
            <a:pPr>
              <a:lnSpc>
                <a:spcPts val="2160"/>
              </a:lnSpc>
              <a:spcBef>
                <a:spcPts val="600"/>
              </a:spcBef>
              <a:spcAft>
                <a:spcPts val="600"/>
              </a:spcAft>
              <a:buClr>
                <a:schemeClr val="tx1"/>
              </a:buClr>
              <a:buSzPct val="80000"/>
              <a:buFont typeface="Wingdings" pitchFamily="2" charset="2"/>
              <a:buNone/>
            </a:pPr>
            <a:r>
              <a:rPr lang="en-US" sz="2200" b="1" dirty="0"/>
              <a:t>You should now be able to:</a:t>
            </a:r>
          </a:p>
          <a:p>
            <a:pPr marL="1588" lvl="1">
              <a:lnSpc>
                <a:spcPts val="2160"/>
              </a:lnSpc>
              <a:spcBef>
                <a:spcPts val="600"/>
              </a:spcBef>
              <a:spcAft>
                <a:spcPts val="600"/>
              </a:spcAft>
              <a:buClr>
                <a:srgbClr val="F0AB00"/>
              </a:buClr>
              <a:buSzPct val="80000"/>
              <a:buNone/>
              <a:defRPr/>
            </a:pPr>
            <a:endParaRPr lang="en-US" sz="2400" kern="0" dirty="0"/>
          </a:p>
          <a:p>
            <a:pPr marL="261938" lvl="1" indent="-260350">
              <a:lnSpc>
                <a:spcPts val="2160"/>
              </a:lnSpc>
              <a:spcBef>
                <a:spcPts val="600"/>
              </a:spcBef>
              <a:spcAft>
                <a:spcPts val="600"/>
              </a:spcAft>
              <a:buClr>
                <a:srgbClr val="F0AB00"/>
              </a:buClr>
              <a:buSzPct val="80000"/>
              <a:buFont typeface="Wingdings" pitchFamily="2" charset="2"/>
              <a:buChar char="n"/>
              <a:defRPr/>
            </a:pPr>
            <a:r>
              <a:rPr lang="en-US" sz="2400" kern="0" dirty="0"/>
              <a:t>Know the command line option</a:t>
            </a:r>
          </a:p>
          <a:p>
            <a:pPr marL="261938" lvl="1" indent="-260350">
              <a:lnSpc>
                <a:spcPts val="2160"/>
              </a:lnSpc>
              <a:spcBef>
                <a:spcPts val="600"/>
              </a:spcBef>
              <a:spcAft>
                <a:spcPts val="600"/>
              </a:spcAft>
              <a:buClr>
                <a:srgbClr val="F0AB00"/>
              </a:buClr>
              <a:buSzPct val="80000"/>
              <a:buFont typeface="Wingdings" pitchFamily="2" charset="2"/>
              <a:buChar char="n"/>
              <a:defRPr/>
            </a:pPr>
            <a:r>
              <a:rPr lang="en-US" sz="2400" kern="0" dirty="0"/>
              <a:t>Check the capabilities on Browser Access service</a:t>
            </a:r>
          </a:p>
          <a:p>
            <a:pPr marL="261938" lvl="1" indent="-260350">
              <a:lnSpc>
                <a:spcPts val="2160"/>
              </a:lnSpc>
              <a:spcBef>
                <a:spcPts val="600"/>
              </a:spcBef>
              <a:spcAft>
                <a:spcPts val="600"/>
              </a:spcAft>
              <a:buClr>
                <a:srgbClr val="F0AB00"/>
              </a:buClr>
              <a:buSzPct val="80000"/>
              <a:buFont typeface="Wingdings" pitchFamily="2" charset="2"/>
              <a:buChar char="n"/>
              <a:defRPr/>
            </a:pPr>
            <a:r>
              <a:rPr lang="en-US" sz="2400" kern="0" dirty="0"/>
              <a:t>Use the Visual Studio to prepare the package</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3"/>
          <a:stretch>
            <a:fillRect/>
          </a:stretch>
        </p:blipFill>
        <p:spPr>
          <a:xfrm>
            <a:off x="504001" y="1330860"/>
            <a:ext cx="931757" cy="932688"/>
          </a:xfrm>
          <a:prstGeom prst="rect">
            <a:avLst/>
          </a:prstGeom>
        </p:spPr>
      </p:pic>
    </p:spTree>
    <p:extLst>
      <p:ext uri="{BB962C8B-B14F-4D97-AF65-F5344CB8AC3E}">
        <p14:creationId xmlns:p14="http://schemas.microsoft.com/office/powerpoint/2010/main" val="158907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000" y="1375046"/>
            <a:ext cx="11185200" cy="677108"/>
          </a:xfrm>
        </p:spPr>
        <p:txBody>
          <a:bodyPr/>
          <a:lstStyle/>
          <a:p>
            <a:r>
              <a:rPr lang="en-US" sz="4000" dirty="0"/>
              <a:t>Trouble</a:t>
            </a:r>
            <a:r>
              <a:rPr lang="en-US" sz="4000" dirty="0">
                <a:solidFill>
                  <a:schemeClr val="accent1"/>
                </a:solidFill>
              </a:rPr>
              <a:t>shooting</a:t>
            </a:r>
            <a:endParaRPr lang="en-US" sz="4000" dirty="0"/>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3370745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Troubleshooting</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6100" y="1914711"/>
            <a:ext cx="9874376" cy="3334246"/>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2200" b="1" kern="0" dirty="0"/>
              <a:t>After completing this topic, you will be able to :</a:t>
            </a:r>
          </a:p>
          <a:p>
            <a:pPr marL="1588" lvl="1">
              <a:lnSpc>
                <a:spcPts val="2160"/>
              </a:lnSpc>
              <a:spcBef>
                <a:spcPts val="600"/>
              </a:spcBef>
              <a:spcAft>
                <a:spcPts val="600"/>
              </a:spcAft>
              <a:buClr>
                <a:srgbClr val="F0AB00"/>
              </a:buClr>
              <a:buSzPct val="80000"/>
              <a:buNone/>
              <a:defRPr/>
            </a:pPr>
            <a:endParaRPr lang="en-US" sz="2400" kern="0" dirty="0"/>
          </a:p>
          <a:p>
            <a:pPr marL="261938" lvl="1" indent="-260350">
              <a:lnSpc>
                <a:spcPts val="2160"/>
              </a:lnSpc>
              <a:spcBef>
                <a:spcPts val="600"/>
              </a:spcBef>
              <a:spcAft>
                <a:spcPts val="600"/>
              </a:spcAft>
              <a:buClr>
                <a:srgbClr val="F0AB00"/>
              </a:buClr>
              <a:buSzPct val="80000"/>
              <a:buFont typeface="Wingdings" pitchFamily="2" charset="2"/>
              <a:buChar char="n"/>
              <a:defRPr/>
            </a:pPr>
            <a:r>
              <a:rPr lang="en-US" sz="2400" kern="0" dirty="0"/>
              <a:t>Analyze the issues during the packaging and deployment phase</a:t>
            </a:r>
          </a:p>
          <a:p>
            <a:pPr marL="261938" lvl="1" indent="-260350">
              <a:lnSpc>
                <a:spcPts val="2160"/>
              </a:lnSpc>
              <a:spcBef>
                <a:spcPts val="600"/>
              </a:spcBef>
              <a:spcAft>
                <a:spcPts val="600"/>
              </a:spcAft>
              <a:buClr>
                <a:srgbClr val="F0AB00"/>
              </a:buClr>
              <a:buSzPct val="80000"/>
              <a:buFont typeface="Wingdings" pitchFamily="2" charset="2"/>
              <a:buChar char="n"/>
              <a:defRPr/>
            </a:pPr>
            <a:r>
              <a:rPr lang="en-US" sz="2400" kern="0" dirty="0"/>
              <a:t>Analyze the SAP HANA Delivery Unit related issues</a:t>
            </a:r>
          </a:p>
          <a:p>
            <a:pPr marL="261938" lvl="1" indent="-260350">
              <a:lnSpc>
                <a:spcPts val="2160"/>
              </a:lnSpc>
              <a:spcBef>
                <a:spcPts val="600"/>
              </a:spcBef>
              <a:spcAft>
                <a:spcPts val="600"/>
              </a:spcAft>
              <a:buClr>
                <a:srgbClr val="F0AB00"/>
              </a:buClr>
              <a:buSzPct val="80000"/>
              <a:buFont typeface="Wingdings" pitchFamily="2" charset="2"/>
              <a:buChar char="n"/>
              <a:defRPr/>
            </a:pPr>
            <a:r>
              <a:rPr lang="en-US" sz="2400" kern="0" dirty="0"/>
              <a:t>Analyze the runtime phase related issues</a:t>
            </a:r>
          </a:p>
          <a:p>
            <a:pPr marL="261938" lvl="1" indent="-260350">
              <a:lnSpc>
                <a:spcPts val="2160"/>
              </a:lnSpc>
              <a:spcBef>
                <a:spcPts val="600"/>
              </a:spcBef>
              <a:spcAft>
                <a:spcPts val="600"/>
              </a:spcAft>
              <a:buClr>
                <a:srgbClr val="F0AB00"/>
              </a:buClr>
              <a:buSzPct val="80000"/>
              <a:buFont typeface="Wingdings" pitchFamily="2" charset="2"/>
              <a:buChar char="n"/>
              <a:defRPr/>
            </a:pPr>
            <a:r>
              <a:rPr lang="en-US" sz="2400" kern="0" dirty="0"/>
              <a:t>Know the database structures used for Lightweight deployment</a:t>
            </a:r>
          </a:p>
          <a:p>
            <a:pPr marL="261938" lvl="1" indent="-260350">
              <a:lnSpc>
                <a:spcPts val="2160"/>
              </a:lnSpc>
              <a:spcBef>
                <a:spcPts val="600"/>
              </a:spcBef>
              <a:spcAft>
                <a:spcPts val="600"/>
              </a:spcAft>
              <a:buClr>
                <a:srgbClr val="F0AB00"/>
              </a:buClr>
              <a:buSzPct val="80000"/>
              <a:buFont typeface="Wingdings" pitchFamily="2" charset="2"/>
              <a:buChar char="n"/>
              <a:defRPr/>
            </a:pPr>
            <a:endParaRPr lang="en-US" sz="2400" kern="0" dirty="0"/>
          </a:p>
          <a:p>
            <a:pPr marL="261938" lvl="1" indent="-260350">
              <a:lnSpc>
                <a:spcPts val="2160"/>
              </a:lnSpc>
              <a:spcBef>
                <a:spcPts val="600"/>
              </a:spcBef>
              <a:spcAft>
                <a:spcPts val="600"/>
              </a:spcAft>
              <a:buClr>
                <a:srgbClr val="F0AB00"/>
              </a:buClr>
              <a:buSzPct val="80000"/>
              <a:buFont typeface="Wingdings" pitchFamily="2" charset="2"/>
              <a:buChar char="n"/>
              <a:defRPr/>
            </a:pPr>
            <a:endParaRPr lang="en-US" sz="2400" kern="0" dirty="0"/>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3"/>
          <a:stretch>
            <a:fillRect/>
          </a:stretch>
        </p:blipFill>
        <p:spPr>
          <a:xfrm>
            <a:off x="504001" y="1330860"/>
            <a:ext cx="931757" cy="932688"/>
          </a:xfrm>
          <a:prstGeom prst="rect">
            <a:avLst/>
          </a:prstGeom>
        </p:spPr>
      </p:pic>
    </p:spTree>
    <p:extLst>
      <p:ext uri="{BB962C8B-B14F-4D97-AF65-F5344CB8AC3E}">
        <p14:creationId xmlns:p14="http://schemas.microsoft.com/office/powerpoint/2010/main" val="1432615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Troubleshooting: Packaging and Deployment Phase</a:t>
            </a:r>
          </a:p>
        </p:txBody>
      </p:sp>
      <p:sp>
        <p:nvSpPr>
          <p:cNvPr id="3" name="Text Placeholder 2"/>
          <p:cNvSpPr>
            <a:spLocks noGrp="1"/>
          </p:cNvSpPr>
          <p:nvPr>
            <p:ph type="body" sz="quarter" idx="10"/>
          </p:nvPr>
        </p:nvSpPr>
        <p:spPr>
          <a:xfrm>
            <a:off x="405210" y="1535682"/>
            <a:ext cx="10046729" cy="2133493"/>
          </a:xfrm>
        </p:spPr>
        <p:txBody>
          <a:bodyPr/>
          <a:lstStyle/>
          <a:p>
            <a:pPr marL="0" lvl="1" indent="0">
              <a:buNone/>
            </a:pPr>
            <a:r>
              <a:rPr lang="en-US" sz="1800" dirty="0"/>
              <a:t>Extension Manager log file:</a:t>
            </a:r>
          </a:p>
          <a:p>
            <a:pPr marL="0" lvl="1" indent="0">
              <a:buNone/>
            </a:pPr>
            <a:r>
              <a:rPr lang="en-US" dirty="0"/>
              <a:t>%USERPROFILE%\Local Settings\Application Data\SAP\SAP Business One\Log\ARDGenerator\ </a:t>
            </a:r>
            <a:r>
              <a:rPr lang="en-US" dirty="0">
                <a:solidFill>
                  <a:srgbClr val="FFC000"/>
                </a:solidFill>
              </a:rPr>
              <a:t>Log.txt</a:t>
            </a:r>
          </a:p>
          <a:p>
            <a:pPr marL="0" lvl="1" indent="0">
              <a:buNone/>
            </a:pPr>
            <a:endParaRPr lang="en-US" sz="1800" dirty="0">
              <a:solidFill>
                <a:srgbClr val="FFC000"/>
              </a:solidFill>
            </a:endParaRPr>
          </a:p>
          <a:p>
            <a:pPr marL="0" lvl="1" indent="0">
              <a:buNone/>
            </a:pPr>
            <a:r>
              <a:rPr lang="en-US" sz="1800" dirty="0"/>
              <a:t>Check the errors on the Extension Manager page using the DevTools </a:t>
            </a:r>
          </a:p>
          <a:p>
            <a:pPr lvl="1"/>
            <a:r>
              <a:rPr lang="en-US" dirty="0"/>
              <a:t>Google Chrome → press </a:t>
            </a:r>
            <a:r>
              <a:rPr lang="en-US" dirty="0">
                <a:solidFill>
                  <a:srgbClr val="FFC000"/>
                </a:solidFill>
              </a:rPr>
              <a:t>Control</a:t>
            </a:r>
            <a:r>
              <a:rPr lang="en-US" dirty="0"/>
              <a:t> + </a:t>
            </a:r>
            <a:r>
              <a:rPr lang="en-US" dirty="0">
                <a:solidFill>
                  <a:srgbClr val="FFC000"/>
                </a:solidFill>
              </a:rPr>
              <a:t>Shift</a:t>
            </a:r>
            <a:r>
              <a:rPr lang="en-US" dirty="0"/>
              <a:t> + </a:t>
            </a:r>
            <a:r>
              <a:rPr lang="en-US" dirty="0">
                <a:solidFill>
                  <a:srgbClr val="FFC000"/>
                </a:solidFill>
              </a:rPr>
              <a:t>I</a:t>
            </a:r>
          </a:p>
          <a:p>
            <a:pPr lvl="1"/>
            <a:r>
              <a:rPr lang="en-US" dirty="0"/>
              <a:t>Navigate to </a:t>
            </a:r>
            <a:r>
              <a:rPr lang="en-US" dirty="0">
                <a:solidFill>
                  <a:srgbClr val="FFC000"/>
                </a:solidFill>
              </a:rPr>
              <a:t>Console </a:t>
            </a:r>
            <a:r>
              <a:rPr lang="en-US" dirty="0"/>
              <a:t>tab</a:t>
            </a:r>
          </a:p>
        </p:txBody>
      </p:sp>
      <p:pic>
        <p:nvPicPr>
          <p:cNvPr id="10" name="Picture Placeholder 9"/>
          <p:cNvPicPr>
            <a:picLocks noGrp="1" noChangeAspect="1"/>
          </p:cNvPicPr>
          <p:nvPr>
            <p:ph type="pic" sz="quarter" idx="12"/>
          </p:nvPr>
        </p:nvPicPr>
        <p:blipFill>
          <a:blip r:embed="rId3"/>
          <a:stretch>
            <a:fillRect/>
          </a:stretch>
        </p:blipFill>
        <p:spPr>
          <a:xfrm>
            <a:off x="4942389" y="3510652"/>
            <a:ext cx="6748087" cy="2984868"/>
          </a:xfrm>
        </p:spPr>
      </p:pic>
      <p:sp>
        <p:nvSpPr>
          <p:cNvPr id="12" name="Text Placeholder 2"/>
          <p:cNvSpPr>
            <a:spLocks noGrp="1"/>
          </p:cNvSpPr>
          <p:nvPr>
            <p:ph type="body" sz="quarter" idx="10"/>
          </p:nvPr>
        </p:nvSpPr>
        <p:spPr>
          <a:xfrm>
            <a:off x="405210" y="5035481"/>
            <a:ext cx="4292183" cy="1460039"/>
          </a:xfrm>
        </p:spPr>
        <p:txBody>
          <a:bodyPr/>
          <a:lstStyle/>
          <a:p>
            <a:pPr marL="0" lvl="1" indent="0">
              <a:buNone/>
            </a:pPr>
            <a:r>
              <a:rPr lang="en-US" dirty="0"/>
              <a:t>The errors of Extension Manager page are usually referring to SLDDATA database issues. It might be solved by:</a:t>
            </a:r>
          </a:p>
          <a:p>
            <a:pPr lvl="1"/>
            <a:r>
              <a:rPr lang="en-US" dirty="0"/>
              <a:t>New installation of the Server Tools</a:t>
            </a:r>
          </a:p>
          <a:p>
            <a:pPr lvl="1"/>
            <a:r>
              <a:rPr lang="en-US" dirty="0"/>
              <a:t>Incident for component SBO-EXT-MNG</a:t>
            </a:r>
          </a:p>
        </p:txBody>
      </p:sp>
    </p:spTree>
    <p:extLst>
      <p:ext uri="{BB962C8B-B14F-4D97-AF65-F5344CB8AC3E}">
        <p14:creationId xmlns:p14="http://schemas.microsoft.com/office/powerpoint/2010/main" val="725505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Troubleshooting: HANA xApp Deployment</a:t>
            </a:r>
          </a:p>
        </p:txBody>
      </p:sp>
      <p:sp>
        <p:nvSpPr>
          <p:cNvPr id="3" name="Text Placeholder 2"/>
          <p:cNvSpPr>
            <a:spLocks noGrp="1"/>
          </p:cNvSpPr>
          <p:nvPr>
            <p:ph type="body" sz="quarter" idx="10"/>
          </p:nvPr>
        </p:nvSpPr>
        <p:spPr>
          <a:xfrm>
            <a:off x="405210" y="1223208"/>
            <a:ext cx="11285267" cy="837128"/>
          </a:xfrm>
        </p:spPr>
        <p:txBody>
          <a:bodyPr/>
          <a:lstStyle/>
          <a:p>
            <a:pPr marL="0" lvl="1" indent="0">
              <a:buNone/>
            </a:pPr>
            <a:r>
              <a:rPr lang="en-US" dirty="0"/>
              <a:t>It’s recommended to clean the HANA traces, to get only the relevant errors before you will start the analyze. Afterwards you can retry the error and check the </a:t>
            </a:r>
            <a:r>
              <a:rPr lang="en-US" dirty="0">
                <a:solidFill>
                  <a:srgbClr val="FFC000"/>
                </a:solidFill>
              </a:rPr>
              <a:t>indexserver</a:t>
            </a:r>
            <a:r>
              <a:rPr lang="en-US" dirty="0"/>
              <a:t> trace content</a:t>
            </a:r>
          </a:p>
          <a:p>
            <a:pPr marL="0" lvl="1" indent="0">
              <a:buNone/>
            </a:pPr>
            <a:r>
              <a:rPr lang="en-US" sz="1400" dirty="0"/>
              <a:t>HANA Studio → Administrative perspective → Diagnosis Files page tab → Delete Trace Files</a:t>
            </a:r>
          </a:p>
        </p:txBody>
      </p:sp>
      <p:pic>
        <p:nvPicPr>
          <p:cNvPr id="4" name="Picture Placeholder 3"/>
          <p:cNvPicPr>
            <a:picLocks noGrp="1" noChangeAspect="1"/>
          </p:cNvPicPr>
          <p:nvPr>
            <p:ph type="pic" sz="quarter" idx="12"/>
          </p:nvPr>
        </p:nvPicPr>
        <p:blipFill>
          <a:blip r:embed="rId3"/>
          <a:stretch>
            <a:fillRect/>
          </a:stretch>
        </p:blipFill>
        <p:spPr>
          <a:xfrm>
            <a:off x="405210" y="2410212"/>
            <a:ext cx="5370691" cy="3550706"/>
          </a:xfrm>
        </p:spPr>
      </p:pic>
      <p:sp>
        <p:nvSpPr>
          <p:cNvPr id="9" name="Text Placeholder 2"/>
          <p:cNvSpPr>
            <a:spLocks noGrp="1"/>
          </p:cNvSpPr>
          <p:nvPr>
            <p:ph type="body" sz="quarter" idx="10"/>
          </p:nvPr>
        </p:nvSpPr>
        <p:spPr>
          <a:xfrm>
            <a:off x="6097239" y="2319407"/>
            <a:ext cx="5787388" cy="1500240"/>
          </a:xfrm>
        </p:spPr>
        <p:txBody>
          <a:bodyPr/>
          <a:lstStyle/>
          <a:p>
            <a:pPr marL="0" lvl="1" indent="0">
              <a:buNone/>
            </a:pPr>
            <a:r>
              <a:rPr lang="en-US" dirty="0"/>
              <a:t>How to search for errors using the command line?</a:t>
            </a:r>
          </a:p>
          <a:p>
            <a:pPr lvl="1"/>
            <a:r>
              <a:rPr lang="en-US" dirty="0">
                <a:solidFill>
                  <a:srgbClr val="FFC000"/>
                </a:solidFill>
              </a:rPr>
              <a:t>su - </a:t>
            </a:r>
            <a:r>
              <a:rPr lang="sk-SK" dirty="0">
                <a:solidFill>
                  <a:srgbClr val="FFC000"/>
                </a:solidFill>
              </a:rPr>
              <a:t>&lt;sid&gt;adm</a:t>
            </a:r>
            <a:r>
              <a:rPr lang="en-US" dirty="0">
                <a:solidFill>
                  <a:srgbClr val="FFC000"/>
                </a:solidFill>
              </a:rPr>
              <a:t> </a:t>
            </a:r>
            <a:r>
              <a:rPr lang="en-US" sz="1400" dirty="0"/>
              <a:t>(log as system admin user)</a:t>
            </a:r>
          </a:p>
          <a:p>
            <a:pPr lvl="1"/>
            <a:r>
              <a:rPr lang="en-US" dirty="0">
                <a:solidFill>
                  <a:srgbClr val="FFC000"/>
                </a:solidFill>
              </a:rPr>
              <a:t>cdtrace</a:t>
            </a:r>
            <a:r>
              <a:rPr lang="en-US" dirty="0"/>
              <a:t> </a:t>
            </a:r>
            <a:r>
              <a:rPr lang="en-US" sz="1400" dirty="0"/>
              <a:t>(change directory to log and trace file location)</a:t>
            </a:r>
          </a:p>
          <a:p>
            <a:pPr lvl="1"/>
            <a:r>
              <a:rPr lang="en-US" dirty="0">
                <a:solidFill>
                  <a:srgbClr val="FFC000"/>
                </a:solidFill>
              </a:rPr>
              <a:t>grep -r “e REPOSITORY” . </a:t>
            </a:r>
            <a:r>
              <a:rPr lang="en-US" sz="1400" dirty="0"/>
              <a:t>(search text “e REPOSITORY” in all trace file within this directory)</a:t>
            </a:r>
          </a:p>
          <a:p>
            <a:pPr lvl="1"/>
            <a:endParaRPr lang="en-US" dirty="0"/>
          </a:p>
          <a:p>
            <a:pPr marL="0" lvl="1" indent="0">
              <a:buNone/>
            </a:pPr>
            <a:endParaRPr lang="en-US" dirty="0"/>
          </a:p>
        </p:txBody>
      </p:sp>
      <p:pic>
        <p:nvPicPr>
          <p:cNvPr id="7" name="Picture Placeholder 6"/>
          <p:cNvPicPr>
            <a:picLocks noGrp="1" noChangeAspect="1"/>
          </p:cNvPicPr>
          <p:nvPr>
            <p:ph type="pic" sz="quarter" idx="12"/>
          </p:nvPr>
        </p:nvPicPr>
        <p:blipFill>
          <a:blip r:embed="rId4"/>
          <a:srcRect l="5402" r="5402"/>
          <a:stretch>
            <a:fillRect/>
          </a:stretch>
        </p:blipFill>
        <p:spPr>
          <a:xfrm>
            <a:off x="6097239" y="3819647"/>
            <a:ext cx="5327650" cy="2630487"/>
          </a:xfrm>
        </p:spPr>
      </p:pic>
    </p:spTree>
    <p:extLst>
      <p:ext uri="{BB962C8B-B14F-4D97-AF65-F5344CB8AC3E}">
        <p14:creationId xmlns:p14="http://schemas.microsoft.com/office/powerpoint/2010/main" val="2607559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Troubleshooting: Runtime phase</a:t>
            </a:r>
          </a:p>
        </p:txBody>
      </p:sp>
      <p:sp>
        <p:nvSpPr>
          <p:cNvPr id="3" name="Text Placeholder 2"/>
          <p:cNvSpPr>
            <a:spLocks noGrp="1"/>
          </p:cNvSpPr>
          <p:nvPr>
            <p:ph type="body" sz="quarter" idx="10"/>
          </p:nvPr>
        </p:nvSpPr>
        <p:spPr>
          <a:xfrm>
            <a:off x="504001" y="4104902"/>
            <a:ext cx="11186476" cy="2597348"/>
          </a:xfrm>
        </p:spPr>
        <p:txBody>
          <a:bodyPr/>
          <a:lstStyle/>
          <a:p>
            <a:pPr marL="0" lvl="1" indent="0">
              <a:buNone/>
            </a:pPr>
            <a:r>
              <a:rPr lang="en-US" sz="1800" dirty="0"/>
              <a:t>Add-On installation log file:</a:t>
            </a:r>
          </a:p>
          <a:p>
            <a:pPr marL="0" lvl="1" indent="0">
              <a:buNone/>
            </a:pPr>
            <a:r>
              <a:rPr lang="en-US" sz="1400" dirty="0"/>
              <a:t>%TEMP%\</a:t>
            </a:r>
            <a:r>
              <a:rPr lang="en-US" sz="1400" dirty="0">
                <a:solidFill>
                  <a:srgbClr val="FFC000"/>
                </a:solidFill>
              </a:rPr>
              <a:t>AddOnInstall.log</a:t>
            </a:r>
          </a:p>
          <a:p>
            <a:pPr marL="0" lvl="1" indent="0">
              <a:buNone/>
            </a:pPr>
            <a:r>
              <a:rPr lang="en-US" sz="1800" dirty="0"/>
              <a:t>SAP Business One Client Agent logs \ Extension installation log on Cloud:</a:t>
            </a:r>
          </a:p>
          <a:p>
            <a:pPr marL="0" lvl="1" indent="0">
              <a:buNone/>
            </a:pPr>
            <a:r>
              <a:rPr lang="en-US" sz="1400" dirty="0"/>
              <a:t>C:\ProgramData\SAP\SAP Business One\Log\SAP Business One Client Agent\</a:t>
            </a:r>
            <a:r>
              <a:rPr lang="en-US" sz="1400" dirty="0">
                <a:solidFill>
                  <a:srgbClr val="FFC000"/>
                </a:solidFill>
              </a:rPr>
              <a:t>AutoUpdateServicePidXXXX_DateTime.txt</a:t>
            </a:r>
          </a:p>
          <a:p>
            <a:pPr marL="0" lvl="1" indent="0">
              <a:buNone/>
            </a:pPr>
            <a:r>
              <a:rPr lang="en-US" sz="1800" dirty="0"/>
              <a:t>Add-On runtime UI log files:</a:t>
            </a:r>
          </a:p>
          <a:p>
            <a:pPr marL="0" lvl="1" indent="0">
              <a:buNone/>
            </a:pPr>
            <a:r>
              <a:rPr lang="en-US" sz="1400" dirty="0"/>
              <a:t>C:\ProgramData\SAP\SAP Business One\Log\SAP Business One\%user%\BusinessOne\</a:t>
            </a:r>
            <a:r>
              <a:rPr lang="en-US" sz="1400" dirty="0">
                <a:solidFill>
                  <a:srgbClr val="FFC000"/>
                </a:solidFill>
              </a:rPr>
              <a:t>AddOnName.b1logger.DateTime.pidXXXX.log.csv</a:t>
            </a:r>
          </a:p>
          <a:p>
            <a:pPr marL="0" lvl="1" indent="0">
              <a:buNone/>
            </a:pPr>
            <a:r>
              <a:rPr lang="en-US" sz="1800" dirty="0"/>
              <a:t>Add-On runtime DI log files:</a:t>
            </a:r>
          </a:p>
          <a:p>
            <a:pPr marL="0" lvl="1" indent="0">
              <a:buNone/>
            </a:pPr>
            <a:r>
              <a:rPr lang="en-US" sz="1400" dirty="0"/>
              <a:t>C:\ProgramData\SAP\SAP Business One\Log\SAP Business One\%user%\DIAPI\</a:t>
            </a:r>
            <a:r>
              <a:rPr lang="en-US" sz="1400" dirty="0">
                <a:solidFill>
                  <a:srgbClr val="FFC000"/>
                </a:solidFill>
              </a:rPr>
              <a:t>AddOnName.b1logger.DateTime.pidXXXX.log.csv</a:t>
            </a:r>
          </a:p>
          <a:p>
            <a:pPr marL="0" lvl="1" indent="0">
              <a:buNone/>
            </a:pPr>
            <a:endParaRPr lang="en-US" sz="1800" dirty="0"/>
          </a:p>
        </p:txBody>
      </p:sp>
      <p:pic>
        <p:nvPicPr>
          <p:cNvPr id="5" name="Picture Placeholder 4"/>
          <p:cNvPicPr>
            <a:picLocks noGrp="1" noChangeAspect="1"/>
          </p:cNvPicPr>
          <p:nvPr>
            <p:ph type="pic" sz="quarter" idx="12"/>
          </p:nvPr>
        </p:nvPicPr>
        <p:blipFill>
          <a:blip r:embed="rId3"/>
          <a:srcRect t="8705" b="8705"/>
          <a:stretch>
            <a:fillRect/>
          </a:stretch>
        </p:blipFill>
        <p:spPr>
          <a:xfrm>
            <a:off x="5726509" y="1147658"/>
            <a:ext cx="6154761" cy="3394197"/>
          </a:xfrm>
        </p:spPr>
      </p:pic>
      <p:sp>
        <p:nvSpPr>
          <p:cNvPr id="10" name="Text Placeholder 2"/>
          <p:cNvSpPr>
            <a:spLocks noGrp="1"/>
          </p:cNvSpPr>
          <p:nvPr>
            <p:ph type="body" sz="quarter" idx="10"/>
          </p:nvPr>
        </p:nvSpPr>
        <p:spPr>
          <a:xfrm>
            <a:off x="504001" y="1147658"/>
            <a:ext cx="5109721" cy="2248685"/>
          </a:xfrm>
        </p:spPr>
        <p:txBody>
          <a:bodyPr/>
          <a:lstStyle/>
          <a:p>
            <a:pPr marL="0" lvl="1" indent="0">
              <a:buNone/>
            </a:pPr>
            <a:r>
              <a:rPr lang="en-US" sz="1800" dirty="0"/>
              <a:t>Enable SAP Business One detailed log</a:t>
            </a:r>
          </a:p>
          <a:p>
            <a:pPr marL="0" lvl="1" indent="0">
              <a:buNone/>
            </a:pPr>
            <a:r>
              <a:rPr lang="en-US" dirty="0">
                <a:solidFill>
                  <a:srgbClr val="FFC000"/>
                </a:solidFill>
              </a:rPr>
              <a:t>B1 Client → Help → Support Desk → Logger Settings</a:t>
            </a:r>
          </a:p>
          <a:p>
            <a:pPr marL="0" lvl="1" indent="0">
              <a:buNone/>
            </a:pPr>
            <a:r>
              <a:rPr lang="en-US" sz="1400" dirty="0"/>
              <a:t>Business Information Level: </a:t>
            </a:r>
            <a:r>
              <a:rPr lang="en-US" sz="1400" b="1" dirty="0"/>
              <a:t>Errors, Warnings and Information</a:t>
            </a:r>
            <a:r>
              <a:rPr lang="en-US" sz="1400" dirty="0"/>
              <a:t> </a:t>
            </a:r>
            <a:br>
              <a:rPr lang="en-US" sz="1400" dirty="0"/>
            </a:br>
            <a:r>
              <a:rPr lang="en-US" sz="1400" dirty="0"/>
              <a:t>System Information Level: </a:t>
            </a:r>
            <a:r>
              <a:rPr lang="en-US" sz="1400" b="1" dirty="0"/>
              <a:t>Errors, Warnings and Information</a:t>
            </a:r>
          </a:p>
          <a:p>
            <a:pPr marL="0" lvl="1" indent="0">
              <a:buNone/>
            </a:pPr>
            <a:endParaRPr lang="en-US" sz="1400" b="1" dirty="0"/>
          </a:p>
          <a:p>
            <a:pPr marL="0" lvl="1" indent="0">
              <a:buNone/>
            </a:pPr>
            <a:r>
              <a:rPr lang="en-US" sz="1400" dirty="0"/>
              <a:t>More details in SAP note </a:t>
            </a:r>
            <a:r>
              <a:rPr lang="en-US" sz="1400" dirty="0">
                <a:hlinkClick r:id="rId4"/>
              </a:rPr>
              <a:t>2503567</a:t>
            </a:r>
            <a:r>
              <a:rPr lang="en-US" sz="1400" dirty="0"/>
              <a:t>.</a:t>
            </a:r>
          </a:p>
        </p:txBody>
      </p:sp>
    </p:spTree>
    <p:extLst>
      <p:ext uri="{BB962C8B-B14F-4D97-AF65-F5344CB8AC3E}">
        <p14:creationId xmlns:p14="http://schemas.microsoft.com/office/powerpoint/2010/main" val="3794886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Troubleshooting: Database structure</a:t>
            </a:r>
          </a:p>
        </p:txBody>
      </p:sp>
      <p:sp>
        <p:nvSpPr>
          <p:cNvPr id="3" name="Text Placeholder 2"/>
          <p:cNvSpPr>
            <a:spLocks noGrp="1"/>
          </p:cNvSpPr>
          <p:nvPr>
            <p:ph type="body" sz="quarter" idx="10"/>
          </p:nvPr>
        </p:nvSpPr>
        <p:spPr>
          <a:xfrm>
            <a:off x="4517344" y="1140390"/>
            <a:ext cx="5382131" cy="1242242"/>
          </a:xfrm>
        </p:spPr>
        <p:txBody>
          <a:bodyPr/>
          <a:lstStyle/>
          <a:p>
            <a:pPr marL="0" lvl="1" indent="0">
              <a:buNone/>
            </a:pPr>
            <a:r>
              <a:rPr lang="en-US" sz="1800" dirty="0"/>
              <a:t>The extensions related database tables storage:</a:t>
            </a:r>
          </a:p>
          <a:p>
            <a:pPr lvl="1"/>
            <a:r>
              <a:rPr lang="en-US" sz="1800" dirty="0"/>
              <a:t>MSSQL  - </a:t>
            </a:r>
            <a:r>
              <a:rPr lang="en-US" sz="1800" dirty="0">
                <a:solidFill>
                  <a:srgbClr val="FFC000"/>
                </a:solidFill>
              </a:rPr>
              <a:t>SLDDATA</a:t>
            </a:r>
            <a:r>
              <a:rPr lang="en-US" sz="1800" dirty="0"/>
              <a:t> database </a:t>
            </a:r>
          </a:p>
          <a:p>
            <a:pPr lvl="1"/>
            <a:r>
              <a:rPr lang="en-US" sz="1800" dirty="0"/>
              <a:t>SAP HANA - </a:t>
            </a:r>
            <a:r>
              <a:rPr lang="en-US" sz="1800" dirty="0">
                <a:solidFill>
                  <a:srgbClr val="FFC000"/>
                </a:solidFill>
              </a:rPr>
              <a:t>SLDDATA</a:t>
            </a:r>
            <a:r>
              <a:rPr lang="en-US" sz="1800" dirty="0"/>
              <a:t> database schema</a:t>
            </a:r>
            <a:endParaRPr lang="en-US" dirty="0"/>
          </a:p>
        </p:txBody>
      </p:sp>
      <p:pic>
        <p:nvPicPr>
          <p:cNvPr id="9" name="Picture Placeholder 8"/>
          <p:cNvPicPr>
            <a:picLocks noGrp="1" noChangeAspect="1"/>
          </p:cNvPicPr>
          <p:nvPr>
            <p:ph type="pic" sz="quarter" idx="12"/>
          </p:nvPr>
        </p:nvPicPr>
        <p:blipFill>
          <a:blip r:embed="rId3"/>
          <a:stretch>
            <a:fillRect/>
          </a:stretch>
        </p:blipFill>
        <p:spPr>
          <a:xfrm>
            <a:off x="3018251" y="987709"/>
            <a:ext cx="1394923" cy="1394923"/>
          </a:xfrm>
        </p:spPr>
      </p:pic>
      <p:graphicFrame>
        <p:nvGraphicFramePr>
          <p:cNvPr id="15" name="Table 14"/>
          <p:cNvGraphicFramePr>
            <a:graphicFrameLocks noGrp="1"/>
          </p:cNvGraphicFramePr>
          <p:nvPr>
            <p:extLst/>
          </p:nvPr>
        </p:nvGraphicFramePr>
        <p:xfrm>
          <a:off x="1049927" y="2534276"/>
          <a:ext cx="10094624" cy="3970966"/>
        </p:xfrm>
        <a:graphic>
          <a:graphicData uri="http://schemas.openxmlformats.org/drawingml/2006/table">
            <a:tbl>
              <a:tblPr firstRow="1" bandRow="1">
                <a:tableStyleId>{3C2FFA5D-87B4-456A-9821-1D502468CF0F}</a:tableStyleId>
              </a:tblPr>
              <a:tblGrid>
                <a:gridCol w="4751642">
                  <a:extLst>
                    <a:ext uri="{9D8B030D-6E8A-4147-A177-3AD203B41FA5}">
                      <a16:colId xmlns:a16="http://schemas.microsoft.com/office/drawing/2014/main" val="3245692841"/>
                    </a:ext>
                  </a:extLst>
                </a:gridCol>
                <a:gridCol w="5342982">
                  <a:extLst>
                    <a:ext uri="{9D8B030D-6E8A-4147-A177-3AD203B41FA5}">
                      <a16:colId xmlns:a16="http://schemas.microsoft.com/office/drawing/2014/main" val="1752379086"/>
                    </a:ext>
                  </a:extLst>
                </a:gridCol>
              </a:tblGrid>
              <a:tr h="458306">
                <a:tc>
                  <a:txBody>
                    <a:bodyPr/>
                    <a:lstStyle/>
                    <a:p>
                      <a:pPr algn="ctr"/>
                      <a:r>
                        <a:rPr lang="en-US" dirty="0"/>
                        <a:t>Table</a:t>
                      </a:r>
                      <a:r>
                        <a:rPr lang="en-US" baseline="0" dirty="0"/>
                        <a:t> Name</a:t>
                      </a:r>
                      <a:endParaRPr lang="en-US" dirty="0"/>
                    </a:p>
                  </a:txBody>
                  <a:tcPr/>
                </a:tc>
                <a:tc>
                  <a:txBody>
                    <a:bodyPr/>
                    <a:lstStyle/>
                    <a:p>
                      <a:pPr algn="ctr"/>
                      <a:r>
                        <a:rPr lang="en-US" dirty="0"/>
                        <a:t>Description</a:t>
                      </a:r>
                    </a:p>
                  </a:txBody>
                  <a:tcPr/>
                </a:tc>
                <a:extLst>
                  <a:ext uri="{0D108BD9-81ED-4DB2-BD59-A6C34878D82A}">
                    <a16:rowId xmlns:a16="http://schemas.microsoft.com/office/drawing/2014/main" val="3300847406"/>
                  </a:ext>
                </a:extLst>
              </a:tr>
              <a:tr h="351266">
                <a:tc>
                  <a:txBody>
                    <a:bodyPr/>
                    <a:lstStyle/>
                    <a:p>
                      <a:pPr algn="l"/>
                      <a:r>
                        <a:rPr lang="en-US" sz="1600" kern="1200" dirty="0">
                          <a:solidFill>
                            <a:schemeClr val="dk1"/>
                          </a:solidFill>
                          <a:latin typeface="+mn-lt"/>
                          <a:ea typeface="+mn-ea"/>
                          <a:cs typeface="+mn-cs"/>
                        </a:rPr>
                        <a:t>EXTENSIONS</a:t>
                      </a:r>
                      <a:endParaRPr lang="en-US" sz="1600" dirty="0"/>
                    </a:p>
                  </a:txBody>
                  <a:tcPr/>
                </a:tc>
                <a:tc>
                  <a:txBody>
                    <a:bodyPr/>
                    <a:lstStyle/>
                    <a:p>
                      <a:pPr algn="l"/>
                      <a:r>
                        <a:rPr lang="en-US" sz="1600" dirty="0"/>
                        <a:t>List</a:t>
                      </a:r>
                      <a:r>
                        <a:rPr lang="en-US" sz="1600" baseline="0" dirty="0"/>
                        <a:t> of extension</a:t>
                      </a:r>
                      <a:endParaRPr lang="en-US" sz="1600" dirty="0"/>
                    </a:p>
                  </a:txBody>
                  <a:tcPr/>
                </a:tc>
                <a:extLst>
                  <a:ext uri="{0D108BD9-81ED-4DB2-BD59-A6C34878D82A}">
                    <a16:rowId xmlns:a16="http://schemas.microsoft.com/office/drawing/2014/main" val="2796760254"/>
                  </a:ext>
                </a:extLst>
              </a:tr>
              <a:tr h="351266">
                <a:tc>
                  <a:txBody>
                    <a:bodyPr/>
                    <a:lstStyle/>
                    <a:p>
                      <a:pPr algn="l"/>
                      <a:r>
                        <a:rPr lang="en-US" sz="1600" kern="1200" dirty="0">
                          <a:solidFill>
                            <a:schemeClr val="dk1"/>
                          </a:solidFill>
                          <a:latin typeface="+mn-lt"/>
                          <a:ea typeface="+mn-ea"/>
                          <a:cs typeface="+mn-cs"/>
                        </a:rPr>
                        <a:t>EXTENSIONASSIGNMENTS</a:t>
                      </a:r>
                      <a:endParaRPr lang="en-US" sz="1600" dirty="0"/>
                    </a:p>
                  </a:txBody>
                  <a:tcPr/>
                </a:tc>
                <a:tc>
                  <a:txBody>
                    <a:bodyPr/>
                    <a:lstStyle/>
                    <a:p>
                      <a:pPr algn="l"/>
                      <a:r>
                        <a:rPr lang="en-US" sz="1600" dirty="0"/>
                        <a:t>Assignment of the extension for company databases</a:t>
                      </a:r>
                    </a:p>
                  </a:txBody>
                  <a:tcPr/>
                </a:tc>
                <a:extLst>
                  <a:ext uri="{0D108BD9-81ED-4DB2-BD59-A6C34878D82A}">
                    <a16:rowId xmlns:a16="http://schemas.microsoft.com/office/drawing/2014/main" val="3676061941"/>
                  </a:ext>
                </a:extLst>
              </a:tr>
              <a:tr h="351266">
                <a:tc>
                  <a:txBody>
                    <a:bodyPr/>
                    <a:lstStyle/>
                    <a:p>
                      <a:pPr algn="l"/>
                      <a:r>
                        <a:rPr lang="en-US" sz="1600" kern="1200" dirty="0">
                          <a:solidFill>
                            <a:schemeClr val="dk1"/>
                          </a:solidFill>
                          <a:latin typeface="+mn-lt"/>
                          <a:ea typeface="+mn-ea"/>
                          <a:cs typeface="+mn-cs"/>
                        </a:rPr>
                        <a:t>EXTENSIONDEPLOYMENTS</a:t>
                      </a:r>
                      <a:endParaRPr lang="en-US" sz="1600" dirty="0"/>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600" dirty="0"/>
                        <a:t>Assignment of the extension for COMMON database</a:t>
                      </a:r>
                    </a:p>
                  </a:txBody>
                  <a:tcPr/>
                </a:tc>
                <a:extLst>
                  <a:ext uri="{0D108BD9-81ED-4DB2-BD59-A6C34878D82A}">
                    <a16:rowId xmlns:a16="http://schemas.microsoft.com/office/drawing/2014/main" val="2931849463"/>
                  </a:ext>
                </a:extLst>
              </a:tr>
              <a:tr h="351266">
                <a:tc>
                  <a:txBody>
                    <a:bodyPr/>
                    <a:lstStyle/>
                    <a:p>
                      <a:pPr algn="l"/>
                      <a:r>
                        <a:rPr lang="en-US" sz="1600" kern="1200" dirty="0">
                          <a:solidFill>
                            <a:schemeClr val="dk1"/>
                          </a:solidFill>
                          <a:latin typeface="+mn-lt"/>
                          <a:ea typeface="+mn-ea"/>
                          <a:cs typeface="+mn-cs"/>
                        </a:rPr>
                        <a:t>EXTENSIONUSERPREFERENCES</a:t>
                      </a:r>
                      <a:endParaRPr lang="en-US" sz="1600" dirty="0"/>
                    </a:p>
                  </a:txBody>
                  <a:tcPr/>
                </a:tc>
                <a:tc>
                  <a:txBody>
                    <a:bodyPr/>
                    <a:lstStyle/>
                    <a:p>
                      <a:pPr algn="l"/>
                      <a:r>
                        <a:rPr lang="en-US" sz="1600" dirty="0"/>
                        <a:t>Start</a:t>
                      </a:r>
                      <a:r>
                        <a:rPr lang="en-US" sz="1600" baseline="0" dirty="0"/>
                        <a:t> up mode user preferences</a:t>
                      </a:r>
                      <a:endParaRPr lang="en-US" sz="1600" dirty="0"/>
                    </a:p>
                  </a:txBody>
                  <a:tcPr/>
                </a:tc>
                <a:extLst>
                  <a:ext uri="{0D108BD9-81ED-4DB2-BD59-A6C34878D82A}">
                    <a16:rowId xmlns:a16="http://schemas.microsoft.com/office/drawing/2014/main" val="1673698954"/>
                  </a:ext>
                </a:extLst>
              </a:tr>
              <a:tr h="351266">
                <a:tc>
                  <a:txBody>
                    <a:bodyPr/>
                    <a:lstStyle/>
                    <a:p>
                      <a:pPr algn="l"/>
                      <a:r>
                        <a:rPr lang="en-US" sz="1600" kern="1200" dirty="0">
                          <a:solidFill>
                            <a:schemeClr val="dk1"/>
                          </a:solidFill>
                          <a:latin typeface="+mn-lt"/>
                          <a:ea typeface="+mn-ea"/>
                          <a:cs typeface="+mn-cs"/>
                        </a:rPr>
                        <a:t>EXTENSIONVALIDITIES</a:t>
                      </a:r>
                      <a:endParaRPr lang="en-US" sz="1600" dirty="0"/>
                    </a:p>
                  </a:txBody>
                  <a:tcPr/>
                </a:tc>
                <a:tc>
                  <a:txBody>
                    <a:bodyPr/>
                    <a:lstStyle/>
                    <a:p>
                      <a:pPr algn="l"/>
                      <a:r>
                        <a:rPr lang="en-US" sz="1600" dirty="0"/>
                        <a:t>Extension validation with B1 version</a:t>
                      </a:r>
                    </a:p>
                  </a:txBody>
                  <a:tcPr/>
                </a:tc>
                <a:extLst>
                  <a:ext uri="{0D108BD9-81ED-4DB2-BD59-A6C34878D82A}">
                    <a16:rowId xmlns:a16="http://schemas.microsoft.com/office/drawing/2014/main" val="1909394870"/>
                  </a:ext>
                </a:extLst>
              </a:tr>
              <a:tr h="351266">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600" dirty="0"/>
                        <a:t>EXTENSIONREPOSITORIES</a:t>
                      </a:r>
                    </a:p>
                  </a:txBody>
                  <a:tcPr/>
                </a:tc>
                <a:tc>
                  <a:txBody>
                    <a:bodyPr/>
                    <a:lstStyle/>
                    <a:p>
                      <a:pPr algn="l"/>
                      <a:r>
                        <a:rPr lang="en-US" sz="1600" dirty="0"/>
                        <a:t>Extension Repository on</a:t>
                      </a:r>
                      <a:r>
                        <a:rPr lang="en-US" sz="1600" baseline="0" dirty="0"/>
                        <a:t> Cloud</a:t>
                      </a:r>
                      <a:endParaRPr lang="en-US" sz="1600" dirty="0"/>
                    </a:p>
                  </a:txBody>
                  <a:tcPr/>
                </a:tc>
                <a:extLst>
                  <a:ext uri="{0D108BD9-81ED-4DB2-BD59-A6C34878D82A}">
                    <a16:rowId xmlns:a16="http://schemas.microsoft.com/office/drawing/2014/main" val="2672954304"/>
                  </a:ext>
                </a:extLst>
              </a:tr>
              <a:tr h="351266">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EXTENSIONINSTALLATIONS</a:t>
                      </a:r>
                      <a:endParaRPr lang="en-US" sz="1600" dirty="0"/>
                    </a:p>
                  </a:txBody>
                  <a:tcPr/>
                </a:tc>
                <a:tc>
                  <a:txBody>
                    <a:bodyPr/>
                    <a:lstStyle/>
                    <a:p>
                      <a:pPr algn="l"/>
                      <a:r>
                        <a:rPr lang="en-US" sz="1600" dirty="0"/>
                        <a:t>Installation status on Service Unit on Cloud</a:t>
                      </a:r>
                    </a:p>
                  </a:txBody>
                  <a:tcPr/>
                </a:tc>
                <a:extLst>
                  <a:ext uri="{0D108BD9-81ED-4DB2-BD59-A6C34878D82A}">
                    <a16:rowId xmlns:a16="http://schemas.microsoft.com/office/drawing/2014/main" val="118019068"/>
                  </a:ext>
                </a:extLst>
              </a:tr>
              <a:tr h="351266">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600" dirty="0"/>
                        <a:t>EXTENSIONSTARTSSTOPLOGS</a:t>
                      </a:r>
                    </a:p>
                  </a:txBody>
                  <a:tcPr/>
                </a:tc>
                <a:tc>
                  <a:txBody>
                    <a:bodyPr/>
                    <a:lstStyle/>
                    <a:p>
                      <a:pPr algn="l"/>
                      <a:r>
                        <a:rPr lang="en-US" sz="1600" dirty="0"/>
                        <a:t>Execution logs for extension on Cloud</a:t>
                      </a:r>
                    </a:p>
                  </a:txBody>
                  <a:tcPr/>
                </a:tc>
                <a:extLst>
                  <a:ext uri="{0D108BD9-81ED-4DB2-BD59-A6C34878D82A}">
                    <a16:rowId xmlns:a16="http://schemas.microsoft.com/office/drawing/2014/main" val="3169454876"/>
                  </a:ext>
                </a:extLst>
              </a:tr>
              <a:tr h="351266">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EXTENSIONSYNCHRONIZATIONLOGS</a:t>
                      </a:r>
                      <a:endParaRPr lang="en-US" sz="1600" dirty="0"/>
                    </a:p>
                  </a:txBody>
                  <a:tcPr/>
                </a:tc>
                <a:tc>
                  <a:txBody>
                    <a:bodyPr/>
                    <a:lstStyle/>
                    <a:p>
                      <a:pPr algn="l"/>
                      <a:r>
                        <a:rPr lang="en-US" sz="1600" dirty="0"/>
                        <a:t>Synchronization log on Cloud</a:t>
                      </a:r>
                    </a:p>
                  </a:txBody>
                  <a:tcPr/>
                </a:tc>
                <a:extLst>
                  <a:ext uri="{0D108BD9-81ED-4DB2-BD59-A6C34878D82A}">
                    <a16:rowId xmlns:a16="http://schemas.microsoft.com/office/drawing/2014/main" val="1692627980"/>
                  </a:ext>
                </a:extLst>
              </a:tr>
              <a:tr h="351266">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EXTENSIONSYNCHRONIZATIONLOGSDETAILS</a:t>
                      </a:r>
                      <a:endParaRPr lang="en-US" sz="1600" dirty="0"/>
                    </a:p>
                  </a:txBody>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600" dirty="0"/>
                        <a:t>Synchronization log details</a:t>
                      </a:r>
                      <a:r>
                        <a:rPr lang="en-US" sz="1600" baseline="0" dirty="0"/>
                        <a:t> </a:t>
                      </a:r>
                      <a:r>
                        <a:rPr lang="en-US" sz="1600" dirty="0"/>
                        <a:t>on Cloud</a:t>
                      </a:r>
                    </a:p>
                  </a:txBody>
                  <a:tcPr/>
                </a:tc>
                <a:extLst>
                  <a:ext uri="{0D108BD9-81ED-4DB2-BD59-A6C34878D82A}">
                    <a16:rowId xmlns:a16="http://schemas.microsoft.com/office/drawing/2014/main" val="3729005905"/>
                  </a:ext>
                </a:extLst>
              </a:tr>
            </a:tbl>
          </a:graphicData>
        </a:graphic>
      </p:graphicFrame>
    </p:spTree>
    <p:extLst>
      <p:ext uri="{BB962C8B-B14F-4D97-AF65-F5344CB8AC3E}">
        <p14:creationId xmlns:p14="http://schemas.microsoft.com/office/powerpoint/2010/main" val="252812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ＭＳ Ｐゴシック" pitchFamily="34" charset="-128"/>
              </a:rPr>
              <a:t>Agenda</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2596" y="1534439"/>
            <a:ext cx="7393990" cy="1572225"/>
          </a:xfrm>
          <a:prstGeom prst="rect">
            <a:avLst/>
          </a:prstGeom>
          <a:noFill/>
        </p:spPr>
        <p:txBody>
          <a:bodyPr wrap="square" lIns="0" tIns="0" rIns="0" bIns="0" rtlCol="0">
            <a:spAutoFit/>
          </a:bodyPr>
          <a:lstStyle/>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Upgrade Process</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Additional Features</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Troubleshooting</a:t>
            </a:r>
          </a:p>
          <a:p>
            <a:pPr marL="287338" lvl="1" indent="-285750">
              <a:lnSpc>
                <a:spcPts val="2160"/>
              </a:lnSpc>
              <a:spcBef>
                <a:spcPts val="600"/>
              </a:spcBef>
              <a:spcAft>
                <a:spcPts val="600"/>
              </a:spcAft>
              <a:buClr>
                <a:srgbClr val="F0AB00"/>
              </a:buClr>
              <a:buSzPct val="80000"/>
              <a:buFont typeface="Wingdings" panose="05000000000000000000" pitchFamily="2" charset="2"/>
              <a:buChar char="§"/>
              <a:defRPr/>
            </a:pPr>
            <a:endParaRPr lang="en-US" sz="1800" kern="0" dirty="0"/>
          </a:p>
        </p:txBody>
      </p:sp>
      <p:pic>
        <p:nvPicPr>
          <p:cNvPr id="4" name="Picture 3">
            <a:extLst>
              <a:ext uri="{FF2B5EF4-FFF2-40B4-BE49-F238E27FC236}">
                <a16:creationId xmlns:a16="http://schemas.microsoft.com/office/drawing/2014/main" id="{3D7F9768-92DF-47A8-8414-C1B1ED6FC086}"/>
              </a:ext>
            </a:extLst>
          </p:cNvPr>
          <p:cNvPicPr>
            <a:picLocks noChangeAspect="1"/>
          </p:cNvPicPr>
          <p:nvPr/>
        </p:nvPicPr>
        <p:blipFill>
          <a:blip r:embed="rId4"/>
          <a:stretch>
            <a:fillRect/>
          </a:stretch>
        </p:blipFill>
        <p:spPr>
          <a:xfrm>
            <a:off x="504001" y="1224614"/>
            <a:ext cx="933590" cy="932688"/>
          </a:xfrm>
          <a:prstGeom prst="rect">
            <a:avLst/>
          </a:prstGeom>
        </p:spPr>
      </p:pic>
    </p:spTree>
    <p:custDataLst>
      <p:tags r:id="rId1"/>
    </p:custDataLst>
    <p:extLst>
      <p:ext uri="{BB962C8B-B14F-4D97-AF65-F5344CB8AC3E}">
        <p14:creationId xmlns:p14="http://schemas.microsoft.com/office/powerpoint/2010/main" val="271296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000" y="1375046"/>
            <a:ext cx="11185200" cy="677108"/>
          </a:xfrm>
        </p:spPr>
        <p:txBody>
          <a:bodyPr/>
          <a:lstStyle/>
          <a:p>
            <a:r>
              <a:rPr lang="en-US" sz="4000" dirty="0"/>
              <a:t>Upgrade </a:t>
            </a:r>
            <a:r>
              <a:rPr lang="en-US" sz="4000" dirty="0">
                <a:solidFill>
                  <a:schemeClr val="accent1"/>
                </a:solidFill>
              </a:rPr>
              <a:t>Process</a:t>
            </a:r>
            <a:endParaRPr lang="en-US" sz="4000" dirty="0"/>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1693693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Upgrade Process</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6100" y="1914711"/>
            <a:ext cx="9874376" cy="2026196"/>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2200" b="1" kern="0" dirty="0"/>
              <a:t>After completing this topic, you will be able to :</a:t>
            </a:r>
          </a:p>
          <a:p>
            <a:pPr marL="1588" lvl="1">
              <a:lnSpc>
                <a:spcPts val="2160"/>
              </a:lnSpc>
              <a:spcBef>
                <a:spcPts val="600"/>
              </a:spcBef>
              <a:spcAft>
                <a:spcPts val="600"/>
              </a:spcAft>
              <a:buClr>
                <a:srgbClr val="F0AB00"/>
              </a:buClr>
              <a:buSzPct val="80000"/>
              <a:buNone/>
              <a:defRPr/>
            </a:pPr>
            <a:endParaRPr lang="en-US" sz="2400" kern="0" dirty="0"/>
          </a:p>
          <a:p>
            <a:pPr marL="261938" lvl="1" indent="-260350">
              <a:lnSpc>
                <a:spcPts val="2160"/>
              </a:lnSpc>
              <a:spcBef>
                <a:spcPts val="600"/>
              </a:spcBef>
              <a:spcAft>
                <a:spcPts val="600"/>
              </a:spcAft>
              <a:buClr>
                <a:srgbClr val="F0AB00"/>
              </a:buClr>
              <a:buSzPct val="80000"/>
              <a:buFont typeface="Wingdings" pitchFamily="2" charset="2"/>
              <a:buChar char="n"/>
              <a:defRPr/>
            </a:pPr>
            <a:r>
              <a:rPr lang="en-US" sz="2400" kern="0" dirty="0"/>
              <a:t>Perform the upgrade process</a:t>
            </a:r>
          </a:p>
          <a:p>
            <a:pPr marL="261938" lvl="1" indent="-260350">
              <a:lnSpc>
                <a:spcPts val="2160"/>
              </a:lnSpc>
              <a:spcBef>
                <a:spcPts val="600"/>
              </a:spcBef>
              <a:spcAft>
                <a:spcPts val="600"/>
              </a:spcAft>
              <a:buClr>
                <a:srgbClr val="F0AB00"/>
              </a:buClr>
              <a:buSzPct val="80000"/>
              <a:buFont typeface="Wingdings" pitchFamily="2" charset="2"/>
              <a:buChar char="n"/>
              <a:defRPr/>
            </a:pPr>
            <a:endParaRPr lang="en-US" sz="2400" kern="0" dirty="0"/>
          </a:p>
          <a:p>
            <a:pPr marL="261938" lvl="1" indent="-260350">
              <a:lnSpc>
                <a:spcPts val="2160"/>
              </a:lnSpc>
              <a:spcBef>
                <a:spcPts val="600"/>
              </a:spcBef>
              <a:spcAft>
                <a:spcPts val="600"/>
              </a:spcAft>
              <a:buClr>
                <a:srgbClr val="F0AB00"/>
              </a:buClr>
              <a:buSzPct val="80000"/>
              <a:buFont typeface="Wingdings" pitchFamily="2" charset="2"/>
              <a:buChar char="n"/>
              <a:defRPr/>
            </a:pPr>
            <a:endParaRPr lang="en-US" sz="2400" kern="0" dirty="0"/>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3"/>
          <a:stretch>
            <a:fillRect/>
          </a:stretch>
        </p:blipFill>
        <p:spPr>
          <a:xfrm>
            <a:off x="504001" y="1330860"/>
            <a:ext cx="931757" cy="932688"/>
          </a:xfrm>
          <a:prstGeom prst="rect">
            <a:avLst/>
          </a:prstGeom>
        </p:spPr>
      </p:pic>
    </p:spTree>
    <p:extLst>
      <p:ext uri="{BB962C8B-B14F-4D97-AF65-F5344CB8AC3E}">
        <p14:creationId xmlns:p14="http://schemas.microsoft.com/office/powerpoint/2010/main" val="1719267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Upgrade Process: Standalone SAP Business One client  </a:t>
            </a:r>
          </a:p>
        </p:txBody>
      </p:sp>
      <p:sp>
        <p:nvSpPr>
          <p:cNvPr id="3" name="Text Placeholder 2"/>
          <p:cNvSpPr>
            <a:spLocks noGrp="1"/>
          </p:cNvSpPr>
          <p:nvPr>
            <p:ph type="body" sz="quarter" idx="10"/>
          </p:nvPr>
        </p:nvSpPr>
        <p:spPr>
          <a:xfrm>
            <a:off x="504001" y="1985458"/>
            <a:ext cx="5328000" cy="3908629"/>
          </a:xfrm>
        </p:spPr>
        <p:txBody>
          <a:bodyPr>
            <a:normAutofit/>
          </a:bodyPr>
          <a:lstStyle/>
          <a:p>
            <a:pPr marL="0" lvl="1" indent="0">
              <a:buNone/>
            </a:pPr>
            <a:r>
              <a:rPr lang="en-US" sz="1800" dirty="0"/>
              <a:t>To upgrade your extension for lightweight deployment, perform the following steps: </a:t>
            </a:r>
          </a:p>
          <a:p>
            <a:pPr lvl="1"/>
            <a:r>
              <a:rPr lang="en-US" sz="1800" dirty="0"/>
              <a:t>Package the higher version extension files in the Extension Package tool (specify the same Extension Name and the same Extension Provider, and a higher Extension Version) </a:t>
            </a:r>
          </a:p>
          <a:p>
            <a:pPr lvl="1"/>
            <a:r>
              <a:rPr lang="en-US" sz="1800" dirty="0"/>
              <a:t>Import the higher version extension zip file into SAP Business One Extension Manager. </a:t>
            </a:r>
          </a:p>
          <a:p>
            <a:pPr lvl="1"/>
            <a:r>
              <a:rPr lang="en-US" sz="1800" dirty="0"/>
              <a:t>Assign the extension to a company in SAP Business One Extension Manager (optional)</a:t>
            </a:r>
          </a:p>
          <a:p>
            <a:pPr lvl="1"/>
            <a:r>
              <a:rPr lang="en-US" sz="1800" dirty="0"/>
              <a:t>Run the extension in SAP Business One client. </a:t>
            </a:r>
          </a:p>
        </p:txBody>
      </p:sp>
      <p:pic>
        <p:nvPicPr>
          <p:cNvPr id="15" name="Picture Placeholder 14"/>
          <p:cNvPicPr>
            <a:picLocks noGrp="1" noChangeAspect="1"/>
          </p:cNvPicPr>
          <p:nvPr>
            <p:ph type="pic" sz="quarter" idx="12"/>
          </p:nvPr>
        </p:nvPicPr>
        <p:blipFill>
          <a:blip r:embed="rId3"/>
          <a:stretch>
            <a:fillRect/>
          </a:stretch>
        </p:blipFill>
        <p:spPr>
          <a:xfrm>
            <a:off x="5961873" y="1276252"/>
            <a:ext cx="5966460" cy="2484120"/>
          </a:xfrm>
        </p:spPr>
      </p:pic>
      <p:pic>
        <p:nvPicPr>
          <p:cNvPr id="18" name="Picture Placeholder 17"/>
          <p:cNvPicPr preferRelativeResize="0">
            <a:picLocks noGrp="1"/>
          </p:cNvPicPr>
          <p:nvPr>
            <p:ph type="pic" sz="quarter" idx="12"/>
          </p:nvPr>
        </p:nvPicPr>
        <p:blipFill>
          <a:blip r:embed="rId4"/>
          <a:stretch>
            <a:fillRect/>
          </a:stretch>
        </p:blipFill>
        <p:spPr>
          <a:xfrm>
            <a:off x="5959587" y="3939773"/>
            <a:ext cx="5971032" cy="2487168"/>
          </a:xfrm>
        </p:spPr>
      </p:pic>
    </p:spTree>
    <p:extLst>
      <p:ext uri="{BB962C8B-B14F-4D97-AF65-F5344CB8AC3E}">
        <p14:creationId xmlns:p14="http://schemas.microsoft.com/office/powerpoint/2010/main" val="2476587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Upgrade Process: Terminal Server &amp; Cloud specific prerequisites</a:t>
            </a:r>
          </a:p>
        </p:txBody>
      </p:sp>
      <p:sp>
        <p:nvSpPr>
          <p:cNvPr id="3" name="Text Placeholder 2"/>
          <p:cNvSpPr>
            <a:spLocks noGrp="1"/>
          </p:cNvSpPr>
          <p:nvPr>
            <p:ph type="body" sz="quarter" idx="10"/>
          </p:nvPr>
        </p:nvSpPr>
        <p:spPr>
          <a:xfrm>
            <a:off x="613896" y="3463192"/>
            <a:ext cx="5725944" cy="2682707"/>
          </a:xfrm>
        </p:spPr>
        <p:txBody>
          <a:bodyPr>
            <a:normAutofit lnSpcReduction="10000"/>
          </a:bodyPr>
          <a:lstStyle/>
          <a:p>
            <a:pPr marL="0" lvl="1" indent="0">
              <a:buNone/>
            </a:pPr>
            <a:r>
              <a:rPr lang="en-US" sz="1800" dirty="0"/>
              <a:t>To upgrade your extension for lightweight deployment, on a terminal computer, where multiple users are connected: </a:t>
            </a:r>
          </a:p>
          <a:p>
            <a:pPr lvl="1"/>
            <a:r>
              <a:rPr lang="en-US" sz="1800" dirty="0"/>
              <a:t>Make sure as nobody is using the Add-On solution</a:t>
            </a:r>
          </a:p>
          <a:p>
            <a:pPr lvl="2"/>
            <a:r>
              <a:rPr lang="en-US" sz="1600" dirty="0"/>
              <a:t>Identify the process according the Add-On executable file, you can get it from the package</a:t>
            </a:r>
          </a:p>
          <a:p>
            <a:pPr lvl="2"/>
            <a:r>
              <a:rPr lang="en-US" sz="1600" dirty="0"/>
              <a:t>Identify the user according the running process</a:t>
            </a:r>
          </a:p>
          <a:p>
            <a:pPr lvl="2"/>
            <a:r>
              <a:rPr lang="en-US" sz="1600" dirty="0"/>
              <a:t>Notify the user to stop working with the Add-On</a:t>
            </a:r>
          </a:p>
          <a:p>
            <a:pPr lvl="1"/>
            <a:r>
              <a:rPr lang="en-US" sz="1800" dirty="0"/>
              <a:t>Run the same upgrade process as for standalone SAP Business One client usage</a:t>
            </a:r>
          </a:p>
        </p:txBody>
      </p:sp>
      <p:pic>
        <p:nvPicPr>
          <p:cNvPr id="7" name="Picture Placeholder 6"/>
          <p:cNvPicPr>
            <a:picLocks noGrp="1" noChangeAspect="1"/>
          </p:cNvPicPr>
          <p:nvPr>
            <p:ph type="pic" sz="quarter" idx="12"/>
          </p:nvPr>
        </p:nvPicPr>
        <p:blipFill>
          <a:blip r:embed="rId3"/>
          <a:stretch>
            <a:fillRect/>
          </a:stretch>
        </p:blipFill>
        <p:spPr>
          <a:xfrm>
            <a:off x="1773756" y="1432932"/>
            <a:ext cx="8336280" cy="1470660"/>
          </a:xfrm>
        </p:spPr>
      </p:pic>
      <p:pic>
        <p:nvPicPr>
          <p:cNvPr id="13" name="Picture Placeholder 12"/>
          <p:cNvPicPr>
            <a:picLocks noGrp="1" noChangeAspect="1"/>
          </p:cNvPicPr>
          <p:nvPr>
            <p:ph type="pic" sz="quarter" idx="12"/>
          </p:nvPr>
        </p:nvPicPr>
        <p:blipFill>
          <a:blip r:embed="rId4"/>
          <a:stretch>
            <a:fillRect/>
          </a:stretch>
        </p:blipFill>
        <p:spPr>
          <a:xfrm>
            <a:off x="6523369" y="3589155"/>
            <a:ext cx="5074920" cy="2430780"/>
          </a:xfrm>
        </p:spPr>
      </p:pic>
      <p:sp>
        <p:nvSpPr>
          <p:cNvPr id="2" name="Rectangle: Rounded Corners 1"/>
          <p:cNvSpPr/>
          <p:nvPr/>
        </p:nvSpPr>
        <p:spPr bwMode="gray">
          <a:xfrm rot="19938524">
            <a:off x="5725236" y="2074294"/>
            <a:ext cx="1705709" cy="313898"/>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0" i="0" u="none" strike="noStrike" kern="0" cap="none" spc="0" normalizeH="0" baseline="0" noProof="0" dirty="0">
                <a:ln>
                  <a:noFill/>
                </a:ln>
                <a:effectLst/>
                <a:uLnTx/>
                <a:uFillTx/>
                <a:ea typeface="Arial Unicode MS" pitchFamily="34" charset="-128"/>
                <a:cs typeface="Arial Unicode MS" pitchFamily="34" charset="-128"/>
              </a:rPr>
              <a:t>Identify the Add-On name</a:t>
            </a:r>
          </a:p>
        </p:txBody>
      </p:sp>
      <p:sp>
        <p:nvSpPr>
          <p:cNvPr id="9" name="Rectangle: Rounded Corners 8"/>
          <p:cNvSpPr/>
          <p:nvPr/>
        </p:nvSpPr>
        <p:spPr bwMode="gray">
          <a:xfrm rot="19938524">
            <a:off x="9377193" y="5316022"/>
            <a:ext cx="2278653" cy="313898"/>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00" b="0" i="0" u="none" strike="noStrike" kern="0" cap="none" spc="0" normalizeH="0" baseline="0" noProof="0" dirty="0">
                <a:ln>
                  <a:noFill/>
                </a:ln>
                <a:effectLst/>
                <a:uLnTx/>
                <a:uFillTx/>
                <a:ea typeface="Arial Unicode MS" pitchFamily="34" charset="-128"/>
                <a:cs typeface="Arial Unicode MS" pitchFamily="34" charset="-128"/>
              </a:rPr>
              <a:t>Identify the user using the Add-On</a:t>
            </a:r>
          </a:p>
        </p:txBody>
      </p:sp>
    </p:spTree>
    <p:extLst>
      <p:ext uri="{BB962C8B-B14F-4D97-AF65-F5344CB8AC3E}">
        <p14:creationId xmlns:p14="http://schemas.microsoft.com/office/powerpoint/2010/main" val="104283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04000" y="1375046"/>
            <a:ext cx="11185200" cy="677108"/>
          </a:xfrm>
        </p:spPr>
        <p:txBody>
          <a:bodyPr/>
          <a:lstStyle/>
          <a:p>
            <a:r>
              <a:rPr lang="en-US" sz="4000" dirty="0"/>
              <a:t>Additional </a:t>
            </a:r>
            <a:r>
              <a:rPr lang="en-US" sz="4000" dirty="0">
                <a:solidFill>
                  <a:schemeClr val="accent1"/>
                </a:solidFill>
              </a:rPr>
              <a:t>Features</a:t>
            </a:r>
            <a:endParaRPr lang="en-US" sz="4000" dirty="0"/>
          </a:p>
        </p:txBody>
      </p:sp>
      <p:pic>
        <p:nvPicPr>
          <p:cNvPr id="8" name="Image" descr="Example of an image" title="Image for divider page"/>
          <p:cNvPicPr>
            <a:picLocks noGrp="1" noChangeAspect="1"/>
          </p:cNvPicPr>
          <p:nvPr>
            <p:ph type="pic" sz="quarter" idx="12"/>
          </p:nvPr>
        </p:nvPicPr>
        <p:blipFill>
          <a:blip r:embed="rId3"/>
          <a:srcRect t="22534" b="22534"/>
          <a:stretch>
            <a:fillRect/>
          </a:stretch>
        </p:blipFill>
        <p:spPr bwMode="gray"/>
      </p:pic>
    </p:spTree>
    <p:extLst>
      <p:ext uri="{BB962C8B-B14F-4D97-AF65-F5344CB8AC3E}">
        <p14:creationId xmlns:p14="http://schemas.microsoft.com/office/powerpoint/2010/main" val="116737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Additional Features</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6100" y="1914711"/>
            <a:ext cx="9874376" cy="2898229"/>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2200" b="1" kern="0" dirty="0"/>
              <a:t>After completing this topic, you will be able to :</a:t>
            </a:r>
          </a:p>
          <a:p>
            <a:pPr marL="1588" lvl="1">
              <a:lnSpc>
                <a:spcPts val="2160"/>
              </a:lnSpc>
              <a:spcBef>
                <a:spcPts val="600"/>
              </a:spcBef>
              <a:spcAft>
                <a:spcPts val="600"/>
              </a:spcAft>
              <a:buClr>
                <a:srgbClr val="F0AB00"/>
              </a:buClr>
              <a:buSzPct val="80000"/>
              <a:buNone/>
              <a:defRPr/>
            </a:pPr>
            <a:endParaRPr lang="en-US" sz="2400" kern="0" dirty="0"/>
          </a:p>
          <a:p>
            <a:pPr marL="261938" lvl="1" indent="-260350">
              <a:lnSpc>
                <a:spcPts val="2160"/>
              </a:lnSpc>
              <a:spcBef>
                <a:spcPts val="600"/>
              </a:spcBef>
              <a:spcAft>
                <a:spcPts val="600"/>
              </a:spcAft>
              <a:buClr>
                <a:srgbClr val="F0AB00"/>
              </a:buClr>
              <a:buSzPct val="80000"/>
              <a:buFont typeface="Wingdings" pitchFamily="2" charset="2"/>
              <a:buChar char="n"/>
              <a:defRPr/>
            </a:pPr>
            <a:r>
              <a:rPr lang="en-US" sz="2400" kern="0" dirty="0"/>
              <a:t>Know the command line option</a:t>
            </a:r>
          </a:p>
          <a:p>
            <a:pPr marL="261938" lvl="1" indent="-260350">
              <a:lnSpc>
                <a:spcPts val="2160"/>
              </a:lnSpc>
              <a:spcBef>
                <a:spcPts val="600"/>
              </a:spcBef>
              <a:spcAft>
                <a:spcPts val="600"/>
              </a:spcAft>
              <a:buClr>
                <a:srgbClr val="F0AB00"/>
              </a:buClr>
              <a:buSzPct val="80000"/>
              <a:buFont typeface="Wingdings" pitchFamily="2" charset="2"/>
              <a:buChar char="n"/>
              <a:defRPr/>
            </a:pPr>
            <a:r>
              <a:rPr lang="en-US" sz="2400" kern="0" dirty="0"/>
              <a:t>Check the capabilities on Browser Access service</a:t>
            </a:r>
          </a:p>
          <a:p>
            <a:pPr marL="261938" lvl="1" indent="-260350">
              <a:lnSpc>
                <a:spcPts val="2160"/>
              </a:lnSpc>
              <a:spcBef>
                <a:spcPts val="600"/>
              </a:spcBef>
              <a:spcAft>
                <a:spcPts val="600"/>
              </a:spcAft>
              <a:buClr>
                <a:srgbClr val="F0AB00"/>
              </a:buClr>
              <a:buSzPct val="80000"/>
              <a:buFont typeface="Wingdings" pitchFamily="2" charset="2"/>
              <a:buChar char="n"/>
              <a:defRPr/>
            </a:pPr>
            <a:r>
              <a:rPr lang="en-US" sz="2400" kern="0" dirty="0"/>
              <a:t>Use the Visual Studio to prepare the package</a:t>
            </a:r>
          </a:p>
          <a:p>
            <a:pPr marL="261938" lvl="1" indent="-260350">
              <a:lnSpc>
                <a:spcPts val="2160"/>
              </a:lnSpc>
              <a:spcBef>
                <a:spcPts val="600"/>
              </a:spcBef>
              <a:spcAft>
                <a:spcPts val="600"/>
              </a:spcAft>
              <a:buClr>
                <a:srgbClr val="F0AB00"/>
              </a:buClr>
              <a:buSzPct val="80000"/>
              <a:buFont typeface="Wingdings" pitchFamily="2" charset="2"/>
              <a:buChar char="n"/>
              <a:defRPr/>
            </a:pPr>
            <a:endParaRPr lang="en-US" sz="2400" kern="0" dirty="0"/>
          </a:p>
          <a:p>
            <a:pPr marL="261938" lvl="1" indent="-260350">
              <a:lnSpc>
                <a:spcPts val="2160"/>
              </a:lnSpc>
              <a:spcBef>
                <a:spcPts val="600"/>
              </a:spcBef>
              <a:spcAft>
                <a:spcPts val="600"/>
              </a:spcAft>
              <a:buClr>
                <a:srgbClr val="F0AB00"/>
              </a:buClr>
              <a:buSzPct val="80000"/>
              <a:buFont typeface="Wingdings" pitchFamily="2" charset="2"/>
              <a:buChar char="n"/>
              <a:defRPr/>
            </a:pPr>
            <a:endParaRPr lang="en-US" sz="2400" kern="0" dirty="0"/>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3"/>
          <a:stretch>
            <a:fillRect/>
          </a:stretch>
        </p:blipFill>
        <p:spPr>
          <a:xfrm>
            <a:off x="504001" y="1330860"/>
            <a:ext cx="931757" cy="932688"/>
          </a:xfrm>
          <a:prstGeom prst="rect">
            <a:avLst/>
          </a:prstGeom>
        </p:spPr>
      </p:pic>
    </p:spTree>
    <p:extLst>
      <p:ext uri="{BB962C8B-B14F-4D97-AF65-F5344CB8AC3E}">
        <p14:creationId xmlns:p14="http://schemas.microsoft.com/office/powerpoint/2010/main" val="2473745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04001" y="504000"/>
            <a:ext cx="11186476" cy="677108"/>
          </a:xfrm>
        </p:spPr>
        <p:txBody>
          <a:bodyPr/>
          <a:lstStyle/>
          <a:p>
            <a:r>
              <a:rPr lang="en-US" dirty="0">
                <a:ea typeface="ヒラギノ角ゴ Pro W3" pitchFamily="-84" charset="-128"/>
              </a:rPr>
              <a:t>Additional Features: </a:t>
            </a:r>
            <a:r>
              <a:rPr lang="en-US" dirty="0"/>
              <a:t>Command Line</a:t>
            </a:r>
            <a:br>
              <a:rPr lang="en-US" dirty="0"/>
            </a:br>
            <a:r>
              <a:rPr lang="en-US" sz="2000" dirty="0"/>
              <a:t>General Usage</a:t>
            </a:r>
          </a:p>
        </p:txBody>
      </p:sp>
      <p:sp>
        <p:nvSpPr>
          <p:cNvPr id="3" name="Text Placeholder 2"/>
          <p:cNvSpPr>
            <a:spLocks noGrp="1"/>
          </p:cNvSpPr>
          <p:nvPr>
            <p:ph type="body" sz="quarter" idx="10"/>
          </p:nvPr>
        </p:nvSpPr>
        <p:spPr>
          <a:xfrm>
            <a:off x="724428" y="1727043"/>
            <a:ext cx="4861134" cy="1759336"/>
          </a:xfrm>
        </p:spPr>
        <p:txBody>
          <a:bodyPr>
            <a:normAutofit lnSpcReduction="10000"/>
          </a:bodyPr>
          <a:lstStyle/>
          <a:p>
            <a:pPr marL="0" lvl="1" indent="0">
              <a:buNone/>
            </a:pPr>
            <a:r>
              <a:rPr lang="en-US" sz="1800" dirty="0"/>
              <a:t>Available from SAP Business One and SAP Business One version for SAP HANA versions </a:t>
            </a:r>
            <a:r>
              <a:rPr lang="en-US" sz="1800" dirty="0">
                <a:solidFill>
                  <a:srgbClr val="FFC000"/>
                </a:solidFill>
              </a:rPr>
              <a:t>9.3 PL2 </a:t>
            </a:r>
            <a:r>
              <a:rPr lang="en-US" sz="1800" dirty="0"/>
              <a:t>or higher releases.</a:t>
            </a:r>
          </a:p>
          <a:p>
            <a:pPr marL="0" lvl="1" indent="0">
              <a:buNone/>
            </a:pPr>
            <a:endParaRPr lang="en-US" sz="1800" dirty="0"/>
          </a:p>
          <a:p>
            <a:pPr marL="0" lvl="1" indent="0">
              <a:buNone/>
            </a:pPr>
            <a:r>
              <a:rPr lang="en-US" sz="1800" dirty="0"/>
              <a:t>The </a:t>
            </a:r>
            <a:r>
              <a:rPr lang="en-US" sz="1800" dirty="0">
                <a:solidFill>
                  <a:srgbClr val="FFC000"/>
                </a:solidFill>
              </a:rPr>
              <a:t>xApp packaging </a:t>
            </a:r>
            <a:r>
              <a:rPr lang="en-US" sz="1800" dirty="0"/>
              <a:t>is currently not available for command line packaging.</a:t>
            </a:r>
          </a:p>
          <a:p>
            <a:pPr marL="0" lvl="1" indent="0">
              <a:buNone/>
            </a:pPr>
            <a:endParaRPr lang="en-US" sz="1800" dirty="0"/>
          </a:p>
        </p:txBody>
      </p:sp>
      <p:pic>
        <p:nvPicPr>
          <p:cNvPr id="5" name="Picture Placeholder 4"/>
          <p:cNvPicPr>
            <a:picLocks noGrp="1" noChangeAspect="1"/>
          </p:cNvPicPr>
          <p:nvPr>
            <p:ph type="pic" sz="quarter" idx="12"/>
          </p:nvPr>
        </p:nvPicPr>
        <p:blipFill>
          <a:blip r:embed="rId3"/>
          <a:stretch>
            <a:fillRect/>
          </a:stretch>
        </p:blipFill>
        <p:spPr>
          <a:xfrm>
            <a:off x="6492182" y="1727043"/>
            <a:ext cx="5093568" cy="3895082"/>
          </a:xfrm>
        </p:spPr>
      </p:pic>
      <p:sp>
        <p:nvSpPr>
          <p:cNvPr id="9" name="Text Placeholder 2"/>
          <p:cNvSpPr>
            <a:spLocks noGrp="1"/>
          </p:cNvSpPr>
          <p:nvPr>
            <p:ph type="body" sz="quarter" idx="10"/>
          </p:nvPr>
        </p:nvSpPr>
        <p:spPr>
          <a:xfrm>
            <a:off x="724428" y="4254675"/>
            <a:ext cx="4861134" cy="1759336"/>
          </a:xfrm>
        </p:spPr>
        <p:txBody>
          <a:bodyPr/>
          <a:lstStyle/>
          <a:p>
            <a:pPr marL="0" lvl="1" indent="0">
              <a:buNone/>
            </a:pPr>
            <a:r>
              <a:rPr lang="en-US" sz="1800" dirty="0"/>
              <a:t>Display the help: </a:t>
            </a:r>
            <a:r>
              <a:rPr lang="en-US" sz="1800" dirty="0">
                <a:solidFill>
                  <a:srgbClr val="FFC000"/>
                </a:solidFill>
              </a:rPr>
              <a:t>ExtensionPackage.exe /help</a:t>
            </a:r>
          </a:p>
          <a:p>
            <a:pPr marL="0" lvl="1" indent="0">
              <a:buNone/>
            </a:pPr>
            <a:r>
              <a:rPr lang="en-US" sz="1800" dirty="0"/>
              <a:t>1. Open Extension Packager and fill the basic Information screen</a:t>
            </a:r>
          </a:p>
          <a:p>
            <a:pPr marL="0" lvl="1" indent="0">
              <a:buNone/>
            </a:pPr>
            <a:r>
              <a:rPr lang="en-US" sz="1800" dirty="0"/>
              <a:t>2. Export the ARD file</a:t>
            </a:r>
          </a:p>
          <a:p>
            <a:pPr marL="0" lvl="1" indent="0">
              <a:buNone/>
            </a:pPr>
            <a:r>
              <a:rPr lang="en-US" sz="1800" dirty="0"/>
              <a:t>3. Start using the command line options</a:t>
            </a:r>
          </a:p>
          <a:p>
            <a:pPr marL="0" lvl="1" indent="0">
              <a:buNone/>
            </a:pPr>
            <a:endParaRPr lang="en-US" sz="1800" dirty="0"/>
          </a:p>
        </p:txBody>
      </p:sp>
    </p:spTree>
    <p:extLst>
      <p:ext uri="{BB962C8B-B14F-4D97-AF65-F5344CB8AC3E}">
        <p14:creationId xmlns:p14="http://schemas.microsoft.com/office/powerpoint/2010/main" val="42739061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4CA302-A6D4-4226-BDC5-41D8513B24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346AFC-4615-40AC-ABF4-BD7209A1BD4F}">
  <ds:schemaRefs>
    <ds:schemaRef ds:uri="http://schemas.microsoft.com/sharepoint/v3/contenttype/forms"/>
  </ds:schemaRefs>
</ds:datastoreItem>
</file>

<file path=customXml/itemProps3.xml><?xml version="1.0" encoding="utf-8"?>
<ds:datastoreItem xmlns:ds="http://schemas.openxmlformats.org/officeDocument/2006/customXml" ds:itemID="{4A97C303-CC91-4186-A2AD-07BFA17B52D8}">
  <ds:schemaRefs>
    <ds:schemaRef ds:uri="http://purl.org/dc/terms/"/>
    <ds:schemaRef ds:uri="1f6b8702-ff64-493f-af7e-9281170a6e8c"/>
    <ds:schemaRef ds:uri="http://www.w3.org/XML/1998/namespace"/>
    <ds:schemaRef ds:uri="http://purl.org/dc/elements/1.1/"/>
    <ds:schemaRef ds:uri="http://schemas.openxmlformats.org/package/2006/metadata/core-properties"/>
    <ds:schemaRef ds:uri="http://schemas.microsoft.com/office/infopath/2007/PartnerControls"/>
    <ds:schemaRef ds:uri="3fae74cb-f942-4bac-8069-91b943c92c56"/>
    <ds:schemaRef ds:uri="http://schemas.microsoft.com/office/2006/documentManagement/typ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SAP_2019_16x9_white</Template>
  <TotalTime>100</TotalTime>
  <Words>2045</Words>
  <Application>Microsoft Office PowerPoint</Application>
  <PresentationFormat>Custom</PresentationFormat>
  <Paragraphs>208</Paragraphs>
  <Slides>20</Slides>
  <Notes>20</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20</vt:i4>
      </vt:variant>
    </vt:vector>
  </HeadingPairs>
  <TitlesOfParts>
    <vt:vector size="33" baseType="lpstr">
      <vt:lpstr>DengXian</vt:lpstr>
      <vt:lpstr>ＭＳ Ｐゴシック</vt:lpstr>
      <vt:lpstr>Arial</vt:lpstr>
      <vt:lpstr>Arial Unicode MS</vt:lpstr>
      <vt:lpstr>Calibri</vt:lpstr>
      <vt:lpstr>Courier New</vt:lpstr>
      <vt:lpstr>Symbol</vt:lpstr>
      <vt:lpstr>Times New Roman</vt:lpstr>
      <vt:lpstr>wingdings</vt:lpstr>
      <vt:lpstr>wingdings</vt:lpstr>
      <vt:lpstr>ヒラギノ角ゴ Pro W3</vt:lpstr>
      <vt:lpstr>SAP 2019 16x9 white</vt:lpstr>
      <vt:lpstr>SAP 2019 16x9 blue</vt:lpstr>
      <vt:lpstr>TB 1300 - SAP Business One SDK Lightweight Deployment – Upgrade, Additional Features and Troubleshooting</vt:lpstr>
      <vt:lpstr>Agenda</vt:lpstr>
      <vt:lpstr>Upgrade Process</vt:lpstr>
      <vt:lpstr>Upgrade Process: Topic Objectives</vt:lpstr>
      <vt:lpstr>Upgrade Process: Standalone SAP Business One client  </vt:lpstr>
      <vt:lpstr>Upgrade Process: Terminal Server &amp; Cloud specific prerequisites</vt:lpstr>
      <vt:lpstr>Additional Features</vt:lpstr>
      <vt:lpstr>Additional Features: Topic Objectives</vt:lpstr>
      <vt:lpstr>Additional Features: Command Line General Usage</vt:lpstr>
      <vt:lpstr>Additional Features: Command Line Example</vt:lpstr>
      <vt:lpstr>Additional Features: Browser Access</vt:lpstr>
      <vt:lpstr>Additional Features: Visual Studio Generate Package</vt:lpstr>
      <vt:lpstr>Additional Features: Topic Summary</vt:lpstr>
      <vt:lpstr>Troubleshooting</vt:lpstr>
      <vt:lpstr>Troubleshooting: Topic Objectives</vt:lpstr>
      <vt:lpstr>Troubleshooting: Packaging and Deployment Phase</vt:lpstr>
      <vt:lpstr>Troubleshooting: HANA xApp Deployment</vt:lpstr>
      <vt:lpstr>Troubleshooting: Runtime phase</vt:lpstr>
      <vt:lpstr>Troubleshooting: Database structure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Lightweight Deployment – Upgrade, Additional Features and Troubleshooting</dc:title>
  <dc:creator>krisztian.papai@sap.com</dc:creator>
  <cp:keywords>2019/16:9/white</cp:keywords>
  <cp:lastModifiedBy>Papai, Krisztian</cp:lastModifiedBy>
  <cp:revision>5</cp:revision>
  <dcterms:created xsi:type="dcterms:W3CDTF">2019-01-14T14:01:02Z</dcterms:created>
  <dcterms:modified xsi:type="dcterms:W3CDTF">2019-07-09T09:49:47Z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y fmtid="{D5CDD505-2E9C-101B-9397-08002B2CF9AE}" pid="9" name="AuthorIds_UIVersion_1024">
    <vt:lpwstr>28</vt:lpwstr>
  </property>
</Properties>
</file>