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9"/>
  </p:notesMasterIdLst>
  <p:handoutMasterIdLst>
    <p:handoutMasterId r:id="rId40"/>
  </p:handoutMasterIdLst>
  <p:sldIdLst>
    <p:sldId id="447" r:id="rId6"/>
    <p:sldId id="825" r:id="rId7"/>
    <p:sldId id="429" r:id="rId8"/>
    <p:sldId id="564" r:id="rId9"/>
    <p:sldId id="791" r:id="rId10"/>
    <p:sldId id="792" r:id="rId11"/>
    <p:sldId id="793" r:id="rId12"/>
    <p:sldId id="794" r:id="rId13"/>
    <p:sldId id="795" r:id="rId14"/>
    <p:sldId id="800" r:id="rId15"/>
    <p:sldId id="826" r:id="rId16"/>
    <p:sldId id="803" r:id="rId17"/>
    <p:sldId id="802" r:id="rId18"/>
    <p:sldId id="804" r:id="rId19"/>
    <p:sldId id="805" r:id="rId20"/>
    <p:sldId id="806" r:id="rId21"/>
    <p:sldId id="827" r:id="rId22"/>
    <p:sldId id="809" r:id="rId23"/>
    <p:sldId id="810" r:id="rId24"/>
    <p:sldId id="811" r:id="rId25"/>
    <p:sldId id="812" r:id="rId26"/>
    <p:sldId id="813" r:id="rId27"/>
    <p:sldId id="814" r:id="rId28"/>
    <p:sldId id="815" r:id="rId29"/>
    <p:sldId id="816" r:id="rId30"/>
    <p:sldId id="817" r:id="rId31"/>
    <p:sldId id="818" r:id="rId32"/>
    <p:sldId id="819" r:id="rId33"/>
    <p:sldId id="820" r:id="rId34"/>
    <p:sldId id="828" r:id="rId35"/>
    <p:sldId id="823" r:id="rId36"/>
    <p:sldId id="824" r:id="rId37"/>
    <p:sldId id="265" r:id="rId3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14313-7B13-43C1-BB33-2B0B6A43FA8F}" v="44" dt="2019-07-10T07:13:54.45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44" autoAdjust="0"/>
  </p:normalViewPr>
  <p:slideViewPr>
    <p:cSldViewPr snapToGrid="0">
      <p:cViewPr varScale="1">
        <p:scale>
          <a:sx n="67" d="100"/>
          <a:sy n="67" d="100"/>
        </p:scale>
        <p:origin x="1267" y="58"/>
      </p:cViewPr>
      <p:guideLst>
        <p:guide pos="3841"/>
        <p:guide orient="horz" pos="2160"/>
      </p:guideLst>
    </p:cSldViewPr>
  </p:slideViewPr>
  <p:notesTextViewPr>
    <p:cViewPr>
      <p:scale>
        <a:sx n="100" d="100"/>
        <a:sy n="10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162E43A8-C292-4F49-9B66-B547721157EF}"/>
    <pc:docChg chg="undo redo custSel addSld delSld modSld">
      <pc:chgData name="Papai, Krisztian" userId="45ce17a5-7050-4b06-9306-4e3e15f2359a" providerId="ADAL" clId="{162E43A8-C292-4F49-9B66-B547721157EF}" dt="2019-05-20T16:30:00.895" v="5523" actId="6549"/>
      <pc:docMkLst>
        <pc:docMk/>
      </pc:docMkLst>
      <pc:sldChg chg="modNotesTx">
        <pc:chgData name="Papai, Krisztian" userId="45ce17a5-7050-4b06-9306-4e3e15f2359a" providerId="ADAL" clId="{162E43A8-C292-4F49-9B66-B547721157EF}" dt="2019-05-20T15:01:15.450" v="35" actId="20577"/>
        <pc:sldMkLst>
          <pc:docMk/>
          <pc:sldMk cId="1693693568" sldId="429"/>
        </pc:sldMkLst>
      </pc:sldChg>
      <pc:sldChg chg="modSp modNotesTx">
        <pc:chgData name="Papai, Krisztian" userId="45ce17a5-7050-4b06-9306-4e3e15f2359a" providerId="ADAL" clId="{162E43A8-C292-4F49-9B66-B547721157EF}" dt="2019-05-20T15:00:03.106" v="31" actId="113"/>
        <pc:sldMkLst>
          <pc:docMk/>
          <pc:sldMk cId="3262179408" sldId="447"/>
        </pc:sldMkLst>
        <pc:spChg chg="mod">
          <ac:chgData name="Papai, Krisztian" userId="45ce17a5-7050-4b06-9306-4e3e15f2359a" providerId="ADAL" clId="{162E43A8-C292-4F49-9B66-B547721157EF}" dt="2019-05-20T14:57:34.284" v="3" actId="2"/>
          <ac:spMkLst>
            <pc:docMk/>
            <pc:sldMk cId="3262179408" sldId="447"/>
            <ac:spMk id="8" creationId="{00000000-0000-0000-0000-000000000000}"/>
          </ac:spMkLst>
        </pc:spChg>
        <pc:spChg chg="mod">
          <ac:chgData name="Papai, Krisztian" userId="45ce17a5-7050-4b06-9306-4e3e15f2359a" providerId="ADAL" clId="{162E43A8-C292-4F49-9B66-B547721157EF}" dt="2019-05-20T14:57:16.221" v="2" actId="20577"/>
          <ac:spMkLst>
            <pc:docMk/>
            <pc:sldMk cId="3262179408" sldId="447"/>
            <ac:spMk id="35" creationId="{00000000-0000-0000-0000-000000000000}"/>
          </ac:spMkLst>
        </pc:spChg>
      </pc:sldChg>
      <pc:sldChg chg="modSp add">
        <pc:chgData name="Papai, Krisztian" userId="45ce17a5-7050-4b06-9306-4e3e15f2359a" providerId="ADAL" clId="{162E43A8-C292-4F49-9B66-B547721157EF}" dt="2019-05-20T15:04:32.877" v="91" actId="20577"/>
        <pc:sldMkLst>
          <pc:docMk/>
          <pc:sldMk cId="548988856" sldId="564"/>
        </pc:sldMkLst>
        <pc:spChg chg="mod">
          <ac:chgData name="Papai, Krisztian" userId="45ce17a5-7050-4b06-9306-4e3e15f2359a" providerId="ADAL" clId="{162E43A8-C292-4F49-9B66-B547721157EF}" dt="2019-05-20T15:01:46.347" v="41"/>
          <ac:spMkLst>
            <pc:docMk/>
            <pc:sldMk cId="548988856" sldId="564"/>
            <ac:spMk id="2" creationId="{BB966D6B-CED5-4512-A047-363CD7187A53}"/>
          </ac:spMkLst>
        </pc:spChg>
        <pc:spChg chg="mod">
          <ac:chgData name="Papai, Krisztian" userId="45ce17a5-7050-4b06-9306-4e3e15f2359a" providerId="ADAL" clId="{162E43A8-C292-4F49-9B66-B547721157EF}" dt="2019-05-20T15:04:32.877" v="91" actId="20577"/>
          <ac:spMkLst>
            <pc:docMk/>
            <pc:sldMk cId="548988856" sldId="564"/>
            <ac:spMk id="24" creationId="{00000000-0000-0000-0000-000000000000}"/>
          </ac:spMkLst>
        </pc:spChg>
      </pc:sldChg>
      <pc:sldChg chg="modSp modNotesTx">
        <pc:chgData name="Papai, Krisztian" userId="45ce17a5-7050-4b06-9306-4e3e15f2359a" providerId="ADAL" clId="{162E43A8-C292-4F49-9B66-B547721157EF}" dt="2019-05-20T15:41:21.857" v="1678" actId="6549"/>
        <pc:sldMkLst>
          <pc:docMk/>
          <pc:sldMk cId="3210363628" sldId="791"/>
        </pc:sldMkLst>
        <pc:spChg chg="mod">
          <ac:chgData name="Papai, Krisztian" userId="45ce17a5-7050-4b06-9306-4e3e15f2359a" providerId="ADAL" clId="{162E43A8-C292-4F49-9B66-B547721157EF}" dt="2019-05-20T15:41:21.857" v="1678" actId="6549"/>
          <ac:spMkLst>
            <pc:docMk/>
            <pc:sldMk cId="3210363628" sldId="791"/>
            <ac:spMk id="4" creationId="{00000000-0000-0000-0000-000000000000}"/>
          </ac:spMkLst>
        </pc:spChg>
      </pc:sldChg>
      <pc:sldChg chg="modNotesTx">
        <pc:chgData name="Papai, Krisztian" userId="45ce17a5-7050-4b06-9306-4e3e15f2359a" providerId="ADAL" clId="{162E43A8-C292-4F49-9B66-B547721157EF}" dt="2019-05-20T15:39:22.820" v="1475" actId="313"/>
        <pc:sldMkLst>
          <pc:docMk/>
          <pc:sldMk cId="2257798312" sldId="792"/>
        </pc:sldMkLst>
      </pc:sldChg>
      <pc:sldChg chg="modNotesTx">
        <pc:chgData name="Papai, Krisztian" userId="45ce17a5-7050-4b06-9306-4e3e15f2359a" providerId="ADAL" clId="{162E43A8-C292-4F49-9B66-B547721157EF}" dt="2019-05-20T15:34:57.164" v="1158" actId="20577"/>
        <pc:sldMkLst>
          <pc:docMk/>
          <pc:sldMk cId="2912785973" sldId="793"/>
        </pc:sldMkLst>
      </pc:sldChg>
      <pc:sldChg chg="modNotesTx">
        <pc:chgData name="Papai, Krisztian" userId="45ce17a5-7050-4b06-9306-4e3e15f2359a" providerId="ADAL" clId="{162E43A8-C292-4F49-9B66-B547721157EF}" dt="2019-05-20T15:44:53.441" v="2245" actId="20577"/>
        <pc:sldMkLst>
          <pc:docMk/>
          <pc:sldMk cId="118737992" sldId="794"/>
        </pc:sldMkLst>
      </pc:sldChg>
      <pc:sldChg chg="delSp modSp modNotesTx">
        <pc:chgData name="Papai, Krisztian" userId="45ce17a5-7050-4b06-9306-4e3e15f2359a" providerId="ADAL" clId="{162E43A8-C292-4F49-9B66-B547721157EF}" dt="2019-05-20T15:47:43.526" v="2599" actId="313"/>
        <pc:sldMkLst>
          <pc:docMk/>
          <pc:sldMk cId="2926418610" sldId="795"/>
        </pc:sldMkLst>
        <pc:spChg chg="mod">
          <ac:chgData name="Papai, Krisztian" userId="45ce17a5-7050-4b06-9306-4e3e15f2359a" providerId="ADAL" clId="{162E43A8-C292-4F49-9B66-B547721157EF}" dt="2019-05-20T15:46:56.902" v="2494" actId="1076"/>
          <ac:spMkLst>
            <pc:docMk/>
            <pc:sldMk cId="2926418610" sldId="795"/>
            <ac:spMk id="4" creationId="{00000000-0000-0000-0000-000000000000}"/>
          </ac:spMkLst>
        </pc:spChg>
        <pc:spChg chg="del mod">
          <ac:chgData name="Papai, Krisztian" userId="45ce17a5-7050-4b06-9306-4e3e15f2359a" providerId="ADAL" clId="{162E43A8-C292-4F49-9B66-B547721157EF}" dt="2019-05-20T15:47:05.279" v="2497" actId="478"/>
          <ac:spMkLst>
            <pc:docMk/>
            <pc:sldMk cId="2926418610" sldId="795"/>
            <ac:spMk id="5" creationId="{06705878-00B8-4E74-8B90-C2C22BBFF444}"/>
          </ac:spMkLst>
        </pc:spChg>
        <pc:spChg chg="del">
          <ac:chgData name="Papai, Krisztian" userId="45ce17a5-7050-4b06-9306-4e3e15f2359a" providerId="ADAL" clId="{162E43A8-C292-4F49-9B66-B547721157EF}" dt="2019-05-20T15:46:51.520" v="2492" actId="478"/>
          <ac:spMkLst>
            <pc:docMk/>
            <pc:sldMk cId="2926418610" sldId="795"/>
            <ac:spMk id="6" creationId="{83F466D5-8243-48F4-B315-0B5AD1959860}"/>
          </ac:spMkLst>
        </pc:spChg>
      </pc:sldChg>
      <pc:sldChg chg="modSp modNotesTx">
        <pc:chgData name="Papai, Krisztian" userId="45ce17a5-7050-4b06-9306-4e3e15f2359a" providerId="ADAL" clId="{162E43A8-C292-4F49-9B66-B547721157EF}" dt="2019-05-20T15:05:02.164" v="114" actId="20577"/>
        <pc:sldMkLst>
          <pc:docMk/>
          <pc:sldMk cId="403690417" sldId="800"/>
        </pc:sldMkLst>
        <pc:spChg chg="mod">
          <ac:chgData name="Papai, Krisztian" userId="45ce17a5-7050-4b06-9306-4e3e15f2359a" providerId="ADAL" clId="{162E43A8-C292-4F49-9B66-B547721157EF}" dt="2019-05-20T15:05:02.164" v="114" actId="20577"/>
          <ac:spMkLst>
            <pc:docMk/>
            <pc:sldMk cId="403690417" sldId="800"/>
            <ac:spMk id="3" creationId="{00000000-0000-0000-0000-000000000000}"/>
          </ac:spMkLst>
        </pc:spChg>
      </pc:sldChg>
      <pc:sldChg chg="modSp modNotesTx">
        <pc:chgData name="Papai, Krisztian" userId="45ce17a5-7050-4b06-9306-4e3e15f2359a" providerId="ADAL" clId="{162E43A8-C292-4F49-9B66-B547721157EF}" dt="2019-05-20T15:55:54.822" v="2990" actId="313"/>
        <pc:sldMkLst>
          <pc:docMk/>
          <pc:sldMk cId="545119983" sldId="802"/>
        </pc:sldMkLst>
        <pc:spChg chg="mod">
          <ac:chgData name="Papai, Krisztian" userId="45ce17a5-7050-4b06-9306-4e3e15f2359a" providerId="ADAL" clId="{162E43A8-C292-4F49-9B66-B547721157EF}" dt="2019-05-20T15:55:15.790" v="2894" actId="6549"/>
          <ac:spMkLst>
            <pc:docMk/>
            <pc:sldMk cId="545119983" sldId="802"/>
            <ac:spMk id="34817" creationId="{00000000-0000-0000-0000-000000000000}"/>
          </ac:spMkLst>
        </pc:spChg>
      </pc:sldChg>
      <pc:sldChg chg="delSp modSp modNotesTx">
        <pc:chgData name="Papai, Krisztian" userId="45ce17a5-7050-4b06-9306-4e3e15f2359a" providerId="ADAL" clId="{162E43A8-C292-4F49-9B66-B547721157EF}" dt="2019-05-20T15:55:07.735" v="2893" actId="6549"/>
        <pc:sldMkLst>
          <pc:docMk/>
          <pc:sldMk cId="400381738" sldId="803"/>
        </pc:sldMkLst>
        <pc:spChg chg="del mod">
          <ac:chgData name="Papai, Krisztian" userId="45ce17a5-7050-4b06-9306-4e3e15f2359a" providerId="ADAL" clId="{162E43A8-C292-4F49-9B66-B547721157EF}" dt="2019-05-20T15:51:16.670" v="2626" actId="478"/>
          <ac:spMkLst>
            <pc:docMk/>
            <pc:sldMk cId="400381738" sldId="803"/>
            <ac:spMk id="2" creationId="{6C247C8A-4C30-47D3-99EC-BA8E720E0E4C}"/>
          </ac:spMkLst>
        </pc:spChg>
        <pc:spChg chg="mod">
          <ac:chgData name="Papai, Krisztian" userId="45ce17a5-7050-4b06-9306-4e3e15f2359a" providerId="ADAL" clId="{162E43A8-C292-4F49-9B66-B547721157EF}" dt="2019-05-20T15:54:48.961" v="2836" actId="6549"/>
          <ac:spMkLst>
            <pc:docMk/>
            <pc:sldMk cId="400381738" sldId="803"/>
            <ac:spMk id="34817" creationId="{00000000-0000-0000-0000-000000000000}"/>
          </ac:spMkLst>
        </pc:spChg>
        <pc:spChg chg="mod">
          <ac:chgData name="Papai, Krisztian" userId="45ce17a5-7050-4b06-9306-4e3e15f2359a" providerId="ADAL" clId="{162E43A8-C292-4F49-9B66-B547721157EF}" dt="2019-05-20T15:52:23.479" v="2636" actId="20577"/>
          <ac:spMkLst>
            <pc:docMk/>
            <pc:sldMk cId="400381738" sldId="803"/>
            <ac:spMk id="34821" creationId="{00000000-0000-0000-0000-000000000000}"/>
          </ac:spMkLst>
        </pc:spChg>
      </pc:sldChg>
      <pc:sldChg chg="modSp modNotesTx">
        <pc:chgData name="Papai, Krisztian" userId="45ce17a5-7050-4b06-9306-4e3e15f2359a" providerId="ADAL" clId="{162E43A8-C292-4F49-9B66-B547721157EF}" dt="2019-05-20T16:00:33.966" v="3637" actId="20577"/>
        <pc:sldMkLst>
          <pc:docMk/>
          <pc:sldMk cId="597999712" sldId="804"/>
        </pc:sldMkLst>
        <pc:spChg chg="mod">
          <ac:chgData name="Papai, Krisztian" userId="45ce17a5-7050-4b06-9306-4e3e15f2359a" providerId="ADAL" clId="{162E43A8-C292-4F49-9B66-B547721157EF}" dt="2019-05-20T14:58:18.819" v="10" actId="313"/>
          <ac:spMkLst>
            <pc:docMk/>
            <pc:sldMk cId="597999712" sldId="804"/>
            <ac:spMk id="20" creationId="{3FA3B42F-D90C-4571-BA78-7F8EFFF2E314}"/>
          </ac:spMkLst>
        </pc:spChg>
        <pc:spChg chg="mod">
          <ac:chgData name="Papai, Krisztian" userId="45ce17a5-7050-4b06-9306-4e3e15f2359a" providerId="ADAL" clId="{162E43A8-C292-4F49-9B66-B547721157EF}" dt="2019-05-20T16:00:23.860" v="3636" actId="20577"/>
          <ac:spMkLst>
            <pc:docMk/>
            <pc:sldMk cId="597999712" sldId="804"/>
            <ac:spMk id="21" creationId="{895A431D-380E-48B7-B21A-B1DC18F9B1CE}"/>
          </ac:spMkLst>
        </pc:spChg>
        <pc:spChg chg="mod">
          <ac:chgData name="Papai, Krisztian" userId="45ce17a5-7050-4b06-9306-4e3e15f2359a" providerId="ADAL" clId="{162E43A8-C292-4F49-9B66-B547721157EF}" dt="2019-05-20T14:58:25.829" v="11" actId="790"/>
          <ac:spMkLst>
            <pc:docMk/>
            <pc:sldMk cId="597999712" sldId="804"/>
            <ac:spMk id="22" creationId="{BFE3A65E-68F7-4405-B3B1-0A7458E0441E}"/>
          </ac:spMkLst>
        </pc:spChg>
        <pc:spChg chg="mod">
          <ac:chgData name="Papai, Krisztian" userId="45ce17a5-7050-4b06-9306-4e3e15f2359a" providerId="ADAL" clId="{162E43A8-C292-4F49-9B66-B547721157EF}" dt="2019-05-20T15:55:19.508" v="2896" actId="6549"/>
          <ac:spMkLst>
            <pc:docMk/>
            <pc:sldMk cId="597999712" sldId="804"/>
            <ac:spMk id="34817" creationId="{00000000-0000-0000-0000-000000000000}"/>
          </ac:spMkLst>
        </pc:spChg>
      </pc:sldChg>
      <pc:sldChg chg="modSp modNotesTx">
        <pc:chgData name="Papai, Krisztian" userId="45ce17a5-7050-4b06-9306-4e3e15f2359a" providerId="ADAL" clId="{162E43A8-C292-4F49-9B66-B547721157EF}" dt="2019-05-20T16:01:53.157" v="3744" actId="313"/>
        <pc:sldMkLst>
          <pc:docMk/>
          <pc:sldMk cId="1440826679" sldId="805"/>
        </pc:sldMkLst>
        <pc:spChg chg="mod">
          <ac:chgData name="Papai, Krisztian" userId="45ce17a5-7050-4b06-9306-4e3e15f2359a" providerId="ADAL" clId="{162E43A8-C292-4F49-9B66-B547721157EF}" dt="2019-05-20T14:58:34.412" v="13" actId="790"/>
          <ac:spMkLst>
            <pc:docMk/>
            <pc:sldMk cId="1440826679" sldId="805"/>
            <ac:spMk id="34817" creationId="{00000000-0000-0000-0000-000000000000}"/>
          </ac:spMkLst>
        </pc:spChg>
      </pc:sldChg>
      <pc:sldChg chg="modSp">
        <pc:chgData name="Papai, Krisztian" userId="45ce17a5-7050-4b06-9306-4e3e15f2359a" providerId="ADAL" clId="{162E43A8-C292-4F49-9B66-B547721157EF}" dt="2019-05-20T15:03:17.087" v="66" actId="20577"/>
        <pc:sldMkLst>
          <pc:docMk/>
          <pc:sldMk cId="2580436631" sldId="806"/>
        </pc:sldMkLst>
        <pc:spChg chg="mod">
          <ac:chgData name="Papai, Krisztian" userId="45ce17a5-7050-4b06-9306-4e3e15f2359a" providerId="ADAL" clId="{162E43A8-C292-4F49-9B66-B547721157EF}" dt="2019-05-20T15:03:17.087" v="66" actId="20577"/>
          <ac:spMkLst>
            <pc:docMk/>
            <pc:sldMk cId="2580436631" sldId="806"/>
            <ac:spMk id="3" creationId="{00000000-0000-0000-0000-000000000000}"/>
          </ac:spMkLst>
        </pc:spChg>
      </pc:sldChg>
      <pc:sldChg chg="modNotesTx">
        <pc:chgData name="Papai, Krisztian" userId="45ce17a5-7050-4b06-9306-4e3e15f2359a" providerId="ADAL" clId="{162E43A8-C292-4F49-9B66-B547721157EF}" dt="2019-05-20T16:03:06.714" v="3779" actId="12"/>
        <pc:sldMkLst>
          <pc:docMk/>
          <pc:sldMk cId="3682244420" sldId="809"/>
        </pc:sldMkLst>
      </pc:sldChg>
      <pc:sldChg chg="modNotesTx">
        <pc:chgData name="Papai, Krisztian" userId="45ce17a5-7050-4b06-9306-4e3e15f2359a" providerId="ADAL" clId="{162E43A8-C292-4F49-9B66-B547721157EF}" dt="2019-05-20T16:05:16.954" v="4119" actId="20577"/>
        <pc:sldMkLst>
          <pc:docMk/>
          <pc:sldMk cId="1260524540" sldId="810"/>
        </pc:sldMkLst>
      </pc:sldChg>
      <pc:sldChg chg="modNotesTx">
        <pc:chgData name="Papai, Krisztian" userId="45ce17a5-7050-4b06-9306-4e3e15f2359a" providerId="ADAL" clId="{162E43A8-C292-4F49-9B66-B547721157EF}" dt="2019-05-20T16:06:42.407" v="4277" actId="6549"/>
        <pc:sldMkLst>
          <pc:docMk/>
          <pc:sldMk cId="1792158690" sldId="811"/>
        </pc:sldMkLst>
      </pc:sldChg>
      <pc:sldChg chg="modNotes modNotesTx">
        <pc:chgData name="Papai, Krisztian" userId="45ce17a5-7050-4b06-9306-4e3e15f2359a" providerId="ADAL" clId="{162E43A8-C292-4F49-9B66-B547721157EF}" dt="2019-05-20T16:11:08.725" v="4662" actId="27636"/>
        <pc:sldMkLst>
          <pc:docMk/>
          <pc:sldMk cId="3501295085" sldId="812"/>
        </pc:sldMkLst>
      </pc:sldChg>
      <pc:sldChg chg="modNotes modNotesTx">
        <pc:chgData name="Papai, Krisztian" userId="45ce17a5-7050-4b06-9306-4e3e15f2359a" providerId="ADAL" clId="{162E43A8-C292-4F49-9B66-B547721157EF}" dt="2019-05-20T16:11:08.767" v="4663" actId="27636"/>
        <pc:sldMkLst>
          <pc:docMk/>
          <pc:sldMk cId="3488002845" sldId="813"/>
        </pc:sldMkLst>
      </pc:sldChg>
      <pc:sldChg chg="modNotesTx">
        <pc:chgData name="Papai, Krisztian" userId="45ce17a5-7050-4b06-9306-4e3e15f2359a" providerId="ADAL" clId="{162E43A8-C292-4F49-9B66-B547721157EF}" dt="2019-05-20T16:10:48.919" v="4661" actId="20577"/>
        <pc:sldMkLst>
          <pc:docMk/>
          <pc:sldMk cId="95599369" sldId="814"/>
        </pc:sldMkLst>
      </pc:sldChg>
      <pc:sldChg chg="modNotesTx">
        <pc:chgData name="Papai, Krisztian" userId="45ce17a5-7050-4b06-9306-4e3e15f2359a" providerId="ADAL" clId="{162E43A8-C292-4F49-9B66-B547721157EF}" dt="2019-05-20T16:10:26.094" v="4640" actId="20577"/>
        <pc:sldMkLst>
          <pc:docMk/>
          <pc:sldMk cId="387583487" sldId="815"/>
        </pc:sldMkLst>
      </pc:sldChg>
      <pc:sldChg chg="modSp modNotesTx">
        <pc:chgData name="Papai, Krisztian" userId="45ce17a5-7050-4b06-9306-4e3e15f2359a" providerId="ADAL" clId="{162E43A8-C292-4F49-9B66-B547721157EF}" dt="2019-05-20T16:20:25.795" v="4850" actId="20577"/>
        <pc:sldMkLst>
          <pc:docMk/>
          <pc:sldMk cId="773253558" sldId="816"/>
        </pc:sldMkLst>
        <pc:spChg chg="mod">
          <ac:chgData name="Papai, Krisztian" userId="45ce17a5-7050-4b06-9306-4e3e15f2359a" providerId="ADAL" clId="{162E43A8-C292-4F49-9B66-B547721157EF}" dt="2019-05-20T16:19:53.353" v="4826" actId="6549"/>
          <ac:spMkLst>
            <pc:docMk/>
            <pc:sldMk cId="773253558" sldId="816"/>
            <ac:spMk id="28" creationId="{C4AAD9BE-E5A4-4CDA-82F0-6504C0EAA0F2}"/>
          </ac:spMkLst>
        </pc:spChg>
      </pc:sldChg>
      <pc:sldChg chg="modSp modNotesTx">
        <pc:chgData name="Papai, Krisztian" userId="45ce17a5-7050-4b06-9306-4e3e15f2359a" providerId="ADAL" clId="{162E43A8-C292-4F49-9B66-B547721157EF}" dt="2019-05-20T16:21:45.553" v="4871" actId="6549"/>
        <pc:sldMkLst>
          <pc:docMk/>
          <pc:sldMk cId="2926887741" sldId="817"/>
        </pc:sldMkLst>
        <pc:spChg chg="mod">
          <ac:chgData name="Papai, Krisztian" userId="45ce17a5-7050-4b06-9306-4e3e15f2359a" providerId="ADAL" clId="{162E43A8-C292-4F49-9B66-B547721157EF}" dt="2019-05-20T14:59:17.204" v="22" actId="790"/>
          <ac:spMkLst>
            <pc:docMk/>
            <pc:sldMk cId="2926887741" sldId="817"/>
            <ac:spMk id="28" creationId="{C4AAD9BE-E5A4-4CDA-82F0-6504C0EAA0F2}"/>
          </ac:spMkLst>
        </pc:spChg>
      </pc:sldChg>
      <pc:sldChg chg="modNotesTx">
        <pc:chgData name="Papai, Krisztian" userId="45ce17a5-7050-4b06-9306-4e3e15f2359a" providerId="ADAL" clId="{162E43A8-C292-4F49-9B66-B547721157EF}" dt="2019-05-20T16:23:47.945" v="5018" actId="6549"/>
        <pc:sldMkLst>
          <pc:docMk/>
          <pc:sldMk cId="2500253361" sldId="818"/>
        </pc:sldMkLst>
      </pc:sldChg>
      <pc:sldChg chg="modNotesTx">
        <pc:chgData name="Papai, Krisztian" userId="45ce17a5-7050-4b06-9306-4e3e15f2359a" providerId="ADAL" clId="{162E43A8-C292-4F49-9B66-B547721157EF}" dt="2019-05-20T16:25:24.887" v="5150" actId="20577"/>
        <pc:sldMkLst>
          <pc:docMk/>
          <pc:sldMk cId="2908048984" sldId="819"/>
        </pc:sldMkLst>
      </pc:sldChg>
      <pc:sldChg chg="modSp modNotesTx">
        <pc:chgData name="Papai, Krisztian" userId="45ce17a5-7050-4b06-9306-4e3e15f2359a" providerId="ADAL" clId="{162E43A8-C292-4F49-9B66-B547721157EF}" dt="2019-05-20T16:28:01.113" v="5432" actId="20577"/>
        <pc:sldMkLst>
          <pc:docMk/>
          <pc:sldMk cId="108825087" sldId="823"/>
        </pc:sldMkLst>
        <pc:spChg chg="mod">
          <ac:chgData name="Papai, Krisztian" userId="45ce17a5-7050-4b06-9306-4e3e15f2359a" providerId="ADAL" clId="{162E43A8-C292-4F49-9B66-B547721157EF}" dt="2019-05-20T14:59:22.548" v="23" actId="790"/>
          <ac:spMkLst>
            <pc:docMk/>
            <pc:sldMk cId="108825087" sldId="823"/>
            <ac:spMk id="4" creationId="{B497258D-BCF4-4920-8F3B-96A953E8E05D}"/>
          </ac:spMkLst>
        </pc:spChg>
      </pc:sldChg>
      <pc:sldChg chg="modSp modNotesTx">
        <pc:chgData name="Papai, Krisztian" userId="45ce17a5-7050-4b06-9306-4e3e15f2359a" providerId="ADAL" clId="{162E43A8-C292-4F49-9B66-B547721157EF}" dt="2019-05-20T16:30:00.895" v="5523" actId="6549"/>
        <pc:sldMkLst>
          <pc:docMk/>
          <pc:sldMk cId="3806951147" sldId="824"/>
        </pc:sldMkLst>
        <pc:spChg chg="mod">
          <ac:chgData name="Papai, Krisztian" userId="45ce17a5-7050-4b06-9306-4e3e15f2359a" providerId="ADAL" clId="{162E43A8-C292-4F49-9B66-B547721157EF}" dt="2019-05-20T14:59:42.188" v="28" actId="313"/>
          <ac:spMkLst>
            <pc:docMk/>
            <pc:sldMk cId="3806951147" sldId="824"/>
            <ac:spMk id="6" creationId="{AF9AEC3C-4E47-4B75-914B-7AEB4C5228E3}"/>
          </ac:spMkLst>
        </pc:spChg>
      </pc:sldChg>
      <pc:sldChg chg="modSp add modNotesTx">
        <pc:chgData name="Papai, Krisztian" userId="45ce17a5-7050-4b06-9306-4e3e15f2359a" providerId="ADAL" clId="{162E43A8-C292-4F49-9B66-B547721157EF}" dt="2019-05-20T15:05:09.603" v="116" actId="6549"/>
        <pc:sldMkLst>
          <pc:docMk/>
          <pc:sldMk cId="3213421320" sldId="825"/>
        </pc:sldMkLst>
        <pc:spChg chg="mod">
          <ac:chgData name="Papai, Krisztian" userId="45ce17a5-7050-4b06-9306-4e3e15f2359a" providerId="ADAL" clId="{162E43A8-C292-4F49-9B66-B547721157EF}" dt="2019-05-20T15:05:07.324" v="115" actId="6549"/>
          <ac:spMkLst>
            <pc:docMk/>
            <pc:sldMk cId="3213421320" sldId="825"/>
            <ac:spMk id="2" creationId="{BB966D6B-CED5-4512-A047-363CD7187A53}"/>
          </ac:spMkLst>
        </pc:spChg>
      </pc:sldChg>
      <pc:sldChg chg="modSp add">
        <pc:chgData name="Papai, Krisztian" userId="45ce17a5-7050-4b06-9306-4e3e15f2359a" providerId="ADAL" clId="{162E43A8-C292-4F49-9B66-B547721157EF}" dt="2019-05-20T15:04:21.967" v="75" actId="20577"/>
        <pc:sldMkLst>
          <pc:docMk/>
          <pc:sldMk cId="2502190616" sldId="826"/>
        </pc:sldMkLst>
        <pc:spChg chg="mod">
          <ac:chgData name="Papai, Krisztian" userId="45ce17a5-7050-4b06-9306-4e3e15f2359a" providerId="ADAL" clId="{162E43A8-C292-4F49-9B66-B547721157EF}" dt="2019-05-20T15:02:27.969" v="49"/>
          <ac:spMkLst>
            <pc:docMk/>
            <pc:sldMk cId="2502190616" sldId="826"/>
            <ac:spMk id="2" creationId="{BB966D6B-CED5-4512-A047-363CD7187A53}"/>
          </ac:spMkLst>
        </pc:spChg>
        <pc:spChg chg="mod">
          <ac:chgData name="Papai, Krisztian" userId="45ce17a5-7050-4b06-9306-4e3e15f2359a" providerId="ADAL" clId="{162E43A8-C292-4F49-9B66-B547721157EF}" dt="2019-05-20T15:04:21.967" v="75" actId="20577"/>
          <ac:spMkLst>
            <pc:docMk/>
            <pc:sldMk cId="2502190616" sldId="826"/>
            <ac:spMk id="24" creationId="{00000000-0000-0000-0000-000000000000}"/>
          </ac:spMkLst>
        </pc:spChg>
      </pc:sldChg>
      <pc:sldChg chg="modSp add modNotesTx">
        <pc:chgData name="Papai, Krisztian" userId="45ce17a5-7050-4b06-9306-4e3e15f2359a" providerId="ADAL" clId="{162E43A8-C292-4F49-9B66-B547721157EF}" dt="2019-05-20T15:03:46.089" v="72" actId="20577"/>
        <pc:sldMkLst>
          <pc:docMk/>
          <pc:sldMk cId="2473373798" sldId="827"/>
        </pc:sldMkLst>
        <pc:spChg chg="mod">
          <ac:chgData name="Papai, Krisztian" userId="45ce17a5-7050-4b06-9306-4e3e15f2359a" providerId="ADAL" clId="{162E43A8-C292-4F49-9B66-B547721157EF}" dt="2019-05-20T15:03:31.842" v="69" actId="6549"/>
          <ac:spMkLst>
            <pc:docMk/>
            <pc:sldMk cId="2473373798" sldId="827"/>
            <ac:spMk id="2" creationId="{BB966D6B-CED5-4512-A047-363CD7187A53}"/>
          </ac:spMkLst>
        </pc:spChg>
        <pc:spChg chg="mod">
          <ac:chgData name="Papai, Krisztian" userId="45ce17a5-7050-4b06-9306-4e3e15f2359a" providerId="ADAL" clId="{162E43A8-C292-4F49-9B66-B547721157EF}" dt="2019-05-20T15:03:46.089" v="72" actId="20577"/>
          <ac:spMkLst>
            <pc:docMk/>
            <pc:sldMk cId="2473373798" sldId="827"/>
            <ac:spMk id="24" creationId="{00000000-0000-0000-0000-000000000000}"/>
          </ac:spMkLst>
        </pc:spChg>
      </pc:sldChg>
      <pc:sldChg chg="modSp add">
        <pc:chgData name="Papai, Krisztian" userId="45ce17a5-7050-4b06-9306-4e3e15f2359a" providerId="ADAL" clId="{162E43A8-C292-4F49-9B66-B547721157EF}" dt="2019-05-20T15:06:09.572" v="119"/>
        <pc:sldMkLst>
          <pc:docMk/>
          <pc:sldMk cId="3623793879" sldId="828"/>
        </pc:sldMkLst>
        <pc:spChg chg="mod">
          <ac:chgData name="Papai, Krisztian" userId="45ce17a5-7050-4b06-9306-4e3e15f2359a" providerId="ADAL" clId="{162E43A8-C292-4F49-9B66-B547721157EF}" dt="2019-05-20T15:06:09.572" v="119"/>
          <ac:spMkLst>
            <pc:docMk/>
            <pc:sldMk cId="3623793879" sldId="828"/>
            <ac:spMk id="2" creationId="{BB966D6B-CED5-4512-A047-363CD7187A53}"/>
          </ac:spMkLst>
        </pc:spChg>
      </pc:sldChg>
    </pc:docChg>
  </pc:docChgLst>
  <pc:docChgLst>
    <pc:chgData name="Papai, Krisztian" userId="45ce17a5-7050-4b06-9306-4e3e15f2359a" providerId="ADAL" clId="{FDBCF222-53E3-4AFF-8BB4-07C4258E39A7}"/>
  </pc:docChgLst>
  <pc:docChgLst>
    <pc:chgData name="Yahalom, Raz" userId="a44e4199-10bb-4051-9e8f-f612f3ddb723" providerId="ADAL" clId="{4B873DC2-8E6A-4C6F-A72C-923603EDDEFB}"/>
  </pc:docChgLst>
  <pc:docChgLst>
    <pc:chgData name="Papai, Krisztian" userId="45ce17a5-7050-4b06-9306-4e3e15f2359a" providerId="ADAL" clId="{99314313-7B13-43C1-BB33-2B0B6A43FA8F}"/>
    <pc:docChg chg="modSld">
      <pc:chgData name="Papai, Krisztian" userId="45ce17a5-7050-4b06-9306-4e3e15f2359a" providerId="ADAL" clId="{99314313-7B13-43C1-BB33-2B0B6A43FA8F}" dt="2019-07-10T07:13:54.453" v="37" actId="2710"/>
      <pc:docMkLst>
        <pc:docMk/>
      </pc:docMkLst>
      <pc:sldChg chg="modNotesTx">
        <pc:chgData name="Papai, Krisztian" userId="45ce17a5-7050-4b06-9306-4e3e15f2359a" providerId="ADAL" clId="{99314313-7B13-43C1-BB33-2B0B6A43FA8F}" dt="2019-07-09T10:08:55.022" v="6" actId="207"/>
        <pc:sldMkLst>
          <pc:docMk/>
          <pc:sldMk cId="1693693568" sldId="429"/>
        </pc:sldMkLst>
      </pc:sldChg>
      <pc:sldChg chg="modSp modNotesTx">
        <pc:chgData name="Papai, Krisztian" userId="45ce17a5-7050-4b06-9306-4e3e15f2359a" providerId="ADAL" clId="{99314313-7B13-43C1-BB33-2B0B6A43FA8F}" dt="2019-07-09T10:08:48.765" v="4" actId="207"/>
        <pc:sldMkLst>
          <pc:docMk/>
          <pc:sldMk cId="3262179408" sldId="447"/>
        </pc:sldMkLst>
        <pc:spChg chg="mod">
          <ac:chgData name="Papai, Krisztian" userId="45ce17a5-7050-4b06-9306-4e3e15f2359a" providerId="ADAL" clId="{99314313-7B13-43C1-BB33-2B0B6A43FA8F}" dt="2019-07-08T07:59:23.639" v="3" actId="20577"/>
          <ac:spMkLst>
            <pc:docMk/>
            <pc:sldMk cId="3262179408" sldId="447"/>
            <ac:spMk id="35" creationId="{00000000-0000-0000-0000-000000000000}"/>
          </ac:spMkLst>
        </pc:spChg>
      </pc:sldChg>
      <pc:sldChg chg="modNotesTx">
        <pc:chgData name="Papai, Krisztian" userId="45ce17a5-7050-4b06-9306-4e3e15f2359a" providerId="ADAL" clId="{99314313-7B13-43C1-BB33-2B0B6A43FA8F}" dt="2019-07-10T07:10:36.580" v="19" actId="20577"/>
        <pc:sldMkLst>
          <pc:docMk/>
          <pc:sldMk cId="548988856" sldId="564"/>
        </pc:sldMkLst>
      </pc:sldChg>
      <pc:sldChg chg="modNotesTx">
        <pc:chgData name="Papai, Krisztian" userId="45ce17a5-7050-4b06-9306-4e3e15f2359a" providerId="ADAL" clId="{99314313-7B13-43C1-BB33-2B0B6A43FA8F}" dt="2019-07-09T10:11:13.045" v="9" actId="207"/>
        <pc:sldMkLst>
          <pc:docMk/>
          <pc:sldMk cId="2580436631" sldId="806"/>
        </pc:sldMkLst>
      </pc:sldChg>
      <pc:sldChg chg="modNotesTx">
        <pc:chgData name="Papai, Krisztian" userId="45ce17a5-7050-4b06-9306-4e3e15f2359a" providerId="ADAL" clId="{99314313-7B13-43C1-BB33-2B0B6A43FA8F}" dt="2019-07-10T07:12:17.655" v="30" actId="12"/>
        <pc:sldMkLst>
          <pc:docMk/>
          <pc:sldMk cId="3682244420" sldId="809"/>
        </pc:sldMkLst>
      </pc:sldChg>
      <pc:sldChg chg="modNotesTx">
        <pc:chgData name="Papai, Krisztian" userId="45ce17a5-7050-4b06-9306-4e3e15f2359a" providerId="ADAL" clId="{99314313-7B13-43C1-BB33-2B0B6A43FA8F}" dt="2019-07-10T07:12:59.160" v="33" actId="113"/>
        <pc:sldMkLst>
          <pc:docMk/>
          <pc:sldMk cId="3501295085" sldId="812"/>
        </pc:sldMkLst>
      </pc:sldChg>
      <pc:sldChg chg="modNotesTx">
        <pc:chgData name="Papai, Krisztian" userId="45ce17a5-7050-4b06-9306-4e3e15f2359a" providerId="ADAL" clId="{99314313-7B13-43C1-BB33-2B0B6A43FA8F}" dt="2019-07-10T07:13:37.405" v="35" actId="207"/>
        <pc:sldMkLst>
          <pc:docMk/>
          <pc:sldMk cId="773253558" sldId="816"/>
        </pc:sldMkLst>
      </pc:sldChg>
      <pc:sldChg chg="modNotesTx">
        <pc:chgData name="Papai, Krisztian" userId="45ce17a5-7050-4b06-9306-4e3e15f2359a" providerId="ADAL" clId="{99314313-7B13-43C1-BB33-2B0B6A43FA8F}" dt="2019-07-09T10:11:25.212" v="11" actId="207"/>
        <pc:sldMkLst>
          <pc:docMk/>
          <pc:sldMk cId="1419458077" sldId="820"/>
        </pc:sldMkLst>
      </pc:sldChg>
      <pc:sldChg chg="modNotesTx">
        <pc:chgData name="Papai, Krisztian" userId="45ce17a5-7050-4b06-9306-4e3e15f2359a" providerId="ADAL" clId="{99314313-7B13-43C1-BB33-2B0B6A43FA8F}" dt="2019-07-10T07:10:28.236" v="15" actId="2710"/>
        <pc:sldMkLst>
          <pc:docMk/>
          <pc:sldMk cId="3213421320" sldId="825"/>
        </pc:sldMkLst>
      </pc:sldChg>
      <pc:sldChg chg="modNotesTx">
        <pc:chgData name="Papai, Krisztian" userId="45ce17a5-7050-4b06-9306-4e3e15f2359a" providerId="ADAL" clId="{99314313-7B13-43C1-BB33-2B0B6A43FA8F}" dt="2019-07-10T07:11:00.004" v="21" actId="2710"/>
        <pc:sldMkLst>
          <pc:docMk/>
          <pc:sldMk cId="2502190616" sldId="826"/>
        </pc:sldMkLst>
      </pc:sldChg>
      <pc:sldChg chg="modNotesTx">
        <pc:chgData name="Papai, Krisztian" userId="45ce17a5-7050-4b06-9306-4e3e15f2359a" providerId="ADAL" clId="{99314313-7B13-43C1-BB33-2B0B6A43FA8F}" dt="2019-07-10T07:11:14.764" v="23" actId="2710"/>
        <pc:sldMkLst>
          <pc:docMk/>
          <pc:sldMk cId="2473373798" sldId="827"/>
        </pc:sldMkLst>
      </pc:sldChg>
      <pc:sldChg chg="modNotesTx">
        <pc:chgData name="Papai, Krisztian" userId="45ce17a5-7050-4b06-9306-4e3e15f2359a" providerId="ADAL" clId="{99314313-7B13-43C1-BB33-2B0B6A43FA8F}" dt="2019-07-10T07:13:54.453" v="37" actId="2710"/>
        <pc:sldMkLst>
          <pc:docMk/>
          <pc:sldMk cId="3623793879" sldId="8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a:t>
            </a:r>
            <a:r>
              <a:rPr lang="en-US" b="0" dirty="0">
                <a:solidFill>
                  <a:schemeClr val="tx1"/>
                </a:solidFill>
              </a:rPr>
              <a:t>the </a:t>
            </a:r>
            <a:r>
              <a:rPr lang="en-US" b="0" i="1" dirty="0">
                <a:solidFill>
                  <a:schemeClr val="tx1"/>
                </a:solidFill>
              </a:rPr>
              <a:t>SDK Installation and Support Process </a:t>
            </a:r>
            <a:r>
              <a:rPr lang="en-US" b="0" dirty="0">
                <a:solidFill>
                  <a:schemeClr val="tx1"/>
                </a:solidFill>
              </a:rPr>
              <a:t>course </a:t>
            </a:r>
            <a:r>
              <a:rPr lang="en-US" dirty="0">
                <a:solidFill>
                  <a:schemeClr val="tx1"/>
                </a:solidFill>
              </a:rPr>
              <a:t>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next topic is the</a:t>
            </a:r>
            <a:r>
              <a:rPr lang="en-US" b="0" dirty="0"/>
              <a:t> </a:t>
            </a:r>
            <a:r>
              <a:rPr lang="en-US" sz="1400" b="0" dirty="0"/>
              <a:t>support</a:t>
            </a:r>
            <a:r>
              <a:rPr lang="en-US" sz="1400" b="0" baseline="0" dirty="0"/>
              <a:t> process</a:t>
            </a:r>
            <a:r>
              <a:rPr lang="en-US" b="0"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106155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a:lnSpc>
                <a:spcPct val="100000"/>
              </a:lnSpc>
              <a:spcBef>
                <a:spcPts val="600"/>
              </a:spcBef>
              <a:spcAft>
                <a:spcPts val="600"/>
              </a:spcAft>
              <a:buClr>
                <a:srgbClr val="F0AB00"/>
              </a:buClr>
              <a:buSzPct val="80000"/>
              <a:buNone/>
              <a:defRPr/>
            </a:pPr>
            <a:r>
              <a:rPr lang="en-US" sz="1400" b="0" kern="0" dirty="0"/>
              <a:t>After completing this topic, you will be able to:</a:t>
            </a:r>
            <a:endParaRPr lang="en-US" sz="1400" kern="0" dirty="0"/>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Contact the SAP Business One support organization</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Explain the SDK component list</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Explain customer incident flows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Explain the Product Continuous Influence process</a:t>
            </a:r>
          </a:p>
          <a:p>
            <a:pPr>
              <a:lnSpc>
                <a:spcPct val="100000"/>
              </a:lnSpc>
            </a:pPr>
            <a:endParaRPr lang="en-US" sz="1400" b="0" dirty="0"/>
          </a:p>
          <a:p>
            <a:pPr>
              <a:lnSpc>
                <a:spcPct val="100000"/>
              </a:lnSpc>
            </a:pPr>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5205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The Support Launchpad for SAP Business One is used for incident creation.</a:t>
            </a:r>
            <a:r>
              <a:rPr lang="en-US" sz="1400" b="0" dirty="0"/>
              <a:t> Before creating an incident, please ensure you have met the following prerequisites:</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Perusal</a:t>
            </a:r>
            <a:r>
              <a:rPr lang="en-US" b="0" baseline="0" dirty="0"/>
              <a:t> of </a:t>
            </a:r>
            <a:r>
              <a:rPr lang="en-US" b="0" dirty="0"/>
              <a:t>available documentation</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Adherence to Level 1and Level 2 support obligations according to SAP Note 1167635</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Installation of RSP and availability of the latest system status report for the customer according to SAP Note 1733065</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Inclusion of all relevant information in the incident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In case of urgency, you can contact the SAP-B1-Now support hotline, as well.</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An addition please, where you might reach the support is the Support Map, which is a document that was created to give our partners direction on all topics related to SAP Business One Support. Easy-to-search and it leads you directly to essential Support resources, services and tools.</a:t>
            </a:r>
          </a:p>
          <a:p>
            <a:endParaRPr lang="de-DE" dirty="0"/>
          </a:p>
        </p:txBody>
      </p:sp>
    </p:spTree>
    <p:extLst>
      <p:ext uri="{BB962C8B-B14F-4D97-AF65-F5344CB8AC3E}">
        <p14:creationId xmlns:p14="http://schemas.microsoft.com/office/powerpoint/2010/main" val="149786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b="0" dirty="0"/>
              <a:t>When the right component is selected, the incident will immediately be routed to the specialist for the requested area within the Global Support Center organization.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b="0" dirty="0"/>
              <a:t>Please refer to the components mainly used in connection</a:t>
            </a:r>
            <a:r>
              <a:rPr lang="en-US" altLang="ja-JP" b="0" baseline="0" dirty="0"/>
              <a:t> with </a:t>
            </a:r>
            <a:r>
              <a:rPr lang="en-US" altLang="ja-JP" b="0" dirty="0"/>
              <a:t>the SDK.</a:t>
            </a:r>
          </a:p>
          <a:p>
            <a:endParaRPr lang="de-DE" dirty="0"/>
          </a:p>
        </p:txBody>
      </p:sp>
    </p:spTree>
    <p:extLst>
      <p:ext uri="{BB962C8B-B14F-4D97-AF65-F5344CB8AC3E}">
        <p14:creationId xmlns:p14="http://schemas.microsoft.com/office/powerpoint/2010/main" val="2574572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t>Here are some typical customer incident flows.</a:t>
            </a:r>
          </a:p>
          <a:p>
            <a:endParaRPr lang="en-US" b="0" noProof="0" dirty="0"/>
          </a:p>
          <a:p>
            <a:r>
              <a:rPr lang="en-US" b="0" noProof="0" dirty="0"/>
              <a:t>In case one, an application error is reported. This information would be handled by the GSC, and the development department would correct the issue.</a:t>
            </a:r>
          </a:p>
          <a:p>
            <a:r>
              <a:rPr lang="en-US" b="0" noProof="0" dirty="0"/>
              <a:t>In the second case, the customer requires</a:t>
            </a:r>
            <a:r>
              <a:rPr lang="en-US" b="0" baseline="0" noProof="0" dirty="0"/>
              <a:t> </a:t>
            </a:r>
            <a:r>
              <a:rPr lang="en-US" b="0" noProof="0" dirty="0"/>
              <a:t>a function</a:t>
            </a:r>
            <a:r>
              <a:rPr lang="en-US" b="0" baseline="0" noProof="0" dirty="0"/>
              <a:t> that </a:t>
            </a:r>
            <a:r>
              <a:rPr lang="en-US" b="0" noProof="0" dirty="0"/>
              <a:t>is currently not implemented in the product. The best place</a:t>
            </a:r>
            <a:r>
              <a:rPr lang="en-US" b="0" baseline="0" noProof="0" dirty="0"/>
              <a:t> </a:t>
            </a:r>
            <a:r>
              <a:rPr lang="en-US" b="0" noProof="0" dirty="0"/>
              <a:t>to ask for this functionality is the </a:t>
            </a:r>
            <a:r>
              <a:rPr lang="en-US" sz="1400" b="0" dirty="0"/>
              <a:t>Customer Influence </a:t>
            </a:r>
            <a:r>
              <a:rPr lang="en-US" b="0" noProof="0" dirty="0"/>
              <a:t>portal.</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noProof="0" dirty="0"/>
              <a:t>The third case is about the usage of some feature. Support sends</a:t>
            </a:r>
            <a:r>
              <a:rPr lang="en-US" b="0" baseline="0" noProof="0" dirty="0"/>
              <a:t> a </a:t>
            </a:r>
            <a:r>
              <a:rPr lang="en-US" sz="1400" b="0" dirty="0"/>
              <a:t>sample and documentation. Such requests may be considered “consulting” and thus might be billable.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0" dirty="0"/>
          </a:p>
          <a:p>
            <a:endParaRPr lang="en-US" noProof="0" dirty="0"/>
          </a:p>
        </p:txBody>
      </p:sp>
    </p:spTree>
    <p:extLst>
      <p:ext uri="{BB962C8B-B14F-4D97-AF65-F5344CB8AC3E}">
        <p14:creationId xmlns:p14="http://schemas.microsoft.com/office/powerpoint/2010/main" val="402839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b="0" dirty="0"/>
              <a:t>SAP Business One uses Customer Influence sessions for collecting, tracking, and prioritizing requirements.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b="0" dirty="0"/>
              <a:t>How to proceed?</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b="0" dirty="0"/>
              <a:t>Check whether your idea has</a:t>
            </a:r>
            <a:r>
              <a:rPr lang="en-US" altLang="ja-JP" b="0" baseline="0" dirty="0"/>
              <a:t> already been </a:t>
            </a:r>
            <a:r>
              <a:rPr lang="en-US" altLang="ja-JP" b="0" dirty="0"/>
              <a:t>submitted by someone else. </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b="0" dirty="0"/>
              <a:t>Vote for that idea if it exists.</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b="0" dirty="0"/>
              <a:t>Otherwise, select the most appropriate category.</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b="0" dirty="0"/>
              <a:t>Submit your influence</a:t>
            </a:r>
            <a:r>
              <a:rPr lang="en-US" altLang="ja-JP" b="0" baseline="0" dirty="0"/>
              <a:t> request </a:t>
            </a:r>
            <a:r>
              <a:rPr lang="en-US" altLang="ja-JP" b="0" dirty="0"/>
              <a:t>in English.</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b="0" dirty="0"/>
              <a:t>Do not forget to visit the introduction video about the Continuous Influence.</a:t>
            </a:r>
          </a:p>
        </p:txBody>
      </p:sp>
    </p:spTree>
    <p:extLst>
      <p:ext uri="{BB962C8B-B14F-4D97-AF65-F5344CB8AC3E}">
        <p14:creationId xmlns:p14="http://schemas.microsoft.com/office/powerpoint/2010/main" val="258534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the </a:t>
            </a:r>
            <a:r>
              <a:rPr lang="en-US" sz="1400" dirty="0">
                <a:solidFill>
                  <a:schemeClr val="tx1"/>
                </a:solidFill>
              </a:rPr>
              <a:t>SAP Support Portal</a:t>
            </a:r>
            <a:r>
              <a:rPr lang="en-US"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7414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a:lnSpc>
                <a:spcPct val="100000"/>
              </a:lnSpc>
              <a:spcBef>
                <a:spcPts val="600"/>
              </a:spcBef>
              <a:spcAft>
                <a:spcPts val="600"/>
              </a:spcAft>
              <a:buClr>
                <a:srgbClr val="F0AB00"/>
              </a:buClr>
              <a:buSzPct val="80000"/>
              <a:buNone/>
              <a:defRPr/>
            </a:pPr>
            <a:r>
              <a:rPr lang="en-US" sz="1400" b="0" kern="0" dirty="0"/>
              <a:t>After completing this topic, you will be able to:</a:t>
            </a:r>
            <a:endParaRPr lang="en-US" sz="1400" kern="0" dirty="0"/>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Provide an overview</a:t>
            </a:r>
            <a:r>
              <a:rPr lang="en-US" sz="1400" b="0" kern="0" baseline="0" dirty="0"/>
              <a:t> </a:t>
            </a:r>
            <a:r>
              <a:rPr lang="en-US" sz="1400" b="0" kern="0" dirty="0"/>
              <a:t>of the portal features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Create a customer incident</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Download SAP Business One software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Order licenses for SAP Business One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Explain development namespaces in greater detail</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Search in SAP Business One Notes</a:t>
            </a:r>
          </a:p>
          <a:p>
            <a:pPr>
              <a:lnSpc>
                <a:spcPct val="100000"/>
              </a:lnSpc>
            </a:pPr>
            <a:endParaRPr lang="en-US" sz="1400" b="0" dirty="0"/>
          </a:p>
          <a:p>
            <a:pPr>
              <a:lnSpc>
                <a:spcPct val="100000"/>
              </a:lnSpc>
            </a:pPr>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088426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latin typeface="+mn-lt"/>
              </a:rPr>
              <a:t>In order to access the SAP Support Portal, you will need a login or “S number”. Someone within your organization will be able to create S numbers if you don’t have one yet.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0" dirty="0">
              <a:latin typeface="+mn-lt"/>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latin typeface="+mn-lt"/>
              </a:rPr>
              <a:t>The main features of the portal are:</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User management within your organization</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Access to the SAP Business One Launchpad</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Customer incident creation and management</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Software downloads</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License key requests</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Product documentation search</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mn-lt"/>
              </a:rPr>
              <a:t>Development namespaces</a:t>
            </a:r>
          </a:p>
        </p:txBody>
      </p:sp>
    </p:spTree>
    <p:extLst>
      <p:ext uri="{BB962C8B-B14F-4D97-AF65-F5344CB8AC3E}">
        <p14:creationId xmlns:p14="http://schemas.microsoft.com/office/powerpoint/2010/main" val="2483199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dirty="0"/>
              <a:t>Please refer to the following link to create a new customer incident.</a:t>
            </a:r>
          </a:p>
          <a:p>
            <a:endParaRPr lang="en-GB" dirty="0"/>
          </a:p>
          <a:p>
            <a:r>
              <a:rPr lang="en-GB" b="0" dirty="0"/>
              <a:t>To log into the site, you will need to have an S-user account.</a:t>
            </a:r>
          </a:p>
          <a:p>
            <a:r>
              <a:rPr lang="en-GB" b="0" dirty="0"/>
              <a:t>You should then search the knowledge base for a solution to the issue</a:t>
            </a:r>
            <a:r>
              <a:rPr lang="en-GB" b="0" baseline="0" dirty="0"/>
              <a:t> </a:t>
            </a:r>
            <a:r>
              <a:rPr lang="en-GB" b="0" dirty="0"/>
              <a:t>you are planning to report.</a:t>
            </a:r>
          </a:p>
          <a:p>
            <a:r>
              <a:rPr lang="en-GB" b="0" dirty="0"/>
              <a:t>If you</a:t>
            </a:r>
            <a:r>
              <a:rPr lang="en-GB" b="0" baseline="0" dirty="0"/>
              <a:t> do not find a </a:t>
            </a:r>
            <a:r>
              <a:rPr lang="en-GB" b="0" dirty="0"/>
              <a:t>solution, click the “Submit an Incident” button.</a:t>
            </a:r>
          </a:p>
          <a:p>
            <a:r>
              <a:rPr lang="en-GB" b="0" dirty="0"/>
              <a:t>You will then need to fill in the required fields as accurately as possible.</a:t>
            </a:r>
            <a:endParaRPr lang="en-US" b="0" dirty="0"/>
          </a:p>
          <a:p>
            <a:endParaRPr lang="en-US" dirty="0"/>
          </a:p>
        </p:txBody>
      </p:sp>
    </p:spTree>
    <p:extLst>
      <p:ext uri="{BB962C8B-B14F-4D97-AF65-F5344CB8AC3E}">
        <p14:creationId xmlns:p14="http://schemas.microsoft.com/office/powerpoint/2010/main" val="40777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400" b="0" dirty="0"/>
              <a:t>In this unit, we will cover the main topics: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SDK installations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Support process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SAP Support Portal</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Additional useful sites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The SAP Support Portal can be used to download product software,</a:t>
            </a:r>
            <a:r>
              <a:rPr lang="en-US" b="0" baseline="0" dirty="0"/>
              <a:t> </a:t>
            </a:r>
            <a:r>
              <a:rPr lang="en-US" b="0" dirty="0"/>
              <a:t>as well.</a:t>
            </a:r>
            <a:endParaRPr lang="en-US" sz="1400" b="0" dirty="0"/>
          </a:p>
          <a:p>
            <a:pPr>
              <a:buNone/>
            </a:pPr>
            <a:r>
              <a:rPr lang="en-US" b="0" dirty="0"/>
              <a:t>You can go by the product categories or simply search for SAP Business One</a:t>
            </a:r>
            <a:r>
              <a:rPr lang="en-US" b="0" baseline="0" dirty="0"/>
              <a:t> using a term like “</a:t>
            </a:r>
            <a:r>
              <a:rPr lang="en-US" b="0" dirty="0"/>
              <a:t>SAP B1 9.3 HANA”.</a:t>
            </a:r>
          </a:p>
          <a:p>
            <a:pPr marL="0" indent="0">
              <a:buFont typeface="Wingdings" panose="05000000000000000000" pitchFamily="2" charset="2"/>
              <a:buNone/>
            </a:pPr>
            <a:r>
              <a:rPr lang="en-US" b="0" dirty="0"/>
              <a:t>If</a:t>
            </a:r>
            <a:r>
              <a:rPr lang="en-US" sz="1400" b="0" i="0" kern="1200" dirty="0">
                <a:solidFill>
                  <a:schemeClr val="tx1"/>
                </a:solidFill>
                <a:effectLst/>
                <a:latin typeface="+mn-lt"/>
                <a:ea typeface="+mn-ea"/>
                <a:cs typeface="+mn-cs"/>
              </a:rPr>
              <a:t> you would like to download an installation CD,</a:t>
            </a:r>
            <a:r>
              <a:rPr lang="en-US" sz="1400" b="0" i="0" kern="1200" baseline="0" dirty="0">
                <a:solidFill>
                  <a:schemeClr val="tx1"/>
                </a:solidFill>
                <a:effectLst/>
                <a:latin typeface="+mn-lt"/>
                <a:ea typeface="+mn-ea"/>
                <a:cs typeface="+mn-cs"/>
              </a:rPr>
              <a:t> select the corresponding installation product.</a:t>
            </a:r>
            <a:endParaRPr lang="en-US" sz="1400" b="0" i="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 typeface="Wingdings" panose="05000000000000000000" pitchFamily="2" charset="2"/>
              <a:buNone/>
              <a:tabLst/>
              <a:defRPr/>
            </a:pPr>
            <a:r>
              <a:rPr lang="de-DE" b="0" dirty="0" err="1"/>
              <a:t>If</a:t>
            </a:r>
            <a:r>
              <a:rPr lang="de-DE" b="0" dirty="0"/>
              <a:t> </a:t>
            </a:r>
            <a:r>
              <a:rPr lang="en-US" sz="1400" b="0" i="0" kern="1200" dirty="0">
                <a:solidFill>
                  <a:schemeClr val="tx1"/>
                </a:solidFill>
                <a:effectLst/>
                <a:latin typeface="+mn-lt"/>
                <a:ea typeface="+mn-ea"/>
                <a:cs typeface="+mn-cs"/>
              </a:rPr>
              <a:t>you would like to download an upgrade CD,</a:t>
            </a:r>
            <a:r>
              <a:rPr lang="en-US" sz="1400" b="0" i="0" kern="1200" baseline="0" dirty="0">
                <a:solidFill>
                  <a:schemeClr val="tx1"/>
                </a:solidFill>
                <a:effectLst/>
                <a:latin typeface="+mn-lt"/>
                <a:ea typeface="+mn-ea"/>
                <a:cs typeface="+mn-cs"/>
              </a:rPr>
              <a:t> select the corresponding maintenance product.</a:t>
            </a:r>
            <a:endParaRPr lang="sk-SK" sz="14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69772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If you need a license key for SAP HANA Database Engine, the SAP Support Portal is the best place</a:t>
            </a:r>
            <a:r>
              <a:rPr lang="en-US" b="0" baseline="0" dirty="0"/>
              <a:t> to submit a </a:t>
            </a:r>
            <a:r>
              <a:rPr lang="en-US" b="0" dirty="0"/>
              <a:t>request.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The process is as</a:t>
            </a:r>
            <a:r>
              <a:rPr lang="en-US" b="0" baseline="0" dirty="0"/>
              <a:t> follows</a:t>
            </a:r>
            <a:r>
              <a:rPr lang="en-US" b="0" dirty="0"/>
              <a:t>:</a:t>
            </a: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b="0" dirty="0"/>
              <a:t>Go to </a:t>
            </a:r>
            <a:r>
              <a:rPr lang="en-US" sz="1400" b="0" dirty="0">
                <a:hlinkClick r:id="rId3"/>
              </a:rPr>
              <a:t>https://launchpad.support.sap.com/#/licensekey</a:t>
            </a:r>
            <a:endParaRPr lang="en-US" b="0" dirty="0"/>
          </a:p>
          <a:p>
            <a:pPr lvl="1"/>
            <a:r>
              <a:rPr lang="en-US" b="0" dirty="0"/>
              <a:t>Press the Add New System button</a:t>
            </a:r>
          </a:p>
          <a:p>
            <a:pPr lvl="1"/>
            <a:r>
              <a:rPr lang="en-US" b="0" dirty="0"/>
              <a:t>Enter the product SAP HANA, platform edition</a:t>
            </a:r>
          </a:p>
          <a:p>
            <a:pPr lvl="1"/>
            <a:r>
              <a:rPr lang="en-US" b="0" dirty="0"/>
              <a:t>Select the SAP HANA version</a:t>
            </a:r>
          </a:p>
          <a:p>
            <a:pPr lvl="1"/>
            <a:r>
              <a:rPr lang="en-US" b="0" dirty="0"/>
              <a:t>Type the </a:t>
            </a:r>
            <a:r>
              <a:rPr lang="en-US" sz="1400" b="0" i="0" kern="1200" noProof="0" dirty="0">
                <a:solidFill>
                  <a:schemeClr val="tx1"/>
                </a:solidFill>
                <a:effectLst/>
                <a:latin typeface="+mn-lt"/>
                <a:ea typeface="+mn-ea"/>
                <a:cs typeface="+mn-cs"/>
              </a:rPr>
              <a:t>system</a:t>
            </a:r>
            <a:r>
              <a:rPr lang="en-US" sz="1400" b="0" i="0" kern="1200" baseline="0" noProof="0" dirty="0">
                <a:solidFill>
                  <a:schemeClr val="tx1"/>
                </a:solidFill>
                <a:effectLst/>
                <a:latin typeface="+mn-lt"/>
                <a:ea typeface="+mn-ea"/>
                <a:cs typeface="+mn-cs"/>
              </a:rPr>
              <a:t> </a:t>
            </a:r>
            <a:r>
              <a:rPr lang="sk-SK" sz="1400" b="0" i="0" kern="1200" dirty="0">
                <a:solidFill>
                  <a:schemeClr val="tx1"/>
                </a:solidFill>
                <a:effectLst/>
                <a:latin typeface="+mn-lt"/>
                <a:ea typeface="+mn-ea"/>
                <a:cs typeface="+mn-cs"/>
              </a:rPr>
              <a:t>ID</a:t>
            </a:r>
            <a:endParaRPr lang="en-US" sz="1400" b="0" i="0" kern="1200" dirty="0">
              <a:solidFill>
                <a:schemeClr val="tx1"/>
              </a:solidFill>
              <a:effectLst/>
              <a:latin typeface="+mn-lt"/>
              <a:ea typeface="+mn-ea"/>
              <a:cs typeface="+mn-cs"/>
            </a:endParaRPr>
          </a:p>
          <a:p>
            <a:pPr lvl="1"/>
            <a:r>
              <a:rPr lang="en-US" sz="1400" b="0" i="0" kern="1200" dirty="0">
                <a:solidFill>
                  <a:schemeClr val="tx1"/>
                </a:solidFill>
                <a:effectLst/>
                <a:latin typeface="+mn-lt"/>
                <a:ea typeface="+mn-ea"/>
                <a:cs typeface="+mn-cs"/>
              </a:rPr>
              <a:t>Define a name for the system</a:t>
            </a:r>
          </a:p>
          <a:p>
            <a:pPr lvl="1"/>
            <a:r>
              <a:rPr lang="en-US" sz="1400" b="0" i="0" kern="1200" dirty="0">
                <a:solidFill>
                  <a:schemeClr val="tx1"/>
                </a:solidFill>
                <a:effectLst/>
                <a:latin typeface="+mn-lt"/>
                <a:ea typeface="+mn-ea"/>
                <a:cs typeface="+mn-cs"/>
              </a:rPr>
              <a:t>Choose the system</a:t>
            </a:r>
            <a:r>
              <a:rPr lang="en-US" sz="1400" b="0" i="0" kern="1200" baseline="0" dirty="0">
                <a:solidFill>
                  <a:schemeClr val="tx1"/>
                </a:solidFill>
                <a:effectLst/>
                <a:latin typeface="+mn-lt"/>
                <a:ea typeface="+mn-ea"/>
                <a:cs typeface="+mn-cs"/>
              </a:rPr>
              <a:t> type</a:t>
            </a:r>
            <a:endParaRPr lang="en-US" sz="1400" b="0" i="0" kern="1200" dirty="0">
              <a:solidFill>
                <a:schemeClr val="tx1"/>
              </a:solidFill>
              <a:effectLst/>
              <a:latin typeface="+mn-lt"/>
              <a:ea typeface="+mn-ea"/>
              <a:cs typeface="+mn-cs"/>
            </a:endParaRPr>
          </a:p>
          <a:p>
            <a:pPr lvl="1"/>
            <a:r>
              <a:rPr lang="en-US" sz="1400" b="0" i="0" kern="1200" dirty="0">
                <a:solidFill>
                  <a:schemeClr val="tx1"/>
                </a:solidFill>
                <a:effectLst/>
                <a:latin typeface="+mn-lt"/>
                <a:ea typeface="+mn-ea"/>
                <a:cs typeface="+mn-cs"/>
              </a:rPr>
              <a:t>Select the operating system – Linux</a:t>
            </a: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i="0" kern="1200" dirty="0">
                <a:solidFill>
                  <a:schemeClr val="tx1"/>
                </a:solidFill>
                <a:effectLst/>
                <a:latin typeface="+mn-lt"/>
                <a:ea typeface="+mn-ea"/>
                <a:cs typeface="+mn-cs"/>
              </a:rPr>
              <a:t>Press the Continue button</a:t>
            </a:r>
          </a:p>
          <a:p>
            <a:pPr lvl="1"/>
            <a:endParaRPr lang="en-US" sz="1400" b="0" i="0" kern="1200" dirty="0">
              <a:solidFill>
                <a:schemeClr val="tx1"/>
              </a:solidFill>
              <a:effectLst/>
              <a:latin typeface="+mn-lt"/>
              <a:ea typeface="+mn-ea"/>
              <a:cs typeface="+mn-cs"/>
            </a:endParaRPr>
          </a:p>
          <a:p>
            <a:pPr lvl="1"/>
            <a:r>
              <a:rPr lang="en-US" b="0" dirty="0"/>
              <a:t>Press the Add License Key button</a:t>
            </a:r>
          </a:p>
          <a:p>
            <a:pPr lvl="1"/>
            <a:r>
              <a:rPr lang="en-US" b="0" dirty="0"/>
              <a:t>For the license</a:t>
            </a:r>
            <a:r>
              <a:rPr lang="en-US" b="0" baseline="0" dirty="0"/>
              <a:t> type, select </a:t>
            </a:r>
            <a:r>
              <a:rPr lang="en-US" b="0" dirty="0"/>
              <a:t>SAP In-memory Appliance platform</a:t>
            </a:r>
          </a:p>
          <a:p>
            <a:pPr lvl="1"/>
            <a:r>
              <a:rPr lang="en-US" b="0" dirty="0"/>
              <a:t>Type the hardware</a:t>
            </a:r>
            <a:r>
              <a:rPr lang="en-US" b="0" baseline="0" dirty="0"/>
              <a:t> key</a:t>
            </a:r>
            <a:endParaRPr lang="en-US" b="0" dirty="0"/>
          </a:p>
          <a:p>
            <a:pPr lvl="1"/>
            <a:r>
              <a:rPr lang="en-US" b="0" dirty="0"/>
              <a:t>Enter the memory quantity</a:t>
            </a:r>
            <a:r>
              <a:rPr lang="en-US" b="0" baseline="0" dirty="0"/>
              <a:t> </a:t>
            </a:r>
            <a:r>
              <a:rPr lang="en-US" b="0" dirty="0"/>
              <a:t>based on the contract in question</a:t>
            </a:r>
          </a:p>
          <a:p>
            <a:pPr lvl="1"/>
            <a:endParaRPr lang="en-US" b="0" dirty="0"/>
          </a:p>
          <a:p>
            <a:pPr lvl="1"/>
            <a:r>
              <a:rPr lang="en-US" b="0" dirty="0"/>
              <a:t>Finally, press the Generate button to generate and download the newly created license file.</a:t>
            </a:r>
          </a:p>
        </p:txBody>
      </p:sp>
    </p:spTree>
    <p:extLst>
      <p:ext uri="{BB962C8B-B14F-4D97-AF65-F5344CB8AC3E}">
        <p14:creationId xmlns:p14="http://schemas.microsoft.com/office/powerpoint/2010/main" val="2087109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If you would like to get an SAP Business One license, the process is as follows: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b="0" dirty="0"/>
              <a:t>Go to </a:t>
            </a:r>
            <a:r>
              <a:rPr lang="en-US" sz="1400" b="0" dirty="0">
                <a:hlinkClick r:id="rId3"/>
              </a:rPr>
              <a:t>https://launchpad.support.sap.com/#/licensekey</a:t>
            </a:r>
            <a:endParaRPr lang="en-US" b="0" dirty="0"/>
          </a:p>
          <a:p>
            <a:pPr lvl="1"/>
            <a:r>
              <a:rPr lang="en-US" b="0" dirty="0"/>
              <a:t>Press the Add New System button</a:t>
            </a:r>
          </a:p>
          <a:p>
            <a:pPr lvl="1"/>
            <a:r>
              <a:rPr lang="en-US" b="0" dirty="0"/>
              <a:t>Enter the product SAP Business One, version for SAP HANA</a:t>
            </a:r>
          </a:p>
          <a:p>
            <a:pPr lvl="1"/>
            <a:r>
              <a:rPr lang="en-US" b="0" dirty="0"/>
              <a:t>Select the product version</a:t>
            </a:r>
          </a:p>
          <a:p>
            <a:pPr lvl="1"/>
            <a:r>
              <a:rPr lang="en-US" b="0" dirty="0"/>
              <a:t>Choose the patch level</a:t>
            </a:r>
            <a:endParaRPr lang="en-US" sz="1400" b="0" i="0" kern="1200" dirty="0">
              <a:solidFill>
                <a:schemeClr val="tx1"/>
              </a:solidFill>
              <a:effectLst/>
              <a:latin typeface="+mn-lt"/>
              <a:ea typeface="+mn-ea"/>
              <a:cs typeface="+mn-cs"/>
            </a:endParaRPr>
          </a:p>
          <a:p>
            <a:pPr lvl="1"/>
            <a:r>
              <a:rPr lang="en-US" sz="1400" b="0" i="0" kern="1200" dirty="0">
                <a:solidFill>
                  <a:schemeClr val="tx1"/>
                </a:solidFill>
                <a:effectLst/>
                <a:latin typeface="+mn-lt"/>
                <a:ea typeface="+mn-ea"/>
                <a:cs typeface="+mn-cs"/>
              </a:rPr>
              <a:t>Define a name for the system</a:t>
            </a:r>
          </a:p>
          <a:p>
            <a:pPr lvl="1"/>
            <a:r>
              <a:rPr lang="en-US" sz="1400" b="0" i="0" kern="1200" dirty="0">
                <a:solidFill>
                  <a:schemeClr val="tx1"/>
                </a:solidFill>
                <a:effectLst/>
                <a:latin typeface="+mn-lt"/>
                <a:ea typeface="+mn-ea"/>
                <a:cs typeface="+mn-cs"/>
              </a:rPr>
              <a:t>Choose the system</a:t>
            </a:r>
            <a:r>
              <a:rPr lang="en-US" sz="1400" b="0" i="0" kern="1200" baseline="0" dirty="0">
                <a:solidFill>
                  <a:schemeClr val="tx1"/>
                </a:solidFill>
                <a:effectLst/>
                <a:latin typeface="+mn-lt"/>
                <a:ea typeface="+mn-ea"/>
                <a:cs typeface="+mn-cs"/>
              </a:rPr>
              <a:t> type</a:t>
            </a:r>
            <a:endParaRPr lang="en-US" sz="1400" b="0" i="0" kern="1200" dirty="0">
              <a:solidFill>
                <a:schemeClr val="tx1"/>
              </a:solidFill>
              <a:effectLst/>
              <a:latin typeface="+mn-lt"/>
              <a:ea typeface="+mn-ea"/>
              <a:cs typeface="+mn-cs"/>
            </a:endParaRP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i="0" kern="1200" dirty="0">
                <a:solidFill>
                  <a:schemeClr val="tx1"/>
                </a:solidFill>
                <a:effectLst/>
                <a:latin typeface="+mn-lt"/>
                <a:ea typeface="+mn-ea"/>
                <a:cs typeface="+mn-cs"/>
              </a:rPr>
              <a:t>Select the database type – SAP HANA Database</a:t>
            </a:r>
          </a:p>
          <a:p>
            <a:pPr lvl="1"/>
            <a:r>
              <a:rPr lang="en-US" sz="1400" b="0" i="0" kern="1200" dirty="0">
                <a:solidFill>
                  <a:schemeClr val="tx1"/>
                </a:solidFill>
                <a:effectLst/>
                <a:latin typeface="+mn-lt"/>
                <a:ea typeface="+mn-ea"/>
                <a:cs typeface="+mn-cs"/>
              </a:rPr>
              <a:t>Select the operating system – Linux</a:t>
            </a: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i="0" kern="1200" dirty="0">
                <a:solidFill>
                  <a:schemeClr val="tx1"/>
                </a:solidFill>
                <a:effectLst/>
                <a:latin typeface="+mn-lt"/>
                <a:ea typeface="+mn-ea"/>
                <a:cs typeface="+mn-cs"/>
              </a:rPr>
              <a:t>Type the hardware</a:t>
            </a:r>
            <a:r>
              <a:rPr lang="en-US" sz="1400" b="0" i="0" kern="1200" baseline="0" dirty="0">
                <a:solidFill>
                  <a:schemeClr val="tx1"/>
                </a:solidFill>
                <a:effectLst/>
                <a:latin typeface="+mn-lt"/>
                <a:ea typeface="+mn-ea"/>
                <a:cs typeface="+mn-cs"/>
              </a:rPr>
              <a:t> key</a:t>
            </a:r>
            <a:endParaRPr lang="en-US" sz="1400" b="0" i="0" kern="1200" dirty="0">
              <a:solidFill>
                <a:schemeClr val="tx1"/>
              </a:solidFill>
              <a:effectLst/>
              <a:latin typeface="+mn-lt"/>
              <a:ea typeface="+mn-ea"/>
              <a:cs typeface="+mn-cs"/>
            </a:endParaRP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i="0" kern="1200" dirty="0">
                <a:solidFill>
                  <a:schemeClr val="tx1"/>
                </a:solidFill>
                <a:effectLst/>
                <a:latin typeface="+mn-lt"/>
                <a:ea typeface="+mn-ea"/>
                <a:cs typeface="+mn-cs"/>
              </a:rPr>
              <a:t>Choose the localization</a:t>
            </a: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r>
              <a:rPr lang="en-US" sz="1400" b="0" i="0" kern="1200" dirty="0">
                <a:solidFill>
                  <a:schemeClr val="tx1"/>
                </a:solidFill>
                <a:effectLst/>
                <a:latin typeface="+mn-lt"/>
                <a:ea typeface="+mn-ea"/>
                <a:cs typeface="+mn-cs"/>
              </a:rPr>
              <a:t>Press the Continue button</a:t>
            </a:r>
          </a:p>
          <a:p>
            <a:pPr marL="180000" marR="0" lvl="1" indent="-180000"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defRPr/>
            </a:pPr>
            <a:endParaRPr lang="en-US" sz="1400" b="0" i="0" kern="1200" dirty="0">
              <a:solidFill>
                <a:schemeClr val="tx1"/>
              </a:solidFill>
              <a:effectLst/>
              <a:latin typeface="+mn-lt"/>
              <a:ea typeface="+mn-ea"/>
              <a:cs typeface="+mn-cs"/>
            </a:endParaRP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sz="1400" b="0" i="0" kern="1200" dirty="0">
                <a:solidFill>
                  <a:schemeClr val="tx1"/>
                </a:solidFill>
                <a:effectLst/>
                <a:latin typeface="+mn-lt"/>
                <a:ea typeface="+mn-ea"/>
                <a:cs typeface="+mn-cs"/>
              </a:rPr>
              <a:t>(The following section may be repeated according to your license component requirements)</a:t>
            </a:r>
          </a:p>
          <a:p>
            <a:pPr lvl="1"/>
            <a:r>
              <a:rPr lang="en-US" b="0" dirty="0"/>
              <a:t>Press the Add License Key button</a:t>
            </a:r>
          </a:p>
          <a:p>
            <a:pPr lvl="1"/>
            <a:r>
              <a:rPr lang="en-US" b="0" dirty="0"/>
              <a:t>Select the </a:t>
            </a:r>
            <a:r>
              <a:rPr lang="sk-SK" sz="1400" b="0" i="0" kern="1200" dirty="0">
                <a:solidFill>
                  <a:schemeClr val="tx1"/>
                </a:solidFill>
                <a:effectLst/>
                <a:latin typeface="+mn-lt"/>
                <a:ea typeface="+mn-ea"/>
                <a:cs typeface="+mn-cs"/>
              </a:rPr>
              <a:t>SAP </a:t>
            </a:r>
            <a:r>
              <a:rPr lang="en-US" sz="1400" b="0" i="0" kern="1200" noProof="0" dirty="0">
                <a:solidFill>
                  <a:schemeClr val="tx1"/>
                </a:solidFill>
                <a:effectLst/>
                <a:latin typeface="+mn-lt"/>
                <a:ea typeface="+mn-ea"/>
                <a:cs typeface="+mn-cs"/>
              </a:rPr>
              <a:t>license component</a:t>
            </a:r>
            <a:r>
              <a:rPr lang="en-US" sz="1400" b="0" i="0" kern="1200" dirty="0">
                <a:solidFill>
                  <a:schemeClr val="tx1"/>
                </a:solidFill>
                <a:effectLst/>
                <a:latin typeface="+mn-lt"/>
                <a:ea typeface="+mn-ea"/>
                <a:cs typeface="+mn-cs"/>
              </a:rPr>
              <a:t>, such as SAP Business One Professional User</a:t>
            </a:r>
          </a:p>
          <a:p>
            <a:pPr lvl="1"/>
            <a:r>
              <a:rPr lang="en-US" b="0" dirty="0"/>
              <a:t>Type the license</a:t>
            </a:r>
            <a:r>
              <a:rPr lang="en-US" b="0" baseline="0" dirty="0"/>
              <a:t> validity </a:t>
            </a:r>
            <a:r>
              <a:rPr lang="en-US" b="0" dirty="0"/>
              <a:t>date (optional)</a:t>
            </a:r>
          </a:p>
          <a:p>
            <a:pPr lvl="1"/>
            <a:r>
              <a:rPr lang="en-US" b="0" dirty="0"/>
              <a:t>Enter the license quantity</a:t>
            </a:r>
          </a:p>
          <a:p>
            <a:pPr lvl="1"/>
            <a:endParaRPr lang="en-US" b="0" dirty="0"/>
          </a:p>
          <a:p>
            <a:pPr lvl="1"/>
            <a:r>
              <a:rPr lang="en-US" b="0" dirty="0"/>
              <a:t>Finally press the Generate button to generate and download the newly created license file.</a:t>
            </a:r>
          </a:p>
        </p:txBody>
      </p:sp>
    </p:spTree>
    <p:extLst>
      <p:ext uri="{BB962C8B-B14F-4D97-AF65-F5344CB8AC3E}">
        <p14:creationId xmlns:p14="http://schemas.microsoft.com/office/powerpoint/2010/main" val="2095468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b="0" dirty="0"/>
              <a:t>Different solutions that</a:t>
            </a:r>
            <a:r>
              <a:rPr lang="en-US" b="0" baseline="0" dirty="0"/>
              <a:t> use </a:t>
            </a:r>
            <a:r>
              <a:rPr lang="en-US" b="0" dirty="0"/>
              <a:t>the SAP Business One APIs that may be installed at a customer site may use the same names for the solution objects (UDT, UDF, a form</a:t>
            </a:r>
            <a:r>
              <a:rPr lang="ja-JP" altLang="en-US" b="0" dirty="0"/>
              <a:t>’</a:t>
            </a:r>
            <a:r>
              <a:rPr lang="en-US" altLang="ja-JP" b="0" dirty="0"/>
              <a:t>s unique ID, an item</a:t>
            </a:r>
            <a:r>
              <a:rPr lang="ja-JP" altLang="en-US" b="0" dirty="0"/>
              <a:t>’</a:t>
            </a:r>
            <a:r>
              <a:rPr lang="en-US" altLang="ja-JP" b="0" dirty="0"/>
              <a:t>s unique ID, EXE files, DLL files, and so on).</a:t>
            </a:r>
          </a:p>
          <a:p>
            <a:r>
              <a:rPr lang="en-US" b="0" dirty="0"/>
              <a:t>This may cause conflicts, and as a result, one or more of the solutions may not work properly.</a:t>
            </a:r>
          </a:p>
        </p:txBody>
      </p:sp>
    </p:spTree>
    <p:extLst>
      <p:ext uri="{BB962C8B-B14F-4D97-AF65-F5344CB8AC3E}">
        <p14:creationId xmlns:p14="http://schemas.microsoft.com/office/powerpoint/2010/main" val="41865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b="0" dirty="0"/>
              <a:t>To prevent conflicts with other solutions that use the SAP Business One APIs that may be installed at a customer site, you</a:t>
            </a:r>
            <a:r>
              <a:rPr lang="en-US" b="0" baseline="0" dirty="0"/>
              <a:t> must</a:t>
            </a:r>
            <a:r>
              <a:rPr lang="en-US" b="0" dirty="0"/>
              <a:t> use a name prefix for your solution objects.</a:t>
            </a:r>
            <a:br>
              <a:rPr lang="en-US" b="0" dirty="0"/>
            </a:br>
            <a:r>
              <a:rPr lang="en-US" b="0" dirty="0"/>
              <a:t>The name prefix "ROOT" followed by the delimiter "_" ensures unique names (for example, "ROOT_myname").</a:t>
            </a:r>
          </a:p>
          <a:p>
            <a:endParaRPr lang="en-US" dirty="0"/>
          </a:p>
          <a:p>
            <a:endParaRPr lang="en-US" dirty="0"/>
          </a:p>
        </p:txBody>
      </p:sp>
    </p:spTree>
    <p:extLst>
      <p:ext uri="{BB962C8B-B14F-4D97-AF65-F5344CB8AC3E}">
        <p14:creationId xmlns:p14="http://schemas.microsoft.com/office/powerpoint/2010/main" val="3325373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Namespaces are required for the following reasons:</a:t>
            </a:r>
          </a:p>
          <a:p>
            <a:pPr marL="285750" indent="-285750">
              <a:buFont typeface="Arial" panose="020B0604020202020204" pitchFamily="34" charset="0"/>
              <a:buChar char="•"/>
            </a:pPr>
            <a:r>
              <a:rPr lang="en-US" b="0" dirty="0">
                <a:solidFill>
                  <a:schemeClr val="tx1"/>
                </a:solidFill>
              </a:rPr>
              <a:t>To prevent conflicts with other solutions that use the SDK</a:t>
            </a:r>
          </a:p>
          <a:p>
            <a:pPr marL="285750" indent="-285750">
              <a:buFont typeface="Arial" panose="020B0604020202020204" pitchFamily="34" charset="0"/>
              <a:buChar char="•"/>
            </a:pPr>
            <a:r>
              <a:rPr lang="en-US" b="0" dirty="0">
                <a:solidFill>
                  <a:schemeClr val="tx1"/>
                </a:solidFill>
              </a:rPr>
              <a:t>To</a:t>
            </a:r>
            <a:r>
              <a:rPr lang="en-US" b="0" baseline="0" dirty="0">
                <a:solidFill>
                  <a:schemeClr val="tx1"/>
                </a:solidFill>
              </a:rPr>
              <a:t> set </a:t>
            </a:r>
            <a:r>
              <a:rPr lang="en-US" b="0" dirty="0">
                <a:solidFill>
                  <a:schemeClr val="tx1"/>
                </a:solidFill>
              </a:rPr>
              <a:t>unique names for forms, items and menu items, user tables, and user fields</a:t>
            </a:r>
          </a:p>
          <a:p>
            <a:pPr marL="285750" indent="-285750">
              <a:buFont typeface="Arial" panose="020B0604020202020204" pitchFamily="34" charset="0"/>
              <a:buChar char="•"/>
            </a:pPr>
            <a:r>
              <a:rPr lang="en-US" b="0" dirty="0">
                <a:solidFill>
                  <a:schemeClr val="tx1"/>
                </a:solidFill>
              </a:rPr>
              <a:t>To define prefixes for possible names for objects; therefore, name prefixes are commonly called “namespaces”</a:t>
            </a:r>
          </a:p>
          <a:p>
            <a:pPr marL="285750" indent="-285750">
              <a:buFont typeface="Arial" panose="020B0604020202020204" pitchFamily="34" charset="0"/>
              <a:buChar char="•"/>
            </a:pPr>
            <a:r>
              <a:rPr lang="en-US" b="0" dirty="0">
                <a:solidFill>
                  <a:schemeClr val="tx1"/>
                </a:solidFill>
              </a:rPr>
              <a:t>A namespace must be reserved at SAP to obtain a name prefix that is unique within the world of SAP</a:t>
            </a:r>
          </a:p>
          <a:p>
            <a:pPr marL="285750" indent="-285750">
              <a:buFont typeface="Arial" panose="020B0604020202020204" pitchFamily="34" charset="0"/>
              <a:buChar char="•"/>
            </a:pPr>
            <a:r>
              <a:rPr lang="en-US" b="0" dirty="0">
                <a:solidFill>
                  <a:schemeClr val="tx1"/>
                </a:solidFill>
              </a:rPr>
              <a:t>Your namespace (OXYZ, for example), followed by the delimiter "_“, ensures unique names – XYZ_myname</a:t>
            </a:r>
          </a:p>
          <a:p>
            <a:pPr marL="285750" indent="-285750">
              <a:buFont typeface="Arial" panose="020B0604020202020204" pitchFamily="34" charset="0"/>
              <a:buChar char="•"/>
            </a:pPr>
            <a:r>
              <a:rPr lang="en-US" b="0" dirty="0">
                <a:solidFill>
                  <a:schemeClr val="tx1"/>
                </a:solidFill>
              </a:rPr>
              <a:t>The same namespace</a:t>
            </a:r>
            <a:r>
              <a:rPr lang="en-US" b="0" baseline="0" dirty="0">
                <a:solidFill>
                  <a:schemeClr val="tx1"/>
                </a:solidFill>
              </a:rPr>
              <a:t> </a:t>
            </a:r>
            <a:r>
              <a:rPr lang="en-US" b="0" dirty="0">
                <a:solidFill>
                  <a:schemeClr val="tx1"/>
                </a:solidFill>
              </a:rPr>
              <a:t>can be used for more than one solution by using an organizational rule to ensure unique names within the company – XYZ_S1_myname</a:t>
            </a:r>
          </a:p>
          <a:p>
            <a:endParaRPr lang="en-US" dirty="0">
              <a:solidFill>
                <a:schemeClr val="tx1"/>
              </a:solidFill>
            </a:endParaRPr>
          </a:p>
        </p:txBody>
      </p:sp>
    </p:spTree>
    <p:extLst>
      <p:ext uri="{BB962C8B-B14F-4D97-AF65-F5344CB8AC3E}">
        <p14:creationId xmlns:p14="http://schemas.microsoft.com/office/powerpoint/2010/main" val="537756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174852" marR="0" lvl="0" indent="-174852" algn="l" defTabSz="1088776" rtl="0" eaLnBrk="1" fontAlgn="auto" latinLnBrk="0" hangingPunct="1">
              <a:lnSpc>
                <a:spcPct val="100000"/>
              </a:lnSpc>
              <a:spcBef>
                <a:spcPts val="0"/>
              </a:spcBef>
              <a:spcAft>
                <a:spcPts val="0"/>
              </a:spcAft>
              <a:buClrTx/>
              <a:buSzTx/>
              <a:buFontTx/>
              <a:buNone/>
              <a:tabLst/>
              <a:defRPr/>
            </a:pPr>
            <a:r>
              <a:rPr lang="en-US" sz="1400" b="0" dirty="0"/>
              <a:t>The SAP Business One namespace reservation process </a:t>
            </a:r>
            <a:r>
              <a:rPr lang="en-US" b="0" dirty="0"/>
              <a:t>allows for automated namespace reservation through SAP Service Marketplace.</a:t>
            </a:r>
          </a:p>
          <a:p>
            <a:pPr marL="174852" marR="0" lvl="0" indent="-174852" algn="l" defTabSz="1088776" rtl="0" eaLnBrk="1" fontAlgn="auto" latinLnBrk="0" hangingPunct="1">
              <a:lnSpc>
                <a:spcPct val="100000"/>
              </a:lnSpc>
              <a:spcBef>
                <a:spcPts val="0"/>
              </a:spcBef>
              <a:spcAft>
                <a:spcPts val="0"/>
              </a:spcAft>
              <a:buClrTx/>
              <a:buSzTx/>
              <a:buFontTx/>
              <a:buNone/>
              <a:tabLst/>
              <a:defRPr/>
            </a:pPr>
            <a:r>
              <a:rPr lang="en-US" b="0" dirty="0"/>
              <a:t>It provides real-time order processing.</a:t>
            </a:r>
          </a:p>
          <a:p>
            <a:pPr marL="174852" marR="0" lvl="0" indent="-174852" algn="l" defTabSz="1088776" rtl="0" eaLnBrk="1" fontAlgn="auto" latinLnBrk="0" hangingPunct="1">
              <a:lnSpc>
                <a:spcPct val="100000"/>
              </a:lnSpc>
              <a:spcBef>
                <a:spcPts val="0"/>
              </a:spcBef>
              <a:spcAft>
                <a:spcPts val="0"/>
              </a:spcAft>
              <a:buClrTx/>
              <a:buSzTx/>
              <a:buFontTx/>
              <a:buNone/>
              <a:tabLst/>
              <a:defRPr/>
            </a:pPr>
            <a:r>
              <a:rPr lang="en-US" b="0" dirty="0"/>
              <a:t>Customers and partners must have a contract relating to an SDK development version; otherwise, the request will not pass the contract check and the namespace will be rejected.</a:t>
            </a:r>
          </a:p>
          <a:p>
            <a:pPr marL="174852" indent="-174852"/>
            <a:r>
              <a:rPr lang="en-US" b="0" dirty="0"/>
              <a:t>See SAP Note 647987 for more information about name prefixes and how to request them.</a:t>
            </a:r>
          </a:p>
          <a:p>
            <a:endParaRPr lang="en-US" b="0" dirty="0"/>
          </a:p>
          <a:p>
            <a:endParaRPr lang="en-US" dirty="0"/>
          </a:p>
        </p:txBody>
      </p:sp>
    </p:spTree>
    <p:extLst>
      <p:ext uri="{BB962C8B-B14F-4D97-AF65-F5344CB8AC3E}">
        <p14:creationId xmlns:p14="http://schemas.microsoft.com/office/powerpoint/2010/main" val="444778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spcBef>
                <a:spcPct val="75000"/>
              </a:spcBef>
              <a:buClr>
                <a:schemeClr val="tx1"/>
              </a:buClr>
              <a:buSzPct val="80000"/>
              <a:buFont typeface="Wingdings" pitchFamily="2" charset="2"/>
              <a:buNone/>
            </a:pPr>
            <a:r>
              <a:rPr lang="en-US" sz="1400" b="0" dirty="0"/>
              <a:t>The namespace is entered in the syntax /</a:t>
            </a:r>
            <a:r>
              <a:rPr lang="en-US" sz="1400" b="0" i="1" dirty="0"/>
              <a:t>XYZ</a:t>
            </a:r>
            <a:r>
              <a:rPr lang="en-US" sz="1400" b="0" dirty="0"/>
              <a:t>/.</a:t>
            </a:r>
            <a:br>
              <a:rPr lang="en-US" sz="1400" b="0" dirty="0"/>
            </a:br>
            <a:r>
              <a:rPr lang="en-US" sz="1400" b="0" dirty="0"/>
              <a:t>It</a:t>
            </a:r>
            <a:r>
              <a:rPr lang="en-US" sz="1400" b="0" i="1" dirty="0"/>
              <a:t> </a:t>
            </a:r>
            <a:r>
              <a:rPr lang="en-US" sz="1400" b="0" dirty="0"/>
              <a:t>must contain alphanumeric characters with a letter as the first character, have a minimum length of five characters, and a maximum length of eight characters. </a:t>
            </a:r>
          </a:p>
          <a:p>
            <a:pPr>
              <a:spcBef>
                <a:spcPct val="75000"/>
              </a:spcBef>
              <a:buClr>
                <a:schemeClr val="tx1"/>
              </a:buClr>
              <a:buSzPct val="80000"/>
              <a:buFont typeface="Wingdings" pitchFamily="2" charset="2"/>
              <a:buNone/>
            </a:pPr>
            <a:r>
              <a:rPr lang="en-US" sz="1400" b="0" dirty="0"/>
              <a:t>Only</a:t>
            </a:r>
            <a:r>
              <a:rPr lang="en-US" sz="1400" b="0" baseline="0" dirty="0"/>
              <a:t> three</a:t>
            </a:r>
            <a:r>
              <a:rPr lang="en-US" sz="1400" b="0" dirty="0"/>
              <a:t> characters are recommended, or a maximum of</a:t>
            </a:r>
            <a:r>
              <a:rPr lang="en-US" sz="1400" b="0" baseline="0" dirty="0"/>
              <a:t> four</a:t>
            </a:r>
            <a:r>
              <a:rPr lang="en-US" sz="1400" b="0" dirty="0"/>
              <a:t> if possible.</a:t>
            </a:r>
          </a:p>
          <a:p>
            <a:pPr>
              <a:spcBef>
                <a:spcPct val="75000"/>
              </a:spcBef>
              <a:buClr>
                <a:schemeClr val="tx1"/>
              </a:buClr>
              <a:buSzPct val="80000"/>
              <a:buFont typeface="Wingdings" pitchFamily="2" charset="2"/>
              <a:buNone/>
            </a:pPr>
            <a:endParaRPr lang="en-US" sz="1400" dirty="0"/>
          </a:p>
          <a:p>
            <a:pPr marL="0" marR="0" lvl="0" indent="0" algn="l" defTabSz="1088776" rtl="0" eaLnBrk="1" fontAlgn="auto" latinLnBrk="0" hangingPunct="1">
              <a:lnSpc>
                <a:spcPct val="100000"/>
              </a:lnSpc>
              <a:spcBef>
                <a:spcPct val="75000"/>
              </a:spcBef>
              <a:spcAft>
                <a:spcPts val="0"/>
              </a:spcAft>
              <a:buClr>
                <a:schemeClr val="tx1"/>
              </a:buClr>
              <a:buSzPct val="80000"/>
              <a:buFont typeface="Wingdings" pitchFamily="2" charset="2"/>
              <a:buNone/>
              <a:tabLst/>
              <a:defRPr/>
            </a:pPr>
            <a:r>
              <a:rPr lang="en-US" sz="1400" b="0" dirty="0"/>
              <a:t>After typing the required namespace, you may receive an error message if the prefix is already reserved.</a:t>
            </a:r>
            <a:endParaRPr lang="en-US" altLang="ja-JP" sz="1400" b="0" dirty="0"/>
          </a:p>
          <a:p>
            <a:pPr marL="0" marR="0" lvl="0" indent="0" algn="l" defTabSz="1088776" rtl="0" eaLnBrk="1" fontAlgn="auto" latinLnBrk="0" hangingPunct="1">
              <a:lnSpc>
                <a:spcPct val="100000"/>
              </a:lnSpc>
              <a:spcBef>
                <a:spcPct val="75000"/>
              </a:spcBef>
              <a:spcAft>
                <a:spcPts val="0"/>
              </a:spcAft>
              <a:buClr>
                <a:schemeClr val="tx1"/>
              </a:buClr>
              <a:buSzPct val="80000"/>
              <a:buFont typeface="Wingdings" pitchFamily="2" charset="2"/>
              <a:buNone/>
              <a:tabLst/>
              <a:defRPr/>
            </a:pPr>
            <a:r>
              <a:rPr lang="en-US" b="0" dirty="0"/>
              <a:t>If the namespace is not reserved, it will be assigned to your company.</a:t>
            </a:r>
          </a:p>
          <a:p>
            <a:pPr marL="0" marR="0" lvl="0" indent="0" algn="l" defTabSz="1088776" rtl="0" eaLnBrk="1" fontAlgn="auto" latinLnBrk="0" hangingPunct="1">
              <a:lnSpc>
                <a:spcPct val="100000"/>
              </a:lnSpc>
              <a:spcBef>
                <a:spcPct val="75000"/>
              </a:spcBef>
              <a:spcAft>
                <a:spcPts val="0"/>
              </a:spcAft>
              <a:buClr>
                <a:schemeClr val="tx1"/>
              </a:buClr>
              <a:buSzPct val="80000"/>
              <a:buFont typeface="Wingdings" pitchFamily="2" charset="2"/>
              <a:buNone/>
              <a:tabLst/>
              <a:defRPr/>
            </a:pPr>
            <a:endParaRPr lang="en-US" b="0" dirty="0"/>
          </a:p>
          <a:p>
            <a:pPr marL="0" marR="0" lvl="0" indent="0" algn="l" defTabSz="1088776" rtl="0" eaLnBrk="1" fontAlgn="auto" latinLnBrk="0" hangingPunct="1">
              <a:lnSpc>
                <a:spcPct val="100000"/>
              </a:lnSpc>
              <a:spcBef>
                <a:spcPct val="75000"/>
              </a:spcBef>
              <a:spcAft>
                <a:spcPts val="0"/>
              </a:spcAft>
              <a:buClr>
                <a:schemeClr val="tx1"/>
              </a:buClr>
              <a:buSzPct val="80000"/>
              <a:buFont typeface="Wingdings" pitchFamily="2" charset="2"/>
              <a:buNone/>
              <a:tabLst/>
              <a:defRPr/>
            </a:pPr>
            <a:r>
              <a:rPr lang="en-US" b="0" dirty="0"/>
              <a:t>You will need to wait </a:t>
            </a:r>
            <a:r>
              <a:rPr lang="en-US" sz="1400" b="0" dirty="0"/>
              <a:t>for the acceptance from SAP. Reserve your accepted name prefix in the SAP Service Market Place</a:t>
            </a:r>
          </a:p>
          <a:p>
            <a:pPr marL="0" marR="0" lvl="0" indent="0" algn="l" defTabSz="1088776" rtl="0" eaLnBrk="1" fontAlgn="auto" latinLnBrk="0" hangingPunct="1">
              <a:lnSpc>
                <a:spcPct val="100000"/>
              </a:lnSpc>
              <a:spcBef>
                <a:spcPct val="75000"/>
              </a:spcBef>
              <a:spcAft>
                <a:spcPts val="0"/>
              </a:spcAft>
              <a:buClr>
                <a:schemeClr val="tx1"/>
              </a:buClr>
              <a:buSzPct val="80000"/>
              <a:buFont typeface="Wingdings" pitchFamily="2" charset="2"/>
              <a:buNone/>
              <a:tabLst/>
              <a:defRPr/>
            </a:pPr>
            <a:r>
              <a:rPr lang="en-US" sz="1400" b="0" dirty="0"/>
              <a:t>Afterwards don’t forget to use your Namespace in all your SAP Business One solutions (Tables Names, User Defined Objects and so on).</a:t>
            </a:r>
          </a:p>
          <a:p>
            <a:pPr marL="0" marR="0" lvl="0" indent="0" algn="l" defTabSz="1088776" rtl="0" eaLnBrk="1" fontAlgn="auto" latinLnBrk="0" hangingPunct="1">
              <a:lnSpc>
                <a:spcPct val="100000"/>
              </a:lnSpc>
              <a:spcBef>
                <a:spcPct val="75000"/>
              </a:spcBef>
              <a:spcAft>
                <a:spcPts val="0"/>
              </a:spcAft>
              <a:buClr>
                <a:schemeClr val="tx1"/>
              </a:buClr>
              <a:buSzPct val="80000"/>
              <a:buFont typeface="Wingdings" pitchFamily="2" charset="2"/>
              <a:buNone/>
              <a:tabLst/>
              <a:defRPr/>
            </a:pPr>
            <a:endParaRPr lang="en-US" b="0" dirty="0"/>
          </a:p>
          <a:p>
            <a:pPr>
              <a:spcBef>
                <a:spcPct val="75000"/>
              </a:spcBef>
              <a:buClr>
                <a:schemeClr val="tx1"/>
              </a:buClr>
              <a:buSzPct val="80000"/>
              <a:buFont typeface="Wingdings" pitchFamily="2" charset="2"/>
              <a:buNone/>
            </a:pPr>
            <a:endParaRPr lang="en-US" sz="1400" dirty="0"/>
          </a:p>
        </p:txBody>
      </p:sp>
    </p:spTree>
    <p:extLst>
      <p:ext uri="{BB962C8B-B14F-4D97-AF65-F5344CB8AC3E}">
        <p14:creationId xmlns:p14="http://schemas.microsoft.com/office/powerpoint/2010/main" val="4281590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b="0" dirty="0"/>
              <a:t>The SAP Support Portal also comes with a SAP Note search utility.</a:t>
            </a:r>
          </a:p>
          <a:p>
            <a:r>
              <a:rPr lang="en-US" b="0" dirty="0"/>
              <a:t>You can search for existing knowledge in the notes.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Select </a:t>
            </a:r>
            <a:r>
              <a:rPr lang="ja-JP" altLang="en-US" sz="1400" b="0" dirty="0"/>
              <a:t>“</a:t>
            </a:r>
            <a:r>
              <a:rPr lang="en-US" altLang="ja-JP" sz="1400" b="0" dirty="0"/>
              <a:t>Restrict by Software Components</a:t>
            </a:r>
            <a:r>
              <a:rPr lang="ja-JP" altLang="en-US" sz="1400" b="0" dirty="0"/>
              <a:t>”</a:t>
            </a:r>
            <a:r>
              <a:rPr lang="en-US" altLang="ja-JP" sz="1400" b="0" dirty="0"/>
              <a:t>, then enter your selection in the restrictions options. After pressing Select, choose the software component for which you are looking for a note.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Use </a:t>
            </a:r>
            <a:r>
              <a:rPr lang="ja-JP" altLang="en-US" sz="1400" b="0" dirty="0"/>
              <a:t>“</a:t>
            </a:r>
            <a:r>
              <a:rPr lang="en-US" altLang="ja-JP" sz="1400" b="0" dirty="0"/>
              <a:t>SBO*</a:t>
            </a:r>
            <a:r>
              <a:rPr lang="ja-JP" altLang="en-US" sz="1400" b="0" dirty="0"/>
              <a:t>”</a:t>
            </a:r>
            <a:r>
              <a:rPr lang="en-US" altLang="ja-JP" sz="1400" b="0" dirty="0"/>
              <a:t> for all notes related to SAP Business One. </a:t>
            </a:r>
            <a:endParaRPr lang="en-US" sz="1400" b="0" dirty="0"/>
          </a:p>
          <a:p>
            <a:endParaRPr lang="en-US" dirty="0"/>
          </a:p>
        </p:txBody>
      </p:sp>
    </p:spTree>
    <p:extLst>
      <p:ext uri="{BB962C8B-B14F-4D97-AF65-F5344CB8AC3E}">
        <p14:creationId xmlns:p14="http://schemas.microsoft.com/office/powerpoint/2010/main" val="2416141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a:t>
            </a:r>
            <a:r>
              <a:rPr lang="en-US" b="0" dirty="0">
                <a:solidFill>
                  <a:schemeClr val="tx1"/>
                </a:solidFill>
              </a:rPr>
              <a:t>additional useful sites.</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79948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Let’s start </a:t>
            </a:r>
            <a:r>
              <a:rPr lang="en-US" b="0" dirty="0">
                <a:solidFill>
                  <a:schemeClr val="tx1"/>
                </a:solidFill>
              </a:rPr>
              <a:t>with the topic of </a:t>
            </a:r>
            <a:r>
              <a:rPr lang="en-US" sz="1400" b="0" dirty="0">
                <a:solidFill>
                  <a:schemeClr val="tx1"/>
                </a:solidFill>
              </a:rPr>
              <a:t>SDK installation</a:t>
            </a:r>
            <a:r>
              <a:rPr lang="en-US" b="0"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314090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a:lnSpc>
                <a:spcPct val="100000"/>
              </a:lnSpc>
              <a:spcBef>
                <a:spcPts val="600"/>
              </a:spcBef>
              <a:spcAft>
                <a:spcPts val="600"/>
              </a:spcAft>
              <a:buClr>
                <a:srgbClr val="F0AB00"/>
              </a:buClr>
              <a:buSzPct val="80000"/>
              <a:buNone/>
              <a:defRPr/>
            </a:pPr>
            <a:r>
              <a:rPr lang="en-US" sz="1400" b="0" kern="0" dirty="0"/>
              <a:t>After completing this topic, you will be familiar with:</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SAP Community</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SAP Learning Hub</a:t>
            </a:r>
          </a:p>
          <a:p>
            <a:pPr>
              <a:lnSpc>
                <a:spcPct val="100000"/>
              </a:lnSpc>
            </a:pPr>
            <a:endParaRPr lang="en-US" sz="1400" dirty="0"/>
          </a:p>
          <a:p>
            <a:pPr>
              <a:lnSpc>
                <a:spcPct val="100000"/>
              </a:lnSpc>
            </a:pPr>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991800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b="0" dirty="0">
                <a:ea typeface="ヒラギノ角ゴ Pro W3" pitchFamily="-84" charset="-128"/>
              </a:rPr>
              <a:t>SAP Community is used by people like you. The main features are the blogs, the question and answer section, and a large amount of Community content and materials.</a:t>
            </a:r>
          </a:p>
        </p:txBody>
      </p:sp>
    </p:spTree>
    <p:extLst>
      <p:ext uri="{BB962C8B-B14F-4D97-AF65-F5344CB8AC3E}">
        <p14:creationId xmlns:p14="http://schemas.microsoft.com/office/powerpoint/2010/main" val="516639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sz="1400" b="0" i="0" kern="1200" dirty="0">
                <a:solidFill>
                  <a:schemeClr val="tx1"/>
                </a:solidFill>
                <a:effectLst/>
                <a:latin typeface="+mn-lt"/>
                <a:ea typeface="+mn-ea"/>
                <a:cs typeface="+mn-cs"/>
              </a:rPr>
              <a:t>Visit </a:t>
            </a:r>
            <a:r>
              <a:rPr lang="en-US" dirty="0">
                <a:ea typeface="ヒラギノ角ゴ Pro W3" pitchFamily="-84" charset="-128"/>
              </a:rPr>
              <a:t>SAP Learning Hub to l</a:t>
            </a:r>
            <a:r>
              <a:rPr lang="en-US" sz="1400" b="0" i="0" kern="1200" dirty="0">
                <a:solidFill>
                  <a:schemeClr val="tx1"/>
                </a:solidFill>
                <a:effectLst/>
                <a:latin typeface="+mn-lt"/>
                <a:ea typeface="+mn-ea"/>
                <a:cs typeface="+mn-cs"/>
              </a:rPr>
              <a:t>earn in your own way, in your own time, with 24/7 access to training and social learning from SAP that is relevant to your role and level.</a:t>
            </a:r>
          </a:p>
          <a:p>
            <a:r>
              <a:rPr lang="en-US" sz="1400" b="0" i="0" kern="1200" dirty="0">
                <a:solidFill>
                  <a:schemeClr val="tx1"/>
                </a:solidFill>
                <a:effectLst/>
                <a:latin typeface="+mn-lt"/>
                <a:ea typeface="+mn-ea"/>
                <a:cs typeface="+mn-cs"/>
              </a:rPr>
              <a:t>Build SAP skills – and keep them up-to-date – with the latest content from SAP Education.</a:t>
            </a:r>
          </a:p>
          <a:p>
            <a:r>
              <a:rPr lang="en-US" dirty="0"/>
              <a:t>You can search for training based on content or a specific path.</a:t>
            </a:r>
          </a:p>
        </p:txBody>
      </p:sp>
    </p:spTree>
    <p:extLst>
      <p:ext uri="{BB962C8B-B14F-4D97-AF65-F5344CB8AC3E}">
        <p14:creationId xmlns:p14="http://schemas.microsoft.com/office/powerpoint/2010/main" val="3393845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a:lnSpc>
                <a:spcPct val="100000"/>
              </a:lnSpc>
              <a:spcBef>
                <a:spcPts val="600"/>
              </a:spcBef>
              <a:spcAft>
                <a:spcPts val="600"/>
              </a:spcAft>
              <a:buClr>
                <a:srgbClr val="F0AB00"/>
              </a:buClr>
              <a:buSzPct val="80000"/>
              <a:buNone/>
              <a:defRPr/>
            </a:pPr>
            <a:r>
              <a:rPr lang="en-US" sz="1400" b="0" kern="0" dirty="0"/>
              <a:t>After completing this topic, you will be able to:</a:t>
            </a:r>
            <a:endParaRPr lang="en-US" sz="1400" kern="0" dirty="0"/>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List the components of the SAP Business One SDK</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Offer </a:t>
            </a:r>
            <a:r>
              <a:rPr lang="en-US" sz="1400" kern="0" dirty="0"/>
              <a:t>some details about DI API installation</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Describe what is in the SDK installation</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t>32- and</a:t>
            </a:r>
            <a:r>
              <a:rPr lang="en-US" sz="1400" b="0" kern="0" baseline="0" dirty="0"/>
              <a:t> 64-bit </a:t>
            </a:r>
            <a:r>
              <a:rPr lang="en-US" sz="1400" b="0" kern="0" dirty="0"/>
              <a:t>support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05205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t>Let’s briefly review the SDK components:</a:t>
            </a:r>
          </a:p>
          <a:p>
            <a:endParaRPr lang="en-US" b="0" dirty="0"/>
          </a:p>
          <a:p>
            <a:r>
              <a:rPr lang="en-US" b="0" dirty="0"/>
              <a:t>The DI API is available for all existing versions and is part of the SAP Business One client installation. It contains the Java Connector, as well. If you would like to run a purely DI API-based add-on, it’s not necessary to install the SAP Business One client; you can use a separate installation package</a:t>
            </a:r>
            <a:r>
              <a:rPr lang="en-US" b="0" baseline="0" dirty="0"/>
              <a:t> that </a:t>
            </a:r>
            <a:r>
              <a:rPr lang="en-US" b="0" dirty="0"/>
              <a:t>will deploy only the DI API.</a:t>
            </a:r>
          </a:p>
          <a:p>
            <a:r>
              <a:rPr lang="en-US" b="0" dirty="0"/>
              <a:t>The DI Server is part of the SAP Business One server tools installation, which only runs on Windows.</a:t>
            </a:r>
          </a:p>
          <a:p>
            <a:r>
              <a:rPr lang="en-US" b="0" dirty="0"/>
              <a:t>The UI API is delivered with the SAP Business One client.</a:t>
            </a:r>
          </a:p>
          <a:p>
            <a:r>
              <a:rPr lang="en-US" b="0" dirty="0"/>
              <a:t>The UDOs are built into SAP Business One itself; no separate</a:t>
            </a:r>
            <a:r>
              <a:rPr lang="en-US" b="0" baseline="0" dirty="0"/>
              <a:t> </a:t>
            </a:r>
            <a:r>
              <a:rPr lang="en-US" b="0" dirty="0"/>
              <a:t>installation is required.</a:t>
            </a:r>
          </a:p>
          <a:p>
            <a:r>
              <a:rPr lang="en-US" b="0" dirty="0"/>
              <a:t>The Service Layer is also built in as part of the server</a:t>
            </a:r>
            <a:r>
              <a:rPr lang="en-US" b="0" baseline="0" dirty="0"/>
              <a:t> tools</a:t>
            </a:r>
            <a:r>
              <a:rPr lang="en-US" b="0" dirty="0"/>
              <a:t>.</a:t>
            </a:r>
          </a:p>
        </p:txBody>
      </p:sp>
    </p:spTree>
    <p:extLst>
      <p:ext uri="{BB962C8B-B14F-4D97-AF65-F5344CB8AC3E}">
        <p14:creationId xmlns:p14="http://schemas.microsoft.com/office/powerpoint/2010/main" val="384682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t>The Data Interface API is installed at the path </a:t>
            </a:r>
            <a:r>
              <a:rPr lang="en-US" sz="1400" b="0" i="1" dirty="0">
                <a:sym typeface="Wingdings" charset="0"/>
              </a:rPr>
              <a:t>C:\Program Files\SAP\SAP Business One DI API</a:t>
            </a:r>
            <a:r>
              <a:rPr lang="en-US" sz="1400" b="0" dirty="0">
                <a:sym typeface="Wingdings" charset="0"/>
              </a:rPr>
              <a:t>. The 32-bit version has a different folder. Of course, the folder can be changed during the installation process.</a:t>
            </a:r>
          </a:p>
          <a:p>
            <a:r>
              <a:rPr lang="en-US" sz="1400" b="0" noProof="0" dirty="0">
                <a:sym typeface="Wingdings" charset="0"/>
              </a:rPr>
              <a:t>The Java Connector is placed in the DI API’s subfolder.</a:t>
            </a:r>
          </a:p>
          <a:p>
            <a:endParaRPr lang="en-US" noProof="0" dirty="0"/>
          </a:p>
        </p:txBody>
      </p:sp>
    </p:spTree>
    <p:extLst>
      <p:ext uri="{BB962C8B-B14F-4D97-AF65-F5344CB8AC3E}">
        <p14:creationId xmlns:p14="http://schemas.microsoft.com/office/powerpoint/2010/main" val="25187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t>If you plan to install the SAP Business One Software Development Kit, the following will be included:</a:t>
            </a:r>
          </a:p>
          <a:p>
            <a:endParaRPr lang="en-US" b="0" dirty="0"/>
          </a:p>
          <a:p>
            <a:pPr marL="285750" indent="-285750">
              <a:buFont typeface="Arial" panose="020B0604020202020204" pitchFamily="34" charset="0"/>
              <a:buChar char="•"/>
            </a:pPr>
            <a:r>
              <a:rPr lang="en-US" b="0" dirty="0"/>
              <a:t>Help &amp; documentation</a:t>
            </a:r>
          </a:p>
          <a:p>
            <a:pPr marL="285750" indent="-285750">
              <a:buFont typeface="Arial" panose="020B0604020202020204" pitchFamily="34" charset="0"/>
              <a:buChar char="•"/>
            </a:pPr>
            <a:r>
              <a:rPr lang="en-US" b="0" dirty="0"/>
              <a:t>UDO library &amp; header files</a:t>
            </a:r>
          </a:p>
          <a:p>
            <a:pPr marL="285750" indent="-285750">
              <a:buFont typeface="Arial" panose="020B0604020202020204" pitchFamily="34" charset="0"/>
              <a:buChar char="•"/>
            </a:pPr>
            <a:r>
              <a:rPr lang="en-US" b="0" dirty="0"/>
              <a:t>Samples for the Visual Basic .NET and C# programming languages</a:t>
            </a:r>
          </a:p>
          <a:p>
            <a:pPr marL="285750" indent="-285750">
              <a:buFont typeface="Arial" panose="020B0604020202020204" pitchFamily="34" charset="0"/>
              <a:buChar char="•"/>
            </a:pPr>
            <a:r>
              <a:rPr lang="en-US" b="0" dirty="0"/>
              <a:t>Samples for most major features (DI API, UI API, DI API + UI API, UDO, and DI Server)</a:t>
            </a:r>
          </a:p>
          <a:p>
            <a:pPr marL="285750" indent="-285750">
              <a:buFont typeface="Arial" panose="020B0604020202020204" pitchFamily="34" charset="0"/>
              <a:buChar char="•"/>
            </a:pPr>
            <a:r>
              <a:rPr lang="en-US" b="0" dirty="0"/>
              <a:t>SDK tools such as AddOnRegDataGen and ExtensionPackage</a:t>
            </a:r>
          </a:p>
          <a:p>
            <a:endParaRPr lang="en-US" dirty="0"/>
          </a:p>
        </p:txBody>
      </p:sp>
    </p:spTree>
    <p:extLst>
      <p:ext uri="{BB962C8B-B14F-4D97-AF65-F5344CB8AC3E}">
        <p14:creationId xmlns:p14="http://schemas.microsoft.com/office/powerpoint/2010/main" val="306715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t>OBServer contains the business logic for SAP Business One.</a:t>
            </a:r>
          </a:p>
          <a:p>
            <a:r>
              <a:rPr lang="en-US" b="0" dirty="0"/>
              <a:t>Before version 9.0, it was stored in a temporary user folder, but the terminal environment usually removed the temporary folder after finishing the work with SAP Business One.</a:t>
            </a:r>
          </a:p>
          <a:p>
            <a:r>
              <a:rPr lang="en-US" b="0" dirty="0"/>
              <a:t>Since version 9.0, OBServer has been located</a:t>
            </a:r>
            <a:r>
              <a:rPr lang="en-US" b="0" baseline="0" dirty="0"/>
              <a:t> </a:t>
            </a:r>
            <a:r>
              <a:rPr lang="en-US" b="0" dirty="0"/>
              <a:t>under the DI API folder, which is common for all users. </a:t>
            </a:r>
          </a:p>
          <a:p>
            <a:r>
              <a:rPr lang="en-US" b="0" dirty="0"/>
              <a:t>This results in a faster connection.</a:t>
            </a:r>
          </a:p>
        </p:txBody>
      </p:sp>
    </p:spTree>
    <p:extLst>
      <p:ext uri="{BB962C8B-B14F-4D97-AF65-F5344CB8AC3E}">
        <p14:creationId xmlns:p14="http://schemas.microsoft.com/office/powerpoint/2010/main" val="35133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t>The</a:t>
            </a:r>
            <a:r>
              <a:rPr lang="en-US" b="0" baseline="0" dirty="0"/>
              <a:t> </a:t>
            </a:r>
            <a:r>
              <a:rPr lang="en-US" b="0" dirty="0"/>
              <a:t>64-bit computing support introduced in version 9.0 has come to form more and more of the architectural base because:</a:t>
            </a:r>
          </a:p>
          <a:p>
            <a:endParaRPr lang="en-US" b="0" dirty="0"/>
          </a:p>
          <a:p>
            <a:pPr marL="285750" indent="-285750">
              <a:buFont typeface="Arial" panose="020B0604020202020204" pitchFamily="34" charset="0"/>
              <a:buChar char="•"/>
            </a:pPr>
            <a:r>
              <a:rPr lang="en-US" b="0" dirty="0"/>
              <a:t>It offers better performance</a:t>
            </a:r>
          </a:p>
          <a:p>
            <a:pPr marL="285750" indent="-285750">
              <a:buFont typeface="Arial" panose="020B0604020202020204" pitchFamily="34" charset="0"/>
              <a:buChar char="•"/>
            </a:pPr>
            <a:r>
              <a:rPr lang="en-US" b="0" dirty="0"/>
              <a:t>You can build more powerful add-ons</a:t>
            </a:r>
          </a:p>
          <a:p>
            <a:pPr marL="285750" indent="-285750">
              <a:buFont typeface="Arial" panose="020B0604020202020204" pitchFamily="34" charset="0"/>
              <a:buChar char="•"/>
            </a:pPr>
            <a:r>
              <a:rPr lang="en-US" b="0" dirty="0"/>
              <a:t>You can use all the memory available in the client computer</a:t>
            </a:r>
          </a:p>
          <a:p>
            <a:pPr marL="285750" indent="-285750">
              <a:buFont typeface="Arial" panose="020B0604020202020204" pitchFamily="34" charset="0"/>
              <a:buChar char="•"/>
            </a:pPr>
            <a:r>
              <a:rPr lang="en-US" b="0" dirty="0"/>
              <a:t>It</a:t>
            </a:r>
            <a:r>
              <a:rPr lang="en-US" b="0" baseline="0" dirty="0"/>
              <a:t> integrates easily </a:t>
            </a:r>
            <a:r>
              <a:rPr lang="en-US" b="0" dirty="0"/>
              <a:t>with other 64-bit applications</a:t>
            </a:r>
          </a:p>
          <a:p>
            <a:endParaRPr lang="en-US" b="0" dirty="0"/>
          </a:p>
          <a:p>
            <a:r>
              <a:rPr lang="en-US" b="0" dirty="0"/>
              <a:t>SAP recommends to build the add-on solution in 64-bit.</a:t>
            </a:r>
          </a:p>
          <a:p>
            <a:endParaRPr lang="en-US" dirty="0"/>
          </a:p>
        </p:txBody>
      </p:sp>
    </p:spTree>
    <p:extLst>
      <p:ext uri="{BB962C8B-B14F-4D97-AF65-F5344CB8AC3E}">
        <p14:creationId xmlns:p14="http://schemas.microsoft.com/office/powerpoint/2010/main" val="3343914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hyperlink" Target="https://www.businessonesupport.com/" TargetMode="Externa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hyperlink" Target="https://partneredge.sap.com/en/public/support-center.html" TargetMode="External"/><Relationship Id="rId5" Type="http://schemas.openxmlformats.org/officeDocument/2006/relationships/hyperlink" Target="https://launchpad.support.sap.com/" TargetMode="External"/><Relationship Id="rId4" Type="http://schemas.openxmlformats.org/officeDocument/2006/relationships/hyperlink" Target="https://apps.support.sap.com/B1support/index.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hyperlink" Target="https://youtu.be/w0F7dR8DXPo" TargetMode="External"/><Relationship Id="rId5" Type="http://schemas.openxmlformats.org/officeDocument/2006/relationships/hyperlink" Target="https://launchpad.support.sap.com/" TargetMode="External"/><Relationship Id="rId4" Type="http://schemas.openxmlformats.org/officeDocument/2006/relationships/hyperlink" Target="https://influence.sap.com/SAPBusinessOneImprovemen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support.sap.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hyperlink" Target="https://launchpad.support.sap.com/"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hyperlink" Target="https://www.sap.com/"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s://www.sap.com/community/tag.html?id=67837800100800006411" TargetMode="External"/><Relationship Id="rId4" Type="http://schemas.openxmlformats.org/officeDocument/2006/relationships/hyperlink" Target="https://www.sap.com/community/tag.html?id=01200615320800000816"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performancemanager.successfactors.eu/sf/learning?Treat-As=WEB&amp;bplte_company=learninghub&amp;_s.crb=KszXfu6XLZX/kHeopBwf0U5ustQ="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performancemanager.successfactors.eu/sf/learning?destUrl=https://saplearninghub.plateau.com/learning/user/deeplink_redirect.jsp?linkId=HOME_PAGE&amp;pageID=252e965d027e48138082f8e93a693a7a&amp;fromSF=Y&amp;company=learninghub"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SDK Installation and Support Process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Support </a:t>
            </a:r>
            <a:r>
              <a:rPr lang="en-US" sz="4000" dirty="0">
                <a:solidFill>
                  <a:schemeClr val="accent1"/>
                </a:solidFill>
              </a:rPr>
              <a:t>Process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40369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Support Process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25483" y="1686467"/>
            <a:ext cx="9874376" cy="200824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Contact the SAP Business One support</a:t>
            </a:r>
            <a:r>
              <a:rPr lang="en-US" sz="1800" b="1" kern="0" dirty="0"/>
              <a:t> </a:t>
            </a:r>
            <a:r>
              <a:rPr lang="en-US" sz="1800" kern="0" dirty="0"/>
              <a:t>organization</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the SDK component list</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customer incident flows</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the Product Continuous Influence process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5021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noFill/>
        </p:spPr>
        <p:txBody>
          <a:bodyPr anchor="ctr"/>
          <a:lstStyle/>
          <a:p>
            <a:r>
              <a:rPr lang="en-US" dirty="0">
                <a:ea typeface="ヒラギノ角ゴ Pro W3" pitchFamily="-84" charset="-128"/>
              </a:rPr>
              <a:t>Support Process</a:t>
            </a:r>
            <a:endParaRPr lang="en-US" dirty="0"/>
          </a:p>
        </p:txBody>
      </p:sp>
      <p:sp>
        <p:nvSpPr>
          <p:cNvPr id="34821" name="Rectangle 3"/>
          <p:cNvSpPr txBox="1">
            <a:spLocks noChangeArrowheads="1"/>
          </p:cNvSpPr>
          <p:nvPr/>
        </p:nvSpPr>
        <p:spPr bwMode="gray">
          <a:xfrm>
            <a:off x="504001" y="1482724"/>
            <a:ext cx="11186476" cy="4805341"/>
          </a:xfrm>
          <a:prstGeom prst="rect">
            <a:avLst/>
          </a:prstGeom>
          <a:solidFill>
            <a:schemeClr val="bg1"/>
          </a:solidFill>
          <a:ln w="12700">
            <a:noFill/>
            <a:miter lim="800000"/>
            <a:headEnd/>
            <a:tailEnd/>
          </a:ln>
        </p:spPr>
        <p:txBody>
          <a:bodyPr lIns="0" tIns="0" rIns="0" bIns="0"/>
          <a:lstStyle/>
          <a:p>
            <a:pPr marL="342900" lvl="1" indent="-342900">
              <a:spcBef>
                <a:spcPct val="25000"/>
              </a:spcBef>
              <a:buClr>
                <a:srgbClr val="F0AB00"/>
              </a:buClr>
              <a:buFont typeface="+mj-lt"/>
              <a:buAutoNum type="arabicPeriod"/>
            </a:pPr>
            <a:r>
              <a:rPr lang="en-US" dirty="0"/>
              <a:t>Customer incident creation on </a:t>
            </a:r>
            <a:r>
              <a:rPr lang="en-US" dirty="0">
                <a:hlinkClick r:id="rId4"/>
              </a:rPr>
              <a:t>Support Launchpad for SAP Business One</a:t>
            </a:r>
            <a:endParaRPr lang="en-US" dirty="0"/>
          </a:p>
          <a:p>
            <a:pPr marL="544388" lvl="2">
              <a:spcBef>
                <a:spcPct val="25000"/>
              </a:spcBef>
              <a:buClr>
                <a:srgbClr val="F0AB00"/>
              </a:buClr>
              <a:buNone/>
            </a:pPr>
            <a:r>
              <a:rPr lang="en-US" sz="1800" dirty="0"/>
              <a:t>Before creating an incident, please ensure you have met the following prerequisites:</a:t>
            </a:r>
          </a:p>
          <a:p>
            <a:pPr marL="860301" lvl="2" indent="-315913">
              <a:spcBef>
                <a:spcPct val="25000"/>
              </a:spcBef>
              <a:buClr>
                <a:srgbClr val="F0AB00"/>
              </a:buClr>
              <a:buFont typeface="Arial" pitchFamily="34" charset="0"/>
              <a:buChar char="■"/>
            </a:pPr>
            <a:r>
              <a:rPr lang="en-US" sz="1800" dirty="0"/>
              <a:t>Perusal of available documentation in Support Cycle Navigator</a:t>
            </a:r>
          </a:p>
          <a:p>
            <a:pPr marL="860301" lvl="2" indent="-315913">
              <a:spcBef>
                <a:spcPct val="25000"/>
              </a:spcBef>
              <a:buClr>
                <a:srgbClr val="F0AB00"/>
              </a:buClr>
              <a:buFont typeface="Arial" pitchFamily="34" charset="0"/>
              <a:buChar char="■"/>
            </a:pPr>
            <a:r>
              <a:rPr lang="en-US" sz="1800" dirty="0"/>
              <a:t>Adherence to Level 1 and Level 2 support obligations (</a:t>
            </a:r>
            <a:r>
              <a:rPr lang="en-US" sz="1800" dirty="0">
                <a:hlinkClick r:id="rId5"/>
              </a:rPr>
              <a:t>SAP Note 1167635</a:t>
            </a:r>
            <a:r>
              <a:rPr lang="en-US" sz="1800" dirty="0"/>
              <a:t>)</a:t>
            </a:r>
          </a:p>
          <a:p>
            <a:pPr marL="860301" lvl="2" indent="-315913">
              <a:spcBef>
                <a:spcPct val="25000"/>
              </a:spcBef>
              <a:buClr>
                <a:srgbClr val="F0AB00"/>
              </a:buClr>
              <a:buFont typeface="Arial" pitchFamily="34" charset="0"/>
              <a:buChar char="■"/>
            </a:pPr>
            <a:r>
              <a:rPr lang="en-US" sz="1800" dirty="0"/>
              <a:t>Installation of RSP and availability of the latest system status report for the customer (</a:t>
            </a:r>
            <a:r>
              <a:rPr lang="en-US" sz="1800" dirty="0">
                <a:hlinkClick r:id="rId5"/>
              </a:rPr>
              <a:t>SAP Note 1733065</a:t>
            </a:r>
            <a:r>
              <a:rPr lang="en-US" sz="1800" dirty="0"/>
              <a:t>)</a:t>
            </a:r>
          </a:p>
          <a:p>
            <a:pPr marL="860301" lvl="2" indent="-315913">
              <a:spcBef>
                <a:spcPct val="25000"/>
              </a:spcBef>
              <a:buClr>
                <a:srgbClr val="F0AB00"/>
              </a:buClr>
              <a:buFont typeface="Arial" pitchFamily="34" charset="0"/>
              <a:buChar char="■"/>
            </a:pPr>
            <a:r>
              <a:rPr lang="en-US" sz="1800" dirty="0"/>
              <a:t>Inclusion of all relevant information in the incident</a:t>
            </a:r>
          </a:p>
          <a:p>
            <a:pPr marL="342900" lvl="1" indent="-342900">
              <a:spcBef>
                <a:spcPct val="25000"/>
              </a:spcBef>
              <a:buClr>
                <a:srgbClr val="F0AB00"/>
              </a:buClr>
              <a:buFont typeface="+mj-lt"/>
              <a:buAutoNum type="arabicPeriod"/>
            </a:pPr>
            <a:endParaRPr lang="en-US" dirty="0"/>
          </a:p>
          <a:p>
            <a:pPr marL="342900" lvl="1" indent="-342900">
              <a:spcBef>
                <a:spcPct val="25000"/>
              </a:spcBef>
              <a:buClr>
                <a:srgbClr val="F0AB00"/>
              </a:buClr>
              <a:buFont typeface="+mj-lt"/>
              <a:buAutoNum type="arabicPeriod"/>
            </a:pPr>
            <a:r>
              <a:rPr lang="en-US" dirty="0"/>
              <a:t>Dial SAP-B1-Now to call the support hotline</a:t>
            </a:r>
          </a:p>
          <a:p>
            <a:pPr marL="544388" lvl="2">
              <a:spcBef>
                <a:spcPct val="25000"/>
              </a:spcBef>
              <a:buClr>
                <a:srgbClr val="F0AB00"/>
              </a:buClr>
              <a:buNone/>
            </a:pPr>
            <a:r>
              <a:rPr lang="en-US" sz="1800" dirty="0"/>
              <a:t>Dial the universal toll-free number for all your telephone support inquiries by selecting your country from the </a:t>
            </a:r>
            <a:r>
              <a:rPr lang="sk-SK" sz="1800" dirty="0">
                <a:hlinkClick r:id="rId6"/>
              </a:rPr>
              <a:t>SAP-B1-Now </a:t>
            </a:r>
            <a:r>
              <a:rPr lang="en-US" sz="1800" dirty="0">
                <a:hlinkClick r:id="rId6"/>
              </a:rPr>
              <a:t>country list</a:t>
            </a:r>
            <a:endParaRPr lang="sk-SK" sz="1800" dirty="0"/>
          </a:p>
          <a:p>
            <a:pPr marL="342900" lvl="1" indent="-342900">
              <a:spcBef>
                <a:spcPct val="25000"/>
              </a:spcBef>
              <a:buClr>
                <a:srgbClr val="F0AB00"/>
              </a:buClr>
              <a:buFont typeface="+mj-lt"/>
              <a:buAutoNum type="arabicPeriod"/>
            </a:pPr>
            <a:r>
              <a:rPr lang="en-US" dirty="0">
                <a:hlinkClick r:id="rId7"/>
              </a:rPr>
              <a:t>Support Map</a:t>
            </a:r>
            <a:endParaRPr lang="en-US" dirty="0"/>
          </a:p>
          <a:p>
            <a:pPr marL="544388" lvl="2">
              <a:spcBef>
                <a:spcPct val="25000"/>
              </a:spcBef>
              <a:buClr>
                <a:srgbClr val="F0AB00"/>
              </a:buClr>
              <a:buNone/>
            </a:pPr>
            <a:r>
              <a:rPr lang="en-US" dirty="0"/>
              <a:t>The Support Map is a document that was created to give our partners direction on all topics related to SAP Business One support. It’s easy to search and leads you directly to essential support resources, services, and tools.</a:t>
            </a:r>
          </a:p>
        </p:txBody>
      </p:sp>
    </p:spTree>
    <p:custDataLst>
      <p:tags r:id="rId1"/>
    </p:custDataLst>
    <p:extLst>
      <p:ext uri="{BB962C8B-B14F-4D97-AF65-F5344CB8AC3E}">
        <p14:creationId xmlns:p14="http://schemas.microsoft.com/office/powerpoint/2010/main" val="40038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504001" y="350112"/>
            <a:ext cx="11186476" cy="677108"/>
          </a:xfrm>
          <a:noFill/>
        </p:spPr>
        <p:txBody>
          <a:bodyPr anchor="ctr"/>
          <a:lstStyle/>
          <a:p>
            <a:r>
              <a:rPr lang="en-US" dirty="0">
                <a:ea typeface="ヒラギノ角ゴ Pro W3" pitchFamily="-84" charset="-128"/>
              </a:rPr>
              <a:t>Support Process</a:t>
            </a:r>
            <a:br>
              <a:rPr lang="en-US" dirty="0">
                <a:ea typeface="ヒラギノ角ゴ Pro W3" pitchFamily="-84" charset="-128"/>
              </a:rPr>
            </a:br>
            <a:r>
              <a:rPr lang="en-US" sz="2000" dirty="0">
                <a:ea typeface="ヒラギノ角ゴ Pro W3" pitchFamily="-84" charset="-128"/>
              </a:rPr>
              <a:t>Component list</a:t>
            </a:r>
            <a:endParaRPr lang="en-US" dirty="0"/>
          </a:p>
        </p:txBody>
      </p:sp>
      <p:sp>
        <p:nvSpPr>
          <p:cNvPr id="34821" name="Rectangle 3"/>
          <p:cNvSpPr txBox="1">
            <a:spLocks noChangeArrowheads="1"/>
          </p:cNvSpPr>
          <p:nvPr/>
        </p:nvSpPr>
        <p:spPr bwMode="gray">
          <a:xfrm>
            <a:off x="504001" y="1290181"/>
            <a:ext cx="11186476" cy="5210827"/>
          </a:xfrm>
          <a:prstGeom prst="rect">
            <a:avLst/>
          </a:prstGeom>
          <a:noFill/>
          <a:ln w="12700">
            <a:noFill/>
            <a:miter lim="800000"/>
            <a:headEnd/>
            <a:tailEnd/>
          </a:ln>
        </p:spPr>
        <p:txBody>
          <a:bodyPr lIns="0" tIns="0" rIns="0" bIns="0"/>
          <a:lstStyle/>
          <a:p>
            <a:pPr>
              <a:spcBef>
                <a:spcPct val="75000"/>
              </a:spcBef>
              <a:buClr>
                <a:schemeClr val="tx1"/>
              </a:buClr>
              <a:buSzPct val="80000"/>
            </a:pPr>
            <a:r>
              <a:rPr lang="en-US" altLang="ja-JP" dirty="0"/>
              <a:t>When the right component is selected, the incident will immediately be routed to the specialist for the requested area within the GSC organization.</a:t>
            </a:r>
          </a:p>
          <a:p>
            <a:pPr>
              <a:spcBef>
                <a:spcPct val="75000"/>
              </a:spcBef>
              <a:buClr>
                <a:schemeClr val="tx1"/>
              </a:buClr>
              <a:buSzPct val="80000"/>
            </a:pPr>
            <a:r>
              <a:rPr lang="en-US" altLang="ja-JP" dirty="0"/>
              <a:t>List of the SDK-related components:</a:t>
            </a:r>
          </a:p>
          <a:p>
            <a:pPr marL="315913" lvl="1" indent="-315913">
              <a:spcBef>
                <a:spcPct val="25000"/>
              </a:spcBef>
              <a:buClr>
                <a:srgbClr val="F0AB00"/>
              </a:buClr>
              <a:buSzPct val="80000"/>
              <a:buFont typeface="Arial" pitchFamily="34" charset="0"/>
              <a:buChar char="■"/>
            </a:pPr>
            <a:r>
              <a:rPr lang="en-US" sz="1500" dirty="0"/>
              <a:t>SBO-DTW	Data Transfer Workbench</a:t>
            </a:r>
          </a:p>
          <a:p>
            <a:pPr marL="315913" lvl="1" indent="-315913">
              <a:spcBef>
                <a:spcPct val="25000"/>
              </a:spcBef>
              <a:buClr>
                <a:srgbClr val="F0AB00"/>
              </a:buClr>
              <a:buSzPct val="80000"/>
              <a:buFont typeface="Arial" pitchFamily="34" charset="0"/>
              <a:buChar char="■"/>
            </a:pPr>
            <a:r>
              <a:rPr lang="en-US" sz="1500" dirty="0"/>
              <a:t>SBO-STU	SAP Business One Studio</a:t>
            </a:r>
          </a:p>
          <a:p>
            <a:pPr marL="315913" lvl="1" indent="-315913">
              <a:spcBef>
                <a:spcPct val="25000"/>
              </a:spcBef>
              <a:buClr>
                <a:srgbClr val="F0AB00"/>
              </a:buClr>
              <a:buSzPct val="80000"/>
              <a:buFont typeface="Arial" pitchFamily="34" charset="0"/>
              <a:buChar char="■"/>
            </a:pPr>
            <a:r>
              <a:rPr lang="en-US" sz="1500" dirty="0"/>
              <a:t>SBO-STU-VSI	SAP Business One Studio for Microsoft Visual Studio</a:t>
            </a:r>
          </a:p>
          <a:p>
            <a:pPr marL="315913" lvl="1" indent="-315913">
              <a:spcBef>
                <a:spcPct val="25000"/>
              </a:spcBef>
              <a:buClr>
                <a:srgbClr val="F0AB00"/>
              </a:buClr>
              <a:buSzPct val="80000"/>
              <a:buFont typeface="Arial" pitchFamily="34" charset="0"/>
              <a:buChar char="■"/>
            </a:pPr>
            <a:r>
              <a:rPr lang="en-US" sz="1500" dirty="0"/>
              <a:t>SBO-SDK-AA	Add-On Administration	</a:t>
            </a:r>
          </a:p>
          <a:p>
            <a:pPr marL="315913" lvl="1" indent="-315913">
              <a:spcBef>
                <a:spcPct val="25000"/>
              </a:spcBef>
              <a:buClr>
                <a:srgbClr val="F0AB00"/>
              </a:buClr>
              <a:buSzPct val="80000"/>
              <a:buFont typeface="Arial" pitchFamily="34" charset="0"/>
              <a:buChar char="■"/>
            </a:pPr>
            <a:r>
              <a:rPr lang="en-US" sz="1500" dirty="0"/>
              <a:t>SBO-SDK-DEV	Development Environment	</a:t>
            </a:r>
          </a:p>
          <a:p>
            <a:pPr marL="315913" lvl="1" indent="-315913">
              <a:spcBef>
                <a:spcPct val="25000"/>
              </a:spcBef>
              <a:buClr>
                <a:srgbClr val="F0AB00"/>
              </a:buClr>
              <a:buSzPct val="80000"/>
              <a:buFont typeface="Arial" pitchFamily="34" charset="0"/>
              <a:buChar char="■"/>
            </a:pPr>
            <a:r>
              <a:rPr lang="en-US" sz="1500" dirty="0"/>
              <a:t>SBO-SDK-DI	Data Interface	</a:t>
            </a:r>
          </a:p>
          <a:p>
            <a:pPr marL="315913" lvl="1" indent="-315913">
              <a:spcBef>
                <a:spcPct val="25000"/>
              </a:spcBef>
              <a:buClr>
                <a:srgbClr val="F0AB00"/>
              </a:buClr>
              <a:buSzPct val="80000"/>
              <a:buFont typeface="Arial" pitchFamily="34" charset="0"/>
              <a:buChar char="■"/>
            </a:pPr>
            <a:r>
              <a:rPr lang="en-US" sz="1500" dirty="0"/>
              <a:t>SBO-SDK-DIS	Data Interface Server	</a:t>
            </a:r>
          </a:p>
          <a:p>
            <a:pPr marL="315913" lvl="1" indent="-315913">
              <a:spcBef>
                <a:spcPct val="25000"/>
              </a:spcBef>
              <a:buClr>
                <a:srgbClr val="F0AB00"/>
              </a:buClr>
              <a:buSzPct val="80000"/>
              <a:buFont typeface="Arial" pitchFamily="34" charset="0"/>
              <a:buChar char="■"/>
            </a:pPr>
            <a:r>
              <a:rPr lang="en-US" sz="1500" dirty="0"/>
              <a:t>SBO-SDK-EXT	Add-on Extension Manager	</a:t>
            </a:r>
          </a:p>
          <a:p>
            <a:pPr marL="315913" lvl="1" indent="-315913">
              <a:spcBef>
                <a:spcPct val="25000"/>
              </a:spcBef>
              <a:buClr>
                <a:srgbClr val="F0AB00"/>
              </a:buClr>
              <a:buSzPct val="80000"/>
              <a:buFont typeface="Arial" pitchFamily="34" charset="0"/>
              <a:buChar char="■"/>
            </a:pPr>
            <a:r>
              <a:rPr lang="en-US" sz="1500" dirty="0"/>
              <a:t>SBO-SDK-JCO	SAP Business One Java Connector	</a:t>
            </a:r>
          </a:p>
          <a:p>
            <a:pPr marL="315913" lvl="1" indent="-315913">
              <a:spcBef>
                <a:spcPct val="25000"/>
              </a:spcBef>
              <a:buClr>
                <a:srgbClr val="F0AB00"/>
              </a:buClr>
              <a:buSzPct val="80000"/>
              <a:buFont typeface="Arial" pitchFamily="34" charset="0"/>
              <a:buChar char="■"/>
            </a:pPr>
            <a:r>
              <a:rPr lang="en-US" sz="1500" dirty="0"/>
              <a:t>SBO-SDK-SVL	Service Layer	</a:t>
            </a:r>
          </a:p>
          <a:p>
            <a:pPr marL="315913" lvl="1" indent="-315913">
              <a:spcBef>
                <a:spcPct val="25000"/>
              </a:spcBef>
              <a:buClr>
                <a:srgbClr val="F0AB00"/>
              </a:buClr>
              <a:buSzPct val="80000"/>
              <a:buFont typeface="Arial" pitchFamily="34" charset="0"/>
              <a:buChar char="■"/>
            </a:pPr>
            <a:r>
              <a:rPr lang="en-US" sz="1500" dirty="0"/>
              <a:t>SBO-SDK-TLS	Tools	</a:t>
            </a:r>
          </a:p>
          <a:p>
            <a:pPr marL="315913" lvl="1" indent="-315913">
              <a:spcBef>
                <a:spcPct val="25000"/>
              </a:spcBef>
              <a:buClr>
                <a:srgbClr val="F0AB00"/>
              </a:buClr>
              <a:buSzPct val="80000"/>
              <a:buFont typeface="Arial" pitchFamily="34" charset="0"/>
              <a:buChar char="■"/>
            </a:pPr>
            <a:r>
              <a:rPr lang="en-US" sz="1500" dirty="0"/>
              <a:t>SBO-SDK-TNSP	SDK Transaction Notification Stored procedure	</a:t>
            </a:r>
          </a:p>
          <a:p>
            <a:pPr marL="315913" lvl="1" indent="-315913">
              <a:spcBef>
                <a:spcPct val="25000"/>
              </a:spcBef>
              <a:buClr>
                <a:srgbClr val="F0AB00"/>
              </a:buClr>
              <a:buSzPct val="80000"/>
              <a:buFont typeface="Arial" pitchFamily="34" charset="0"/>
              <a:buChar char="■"/>
            </a:pPr>
            <a:r>
              <a:rPr lang="en-US" sz="1500" dirty="0"/>
              <a:t>SBO-SDK-UDO	User-Defined Objects	</a:t>
            </a:r>
          </a:p>
          <a:p>
            <a:pPr marL="315913" lvl="1" indent="-315913">
              <a:spcBef>
                <a:spcPct val="25000"/>
              </a:spcBef>
              <a:buClr>
                <a:srgbClr val="F0AB00"/>
              </a:buClr>
              <a:buSzPct val="80000"/>
              <a:buFont typeface="Arial" pitchFamily="34" charset="0"/>
              <a:buChar char="■"/>
            </a:pPr>
            <a:r>
              <a:rPr lang="en-US" sz="1500" dirty="0"/>
              <a:t>SBO-SDK-UI	User Interface</a:t>
            </a:r>
          </a:p>
          <a:p>
            <a:pPr marL="315913" lvl="1" indent="-315913">
              <a:spcBef>
                <a:spcPct val="25000"/>
              </a:spcBef>
              <a:buClr>
                <a:srgbClr val="F0AB00"/>
              </a:buClr>
              <a:buSzPct val="80000"/>
              <a:buFont typeface="Arial" pitchFamily="34" charset="0"/>
              <a:buChar char="■"/>
            </a:pPr>
            <a:endParaRPr lang="en-US" dirty="0"/>
          </a:p>
        </p:txBody>
      </p:sp>
    </p:spTree>
    <p:custDataLst>
      <p:tags r:id="rId1"/>
    </p:custDataLst>
    <p:extLst>
      <p:ext uri="{BB962C8B-B14F-4D97-AF65-F5344CB8AC3E}">
        <p14:creationId xmlns:p14="http://schemas.microsoft.com/office/powerpoint/2010/main" val="54511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504001" y="350112"/>
            <a:ext cx="11186476" cy="677108"/>
          </a:xfrm>
          <a:noFill/>
        </p:spPr>
        <p:txBody>
          <a:bodyPr anchor="ctr"/>
          <a:lstStyle/>
          <a:p>
            <a:r>
              <a:rPr lang="en-US" dirty="0">
                <a:ea typeface="ヒラギノ角ゴ Pro W3" pitchFamily="-84" charset="-128"/>
              </a:rPr>
              <a:t>Support Process</a:t>
            </a:r>
            <a:br>
              <a:rPr lang="en-US" dirty="0">
                <a:ea typeface="ヒラギノ角ゴ Pro W3" pitchFamily="-84" charset="-128"/>
              </a:rPr>
            </a:br>
            <a:r>
              <a:rPr lang="en-US" sz="2000" dirty="0">
                <a:ea typeface="ヒラギノ角ゴ Pro W3" pitchFamily="-84" charset="-128"/>
              </a:rPr>
              <a:t>Typical flows for customer incidents</a:t>
            </a:r>
            <a:endParaRPr lang="en-US" dirty="0"/>
          </a:p>
        </p:txBody>
      </p:sp>
      <p:sp>
        <p:nvSpPr>
          <p:cNvPr id="3" name="Rectangle 2">
            <a:extLst>
              <a:ext uri="{FF2B5EF4-FFF2-40B4-BE49-F238E27FC236}">
                <a16:creationId xmlns:a16="http://schemas.microsoft.com/office/drawing/2014/main" id="{0489F91E-5471-4800-A94C-1BC976E5EB78}"/>
              </a:ext>
            </a:extLst>
          </p:cNvPr>
          <p:cNvSpPr/>
          <p:nvPr/>
        </p:nvSpPr>
        <p:spPr bwMode="gray">
          <a:xfrm>
            <a:off x="504001" y="1696420"/>
            <a:ext cx="3444657" cy="677650"/>
          </a:xfrm>
          <a:prstGeom prst="rect">
            <a:avLst/>
          </a:prstGeom>
          <a:solidFill>
            <a:schemeClr val="accent3">
              <a:lumMod val="60000"/>
              <a:lumOff val="4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Case 1</a:t>
            </a: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6929D809-D586-401B-9655-C037ED3017C0}"/>
              </a:ext>
            </a:extLst>
          </p:cNvPr>
          <p:cNvSpPr/>
          <p:nvPr/>
        </p:nvSpPr>
        <p:spPr bwMode="gray">
          <a:xfrm>
            <a:off x="4374910" y="1712358"/>
            <a:ext cx="3444657" cy="677650"/>
          </a:xfrm>
          <a:prstGeom prst="rect">
            <a:avLst/>
          </a:prstGeom>
          <a:solidFill>
            <a:schemeClr val="accent3">
              <a:lumMod val="60000"/>
              <a:lumOff val="4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Case 2</a:t>
            </a: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4CC45898-28EF-4B9D-8E34-B9DC41646AE8}"/>
              </a:ext>
            </a:extLst>
          </p:cNvPr>
          <p:cNvSpPr/>
          <p:nvPr/>
        </p:nvSpPr>
        <p:spPr bwMode="gray">
          <a:xfrm>
            <a:off x="8245820" y="1712358"/>
            <a:ext cx="3444657" cy="677650"/>
          </a:xfrm>
          <a:prstGeom prst="rect">
            <a:avLst/>
          </a:prstGeom>
          <a:solidFill>
            <a:schemeClr val="accent3">
              <a:lumMod val="60000"/>
              <a:lumOff val="4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Case 3</a:t>
            </a: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Rounded Corners 3">
            <a:extLst>
              <a:ext uri="{FF2B5EF4-FFF2-40B4-BE49-F238E27FC236}">
                <a16:creationId xmlns:a16="http://schemas.microsoft.com/office/drawing/2014/main" id="{0FCF07D5-7833-4159-BFB6-6D14ECE11A84}"/>
              </a:ext>
            </a:extLst>
          </p:cNvPr>
          <p:cNvSpPr/>
          <p:nvPr/>
        </p:nvSpPr>
        <p:spPr bwMode="gray">
          <a:xfrm>
            <a:off x="504001" y="2880986"/>
            <a:ext cx="3444657" cy="676406"/>
          </a:xfrm>
          <a:prstGeom prst="roundRect">
            <a:avLst/>
          </a:prstGeom>
          <a:solidFill>
            <a:schemeClr val="accent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There is a bug in the feature</a:t>
            </a: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Rounded Corners 17">
            <a:extLst>
              <a:ext uri="{FF2B5EF4-FFF2-40B4-BE49-F238E27FC236}">
                <a16:creationId xmlns:a16="http://schemas.microsoft.com/office/drawing/2014/main" id="{A127848E-FAAE-45AC-B3B8-6DDC2D3953DD}"/>
              </a:ext>
            </a:extLst>
          </p:cNvPr>
          <p:cNvSpPr/>
          <p:nvPr/>
        </p:nvSpPr>
        <p:spPr bwMode="gray">
          <a:xfrm>
            <a:off x="4374910" y="2890831"/>
            <a:ext cx="3444657" cy="676406"/>
          </a:xfrm>
          <a:prstGeom prst="roundRect">
            <a:avLst/>
          </a:prstGeom>
          <a:solidFill>
            <a:schemeClr val="accent1"/>
          </a:solidFill>
          <a:ln w="25400" algn="ctr">
            <a:solidFill>
              <a:schemeClr val="tx1"/>
            </a:solidFill>
            <a:miter lim="800000"/>
            <a:headEnd/>
            <a:tailEnd/>
          </a:ln>
        </p:spPr>
        <p:txBody>
          <a:bodyPr lIns="90000" tIns="72000" rIns="90000" bIns="72000" rtlCol="0" anchor="ctr"/>
          <a:lstStyle/>
          <a:p>
            <a:pPr algn="ctr">
              <a:spcBef>
                <a:spcPct val="50000"/>
              </a:spcBef>
            </a:pPr>
            <a:r>
              <a:rPr lang="en-US" sz="1800" dirty="0"/>
              <a:t>The feature does not</a:t>
            </a:r>
            <a:r>
              <a:rPr lang="en-US" altLang="ja-JP" sz="1800" dirty="0"/>
              <a:t> exist in the version the partner uses</a:t>
            </a:r>
            <a:endParaRPr lang="en-US" sz="1800" dirty="0"/>
          </a:p>
        </p:txBody>
      </p:sp>
      <p:sp>
        <p:nvSpPr>
          <p:cNvPr id="19" name="Rectangle: Rounded Corners 18">
            <a:extLst>
              <a:ext uri="{FF2B5EF4-FFF2-40B4-BE49-F238E27FC236}">
                <a16:creationId xmlns:a16="http://schemas.microsoft.com/office/drawing/2014/main" id="{1B6DDD34-6C05-4409-BBB4-E690223CC7E4}"/>
              </a:ext>
            </a:extLst>
          </p:cNvPr>
          <p:cNvSpPr/>
          <p:nvPr/>
        </p:nvSpPr>
        <p:spPr bwMode="gray">
          <a:xfrm>
            <a:off x="8245820" y="2880986"/>
            <a:ext cx="3444657" cy="676406"/>
          </a:xfrm>
          <a:prstGeom prst="roundRect">
            <a:avLst/>
          </a:prstGeom>
          <a:solidFill>
            <a:schemeClr val="accent1"/>
          </a:solidFill>
          <a:ln w="25400" algn="ctr">
            <a:solidFill>
              <a:schemeClr val="tx1"/>
            </a:solidFill>
            <a:miter lim="800000"/>
            <a:headEnd/>
            <a:tailEnd/>
          </a:ln>
        </p:spPr>
        <p:txBody>
          <a:bodyPr lIns="90000" tIns="72000" rIns="90000" bIns="72000" rtlCol="0" anchor="ctr"/>
          <a:lstStyle/>
          <a:p>
            <a:pPr algn="ctr">
              <a:spcBef>
                <a:spcPct val="50000"/>
              </a:spcBef>
            </a:pPr>
            <a:r>
              <a:rPr lang="en-US" sz="1800" dirty="0"/>
              <a:t>Partner needs help using the feature</a:t>
            </a:r>
          </a:p>
        </p:txBody>
      </p:sp>
      <p:sp>
        <p:nvSpPr>
          <p:cNvPr id="20" name="Rectangle: Rounded Corners 19">
            <a:extLst>
              <a:ext uri="{FF2B5EF4-FFF2-40B4-BE49-F238E27FC236}">
                <a16:creationId xmlns:a16="http://schemas.microsoft.com/office/drawing/2014/main" id="{3FA3B42F-D90C-4571-BA78-7F8EFFF2E314}"/>
              </a:ext>
            </a:extLst>
          </p:cNvPr>
          <p:cNvSpPr/>
          <p:nvPr/>
        </p:nvSpPr>
        <p:spPr bwMode="gray">
          <a:xfrm>
            <a:off x="504001" y="3972838"/>
            <a:ext cx="3444657" cy="2390384"/>
          </a:xfrm>
          <a:prstGeom prst="roundRect">
            <a:avLst/>
          </a:prstGeom>
          <a:solidFill>
            <a:schemeClr val="accent1"/>
          </a:solidFill>
          <a:ln w="25400" algn="ctr">
            <a:solidFill>
              <a:schemeClr val="tx1"/>
            </a:solidFill>
            <a:miter lim="800000"/>
            <a:headEnd/>
            <a:tailEnd/>
          </a:ln>
        </p:spPr>
        <p:txBody>
          <a:bodyPr lIns="90000" tIns="72000" rIns="90000" bIns="72000" rtlCol="0" anchor="ctr"/>
          <a:lstStyle/>
          <a:p>
            <a:pPr algn="ctr">
              <a:spcBef>
                <a:spcPct val="50000"/>
              </a:spcBef>
            </a:pPr>
            <a:r>
              <a:rPr lang="de-DE" sz="1800" dirty="0"/>
              <a:t>Bug is </a:t>
            </a:r>
            <a:r>
              <a:rPr lang="en-US" sz="1800" dirty="0"/>
              <a:t>transferred</a:t>
            </a:r>
            <a:r>
              <a:rPr lang="de-DE" sz="1800" dirty="0"/>
              <a:t> </a:t>
            </a:r>
            <a:r>
              <a:rPr lang="en-US" sz="1800" dirty="0"/>
              <a:t>to development </a:t>
            </a:r>
            <a:br>
              <a:rPr lang="en-US" sz="1800" dirty="0"/>
            </a:br>
            <a:r>
              <a:rPr lang="en-US" sz="1800" dirty="0"/>
              <a:t>for correction.</a:t>
            </a:r>
          </a:p>
        </p:txBody>
      </p:sp>
      <p:sp>
        <p:nvSpPr>
          <p:cNvPr id="21" name="Rectangle: Rounded Corners 20">
            <a:extLst>
              <a:ext uri="{FF2B5EF4-FFF2-40B4-BE49-F238E27FC236}">
                <a16:creationId xmlns:a16="http://schemas.microsoft.com/office/drawing/2014/main" id="{895A431D-380E-48B7-B21A-B1DC18F9B1CE}"/>
              </a:ext>
            </a:extLst>
          </p:cNvPr>
          <p:cNvSpPr/>
          <p:nvPr/>
        </p:nvSpPr>
        <p:spPr bwMode="gray">
          <a:xfrm>
            <a:off x="4374909" y="3972838"/>
            <a:ext cx="3444657" cy="2390384"/>
          </a:xfrm>
          <a:prstGeom prst="roundRect">
            <a:avLst/>
          </a:prstGeom>
          <a:solidFill>
            <a:schemeClr val="accent1"/>
          </a:solidFill>
          <a:ln w="25400" algn="ctr">
            <a:solidFill>
              <a:schemeClr val="tx1"/>
            </a:solidFill>
            <a:miter lim="800000"/>
            <a:headEnd/>
            <a:tailEnd/>
          </a:ln>
        </p:spPr>
        <p:txBody>
          <a:bodyPr lIns="90000" tIns="72000" rIns="90000" bIns="72000" rtlCol="0" anchor="ctr"/>
          <a:lstStyle/>
          <a:p>
            <a:pPr algn="ctr">
              <a:spcBef>
                <a:spcPct val="50000"/>
              </a:spcBef>
            </a:pPr>
            <a:r>
              <a:rPr lang="en-US" sz="1800" dirty="0"/>
              <a:t>If the feature does not exist in the latest available version, post a request in the Customer Influence portal.</a:t>
            </a:r>
          </a:p>
        </p:txBody>
      </p:sp>
      <p:sp>
        <p:nvSpPr>
          <p:cNvPr id="22" name="Rectangle: Rounded Corners 21">
            <a:extLst>
              <a:ext uri="{FF2B5EF4-FFF2-40B4-BE49-F238E27FC236}">
                <a16:creationId xmlns:a16="http://schemas.microsoft.com/office/drawing/2014/main" id="{BFE3A65E-68F7-4405-B3B1-0A7458E0441E}"/>
              </a:ext>
            </a:extLst>
          </p:cNvPr>
          <p:cNvSpPr/>
          <p:nvPr/>
        </p:nvSpPr>
        <p:spPr bwMode="gray">
          <a:xfrm>
            <a:off x="8245817" y="3972838"/>
            <a:ext cx="3444657" cy="2390384"/>
          </a:xfrm>
          <a:prstGeom prst="roundRect">
            <a:avLst/>
          </a:prstGeom>
          <a:solidFill>
            <a:schemeClr val="accent1"/>
          </a:solidFill>
          <a:ln w="25400" algn="ctr">
            <a:solidFill>
              <a:schemeClr val="tx1"/>
            </a:solidFill>
            <a:miter lim="800000"/>
            <a:headEnd/>
            <a:tailEnd/>
          </a:ln>
        </p:spPr>
        <p:txBody>
          <a:bodyPr lIns="90000" tIns="72000" rIns="90000" bIns="72000" rtlCol="0" anchor="ctr"/>
          <a:lstStyle/>
          <a:p>
            <a:pPr algn="ctr">
              <a:spcBef>
                <a:spcPct val="50000"/>
              </a:spcBef>
            </a:pPr>
            <a:r>
              <a:rPr lang="en-US" sz="1800" dirty="0"/>
              <a:t>Support sends sample and documentation.</a:t>
            </a:r>
          </a:p>
          <a:p>
            <a:pPr algn="ctr">
              <a:spcBef>
                <a:spcPct val="50000"/>
              </a:spcBef>
            </a:pPr>
            <a:r>
              <a:rPr lang="en-US" sz="1800" dirty="0"/>
              <a:t>A request may be considered “consulting” and thus might be billable.</a:t>
            </a:r>
          </a:p>
        </p:txBody>
      </p:sp>
      <p:sp>
        <p:nvSpPr>
          <p:cNvPr id="24" name="Arrow: Down 23">
            <a:extLst>
              <a:ext uri="{FF2B5EF4-FFF2-40B4-BE49-F238E27FC236}">
                <a16:creationId xmlns:a16="http://schemas.microsoft.com/office/drawing/2014/main" id="{12401295-004B-431A-B8FE-A60A5603C800}"/>
              </a:ext>
            </a:extLst>
          </p:cNvPr>
          <p:cNvSpPr/>
          <p:nvPr/>
        </p:nvSpPr>
        <p:spPr bwMode="gray">
          <a:xfrm>
            <a:off x="5721456" y="3572005"/>
            <a:ext cx="751562" cy="726509"/>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Arrow: Down 26">
            <a:extLst>
              <a:ext uri="{FF2B5EF4-FFF2-40B4-BE49-F238E27FC236}">
                <a16:creationId xmlns:a16="http://schemas.microsoft.com/office/drawing/2014/main" id="{2A6750DB-1905-44CC-BC95-A0966CA1EDE1}"/>
              </a:ext>
            </a:extLst>
          </p:cNvPr>
          <p:cNvSpPr/>
          <p:nvPr/>
        </p:nvSpPr>
        <p:spPr bwMode="gray">
          <a:xfrm>
            <a:off x="1850548" y="3551130"/>
            <a:ext cx="751562" cy="726509"/>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51D3D4C3-2D5B-440F-9D0A-955987A981B7}"/>
              </a:ext>
            </a:extLst>
          </p:cNvPr>
          <p:cNvSpPr/>
          <p:nvPr/>
        </p:nvSpPr>
        <p:spPr bwMode="gray">
          <a:xfrm>
            <a:off x="9592364" y="3551130"/>
            <a:ext cx="751562" cy="726509"/>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sk-SK" sz="1800" b="0" i="0" u="none" strike="noStrike" kern="0" cap="none" spc="0" normalizeH="0" baseline="0" noProof="0" dirty="0">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59799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504001" y="319334"/>
            <a:ext cx="11186476" cy="738664"/>
          </a:xfrm>
          <a:noFill/>
        </p:spPr>
        <p:txBody>
          <a:bodyPr anchor="ctr"/>
          <a:lstStyle/>
          <a:p>
            <a:r>
              <a:rPr lang="en-US" dirty="0">
                <a:ea typeface="ヒラギノ角ゴ Pro W3" pitchFamily="-84" charset="-128"/>
              </a:rPr>
              <a:t>Partners Support Process: </a:t>
            </a:r>
            <a:r>
              <a:rPr lang="en-US" dirty="0"/>
              <a:t>Product</a:t>
            </a:r>
            <a:r>
              <a:rPr lang="sk-SK" dirty="0"/>
              <a:t> </a:t>
            </a:r>
            <a:r>
              <a:rPr lang="en-US" dirty="0"/>
              <a:t>Improvements</a:t>
            </a:r>
            <a:br>
              <a:rPr lang="en-US" dirty="0"/>
            </a:br>
            <a:r>
              <a:rPr lang="en-US" dirty="0"/>
              <a:t>Continuous Influence</a:t>
            </a:r>
            <a:endParaRPr lang="en-US" sz="2800" dirty="0"/>
          </a:p>
        </p:txBody>
      </p:sp>
      <p:sp>
        <p:nvSpPr>
          <p:cNvPr id="34821" name="Rectangle 3"/>
          <p:cNvSpPr txBox="1">
            <a:spLocks noChangeArrowheads="1"/>
          </p:cNvSpPr>
          <p:nvPr/>
        </p:nvSpPr>
        <p:spPr bwMode="gray">
          <a:xfrm>
            <a:off x="504001" y="1340285"/>
            <a:ext cx="11186476" cy="5210827"/>
          </a:xfrm>
          <a:prstGeom prst="rect">
            <a:avLst/>
          </a:prstGeom>
          <a:noFill/>
          <a:ln w="12700">
            <a:noFill/>
            <a:miter lim="800000"/>
            <a:headEnd/>
            <a:tailEnd/>
          </a:ln>
        </p:spPr>
        <p:txBody>
          <a:bodyPr lIns="0" tIns="0" rIns="0" bIns="0"/>
          <a:lstStyle/>
          <a:p>
            <a:pPr>
              <a:spcBef>
                <a:spcPct val="75000"/>
              </a:spcBef>
              <a:buClr>
                <a:schemeClr val="tx1"/>
              </a:buClr>
              <a:buSzPct val="80000"/>
            </a:pPr>
            <a:r>
              <a:rPr lang="en-US" altLang="ja-JP" dirty="0"/>
              <a:t>SAP Business One uses the </a:t>
            </a:r>
            <a:r>
              <a:rPr lang="en-US" altLang="ja-JP" dirty="0">
                <a:hlinkClick r:id="rId4"/>
              </a:rPr>
              <a:t>Customer Influence</a:t>
            </a:r>
            <a:r>
              <a:rPr lang="en-US" altLang="ja-JP" dirty="0"/>
              <a:t> sessions for collecting, tracking, and prioritizing requirements. </a:t>
            </a:r>
          </a:p>
          <a:p>
            <a:pPr marL="114300" rtl="1">
              <a:spcBef>
                <a:spcPct val="50000"/>
              </a:spcBef>
              <a:buClr>
                <a:schemeClr val="bg1"/>
              </a:buClr>
              <a:buSzPct val="25000"/>
              <a:defRPr/>
            </a:pPr>
            <a:r>
              <a:rPr lang="en-US" sz="2400" b="1" dirty="0">
                <a:solidFill>
                  <a:schemeClr val="accent3"/>
                </a:solidFill>
                <a:sym typeface="Wingdings" charset="0"/>
              </a:rPr>
              <a:t>How to proceed?</a:t>
            </a:r>
          </a:p>
          <a:p>
            <a:pPr marL="315913" lvl="1" indent="-315913">
              <a:spcBef>
                <a:spcPct val="25000"/>
              </a:spcBef>
              <a:buClr>
                <a:srgbClr val="F0AB00"/>
              </a:buClr>
              <a:buSzPct val="80000"/>
              <a:buFont typeface="Arial" pitchFamily="34" charset="0"/>
              <a:buChar char="■"/>
            </a:pPr>
            <a:r>
              <a:rPr lang="en-US" sz="1800" dirty="0"/>
              <a:t>Check whether your idea has</a:t>
            </a:r>
            <a:r>
              <a:rPr lang="en-US" sz="1800" b="1" dirty="0"/>
              <a:t> </a:t>
            </a:r>
            <a:r>
              <a:rPr lang="en-US" sz="1800" dirty="0"/>
              <a:t>already been submitted by someone else. </a:t>
            </a:r>
          </a:p>
          <a:p>
            <a:pPr marL="315913" lvl="1" indent="-315913">
              <a:spcBef>
                <a:spcPct val="25000"/>
              </a:spcBef>
              <a:buClr>
                <a:srgbClr val="F0AB00"/>
              </a:buClr>
              <a:buSzPct val="80000"/>
              <a:buFont typeface="Arial" pitchFamily="34" charset="0"/>
              <a:buChar char="■"/>
            </a:pPr>
            <a:r>
              <a:rPr lang="en-US" sz="1800" dirty="0"/>
              <a:t>Vote for that idea if</a:t>
            </a:r>
            <a:r>
              <a:rPr lang="zh-TW" altLang="en-US" sz="1800" dirty="0"/>
              <a:t> </a:t>
            </a:r>
            <a:r>
              <a:rPr lang="de-DE" altLang="zh-TW" sz="1800" dirty="0" err="1"/>
              <a:t>it</a:t>
            </a:r>
            <a:r>
              <a:rPr lang="de-DE" altLang="zh-TW" sz="1800" dirty="0"/>
              <a:t> </a:t>
            </a:r>
            <a:r>
              <a:rPr lang="en-US" sz="1800" dirty="0"/>
              <a:t>exists.</a:t>
            </a:r>
          </a:p>
          <a:p>
            <a:pPr marL="315913" lvl="1" indent="-315913">
              <a:spcBef>
                <a:spcPct val="25000"/>
              </a:spcBef>
              <a:buClr>
                <a:srgbClr val="F0AB00"/>
              </a:buClr>
              <a:buSzPct val="80000"/>
              <a:buFont typeface="Arial" pitchFamily="34" charset="0"/>
              <a:buChar char="■"/>
            </a:pPr>
            <a:r>
              <a:rPr lang="en-US" sz="1800" b="1" dirty="0"/>
              <a:t>Otherwise, </a:t>
            </a:r>
            <a:r>
              <a:rPr lang="en-US" sz="1800" dirty="0"/>
              <a:t>select the most appropriate category.</a:t>
            </a:r>
          </a:p>
          <a:p>
            <a:pPr marL="315913" lvl="1" indent="-315913">
              <a:spcBef>
                <a:spcPct val="25000"/>
              </a:spcBef>
              <a:buClr>
                <a:srgbClr val="F0AB00"/>
              </a:buClr>
              <a:buSzPct val="80000"/>
              <a:buFont typeface="Arial" pitchFamily="34" charset="0"/>
              <a:buChar char="■"/>
            </a:pPr>
            <a:r>
              <a:rPr lang="en-US" sz="1800" dirty="0"/>
              <a:t>Submit your influence request in </a:t>
            </a:r>
            <a:r>
              <a:rPr lang="en-US" sz="1800" b="1" dirty="0"/>
              <a:t>English</a:t>
            </a:r>
            <a:r>
              <a:rPr lang="en-US" sz="1800" dirty="0"/>
              <a:t>.</a:t>
            </a:r>
          </a:p>
          <a:p>
            <a:pPr>
              <a:spcBef>
                <a:spcPct val="75000"/>
              </a:spcBef>
              <a:buClr>
                <a:schemeClr val="tx1"/>
              </a:buClr>
              <a:buSzPct val="80000"/>
            </a:pPr>
            <a:endParaRPr lang="en-US" altLang="ja-JP" dirty="0"/>
          </a:p>
          <a:p>
            <a:pPr>
              <a:spcBef>
                <a:spcPct val="75000"/>
              </a:spcBef>
              <a:buClr>
                <a:schemeClr val="tx1"/>
              </a:buClr>
              <a:buSzPct val="80000"/>
            </a:pPr>
            <a:r>
              <a:rPr lang="en-US" altLang="ja-JP" dirty="0"/>
              <a:t>For more details, please refer to </a:t>
            </a:r>
            <a:r>
              <a:rPr lang="en-US" altLang="ja-JP" dirty="0">
                <a:hlinkClick r:id="rId5"/>
              </a:rPr>
              <a:t>SAP Note 1028874</a:t>
            </a:r>
            <a:r>
              <a:rPr lang="en-US" altLang="ja-JP" dirty="0"/>
              <a:t>.</a:t>
            </a:r>
          </a:p>
          <a:p>
            <a:pPr>
              <a:spcBef>
                <a:spcPct val="75000"/>
              </a:spcBef>
              <a:buClr>
                <a:schemeClr val="tx1"/>
              </a:buClr>
              <a:buSzPct val="80000"/>
            </a:pPr>
            <a:r>
              <a:rPr lang="en-US" altLang="ja-JP" dirty="0"/>
              <a:t>Watch this introduction video</a:t>
            </a:r>
            <a:r>
              <a:rPr lang="en-US" altLang="ja-JP" dirty="0">
                <a:solidFill>
                  <a:srgbClr val="FF0000"/>
                </a:solidFill>
              </a:rPr>
              <a:t>:</a:t>
            </a:r>
            <a:endParaRPr lang="en-US" dirty="0">
              <a:solidFill>
                <a:srgbClr val="FF0000"/>
              </a:solidFill>
            </a:endParaRPr>
          </a:p>
        </p:txBody>
      </p:sp>
      <p:pic>
        <p:nvPicPr>
          <p:cNvPr id="2" name="Picture 1">
            <a:hlinkClick r:id="rId6"/>
            <a:extLst>
              <a:ext uri="{FF2B5EF4-FFF2-40B4-BE49-F238E27FC236}">
                <a16:creationId xmlns:a16="http://schemas.microsoft.com/office/drawing/2014/main" id="{005FB8F9-FA07-4A8A-BEED-7CEC7771CE8C}"/>
              </a:ext>
            </a:extLst>
          </p:cNvPr>
          <p:cNvPicPr>
            <a:picLocks noChangeAspect="1"/>
          </p:cNvPicPr>
          <p:nvPr/>
        </p:nvPicPr>
        <p:blipFill>
          <a:blip r:embed="rId7"/>
          <a:stretch>
            <a:fillRect/>
          </a:stretch>
        </p:blipFill>
        <p:spPr>
          <a:xfrm>
            <a:off x="4565036" y="5329918"/>
            <a:ext cx="3064406" cy="1400948"/>
          </a:xfrm>
          <a:prstGeom prst="rect">
            <a:avLst/>
          </a:prstGeom>
        </p:spPr>
      </p:pic>
    </p:spTree>
    <p:custDataLst>
      <p:tags r:id="rId1"/>
    </p:custDataLst>
    <p:extLst>
      <p:ext uri="{BB962C8B-B14F-4D97-AF65-F5344CB8AC3E}">
        <p14:creationId xmlns:p14="http://schemas.microsoft.com/office/powerpoint/2010/main" val="144082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SAP Support </a:t>
            </a:r>
            <a:r>
              <a:rPr lang="en-US" sz="4000" dirty="0">
                <a:solidFill>
                  <a:schemeClr val="accent1"/>
                </a:solidFill>
              </a:rPr>
              <a:t>Portal</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258043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SAP Support Portal</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25483" y="1686467"/>
            <a:ext cx="9874376" cy="2898229"/>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Provide an overview of the portal features</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a customer incident</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Download SAP Business One software</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Order licenses for SAP Business One</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development namespaces in greater detail</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Search in SAP Business One Notes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47337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ヒラギノ角ゴ Pro W3" pitchFamily="-84" charset="-128"/>
              </a:rPr>
              <a:t>SAP Support Portal</a:t>
            </a:r>
            <a:endParaRPr lang="en-US" dirty="0"/>
          </a:p>
        </p:txBody>
      </p:sp>
      <p:sp>
        <p:nvSpPr>
          <p:cNvPr id="4" name="Text Placeholder 2"/>
          <p:cNvSpPr txBox="1">
            <a:spLocks/>
          </p:cNvSpPr>
          <p:nvPr/>
        </p:nvSpPr>
        <p:spPr bwMode="gray">
          <a:xfrm>
            <a:off x="504001" y="1315233"/>
            <a:ext cx="11186475" cy="51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nSpc>
                <a:spcPct val="90000"/>
              </a:lnSpc>
              <a:spcBef>
                <a:spcPct val="75000"/>
              </a:spcBef>
              <a:buClr>
                <a:schemeClr val="tx1"/>
              </a:buClr>
              <a:buSzPct val="80000"/>
              <a:buFont typeface="Wingdings" pitchFamily="2" charset="2"/>
              <a:buNone/>
            </a:pPr>
            <a:r>
              <a:rPr lang="en-US" sz="3200" b="1" dirty="0">
                <a:hlinkClick r:id="rId3"/>
              </a:rPr>
              <a:t>https://support.sap.com</a:t>
            </a:r>
            <a:endParaRPr lang="en-US" sz="3200" b="1" dirty="0"/>
          </a:p>
          <a:p>
            <a:pPr>
              <a:lnSpc>
                <a:spcPct val="90000"/>
              </a:lnSpc>
              <a:spcBef>
                <a:spcPct val="75000"/>
              </a:spcBef>
              <a:buClr>
                <a:schemeClr val="tx1"/>
              </a:buClr>
              <a:buSzPct val="80000"/>
              <a:buFont typeface="Wingdings" pitchFamily="2" charset="2"/>
              <a:buNone/>
            </a:pPr>
            <a:r>
              <a:rPr lang="en-US" sz="2000" dirty="0"/>
              <a:t>To access the </a:t>
            </a:r>
            <a:r>
              <a:rPr lang="en-US" sz="2000" dirty="0">
                <a:ea typeface="ヒラギノ角ゴ Pro W3" pitchFamily="-84" charset="-128"/>
              </a:rPr>
              <a:t>SAP Support Portal, </a:t>
            </a:r>
            <a:r>
              <a:rPr lang="en-US" sz="2000" dirty="0"/>
              <a:t>you will need a login or </a:t>
            </a:r>
            <a:r>
              <a:rPr lang="ja-JP" altLang="en-US" sz="2000" dirty="0"/>
              <a:t>“</a:t>
            </a:r>
            <a:r>
              <a:rPr lang="en-US" altLang="ja-JP" sz="2000" dirty="0"/>
              <a:t>S number</a:t>
            </a:r>
            <a:r>
              <a:rPr lang="ja-JP" altLang="en-US" sz="2000" dirty="0"/>
              <a:t>”</a:t>
            </a:r>
            <a:r>
              <a:rPr lang="en-US" altLang="ja-JP" sz="2000" dirty="0"/>
              <a:t>.</a:t>
            </a:r>
          </a:p>
          <a:p>
            <a:pPr>
              <a:lnSpc>
                <a:spcPct val="90000"/>
              </a:lnSpc>
              <a:spcBef>
                <a:spcPct val="75000"/>
              </a:spcBef>
              <a:buClr>
                <a:schemeClr val="tx1"/>
              </a:buClr>
              <a:buSzPct val="80000"/>
              <a:buFont typeface="Wingdings" pitchFamily="2" charset="2"/>
              <a:buNone/>
            </a:pPr>
            <a:r>
              <a:rPr lang="en-US" altLang="ja-JP" sz="2000" dirty="0"/>
              <a:t>Someone within your organization will be able to create S numbers if you don</a:t>
            </a:r>
            <a:r>
              <a:rPr lang="ja-JP" altLang="en-US" sz="2000" dirty="0"/>
              <a:t>’</a:t>
            </a:r>
            <a:r>
              <a:rPr lang="en-US" altLang="ja-JP" sz="2000" dirty="0"/>
              <a:t>t have one yet.</a:t>
            </a:r>
          </a:p>
          <a:p>
            <a:pPr>
              <a:spcBef>
                <a:spcPct val="75000"/>
              </a:spcBef>
              <a:buClr>
                <a:schemeClr val="tx1"/>
              </a:buClr>
              <a:buSzPct val="80000"/>
            </a:pPr>
            <a:r>
              <a:rPr lang="en-US" sz="2800" dirty="0">
                <a:solidFill>
                  <a:schemeClr val="accent3"/>
                </a:solidFill>
              </a:rPr>
              <a:t>Main features of the portal:</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cs typeface="Arial" charset="0"/>
              </a:rPr>
              <a:t>User management within your organization</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cs typeface="Arial" charset="0"/>
              </a:rPr>
              <a:t>Access to the SAP Business One Launchpad</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cs typeface="Arial" charset="0"/>
              </a:rPr>
              <a:t>Customer incident creation and management</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cs typeface="Arial" charset="0"/>
              </a:rPr>
              <a:t>Software downloads</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cs typeface="Arial" charset="0"/>
              </a:rPr>
              <a:t>License key requests</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cs typeface="Arial" charset="0"/>
              </a:rPr>
              <a:t>Product documentation search</a:t>
            </a:r>
          </a:p>
          <a:p>
            <a:pPr marL="830138" lvl="1" indent="-285750" defTabSz="914400" fontAlgn="base">
              <a:spcBef>
                <a:spcPts val="1000"/>
              </a:spcBef>
              <a:spcAft>
                <a:spcPct val="0"/>
              </a:spcAft>
              <a:buClr>
                <a:schemeClr val="accent1"/>
              </a:buClr>
              <a:buSzPct val="80000"/>
              <a:buFont typeface="Wingdings" pitchFamily="2" charset="2"/>
              <a:buChar char="n"/>
              <a:defRPr/>
            </a:pPr>
            <a:r>
              <a:rPr lang="en-US" sz="1800" dirty="0"/>
              <a:t>Development namespaces</a:t>
            </a:r>
          </a:p>
          <a:p>
            <a:pPr>
              <a:spcBef>
                <a:spcPct val="75000"/>
              </a:spcBef>
              <a:buClr>
                <a:schemeClr val="tx1"/>
              </a:buClr>
              <a:buSzPct val="80000"/>
              <a:buFont typeface="Wingdings" pitchFamily="2" charset="2"/>
              <a:buNone/>
            </a:pPr>
            <a:endParaRPr lang="en-US" sz="1800" dirty="0"/>
          </a:p>
          <a:p>
            <a:pPr>
              <a:spcBef>
                <a:spcPct val="75000"/>
              </a:spcBef>
              <a:buClr>
                <a:schemeClr val="tx1"/>
              </a:buClr>
              <a:buSzPct val="80000"/>
              <a:buFont typeface="Wingdings" pitchFamily="2" charset="2"/>
              <a:buNone/>
            </a:pPr>
            <a:endParaRPr lang="en-US" sz="1600" dirty="0"/>
          </a:p>
        </p:txBody>
      </p:sp>
      <p:pic>
        <p:nvPicPr>
          <p:cNvPr id="2" name="Picture 1">
            <a:hlinkClick r:id="rId3"/>
            <a:extLst>
              <a:ext uri="{FF2B5EF4-FFF2-40B4-BE49-F238E27FC236}">
                <a16:creationId xmlns:a16="http://schemas.microsoft.com/office/drawing/2014/main" id="{A47DD8A5-826C-4E96-A824-426FF7149A9D}"/>
              </a:ext>
            </a:extLst>
          </p:cNvPr>
          <p:cNvPicPr>
            <a:picLocks noChangeAspect="1"/>
          </p:cNvPicPr>
          <p:nvPr/>
        </p:nvPicPr>
        <p:blipFill>
          <a:blip r:embed="rId4"/>
          <a:stretch>
            <a:fillRect/>
          </a:stretch>
        </p:blipFill>
        <p:spPr>
          <a:xfrm>
            <a:off x="6310487" y="3888973"/>
            <a:ext cx="4762521" cy="1769008"/>
          </a:xfrm>
          <a:prstGeom prst="rect">
            <a:avLst/>
          </a:prstGeom>
        </p:spPr>
      </p:pic>
    </p:spTree>
    <p:extLst>
      <p:ext uri="{BB962C8B-B14F-4D97-AF65-F5344CB8AC3E}">
        <p14:creationId xmlns:p14="http://schemas.microsoft.com/office/powerpoint/2010/main" val="368224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a:t>
            </a:r>
            <a:br>
              <a:rPr lang="en-US" dirty="0">
                <a:ea typeface="ヒラギノ角ゴ Pro W3" pitchFamily="-84" charset="-128"/>
              </a:rPr>
            </a:br>
            <a:r>
              <a:rPr lang="en-US" sz="2000" dirty="0">
                <a:ea typeface="ヒラギノ角ゴ Pro W3" pitchFamily="-84" charset="-128"/>
              </a:rPr>
              <a:t>Create a customer incident</a:t>
            </a:r>
            <a:endParaRPr lang="en-US" sz="2000" dirty="0"/>
          </a:p>
        </p:txBody>
      </p:sp>
      <p:sp>
        <p:nvSpPr>
          <p:cNvPr id="4" name="Text Placeholder 2"/>
          <p:cNvSpPr txBox="1">
            <a:spLocks/>
          </p:cNvSpPr>
          <p:nvPr/>
        </p:nvSpPr>
        <p:spPr bwMode="gray">
          <a:xfrm>
            <a:off x="504001" y="1315233"/>
            <a:ext cx="11186475" cy="67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nSpc>
                <a:spcPct val="90000"/>
              </a:lnSpc>
              <a:spcBef>
                <a:spcPct val="75000"/>
              </a:spcBef>
              <a:buClr>
                <a:schemeClr val="tx1"/>
              </a:buClr>
              <a:buSzPct val="80000"/>
              <a:buFont typeface="Wingdings" pitchFamily="2" charset="2"/>
              <a:buNone/>
            </a:pPr>
            <a:r>
              <a:rPr lang="en-US" sz="3200" b="1" dirty="0">
                <a:hlinkClick r:id="rId3"/>
              </a:rPr>
              <a:t>https://launchpad.support.sap.com/#incident/solution</a:t>
            </a:r>
            <a:endParaRPr lang="en-US" sz="3200" b="1" dirty="0"/>
          </a:p>
          <a:p>
            <a:pPr>
              <a:spcBef>
                <a:spcPct val="75000"/>
              </a:spcBef>
              <a:buClr>
                <a:schemeClr val="tx1"/>
              </a:buClr>
              <a:buSzPct val="80000"/>
              <a:buFont typeface="Wingdings" pitchFamily="2" charset="2"/>
              <a:buNone/>
            </a:pPr>
            <a:endParaRPr lang="en-US" sz="1800" dirty="0"/>
          </a:p>
          <a:p>
            <a:pPr>
              <a:spcBef>
                <a:spcPct val="75000"/>
              </a:spcBef>
              <a:buClr>
                <a:schemeClr val="tx1"/>
              </a:buClr>
              <a:buSzPct val="80000"/>
              <a:buFont typeface="Wingdings" pitchFamily="2" charset="2"/>
              <a:buNone/>
            </a:pPr>
            <a:endParaRPr lang="en-US" sz="1600" dirty="0"/>
          </a:p>
        </p:txBody>
      </p:sp>
      <p:pic>
        <p:nvPicPr>
          <p:cNvPr id="3" name="Picture 2">
            <a:extLst>
              <a:ext uri="{FF2B5EF4-FFF2-40B4-BE49-F238E27FC236}">
                <a16:creationId xmlns:a16="http://schemas.microsoft.com/office/drawing/2014/main" id="{767B8C56-7A3A-4C09-B22F-3ECE3C855100}"/>
              </a:ext>
            </a:extLst>
          </p:cNvPr>
          <p:cNvPicPr>
            <a:picLocks noChangeAspect="1"/>
          </p:cNvPicPr>
          <p:nvPr/>
        </p:nvPicPr>
        <p:blipFill>
          <a:blip r:embed="rId4"/>
          <a:stretch>
            <a:fillRect/>
          </a:stretch>
        </p:blipFill>
        <p:spPr>
          <a:xfrm>
            <a:off x="2032176" y="2239014"/>
            <a:ext cx="7863386" cy="2790256"/>
          </a:xfrm>
          <a:prstGeom prst="rect">
            <a:avLst/>
          </a:prstGeom>
        </p:spPr>
      </p:pic>
      <p:pic>
        <p:nvPicPr>
          <p:cNvPr id="5" name="Picture 4">
            <a:extLst>
              <a:ext uri="{FF2B5EF4-FFF2-40B4-BE49-F238E27FC236}">
                <a16:creationId xmlns:a16="http://schemas.microsoft.com/office/drawing/2014/main" id="{6F89C61B-1077-47F8-802C-E12805F5FEC6}"/>
              </a:ext>
            </a:extLst>
          </p:cNvPr>
          <p:cNvPicPr>
            <a:picLocks noChangeAspect="1"/>
          </p:cNvPicPr>
          <p:nvPr/>
        </p:nvPicPr>
        <p:blipFill>
          <a:blip r:embed="rId5"/>
          <a:stretch>
            <a:fillRect/>
          </a:stretch>
        </p:blipFill>
        <p:spPr>
          <a:xfrm>
            <a:off x="2032177" y="5276646"/>
            <a:ext cx="7863386" cy="889231"/>
          </a:xfrm>
          <a:prstGeom prst="rect">
            <a:avLst/>
          </a:prstGeom>
        </p:spPr>
      </p:pic>
    </p:spTree>
    <p:extLst>
      <p:ext uri="{BB962C8B-B14F-4D97-AF65-F5344CB8AC3E}">
        <p14:creationId xmlns:p14="http://schemas.microsoft.com/office/powerpoint/2010/main" val="126052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2596" y="1534439"/>
            <a:ext cx="7393990" cy="2008242"/>
          </a:xfrm>
          <a:prstGeom prst="rect">
            <a:avLst/>
          </a:prstGeom>
          <a:noFill/>
        </p:spPr>
        <p:txBody>
          <a:bodyPr wrap="square" lIns="0" tIns="0" rIns="0" bIns="0" rtlCol="0">
            <a:spAutoFit/>
          </a:bodyPr>
          <a:lstStyle/>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SDK installations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Support process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SAP Support Portal</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Additional useful sites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Tree>
    <p:custDataLst>
      <p:tags r:id="rId1"/>
    </p:custDataLst>
    <p:extLst>
      <p:ext uri="{BB962C8B-B14F-4D97-AF65-F5344CB8AC3E}">
        <p14:creationId xmlns:p14="http://schemas.microsoft.com/office/powerpoint/2010/main" val="321342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a:t>
            </a:r>
            <a:br>
              <a:rPr lang="en-US" dirty="0">
                <a:ea typeface="ヒラギノ角ゴ Pro W3" pitchFamily="-84" charset="-128"/>
              </a:rPr>
            </a:br>
            <a:r>
              <a:rPr lang="en-US" sz="2000" dirty="0">
                <a:ea typeface="ヒラギノ角ゴ Pro W3" pitchFamily="-84" charset="-128"/>
              </a:rPr>
              <a:t>Software downloads</a:t>
            </a:r>
            <a:endParaRPr lang="en-US" sz="2000" dirty="0"/>
          </a:p>
        </p:txBody>
      </p:sp>
      <p:sp>
        <p:nvSpPr>
          <p:cNvPr id="4" name="Text Placeholder 2"/>
          <p:cNvSpPr txBox="1">
            <a:spLocks/>
          </p:cNvSpPr>
          <p:nvPr/>
        </p:nvSpPr>
        <p:spPr bwMode="gray">
          <a:xfrm>
            <a:off x="504001" y="1315233"/>
            <a:ext cx="11186475" cy="67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nSpc>
                <a:spcPct val="90000"/>
              </a:lnSpc>
              <a:spcBef>
                <a:spcPct val="75000"/>
              </a:spcBef>
              <a:buClr>
                <a:schemeClr val="tx1"/>
              </a:buClr>
              <a:buSzPct val="80000"/>
              <a:buFont typeface="Wingdings" pitchFamily="2" charset="2"/>
              <a:buNone/>
            </a:pPr>
            <a:r>
              <a:rPr lang="en-US" sz="3200" b="1" dirty="0">
                <a:hlinkClick r:id="rId3"/>
              </a:rPr>
              <a:t>https://launchpad.support.sap.com/#/softwarecenter</a:t>
            </a:r>
            <a:endParaRPr lang="en-US" sz="3200" b="1" dirty="0"/>
          </a:p>
          <a:p>
            <a:pPr>
              <a:spcBef>
                <a:spcPct val="75000"/>
              </a:spcBef>
              <a:buClr>
                <a:schemeClr val="tx1"/>
              </a:buClr>
              <a:buSzPct val="80000"/>
              <a:buFont typeface="Wingdings" pitchFamily="2" charset="2"/>
              <a:buNone/>
            </a:pPr>
            <a:endParaRPr lang="en-US" sz="1600" dirty="0"/>
          </a:p>
        </p:txBody>
      </p:sp>
      <p:pic>
        <p:nvPicPr>
          <p:cNvPr id="2" name="Picture 1">
            <a:extLst>
              <a:ext uri="{FF2B5EF4-FFF2-40B4-BE49-F238E27FC236}">
                <a16:creationId xmlns:a16="http://schemas.microsoft.com/office/drawing/2014/main" id="{629F5F39-51A5-4C50-9C0E-F4ECFFB36DA9}"/>
              </a:ext>
            </a:extLst>
          </p:cNvPr>
          <p:cNvPicPr>
            <a:picLocks noChangeAspect="1"/>
          </p:cNvPicPr>
          <p:nvPr/>
        </p:nvPicPr>
        <p:blipFill>
          <a:blip r:embed="rId4"/>
          <a:stretch>
            <a:fillRect/>
          </a:stretch>
        </p:blipFill>
        <p:spPr>
          <a:xfrm>
            <a:off x="1706865" y="2125763"/>
            <a:ext cx="8780746" cy="4180001"/>
          </a:xfrm>
          <a:prstGeom prst="rect">
            <a:avLst/>
          </a:prstGeom>
        </p:spPr>
      </p:pic>
    </p:spTree>
    <p:extLst>
      <p:ext uri="{BB962C8B-B14F-4D97-AF65-F5344CB8AC3E}">
        <p14:creationId xmlns:p14="http://schemas.microsoft.com/office/powerpoint/2010/main" val="179215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 License Ordering</a:t>
            </a:r>
            <a:br>
              <a:rPr lang="en-US" dirty="0">
                <a:ea typeface="ヒラギノ角ゴ Pro W3" pitchFamily="-84" charset="-128"/>
              </a:rPr>
            </a:br>
            <a:r>
              <a:rPr lang="en-US" sz="2000" dirty="0">
                <a:ea typeface="ヒラギノ角ゴ Pro W3" pitchFamily="-84" charset="-128"/>
              </a:rPr>
              <a:t>SAP HANA Database Engine</a:t>
            </a:r>
            <a:endParaRPr lang="en-US" sz="2000" dirty="0"/>
          </a:p>
        </p:txBody>
      </p:sp>
      <p:sp>
        <p:nvSpPr>
          <p:cNvPr id="4" name="Text Placeholder 2"/>
          <p:cNvSpPr txBox="1">
            <a:spLocks/>
          </p:cNvSpPr>
          <p:nvPr/>
        </p:nvSpPr>
        <p:spPr bwMode="gray">
          <a:xfrm>
            <a:off x="504001" y="1315233"/>
            <a:ext cx="11186475" cy="67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nSpc>
                <a:spcPct val="90000"/>
              </a:lnSpc>
              <a:spcBef>
                <a:spcPct val="75000"/>
              </a:spcBef>
              <a:buClr>
                <a:schemeClr val="tx1"/>
              </a:buClr>
              <a:buSzPct val="80000"/>
              <a:buFont typeface="Wingdings" pitchFamily="2" charset="2"/>
              <a:buNone/>
            </a:pPr>
            <a:r>
              <a:rPr lang="en-US" sz="3200" b="1" dirty="0">
                <a:hlinkClick r:id="rId3"/>
              </a:rPr>
              <a:t>https://launchpad.support.sap.com/#/licensekey</a:t>
            </a:r>
            <a:endParaRPr lang="en-US" sz="3200" b="1" dirty="0"/>
          </a:p>
          <a:p>
            <a:pPr>
              <a:lnSpc>
                <a:spcPct val="90000"/>
              </a:lnSpc>
              <a:spcBef>
                <a:spcPct val="75000"/>
              </a:spcBef>
              <a:buClr>
                <a:schemeClr val="tx1"/>
              </a:buClr>
              <a:buSzPct val="80000"/>
              <a:buFont typeface="Wingdings" pitchFamily="2" charset="2"/>
              <a:buNone/>
            </a:pPr>
            <a:endParaRPr lang="en-US" sz="1600" dirty="0"/>
          </a:p>
        </p:txBody>
      </p:sp>
      <p:pic>
        <p:nvPicPr>
          <p:cNvPr id="5" name="Picture 4">
            <a:extLst>
              <a:ext uri="{FF2B5EF4-FFF2-40B4-BE49-F238E27FC236}">
                <a16:creationId xmlns:a16="http://schemas.microsoft.com/office/drawing/2014/main" id="{B103CA43-B057-4313-B4A2-9B0388B1FCA9}"/>
              </a:ext>
            </a:extLst>
          </p:cNvPr>
          <p:cNvPicPr>
            <a:picLocks noChangeAspect="1"/>
          </p:cNvPicPr>
          <p:nvPr/>
        </p:nvPicPr>
        <p:blipFill>
          <a:blip r:embed="rId4"/>
          <a:stretch>
            <a:fillRect/>
          </a:stretch>
        </p:blipFill>
        <p:spPr>
          <a:xfrm>
            <a:off x="504001" y="1916966"/>
            <a:ext cx="11186475" cy="1976161"/>
          </a:xfrm>
          <a:prstGeom prst="rect">
            <a:avLst/>
          </a:prstGeom>
        </p:spPr>
      </p:pic>
      <p:pic>
        <p:nvPicPr>
          <p:cNvPr id="6" name="Picture 5">
            <a:extLst>
              <a:ext uri="{FF2B5EF4-FFF2-40B4-BE49-F238E27FC236}">
                <a16:creationId xmlns:a16="http://schemas.microsoft.com/office/drawing/2014/main" id="{CCF76D7E-0600-44D5-8EDE-91507A3A67B1}"/>
              </a:ext>
            </a:extLst>
          </p:cNvPr>
          <p:cNvPicPr>
            <a:picLocks noChangeAspect="1"/>
          </p:cNvPicPr>
          <p:nvPr/>
        </p:nvPicPr>
        <p:blipFill>
          <a:blip r:embed="rId5"/>
          <a:stretch>
            <a:fillRect/>
          </a:stretch>
        </p:blipFill>
        <p:spPr>
          <a:xfrm>
            <a:off x="3057524" y="1999816"/>
            <a:ext cx="5309863" cy="2178157"/>
          </a:xfrm>
          <a:prstGeom prst="rect">
            <a:avLst/>
          </a:prstGeom>
        </p:spPr>
      </p:pic>
      <p:pic>
        <p:nvPicPr>
          <p:cNvPr id="7" name="Picture 6">
            <a:extLst>
              <a:ext uri="{FF2B5EF4-FFF2-40B4-BE49-F238E27FC236}">
                <a16:creationId xmlns:a16="http://schemas.microsoft.com/office/drawing/2014/main" id="{612E232B-7A6E-41EA-ADA8-9591EC44B049}"/>
              </a:ext>
            </a:extLst>
          </p:cNvPr>
          <p:cNvPicPr preferRelativeResize="0">
            <a:picLocks/>
          </p:cNvPicPr>
          <p:nvPr/>
        </p:nvPicPr>
        <p:blipFill>
          <a:blip r:embed="rId6"/>
          <a:stretch>
            <a:fillRect/>
          </a:stretch>
        </p:blipFill>
        <p:spPr>
          <a:xfrm>
            <a:off x="504000" y="4303919"/>
            <a:ext cx="11185200" cy="1976400"/>
          </a:xfrm>
          <a:prstGeom prst="rect">
            <a:avLst/>
          </a:prstGeom>
        </p:spPr>
      </p:pic>
      <p:pic>
        <p:nvPicPr>
          <p:cNvPr id="8" name="Picture 7">
            <a:extLst>
              <a:ext uri="{FF2B5EF4-FFF2-40B4-BE49-F238E27FC236}">
                <a16:creationId xmlns:a16="http://schemas.microsoft.com/office/drawing/2014/main" id="{965A97B1-8797-4A53-88B4-C1E5DFDD3E3A}"/>
              </a:ext>
            </a:extLst>
          </p:cNvPr>
          <p:cNvPicPr>
            <a:picLocks noChangeAspect="1"/>
          </p:cNvPicPr>
          <p:nvPr/>
        </p:nvPicPr>
        <p:blipFill>
          <a:blip r:embed="rId7"/>
          <a:stretch>
            <a:fillRect/>
          </a:stretch>
        </p:blipFill>
        <p:spPr>
          <a:xfrm>
            <a:off x="3057524" y="4588765"/>
            <a:ext cx="5310000" cy="1999582"/>
          </a:xfrm>
          <a:prstGeom prst="rect">
            <a:avLst/>
          </a:prstGeom>
        </p:spPr>
      </p:pic>
    </p:spTree>
    <p:extLst>
      <p:ext uri="{BB962C8B-B14F-4D97-AF65-F5344CB8AC3E}">
        <p14:creationId xmlns:p14="http://schemas.microsoft.com/office/powerpoint/2010/main" val="350129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 License Ordering</a:t>
            </a:r>
            <a:br>
              <a:rPr lang="en-US" dirty="0">
                <a:ea typeface="ヒラギノ角ゴ Pro W3" pitchFamily="-84" charset="-128"/>
              </a:rPr>
            </a:br>
            <a:r>
              <a:rPr lang="en-US" sz="2000" dirty="0">
                <a:ea typeface="ヒラギノ角ゴ Pro W3" pitchFamily="-84" charset="-128"/>
              </a:rPr>
              <a:t>SAP Business One, version for SAP HANA</a:t>
            </a:r>
            <a:endParaRPr lang="en-US" sz="2000" dirty="0"/>
          </a:p>
        </p:txBody>
      </p:sp>
      <p:sp>
        <p:nvSpPr>
          <p:cNvPr id="4" name="Text Placeholder 2"/>
          <p:cNvSpPr txBox="1">
            <a:spLocks/>
          </p:cNvSpPr>
          <p:nvPr/>
        </p:nvSpPr>
        <p:spPr bwMode="gray">
          <a:xfrm>
            <a:off x="504001" y="1315233"/>
            <a:ext cx="11186475" cy="67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nSpc>
                <a:spcPct val="90000"/>
              </a:lnSpc>
              <a:spcBef>
                <a:spcPct val="75000"/>
              </a:spcBef>
              <a:buClr>
                <a:schemeClr val="tx1"/>
              </a:buClr>
              <a:buSzPct val="80000"/>
              <a:buFont typeface="Wingdings" pitchFamily="2" charset="2"/>
              <a:buNone/>
            </a:pPr>
            <a:r>
              <a:rPr lang="en-US" sz="3200" b="1" dirty="0">
                <a:hlinkClick r:id="rId3"/>
              </a:rPr>
              <a:t>https://launchpad.support.sap.com/#/licensekey</a:t>
            </a:r>
            <a:endParaRPr lang="en-US" sz="3200" b="1" dirty="0"/>
          </a:p>
          <a:p>
            <a:pPr>
              <a:lnSpc>
                <a:spcPct val="90000"/>
              </a:lnSpc>
              <a:spcBef>
                <a:spcPct val="75000"/>
              </a:spcBef>
              <a:buClr>
                <a:schemeClr val="tx1"/>
              </a:buClr>
              <a:buSzPct val="80000"/>
              <a:buFont typeface="Wingdings" pitchFamily="2" charset="2"/>
              <a:buNone/>
            </a:pPr>
            <a:endParaRPr lang="en-US" sz="1600" dirty="0"/>
          </a:p>
        </p:txBody>
      </p:sp>
      <p:pic>
        <p:nvPicPr>
          <p:cNvPr id="5" name="Picture 4">
            <a:extLst>
              <a:ext uri="{FF2B5EF4-FFF2-40B4-BE49-F238E27FC236}">
                <a16:creationId xmlns:a16="http://schemas.microsoft.com/office/drawing/2014/main" id="{B103CA43-B057-4313-B4A2-9B0388B1FCA9}"/>
              </a:ext>
            </a:extLst>
          </p:cNvPr>
          <p:cNvPicPr>
            <a:picLocks noChangeAspect="1"/>
          </p:cNvPicPr>
          <p:nvPr/>
        </p:nvPicPr>
        <p:blipFill>
          <a:blip r:embed="rId4"/>
          <a:stretch>
            <a:fillRect/>
          </a:stretch>
        </p:blipFill>
        <p:spPr>
          <a:xfrm>
            <a:off x="504001" y="1916966"/>
            <a:ext cx="11186475" cy="1976161"/>
          </a:xfrm>
          <a:prstGeom prst="rect">
            <a:avLst/>
          </a:prstGeom>
        </p:spPr>
      </p:pic>
      <p:pic>
        <p:nvPicPr>
          <p:cNvPr id="7" name="Picture 6">
            <a:extLst>
              <a:ext uri="{FF2B5EF4-FFF2-40B4-BE49-F238E27FC236}">
                <a16:creationId xmlns:a16="http://schemas.microsoft.com/office/drawing/2014/main" id="{612E232B-7A6E-41EA-ADA8-9591EC44B049}"/>
              </a:ext>
            </a:extLst>
          </p:cNvPr>
          <p:cNvPicPr preferRelativeResize="0">
            <a:picLocks/>
          </p:cNvPicPr>
          <p:nvPr/>
        </p:nvPicPr>
        <p:blipFill>
          <a:blip r:embed="rId5"/>
          <a:stretch>
            <a:fillRect/>
          </a:stretch>
        </p:blipFill>
        <p:spPr>
          <a:xfrm>
            <a:off x="504000" y="4303919"/>
            <a:ext cx="11185200" cy="1976400"/>
          </a:xfrm>
          <a:prstGeom prst="rect">
            <a:avLst/>
          </a:prstGeom>
        </p:spPr>
      </p:pic>
      <p:pic>
        <p:nvPicPr>
          <p:cNvPr id="2" name="Picture 1">
            <a:extLst>
              <a:ext uri="{FF2B5EF4-FFF2-40B4-BE49-F238E27FC236}">
                <a16:creationId xmlns:a16="http://schemas.microsoft.com/office/drawing/2014/main" id="{8C7555D9-14D2-491A-B247-79EED2891FCF}"/>
              </a:ext>
            </a:extLst>
          </p:cNvPr>
          <p:cNvPicPr preferRelativeResize="0">
            <a:picLocks/>
          </p:cNvPicPr>
          <p:nvPr/>
        </p:nvPicPr>
        <p:blipFill>
          <a:blip r:embed="rId6"/>
          <a:stretch>
            <a:fillRect/>
          </a:stretch>
        </p:blipFill>
        <p:spPr>
          <a:xfrm>
            <a:off x="3057523" y="1991637"/>
            <a:ext cx="5310000" cy="2186336"/>
          </a:xfrm>
          <a:prstGeom prst="rect">
            <a:avLst/>
          </a:prstGeom>
        </p:spPr>
      </p:pic>
      <p:pic>
        <p:nvPicPr>
          <p:cNvPr id="3" name="Picture 2">
            <a:extLst>
              <a:ext uri="{FF2B5EF4-FFF2-40B4-BE49-F238E27FC236}">
                <a16:creationId xmlns:a16="http://schemas.microsoft.com/office/drawing/2014/main" id="{247C8AC7-65B5-476A-B66A-9474B29D96C7}"/>
              </a:ext>
            </a:extLst>
          </p:cNvPr>
          <p:cNvPicPr preferRelativeResize="0">
            <a:picLocks/>
          </p:cNvPicPr>
          <p:nvPr/>
        </p:nvPicPr>
        <p:blipFill>
          <a:blip r:embed="rId7"/>
          <a:stretch>
            <a:fillRect/>
          </a:stretch>
        </p:blipFill>
        <p:spPr>
          <a:xfrm>
            <a:off x="3057523" y="4588765"/>
            <a:ext cx="5310000" cy="1901489"/>
          </a:xfrm>
          <a:prstGeom prst="rect">
            <a:avLst/>
          </a:prstGeom>
        </p:spPr>
      </p:pic>
    </p:spTree>
    <p:extLst>
      <p:ext uri="{BB962C8B-B14F-4D97-AF65-F5344CB8AC3E}">
        <p14:creationId xmlns:p14="http://schemas.microsoft.com/office/powerpoint/2010/main" val="348800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 Naming Convention</a:t>
            </a:r>
            <a:br>
              <a:rPr lang="en-US" dirty="0">
                <a:ea typeface="ヒラギノ角ゴ Pro W3" pitchFamily="-84" charset="-128"/>
              </a:rPr>
            </a:br>
            <a:r>
              <a:rPr lang="en-US" sz="2000" dirty="0">
                <a:ea typeface="ヒラギノ角ゴ Pro W3" pitchFamily="-84" charset="-128"/>
              </a:rPr>
              <a:t>Motivation</a:t>
            </a:r>
            <a:endParaRPr lang="en-US" sz="2000" dirty="0"/>
          </a:p>
        </p:txBody>
      </p:sp>
      <p:grpSp>
        <p:nvGrpSpPr>
          <p:cNvPr id="5" name="Group 4">
            <a:extLst>
              <a:ext uri="{FF2B5EF4-FFF2-40B4-BE49-F238E27FC236}">
                <a16:creationId xmlns:a16="http://schemas.microsoft.com/office/drawing/2014/main" id="{EAC41D19-08A6-438E-8983-79EAE8193FDC}"/>
              </a:ext>
            </a:extLst>
          </p:cNvPr>
          <p:cNvGrpSpPr/>
          <p:nvPr/>
        </p:nvGrpSpPr>
        <p:grpSpPr>
          <a:xfrm>
            <a:off x="504001" y="1482726"/>
            <a:ext cx="11186476" cy="4797548"/>
            <a:chOff x="323850" y="1482725"/>
            <a:chExt cx="7491413" cy="5043487"/>
          </a:xfrm>
        </p:grpSpPr>
        <p:sp>
          <p:nvSpPr>
            <p:cNvPr id="6" name="Rectangle 3">
              <a:extLst>
                <a:ext uri="{FF2B5EF4-FFF2-40B4-BE49-F238E27FC236}">
                  <a16:creationId xmlns:a16="http://schemas.microsoft.com/office/drawing/2014/main" id="{DAA2F760-2D2D-4A60-8AAA-A73E52F35939}"/>
                </a:ext>
              </a:extLst>
            </p:cNvPr>
            <p:cNvSpPr>
              <a:spLocks noChangeArrowheads="1"/>
            </p:cNvSpPr>
            <p:nvPr/>
          </p:nvSpPr>
          <p:spPr bwMode="auto">
            <a:xfrm>
              <a:off x="323850" y="1482725"/>
              <a:ext cx="3098800" cy="2376487"/>
            </a:xfrm>
            <a:prstGeom prst="rect">
              <a:avLst/>
            </a:prstGeom>
            <a:solidFill>
              <a:srgbClr val="CCCCCC"/>
            </a:solidFill>
            <a:ln w="25400">
              <a:solidFill>
                <a:schemeClr val="tx2"/>
              </a:solidFill>
              <a:miter lim="800000"/>
              <a:headEnd/>
              <a:tailEnd/>
            </a:ln>
          </p:spPr>
          <p:txBody>
            <a:bodyPr wrap="none" lIns="36000" tIns="36000" rIns="36000" bIns="36000"/>
            <a:lstStyle/>
            <a:p>
              <a:r>
                <a:rPr lang="de-DE" dirty="0"/>
                <a:t>Partner 1</a:t>
              </a:r>
              <a:endParaRPr lang="en-US" dirty="0"/>
            </a:p>
          </p:txBody>
        </p:sp>
        <p:sp>
          <p:nvSpPr>
            <p:cNvPr id="7" name="Rectangle 4">
              <a:extLst>
                <a:ext uri="{FF2B5EF4-FFF2-40B4-BE49-F238E27FC236}">
                  <a16:creationId xmlns:a16="http://schemas.microsoft.com/office/drawing/2014/main" id="{75380D52-821B-498C-9B9B-ED986C7C9679}"/>
                </a:ext>
              </a:extLst>
            </p:cNvPr>
            <p:cNvSpPr>
              <a:spLocks noChangeArrowheads="1"/>
            </p:cNvSpPr>
            <p:nvPr/>
          </p:nvSpPr>
          <p:spPr bwMode="auto">
            <a:xfrm>
              <a:off x="615950" y="2422525"/>
              <a:ext cx="2592388" cy="647700"/>
            </a:xfrm>
            <a:prstGeom prst="rect">
              <a:avLst/>
            </a:prstGeom>
            <a:solidFill>
              <a:srgbClr val="F0AB00"/>
            </a:solidFill>
            <a:ln w="12700">
              <a:solidFill>
                <a:schemeClr val="tx1"/>
              </a:solidFill>
              <a:miter lim="800000"/>
              <a:headEnd/>
              <a:tailEnd/>
            </a:ln>
          </p:spPr>
          <p:txBody>
            <a:bodyPr wrap="none" lIns="36000" tIns="36000" rIns="36000" bIns="36000"/>
            <a:lstStyle/>
            <a:p>
              <a:r>
                <a:rPr lang="de-DE" dirty="0"/>
                <a:t>DoSomething.dll</a:t>
              </a:r>
              <a:endParaRPr lang="en-US" dirty="0"/>
            </a:p>
          </p:txBody>
        </p:sp>
        <p:sp>
          <p:nvSpPr>
            <p:cNvPr id="8" name="Rectangle 5">
              <a:extLst>
                <a:ext uri="{FF2B5EF4-FFF2-40B4-BE49-F238E27FC236}">
                  <a16:creationId xmlns:a16="http://schemas.microsoft.com/office/drawing/2014/main" id="{1ADD7456-B972-41B1-A640-2C5915FFF95A}"/>
                </a:ext>
              </a:extLst>
            </p:cNvPr>
            <p:cNvSpPr>
              <a:spLocks noChangeArrowheads="1"/>
            </p:cNvSpPr>
            <p:nvPr/>
          </p:nvSpPr>
          <p:spPr bwMode="auto">
            <a:xfrm>
              <a:off x="323850" y="4149725"/>
              <a:ext cx="3098800" cy="2376487"/>
            </a:xfrm>
            <a:prstGeom prst="rect">
              <a:avLst/>
            </a:prstGeom>
            <a:solidFill>
              <a:srgbClr val="B4C3CB"/>
            </a:solidFill>
            <a:ln w="25400">
              <a:solidFill>
                <a:schemeClr val="hlink"/>
              </a:solidFill>
              <a:miter lim="800000"/>
              <a:headEnd/>
              <a:tailEnd/>
            </a:ln>
          </p:spPr>
          <p:txBody>
            <a:bodyPr wrap="none" lIns="36000" tIns="36000" rIns="36000" bIns="36000"/>
            <a:lstStyle/>
            <a:p>
              <a:r>
                <a:rPr lang="de-DE" dirty="0"/>
                <a:t>Partner 2</a:t>
              </a:r>
              <a:endParaRPr lang="en-US" dirty="0"/>
            </a:p>
          </p:txBody>
        </p:sp>
        <p:sp>
          <p:nvSpPr>
            <p:cNvPr id="9" name="Rectangle 6">
              <a:extLst>
                <a:ext uri="{FF2B5EF4-FFF2-40B4-BE49-F238E27FC236}">
                  <a16:creationId xmlns:a16="http://schemas.microsoft.com/office/drawing/2014/main" id="{99B21224-A7C4-461C-B3F5-D7B7C0DA606F}"/>
                </a:ext>
              </a:extLst>
            </p:cNvPr>
            <p:cNvSpPr>
              <a:spLocks noChangeArrowheads="1"/>
            </p:cNvSpPr>
            <p:nvPr/>
          </p:nvSpPr>
          <p:spPr bwMode="auto">
            <a:xfrm>
              <a:off x="615950" y="5092700"/>
              <a:ext cx="2592388" cy="641350"/>
            </a:xfrm>
            <a:prstGeom prst="rect">
              <a:avLst/>
            </a:prstGeom>
            <a:solidFill>
              <a:schemeClr val="folHlink"/>
            </a:solidFill>
            <a:ln w="12700">
              <a:solidFill>
                <a:schemeClr val="tx1"/>
              </a:solidFill>
              <a:miter lim="800000"/>
              <a:headEnd/>
              <a:tailEnd/>
            </a:ln>
            <a:effectLst/>
          </p:spPr>
          <p:txBody>
            <a:bodyPr wrap="none" lIns="36000" tIns="36000" rIns="36000" bIns="36000"/>
            <a:lstStyle/>
            <a:p>
              <a:pPr>
                <a:defRPr/>
              </a:pPr>
              <a:r>
                <a:rPr lang="de-DE" dirty="0">
                  <a:solidFill>
                    <a:schemeClr val="bg1"/>
                  </a:solidFill>
                  <a:latin typeface="Arial" charset="0"/>
                  <a:ea typeface="+mn-ea"/>
                </a:rPr>
                <a:t>DoSomething.dll</a:t>
              </a:r>
              <a:endParaRPr lang="en-US" dirty="0">
                <a:solidFill>
                  <a:schemeClr val="bg1"/>
                </a:solidFill>
                <a:latin typeface="Arial" charset="0"/>
                <a:ea typeface="+mn-ea"/>
              </a:endParaRPr>
            </a:p>
          </p:txBody>
        </p:sp>
        <p:sp>
          <p:nvSpPr>
            <p:cNvPr id="10" name="Rectangle 7">
              <a:extLst>
                <a:ext uri="{FF2B5EF4-FFF2-40B4-BE49-F238E27FC236}">
                  <a16:creationId xmlns:a16="http://schemas.microsoft.com/office/drawing/2014/main" id="{FB37CF7D-E275-471A-BE62-4B0D334280D1}"/>
                </a:ext>
              </a:extLst>
            </p:cNvPr>
            <p:cNvSpPr>
              <a:spLocks noChangeArrowheads="1"/>
            </p:cNvSpPr>
            <p:nvPr/>
          </p:nvSpPr>
          <p:spPr bwMode="auto">
            <a:xfrm>
              <a:off x="4716463" y="1482725"/>
              <a:ext cx="3098800" cy="2376487"/>
            </a:xfrm>
            <a:prstGeom prst="rect">
              <a:avLst/>
            </a:prstGeom>
            <a:solidFill>
              <a:srgbClr val="CDC5AB"/>
            </a:solidFill>
            <a:ln w="25400">
              <a:solidFill>
                <a:schemeClr val="tx2"/>
              </a:solidFill>
              <a:miter lim="800000"/>
              <a:headEnd/>
              <a:tailEnd/>
            </a:ln>
          </p:spPr>
          <p:txBody>
            <a:bodyPr wrap="none" lIns="36000" tIns="36000" rIns="36000" bIns="36000"/>
            <a:lstStyle/>
            <a:p>
              <a:r>
                <a:rPr lang="de-DE" dirty="0"/>
                <a:t>Customer 1</a:t>
              </a:r>
              <a:endParaRPr lang="en-US" dirty="0"/>
            </a:p>
          </p:txBody>
        </p:sp>
        <p:sp>
          <p:nvSpPr>
            <p:cNvPr id="11" name="Rectangle 8">
              <a:extLst>
                <a:ext uri="{FF2B5EF4-FFF2-40B4-BE49-F238E27FC236}">
                  <a16:creationId xmlns:a16="http://schemas.microsoft.com/office/drawing/2014/main" id="{6CA2DD62-BD48-422C-A003-0F81813262C0}"/>
                </a:ext>
              </a:extLst>
            </p:cNvPr>
            <p:cNvSpPr>
              <a:spLocks noChangeArrowheads="1"/>
            </p:cNvSpPr>
            <p:nvPr/>
          </p:nvSpPr>
          <p:spPr bwMode="auto">
            <a:xfrm>
              <a:off x="5008563" y="2422525"/>
              <a:ext cx="2592387" cy="647700"/>
            </a:xfrm>
            <a:prstGeom prst="rect">
              <a:avLst/>
            </a:prstGeom>
            <a:solidFill>
              <a:srgbClr val="F0AB00"/>
            </a:solidFill>
            <a:ln w="12700">
              <a:solidFill>
                <a:schemeClr val="tx1"/>
              </a:solidFill>
              <a:miter lim="800000"/>
              <a:headEnd/>
              <a:tailEnd/>
            </a:ln>
          </p:spPr>
          <p:txBody>
            <a:bodyPr wrap="none" lIns="36000" tIns="36000" rIns="36000" bIns="36000"/>
            <a:lstStyle/>
            <a:p>
              <a:r>
                <a:rPr lang="de-DE" dirty="0"/>
                <a:t>DoSomething.dll</a:t>
              </a:r>
              <a:endParaRPr lang="en-US" dirty="0"/>
            </a:p>
          </p:txBody>
        </p:sp>
        <p:sp>
          <p:nvSpPr>
            <p:cNvPr id="12" name="Line 9">
              <a:extLst>
                <a:ext uri="{FF2B5EF4-FFF2-40B4-BE49-F238E27FC236}">
                  <a16:creationId xmlns:a16="http://schemas.microsoft.com/office/drawing/2014/main" id="{E15E10C5-5506-4913-8D41-6E42D0AB754F}"/>
                </a:ext>
              </a:extLst>
            </p:cNvPr>
            <p:cNvSpPr>
              <a:spLocks noChangeShapeType="1"/>
            </p:cNvSpPr>
            <p:nvPr/>
          </p:nvSpPr>
          <p:spPr bwMode="auto">
            <a:xfrm>
              <a:off x="3208338" y="2709862"/>
              <a:ext cx="1800225" cy="0"/>
            </a:xfrm>
            <a:prstGeom prst="line">
              <a:avLst/>
            </a:prstGeom>
            <a:noFill/>
            <a:ln w="38100">
              <a:solidFill>
                <a:schemeClr val="tx1"/>
              </a:solidFill>
              <a:round/>
              <a:headEnd/>
              <a:tailEnd type="triangle" w="med" len="med"/>
            </a:ln>
          </p:spPr>
          <p:txBody>
            <a:bodyPr wrap="none" lIns="90000" tIns="46800" rIns="90000" bIns="46800">
              <a:spAutoFit/>
            </a:bodyPr>
            <a:lstStyle/>
            <a:p>
              <a:endParaRPr lang="de-DE" dirty="0"/>
            </a:p>
          </p:txBody>
        </p:sp>
        <p:sp>
          <p:nvSpPr>
            <p:cNvPr id="13" name="Line 10">
              <a:extLst>
                <a:ext uri="{FF2B5EF4-FFF2-40B4-BE49-F238E27FC236}">
                  <a16:creationId xmlns:a16="http://schemas.microsoft.com/office/drawing/2014/main" id="{5D25631D-E6B0-40A6-B73C-6961641CFB60}"/>
                </a:ext>
              </a:extLst>
            </p:cNvPr>
            <p:cNvSpPr>
              <a:spLocks noChangeShapeType="1"/>
            </p:cNvSpPr>
            <p:nvPr/>
          </p:nvSpPr>
          <p:spPr bwMode="auto">
            <a:xfrm flipV="1">
              <a:off x="3208338" y="2709862"/>
              <a:ext cx="1800225" cy="2736850"/>
            </a:xfrm>
            <a:prstGeom prst="line">
              <a:avLst/>
            </a:prstGeom>
            <a:noFill/>
            <a:ln w="38100">
              <a:solidFill>
                <a:schemeClr val="tx1"/>
              </a:solidFill>
              <a:prstDash val="sysDot"/>
              <a:round/>
              <a:headEnd/>
              <a:tailEnd type="triangle" w="med" len="med"/>
            </a:ln>
          </p:spPr>
          <p:txBody>
            <a:bodyPr wrap="none" lIns="90000" tIns="46800" rIns="90000" bIns="46800">
              <a:spAutoFit/>
            </a:bodyPr>
            <a:lstStyle/>
            <a:p>
              <a:endParaRPr lang="de-DE" dirty="0"/>
            </a:p>
          </p:txBody>
        </p:sp>
        <p:sp>
          <p:nvSpPr>
            <p:cNvPr id="14" name="AutoShape 11">
              <a:extLst>
                <a:ext uri="{FF2B5EF4-FFF2-40B4-BE49-F238E27FC236}">
                  <a16:creationId xmlns:a16="http://schemas.microsoft.com/office/drawing/2014/main" id="{8272B2F4-B921-4E22-B0AB-F2B7E69D8D7B}"/>
                </a:ext>
              </a:extLst>
            </p:cNvPr>
            <p:cNvSpPr>
              <a:spLocks noChangeArrowheads="1"/>
            </p:cNvSpPr>
            <p:nvPr/>
          </p:nvSpPr>
          <p:spPr bwMode="auto">
            <a:xfrm>
              <a:off x="3887788" y="3721100"/>
              <a:ext cx="193675" cy="876300"/>
            </a:xfrm>
            <a:prstGeom prst="lightningBolt">
              <a:avLst/>
            </a:prstGeom>
            <a:solidFill>
              <a:srgbClr val="CC0000"/>
            </a:solidFill>
            <a:ln w="12700">
              <a:solidFill>
                <a:schemeClr val="tx1"/>
              </a:solidFill>
              <a:miter lim="800000"/>
              <a:headEnd/>
              <a:tailEnd/>
            </a:ln>
          </p:spPr>
          <p:txBody>
            <a:bodyPr wrap="none" lIns="90000" tIns="46800" rIns="90000" bIns="46800" anchor="ctr">
              <a:spAutoFit/>
            </a:bodyPr>
            <a:lstStyle/>
            <a:p>
              <a:endParaRPr lang="de-DE" dirty="0"/>
            </a:p>
          </p:txBody>
        </p:sp>
      </p:grpSp>
    </p:spTree>
    <p:extLst>
      <p:ext uri="{BB962C8B-B14F-4D97-AF65-F5344CB8AC3E}">
        <p14:creationId xmlns:p14="http://schemas.microsoft.com/office/powerpoint/2010/main" val="95599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 Overview: Naming Convention</a:t>
            </a:r>
            <a:br>
              <a:rPr lang="en-US" dirty="0">
                <a:ea typeface="ヒラギノ角ゴ Pro W3" pitchFamily="-84" charset="-128"/>
              </a:rPr>
            </a:br>
            <a:r>
              <a:rPr lang="en-US" sz="2000" dirty="0">
                <a:ea typeface="ヒラギノ角ゴ Pro W3" pitchFamily="-84" charset="-128"/>
              </a:rPr>
              <a:t>Solution</a:t>
            </a:r>
            <a:endParaRPr lang="en-US" sz="2000" dirty="0"/>
          </a:p>
        </p:txBody>
      </p:sp>
      <p:grpSp>
        <p:nvGrpSpPr>
          <p:cNvPr id="15" name="Group 14">
            <a:extLst>
              <a:ext uri="{FF2B5EF4-FFF2-40B4-BE49-F238E27FC236}">
                <a16:creationId xmlns:a16="http://schemas.microsoft.com/office/drawing/2014/main" id="{DB4B76E0-1108-4695-AC69-E397A992DC0E}"/>
              </a:ext>
            </a:extLst>
          </p:cNvPr>
          <p:cNvGrpSpPr/>
          <p:nvPr/>
        </p:nvGrpSpPr>
        <p:grpSpPr>
          <a:xfrm>
            <a:off x="504001" y="1482725"/>
            <a:ext cx="11186475" cy="4826595"/>
            <a:chOff x="230188" y="1285875"/>
            <a:chExt cx="7491412" cy="5046663"/>
          </a:xfrm>
        </p:grpSpPr>
        <p:sp>
          <p:nvSpPr>
            <p:cNvPr id="16" name="Rectangle 3">
              <a:extLst>
                <a:ext uri="{FF2B5EF4-FFF2-40B4-BE49-F238E27FC236}">
                  <a16:creationId xmlns:a16="http://schemas.microsoft.com/office/drawing/2014/main" id="{97CA4A86-18B3-465D-BAE8-C2F86A996903}"/>
                </a:ext>
              </a:extLst>
            </p:cNvPr>
            <p:cNvSpPr>
              <a:spLocks noChangeArrowheads="1"/>
            </p:cNvSpPr>
            <p:nvPr/>
          </p:nvSpPr>
          <p:spPr bwMode="auto">
            <a:xfrm>
              <a:off x="230188" y="1285875"/>
              <a:ext cx="3098800" cy="2376488"/>
            </a:xfrm>
            <a:prstGeom prst="rect">
              <a:avLst/>
            </a:prstGeom>
            <a:solidFill>
              <a:srgbClr val="CCCCCC"/>
            </a:solidFill>
            <a:ln w="25400">
              <a:solidFill>
                <a:srgbClr val="44697D"/>
              </a:solidFill>
              <a:miter lim="800000"/>
              <a:headEnd/>
              <a:tailEnd/>
            </a:ln>
          </p:spPr>
          <p:txBody>
            <a:bodyPr wrap="none" lIns="36000" tIns="36000" rIns="36000" bIns="36000"/>
            <a:lstStyle/>
            <a:p>
              <a:r>
                <a:rPr lang="de-DE" dirty="0"/>
                <a:t>Partner 1</a:t>
              </a:r>
              <a:endParaRPr lang="en-US" dirty="0"/>
            </a:p>
          </p:txBody>
        </p:sp>
        <p:sp>
          <p:nvSpPr>
            <p:cNvPr id="17" name="Rectangle 4">
              <a:extLst>
                <a:ext uri="{FF2B5EF4-FFF2-40B4-BE49-F238E27FC236}">
                  <a16:creationId xmlns:a16="http://schemas.microsoft.com/office/drawing/2014/main" id="{00086D1D-1682-4C5E-B2BA-D65B230212E1}"/>
                </a:ext>
              </a:extLst>
            </p:cNvPr>
            <p:cNvSpPr>
              <a:spLocks noChangeArrowheads="1"/>
            </p:cNvSpPr>
            <p:nvPr/>
          </p:nvSpPr>
          <p:spPr bwMode="auto">
            <a:xfrm>
              <a:off x="522288" y="2225675"/>
              <a:ext cx="2592387" cy="647700"/>
            </a:xfrm>
            <a:prstGeom prst="rect">
              <a:avLst/>
            </a:prstGeom>
            <a:solidFill>
              <a:srgbClr val="F0AB00"/>
            </a:solidFill>
            <a:ln w="12700">
              <a:solidFill>
                <a:schemeClr val="tx1"/>
              </a:solidFill>
              <a:miter lim="800000"/>
              <a:headEnd/>
              <a:tailEnd/>
            </a:ln>
          </p:spPr>
          <p:txBody>
            <a:bodyPr wrap="none" lIns="36000" tIns="36000" rIns="36000" bIns="36000"/>
            <a:lstStyle/>
            <a:p>
              <a:r>
                <a:rPr lang="de-DE" dirty="0"/>
                <a:t>XX_DoSomething.dll</a:t>
              </a:r>
              <a:endParaRPr lang="en-US" dirty="0"/>
            </a:p>
          </p:txBody>
        </p:sp>
        <p:sp>
          <p:nvSpPr>
            <p:cNvPr id="18" name="Rectangle 5">
              <a:extLst>
                <a:ext uri="{FF2B5EF4-FFF2-40B4-BE49-F238E27FC236}">
                  <a16:creationId xmlns:a16="http://schemas.microsoft.com/office/drawing/2014/main" id="{3FC4A2A6-2366-4763-9BED-BC2A27379C95}"/>
                </a:ext>
              </a:extLst>
            </p:cNvPr>
            <p:cNvSpPr>
              <a:spLocks noChangeArrowheads="1"/>
            </p:cNvSpPr>
            <p:nvPr/>
          </p:nvSpPr>
          <p:spPr bwMode="auto">
            <a:xfrm>
              <a:off x="230188" y="3952875"/>
              <a:ext cx="3098800" cy="2376488"/>
            </a:xfrm>
            <a:prstGeom prst="rect">
              <a:avLst/>
            </a:prstGeom>
            <a:solidFill>
              <a:srgbClr val="B4C3CB"/>
            </a:solidFill>
            <a:ln w="25400">
              <a:solidFill>
                <a:srgbClr val="44697D"/>
              </a:solidFill>
              <a:miter lim="800000"/>
              <a:headEnd/>
              <a:tailEnd/>
            </a:ln>
          </p:spPr>
          <p:txBody>
            <a:bodyPr wrap="none" lIns="36000" tIns="36000" rIns="36000" bIns="36000"/>
            <a:lstStyle/>
            <a:p>
              <a:r>
                <a:rPr lang="de-DE" dirty="0"/>
                <a:t>Partner 2</a:t>
              </a:r>
              <a:endParaRPr lang="en-US" dirty="0"/>
            </a:p>
          </p:txBody>
        </p:sp>
        <p:sp>
          <p:nvSpPr>
            <p:cNvPr id="19" name="Rectangle 6">
              <a:extLst>
                <a:ext uri="{FF2B5EF4-FFF2-40B4-BE49-F238E27FC236}">
                  <a16:creationId xmlns:a16="http://schemas.microsoft.com/office/drawing/2014/main" id="{B4CBAB2A-E84E-4EA4-9CB7-74DEB5D3F87B}"/>
                </a:ext>
              </a:extLst>
            </p:cNvPr>
            <p:cNvSpPr>
              <a:spLocks noChangeArrowheads="1"/>
            </p:cNvSpPr>
            <p:nvPr/>
          </p:nvSpPr>
          <p:spPr bwMode="auto">
            <a:xfrm>
              <a:off x="522288" y="4895850"/>
              <a:ext cx="2592387" cy="641350"/>
            </a:xfrm>
            <a:prstGeom prst="rect">
              <a:avLst/>
            </a:prstGeom>
            <a:solidFill>
              <a:schemeClr val="folHlink"/>
            </a:solidFill>
            <a:ln w="12700">
              <a:solidFill>
                <a:schemeClr val="tx1"/>
              </a:solidFill>
              <a:miter lim="800000"/>
              <a:headEnd/>
              <a:tailEnd/>
            </a:ln>
            <a:effectLst/>
          </p:spPr>
          <p:txBody>
            <a:bodyPr wrap="none" lIns="36000" tIns="36000" rIns="36000" bIns="36000"/>
            <a:lstStyle/>
            <a:p>
              <a:pPr>
                <a:defRPr/>
              </a:pPr>
              <a:r>
                <a:rPr lang="de-DE" dirty="0">
                  <a:solidFill>
                    <a:schemeClr val="bg1"/>
                  </a:solidFill>
                  <a:latin typeface="Arial" charset="0"/>
                  <a:ea typeface="+mn-ea"/>
                </a:rPr>
                <a:t>YY_DoSomething.dll</a:t>
              </a:r>
              <a:endParaRPr lang="en-US" dirty="0">
                <a:solidFill>
                  <a:schemeClr val="bg1"/>
                </a:solidFill>
                <a:latin typeface="Arial" charset="0"/>
                <a:ea typeface="+mn-ea"/>
              </a:endParaRPr>
            </a:p>
          </p:txBody>
        </p:sp>
        <p:sp>
          <p:nvSpPr>
            <p:cNvPr id="20" name="Rectangle 7">
              <a:extLst>
                <a:ext uri="{FF2B5EF4-FFF2-40B4-BE49-F238E27FC236}">
                  <a16:creationId xmlns:a16="http://schemas.microsoft.com/office/drawing/2014/main" id="{9C3A73D7-5B2A-4C06-9FF3-635BEA3BCFC5}"/>
                </a:ext>
              </a:extLst>
            </p:cNvPr>
            <p:cNvSpPr>
              <a:spLocks noChangeArrowheads="1"/>
            </p:cNvSpPr>
            <p:nvPr/>
          </p:nvSpPr>
          <p:spPr bwMode="auto">
            <a:xfrm>
              <a:off x="4622800" y="1285875"/>
              <a:ext cx="3098800" cy="2376488"/>
            </a:xfrm>
            <a:prstGeom prst="rect">
              <a:avLst/>
            </a:prstGeom>
            <a:solidFill>
              <a:srgbClr val="CDC5AB"/>
            </a:solidFill>
            <a:ln w="25400">
              <a:solidFill>
                <a:srgbClr val="44697D"/>
              </a:solidFill>
              <a:miter lim="800000"/>
              <a:headEnd/>
              <a:tailEnd/>
            </a:ln>
          </p:spPr>
          <p:txBody>
            <a:bodyPr wrap="none" lIns="36000" tIns="36000" rIns="36000" bIns="36000"/>
            <a:lstStyle/>
            <a:p>
              <a:r>
                <a:rPr lang="de-DE" dirty="0"/>
                <a:t>Customer 1</a:t>
              </a:r>
              <a:endParaRPr lang="en-US" dirty="0"/>
            </a:p>
          </p:txBody>
        </p:sp>
        <p:sp>
          <p:nvSpPr>
            <p:cNvPr id="21" name="Line 8">
              <a:extLst>
                <a:ext uri="{FF2B5EF4-FFF2-40B4-BE49-F238E27FC236}">
                  <a16:creationId xmlns:a16="http://schemas.microsoft.com/office/drawing/2014/main" id="{88A43815-008B-4194-AA01-06600FCFD397}"/>
                </a:ext>
              </a:extLst>
            </p:cNvPr>
            <p:cNvSpPr>
              <a:spLocks noChangeShapeType="1"/>
            </p:cNvSpPr>
            <p:nvPr/>
          </p:nvSpPr>
          <p:spPr bwMode="auto">
            <a:xfrm>
              <a:off x="3114675" y="2513013"/>
              <a:ext cx="1800225" cy="0"/>
            </a:xfrm>
            <a:prstGeom prst="line">
              <a:avLst/>
            </a:prstGeom>
            <a:noFill/>
            <a:ln w="38100">
              <a:solidFill>
                <a:schemeClr val="tx1"/>
              </a:solidFill>
              <a:round/>
              <a:headEnd/>
              <a:tailEnd type="triangle" w="med" len="med"/>
            </a:ln>
          </p:spPr>
          <p:txBody>
            <a:bodyPr wrap="none" lIns="90000" tIns="46800" rIns="90000" bIns="46800">
              <a:spAutoFit/>
            </a:bodyPr>
            <a:lstStyle/>
            <a:p>
              <a:endParaRPr lang="de-DE" dirty="0"/>
            </a:p>
          </p:txBody>
        </p:sp>
        <p:sp>
          <p:nvSpPr>
            <p:cNvPr id="22" name="Line 9">
              <a:extLst>
                <a:ext uri="{FF2B5EF4-FFF2-40B4-BE49-F238E27FC236}">
                  <a16:creationId xmlns:a16="http://schemas.microsoft.com/office/drawing/2014/main" id="{059B0841-8306-4E81-B7B1-C36EB034FCFF}"/>
                </a:ext>
              </a:extLst>
            </p:cNvPr>
            <p:cNvSpPr>
              <a:spLocks noChangeShapeType="1"/>
            </p:cNvSpPr>
            <p:nvPr/>
          </p:nvSpPr>
          <p:spPr bwMode="auto">
            <a:xfrm flipV="1">
              <a:off x="3114675" y="3233738"/>
              <a:ext cx="1800225" cy="2016125"/>
            </a:xfrm>
            <a:prstGeom prst="line">
              <a:avLst/>
            </a:prstGeom>
            <a:noFill/>
            <a:ln w="38100">
              <a:solidFill>
                <a:schemeClr val="tx1"/>
              </a:solidFill>
              <a:prstDash val="sysDot"/>
              <a:round/>
              <a:headEnd/>
              <a:tailEnd type="triangle" w="med" len="med"/>
            </a:ln>
          </p:spPr>
          <p:txBody>
            <a:bodyPr lIns="90000" tIns="46800" rIns="90000" bIns="46800">
              <a:spAutoFit/>
            </a:bodyPr>
            <a:lstStyle/>
            <a:p>
              <a:endParaRPr lang="de-DE" dirty="0"/>
            </a:p>
          </p:txBody>
        </p:sp>
        <p:sp>
          <p:nvSpPr>
            <p:cNvPr id="23" name="Rectangle 10">
              <a:extLst>
                <a:ext uri="{FF2B5EF4-FFF2-40B4-BE49-F238E27FC236}">
                  <a16:creationId xmlns:a16="http://schemas.microsoft.com/office/drawing/2014/main" id="{C56E7439-276A-4CED-8556-88C6941F8B49}"/>
                </a:ext>
              </a:extLst>
            </p:cNvPr>
            <p:cNvSpPr>
              <a:spLocks noChangeArrowheads="1"/>
            </p:cNvSpPr>
            <p:nvPr/>
          </p:nvSpPr>
          <p:spPr bwMode="auto">
            <a:xfrm>
              <a:off x="4914900" y="2225675"/>
              <a:ext cx="2592388" cy="647700"/>
            </a:xfrm>
            <a:prstGeom prst="rect">
              <a:avLst/>
            </a:prstGeom>
            <a:solidFill>
              <a:srgbClr val="F0AB00"/>
            </a:solidFill>
            <a:ln w="12700">
              <a:solidFill>
                <a:schemeClr val="tx1"/>
              </a:solidFill>
              <a:miter lim="800000"/>
              <a:headEnd/>
              <a:tailEnd/>
            </a:ln>
          </p:spPr>
          <p:txBody>
            <a:bodyPr wrap="none" lIns="36000" tIns="36000" rIns="36000" bIns="36000"/>
            <a:lstStyle/>
            <a:p>
              <a:r>
                <a:rPr lang="de-DE" dirty="0"/>
                <a:t>XX_DoSomething.dll</a:t>
              </a:r>
              <a:endParaRPr lang="en-US" dirty="0"/>
            </a:p>
          </p:txBody>
        </p:sp>
        <p:sp>
          <p:nvSpPr>
            <p:cNvPr id="24" name="Rectangle 11">
              <a:extLst>
                <a:ext uri="{FF2B5EF4-FFF2-40B4-BE49-F238E27FC236}">
                  <a16:creationId xmlns:a16="http://schemas.microsoft.com/office/drawing/2014/main" id="{71313C55-366A-40EF-814A-33C3D913FDEC}"/>
                </a:ext>
              </a:extLst>
            </p:cNvPr>
            <p:cNvSpPr>
              <a:spLocks noChangeArrowheads="1"/>
            </p:cNvSpPr>
            <p:nvPr/>
          </p:nvSpPr>
          <p:spPr bwMode="auto">
            <a:xfrm>
              <a:off x="4914900" y="2873375"/>
              <a:ext cx="2592388" cy="641350"/>
            </a:xfrm>
            <a:prstGeom prst="rect">
              <a:avLst/>
            </a:prstGeom>
            <a:solidFill>
              <a:schemeClr val="folHlink"/>
            </a:solidFill>
            <a:ln w="12700">
              <a:solidFill>
                <a:schemeClr val="tx1"/>
              </a:solidFill>
              <a:miter lim="800000"/>
              <a:headEnd/>
              <a:tailEnd/>
            </a:ln>
            <a:effectLst/>
          </p:spPr>
          <p:txBody>
            <a:bodyPr wrap="none" lIns="36000" tIns="36000" rIns="36000" bIns="36000"/>
            <a:lstStyle/>
            <a:p>
              <a:pPr>
                <a:defRPr/>
              </a:pPr>
              <a:r>
                <a:rPr lang="de-DE" dirty="0">
                  <a:solidFill>
                    <a:schemeClr val="bg1"/>
                  </a:solidFill>
                  <a:latin typeface="Arial" charset="0"/>
                  <a:ea typeface="+mn-ea"/>
                </a:rPr>
                <a:t>YY_DoSomething.dll</a:t>
              </a:r>
              <a:endParaRPr lang="en-US" dirty="0">
                <a:solidFill>
                  <a:schemeClr val="bg1"/>
                </a:solidFill>
                <a:latin typeface="Arial" charset="0"/>
                <a:ea typeface="+mn-ea"/>
              </a:endParaRPr>
            </a:p>
          </p:txBody>
        </p:sp>
        <p:sp>
          <p:nvSpPr>
            <p:cNvPr id="25" name="Rectangle 12">
              <a:extLst>
                <a:ext uri="{FF2B5EF4-FFF2-40B4-BE49-F238E27FC236}">
                  <a16:creationId xmlns:a16="http://schemas.microsoft.com/office/drawing/2014/main" id="{9C2D2BBB-7BC6-422E-B713-A671945FFAA3}"/>
                </a:ext>
              </a:extLst>
            </p:cNvPr>
            <p:cNvSpPr>
              <a:spLocks noChangeArrowheads="1"/>
            </p:cNvSpPr>
            <p:nvPr/>
          </p:nvSpPr>
          <p:spPr bwMode="auto">
            <a:xfrm>
              <a:off x="4622800" y="3956050"/>
              <a:ext cx="3098800" cy="2376488"/>
            </a:xfrm>
            <a:prstGeom prst="rect">
              <a:avLst/>
            </a:prstGeom>
            <a:solidFill>
              <a:srgbClr val="CDC5AB"/>
            </a:solidFill>
            <a:ln w="25400">
              <a:solidFill>
                <a:srgbClr val="44697D"/>
              </a:solidFill>
              <a:miter lim="800000"/>
              <a:headEnd/>
              <a:tailEnd/>
            </a:ln>
          </p:spPr>
          <p:txBody>
            <a:bodyPr wrap="none" lIns="36000" tIns="36000" rIns="36000" bIns="36000"/>
            <a:lstStyle/>
            <a:p>
              <a:r>
                <a:rPr lang="de-DE" dirty="0"/>
                <a:t>Customer 2</a:t>
              </a:r>
              <a:endParaRPr lang="en-US" dirty="0"/>
            </a:p>
          </p:txBody>
        </p:sp>
        <p:sp>
          <p:nvSpPr>
            <p:cNvPr id="26" name="Rectangle 13">
              <a:extLst>
                <a:ext uri="{FF2B5EF4-FFF2-40B4-BE49-F238E27FC236}">
                  <a16:creationId xmlns:a16="http://schemas.microsoft.com/office/drawing/2014/main" id="{AD02A7F0-AF6A-4CE6-912B-46F359754C4E}"/>
                </a:ext>
              </a:extLst>
            </p:cNvPr>
            <p:cNvSpPr>
              <a:spLocks noChangeArrowheads="1"/>
            </p:cNvSpPr>
            <p:nvPr/>
          </p:nvSpPr>
          <p:spPr bwMode="auto">
            <a:xfrm>
              <a:off x="4914900" y="4895850"/>
              <a:ext cx="2592388" cy="647700"/>
            </a:xfrm>
            <a:prstGeom prst="rect">
              <a:avLst/>
            </a:prstGeom>
            <a:solidFill>
              <a:srgbClr val="F0AB00"/>
            </a:solidFill>
            <a:ln w="12700">
              <a:solidFill>
                <a:schemeClr val="tx1"/>
              </a:solidFill>
              <a:miter lim="800000"/>
              <a:headEnd/>
              <a:tailEnd/>
            </a:ln>
          </p:spPr>
          <p:txBody>
            <a:bodyPr wrap="none" lIns="36000" tIns="36000" rIns="36000" bIns="36000"/>
            <a:lstStyle/>
            <a:p>
              <a:r>
                <a:rPr lang="de-DE" dirty="0"/>
                <a:t>XX_DoSomething.dll</a:t>
              </a:r>
              <a:endParaRPr lang="en-US" dirty="0"/>
            </a:p>
          </p:txBody>
        </p:sp>
        <p:sp>
          <p:nvSpPr>
            <p:cNvPr id="27" name="Rectangle 14">
              <a:extLst>
                <a:ext uri="{FF2B5EF4-FFF2-40B4-BE49-F238E27FC236}">
                  <a16:creationId xmlns:a16="http://schemas.microsoft.com/office/drawing/2014/main" id="{C5B36FC3-6ED5-44AD-9402-08081A6DA18C}"/>
                </a:ext>
              </a:extLst>
            </p:cNvPr>
            <p:cNvSpPr>
              <a:spLocks noChangeArrowheads="1"/>
            </p:cNvSpPr>
            <p:nvPr/>
          </p:nvSpPr>
          <p:spPr bwMode="auto">
            <a:xfrm>
              <a:off x="4914900" y="5543550"/>
              <a:ext cx="2592388" cy="641350"/>
            </a:xfrm>
            <a:prstGeom prst="rect">
              <a:avLst/>
            </a:prstGeom>
            <a:solidFill>
              <a:schemeClr val="folHlink"/>
            </a:solidFill>
            <a:ln w="12700">
              <a:solidFill>
                <a:schemeClr val="tx1"/>
              </a:solidFill>
              <a:miter lim="800000"/>
              <a:headEnd/>
              <a:tailEnd/>
            </a:ln>
            <a:effectLst/>
          </p:spPr>
          <p:txBody>
            <a:bodyPr wrap="none" lIns="36000" tIns="36000" rIns="36000" bIns="36000"/>
            <a:lstStyle/>
            <a:p>
              <a:pPr>
                <a:defRPr/>
              </a:pPr>
              <a:r>
                <a:rPr lang="de-DE" dirty="0">
                  <a:solidFill>
                    <a:schemeClr val="bg1"/>
                  </a:solidFill>
                  <a:latin typeface="Arial" charset="0"/>
                  <a:ea typeface="+mn-ea"/>
                </a:rPr>
                <a:t>YY_DoSomething.dll</a:t>
              </a:r>
              <a:endParaRPr lang="en-US" dirty="0">
                <a:solidFill>
                  <a:schemeClr val="bg1"/>
                </a:solidFill>
                <a:latin typeface="Arial" charset="0"/>
                <a:ea typeface="+mn-ea"/>
              </a:endParaRPr>
            </a:p>
          </p:txBody>
        </p:sp>
      </p:grpSp>
    </p:spTree>
    <p:extLst>
      <p:ext uri="{BB962C8B-B14F-4D97-AF65-F5344CB8AC3E}">
        <p14:creationId xmlns:p14="http://schemas.microsoft.com/office/powerpoint/2010/main" val="387583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 Naming Convention</a:t>
            </a:r>
            <a:br>
              <a:rPr lang="en-US" dirty="0">
                <a:ea typeface="ヒラギノ角ゴ Pro W3" pitchFamily="-84" charset="-128"/>
              </a:rPr>
            </a:br>
            <a:r>
              <a:rPr lang="en-US" sz="2000" dirty="0">
                <a:ea typeface="ヒラギノ角ゴ Pro W3" pitchFamily="-84" charset="-128"/>
              </a:rPr>
              <a:t>Why?</a:t>
            </a:r>
            <a:endParaRPr lang="en-US" sz="2000" dirty="0"/>
          </a:p>
        </p:txBody>
      </p:sp>
      <p:sp>
        <p:nvSpPr>
          <p:cNvPr id="28" name="Rectangle 2">
            <a:extLst>
              <a:ext uri="{FF2B5EF4-FFF2-40B4-BE49-F238E27FC236}">
                <a16:creationId xmlns:a16="http://schemas.microsoft.com/office/drawing/2014/main" id="{C4AAD9BE-E5A4-4CDA-82F0-6504C0EAA0F2}"/>
              </a:ext>
            </a:extLst>
          </p:cNvPr>
          <p:cNvSpPr txBox="1">
            <a:spLocks noChangeArrowheads="1"/>
          </p:cNvSpPr>
          <p:nvPr/>
        </p:nvSpPr>
        <p:spPr bwMode="gray">
          <a:xfrm>
            <a:off x="504001" y="1846140"/>
            <a:ext cx="11104323" cy="4882906"/>
          </a:xfrm>
          <a:prstGeom prst="rect">
            <a:avLst/>
          </a:prstGeom>
          <a:noFill/>
          <a:ln w="12700">
            <a:noFill/>
            <a:miter lim="800000"/>
            <a:headEnd/>
            <a:tailEnd/>
          </a:ln>
        </p:spPr>
        <p:txBody>
          <a:bodyPr lIns="0" tIns="0" rIns="0" bIns="0"/>
          <a:lstStyle/>
          <a:p>
            <a:pPr marL="220663" lvl="1" indent="-220663">
              <a:spcBef>
                <a:spcPct val="25000"/>
              </a:spcBef>
              <a:buClr>
                <a:srgbClr val="F0AB00"/>
              </a:buClr>
              <a:buSzPct val="80000"/>
              <a:buFont typeface="Arial" pitchFamily="34" charset="0"/>
              <a:buChar char="■"/>
            </a:pPr>
            <a:r>
              <a:rPr lang="en-US" sz="2000" b="0" dirty="0"/>
              <a:t>To prevent conflicts with other solutions </a:t>
            </a:r>
            <a:r>
              <a:rPr lang="en-US" sz="2000" dirty="0"/>
              <a:t>that use </a:t>
            </a:r>
            <a:r>
              <a:rPr lang="en-US" sz="2000" b="0" dirty="0"/>
              <a:t>the SDK</a:t>
            </a:r>
          </a:p>
          <a:p>
            <a:pPr marL="220663" lvl="1" indent="-220663">
              <a:spcBef>
                <a:spcPct val="25000"/>
              </a:spcBef>
              <a:buClr>
                <a:srgbClr val="F0AB00"/>
              </a:buClr>
              <a:buSzPct val="80000"/>
              <a:buFont typeface="Arial" pitchFamily="34" charset="0"/>
              <a:buChar char="■"/>
            </a:pPr>
            <a:r>
              <a:rPr lang="en-US" sz="2000" b="0" dirty="0"/>
              <a:t>A tool for setting unique names for forms, items and menu items, user tables, and user fields</a:t>
            </a:r>
          </a:p>
          <a:p>
            <a:pPr marL="220663" lvl="1" indent="-220663">
              <a:spcBef>
                <a:spcPct val="25000"/>
              </a:spcBef>
              <a:buClr>
                <a:srgbClr val="F0AB00"/>
              </a:buClr>
              <a:buSzPct val="80000"/>
              <a:buFont typeface="Arial" pitchFamily="34" charset="0"/>
              <a:buChar char="■"/>
            </a:pPr>
            <a:r>
              <a:rPr lang="en-US" sz="2000" b="0" dirty="0"/>
              <a:t>Name prefixes define a space of possible names for objects</a:t>
            </a:r>
            <a:br>
              <a:rPr lang="en-US" sz="2000" b="0" dirty="0"/>
            </a:br>
            <a:r>
              <a:rPr lang="en-US" sz="2000" b="0" dirty="0"/>
              <a:t>Therefore, name prefixes are commonly called “namespaces”</a:t>
            </a:r>
          </a:p>
          <a:p>
            <a:pPr marL="220663" lvl="1" indent="-220663">
              <a:spcBef>
                <a:spcPct val="25000"/>
              </a:spcBef>
              <a:buClr>
                <a:srgbClr val="F0AB00"/>
              </a:buClr>
              <a:buSzPct val="80000"/>
              <a:buFont typeface="Arial" pitchFamily="34" charset="0"/>
              <a:buChar char="■"/>
            </a:pPr>
            <a:r>
              <a:rPr lang="en-US" sz="2000" b="0" dirty="0"/>
              <a:t>A namespace must be reserved at SAP to obtain a name prefix that is unique within the world of SAP</a:t>
            </a:r>
            <a:endParaRPr lang="en-US" altLang="ja-JP" sz="2000" b="0" dirty="0"/>
          </a:p>
          <a:p>
            <a:pPr marL="220663" lvl="1" indent="-220663">
              <a:spcBef>
                <a:spcPct val="25000"/>
              </a:spcBef>
              <a:buClr>
                <a:srgbClr val="F0AB00"/>
              </a:buClr>
              <a:buSzPct val="80000"/>
              <a:buFont typeface="Arial" pitchFamily="34" charset="0"/>
              <a:buChar char="■"/>
            </a:pPr>
            <a:r>
              <a:rPr lang="en-US" sz="2000" b="0" dirty="0"/>
              <a:t>Your namespace (</a:t>
            </a:r>
            <a:r>
              <a:rPr lang="en-US" sz="2000" b="0" i="1" dirty="0"/>
              <a:t>OXYZ,</a:t>
            </a:r>
            <a:r>
              <a:rPr lang="en-US" sz="2000" b="0" dirty="0"/>
              <a:t> for example), followed by the delimiter "_“, ensures unique names – </a:t>
            </a:r>
            <a:r>
              <a:rPr lang="en-US" sz="2000" b="0" i="1" dirty="0"/>
              <a:t>XYZ_myname</a:t>
            </a:r>
          </a:p>
          <a:p>
            <a:pPr marL="220663" lvl="1" indent="-220663">
              <a:spcBef>
                <a:spcPct val="25000"/>
              </a:spcBef>
              <a:buClr>
                <a:srgbClr val="F0AB00"/>
              </a:buClr>
              <a:buSzPct val="80000"/>
              <a:buFont typeface="Arial" pitchFamily="34" charset="0"/>
              <a:buChar char="■"/>
            </a:pPr>
            <a:r>
              <a:rPr lang="en-US" sz="2000" b="0" dirty="0"/>
              <a:t>The same namespace can be used for more than one solution by using an organizational rule to ensure unique names within the company – </a:t>
            </a:r>
            <a:r>
              <a:rPr lang="en-US" sz="2000" b="0" i="1" dirty="0"/>
              <a:t>XYZ_S1_myname</a:t>
            </a:r>
          </a:p>
        </p:txBody>
      </p:sp>
    </p:spTree>
    <p:extLst>
      <p:ext uri="{BB962C8B-B14F-4D97-AF65-F5344CB8AC3E}">
        <p14:creationId xmlns:p14="http://schemas.microsoft.com/office/powerpoint/2010/main" val="77325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dirty="0">
                <a:ea typeface="ヒラギノ角ゴ Pro W3" pitchFamily="-84" charset="-128"/>
              </a:rPr>
              <a:t>SAP Support Portal: Naming Convention</a:t>
            </a:r>
            <a:br>
              <a:rPr lang="en-US" dirty="0">
                <a:ea typeface="ヒラギノ角ゴ Pro W3" pitchFamily="-84" charset="-128"/>
              </a:rPr>
            </a:br>
            <a:r>
              <a:rPr lang="en-US" sz="2000" dirty="0">
                <a:ea typeface="ヒラギノ角ゴ Pro W3" pitchFamily="-84" charset="-128"/>
              </a:rPr>
              <a:t>How?</a:t>
            </a:r>
            <a:endParaRPr lang="en-US" sz="2000" dirty="0"/>
          </a:p>
        </p:txBody>
      </p:sp>
      <p:sp>
        <p:nvSpPr>
          <p:cNvPr id="28" name="Rectangle 2">
            <a:extLst>
              <a:ext uri="{FF2B5EF4-FFF2-40B4-BE49-F238E27FC236}">
                <a16:creationId xmlns:a16="http://schemas.microsoft.com/office/drawing/2014/main" id="{C4AAD9BE-E5A4-4CDA-82F0-6504C0EAA0F2}"/>
              </a:ext>
            </a:extLst>
          </p:cNvPr>
          <p:cNvSpPr txBox="1">
            <a:spLocks noChangeArrowheads="1"/>
          </p:cNvSpPr>
          <p:nvPr/>
        </p:nvSpPr>
        <p:spPr bwMode="gray">
          <a:xfrm>
            <a:off x="504001" y="1846140"/>
            <a:ext cx="11104323" cy="4566383"/>
          </a:xfrm>
          <a:prstGeom prst="rect">
            <a:avLst/>
          </a:prstGeom>
          <a:noFill/>
          <a:ln w="12700">
            <a:noFill/>
            <a:miter lim="800000"/>
            <a:headEnd/>
            <a:tailEnd/>
          </a:ln>
        </p:spPr>
        <p:txBody>
          <a:bodyPr lIns="0" tIns="0" rIns="0" bIns="0"/>
          <a:lstStyle/>
          <a:p>
            <a:pPr>
              <a:lnSpc>
                <a:spcPct val="90000"/>
              </a:lnSpc>
              <a:spcBef>
                <a:spcPct val="75000"/>
              </a:spcBef>
              <a:buClr>
                <a:schemeClr val="tx1"/>
              </a:buClr>
              <a:buSzPct val="80000"/>
              <a:buFont typeface="Wingdings" pitchFamily="2" charset="2"/>
              <a:buNone/>
            </a:pPr>
            <a:r>
              <a:rPr lang="en-US" sz="3200" b="1" dirty="0">
                <a:hlinkClick r:id="rId3"/>
              </a:rPr>
              <a:t>https://launchpad.support.sap.com/#/namespaces</a:t>
            </a:r>
            <a:endParaRPr lang="en-US" sz="3200" b="1" dirty="0"/>
          </a:p>
          <a:p>
            <a:pPr>
              <a:spcBef>
                <a:spcPct val="75000"/>
              </a:spcBef>
              <a:buClr>
                <a:schemeClr val="tx1"/>
              </a:buClr>
              <a:buSzPct val="80000"/>
              <a:buFont typeface="Wingdings" pitchFamily="2" charset="2"/>
              <a:buNone/>
            </a:pPr>
            <a:endParaRPr lang="en-US" sz="1800" dirty="0"/>
          </a:p>
          <a:p>
            <a:pPr>
              <a:spcBef>
                <a:spcPct val="75000"/>
              </a:spcBef>
              <a:buClr>
                <a:schemeClr val="tx1"/>
              </a:buClr>
              <a:buSzPct val="80000"/>
              <a:buFont typeface="Wingdings" pitchFamily="2" charset="2"/>
              <a:buNone/>
            </a:pPr>
            <a:r>
              <a:rPr lang="en-US" sz="2000" b="1" dirty="0"/>
              <a:t>SAP Business One namespace reservation process:</a:t>
            </a:r>
          </a:p>
          <a:p>
            <a:pPr>
              <a:spcBef>
                <a:spcPct val="75000"/>
              </a:spcBef>
              <a:buClr>
                <a:schemeClr val="tx1"/>
              </a:buClr>
              <a:buSzPct val="80000"/>
              <a:buFont typeface="Wingdings" pitchFamily="2" charset="2"/>
              <a:buNone/>
            </a:pPr>
            <a:endParaRPr lang="en-US" sz="2000" b="1" baseline="30000" dirty="0"/>
          </a:p>
          <a:p>
            <a:pPr marL="252413" lvl="1" indent="-252413">
              <a:spcBef>
                <a:spcPct val="25000"/>
              </a:spcBef>
              <a:buClr>
                <a:srgbClr val="F0AB00"/>
              </a:buClr>
              <a:buSzPct val="80000"/>
              <a:buFont typeface="Arial" pitchFamily="34" charset="0"/>
              <a:buChar char="■"/>
            </a:pPr>
            <a:r>
              <a:rPr lang="en-US" dirty="0"/>
              <a:t>Allows for automated namespace reservation through SAP Service Marketplace</a:t>
            </a:r>
          </a:p>
          <a:p>
            <a:pPr marL="252413" lvl="1" indent="-252413">
              <a:spcBef>
                <a:spcPct val="25000"/>
              </a:spcBef>
              <a:buClr>
                <a:srgbClr val="F0AB00"/>
              </a:buClr>
              <a:buSzPct val="80000"/>
              <a:buFont typeface="Arial" pitchFamily="34" charset="0"/>
              <a:buChar char="■"/>
            </a:pPr>
            <a:r>
              <a:rPr lang="en-US" dirty="0"/>
              <a:t>Provides real-time order processing</a:t>
            </a:r>
          </a:p>
          <a:p>
            <a:pPr marL="252413" lvl="1" indent="-252413">
              <a:spcBef>
                <a:spcPct val="25000"/>
              </a:spcBef>
              <a:buClr>
                <a:srgbClr val="F0AB00"/>
              </a:buClr>
              <a:buSzPct val="80000"/>
              <a:buFont typeface="Arial" pitchFamily="34" charset="0"/>
              <a:buChar char="■"/>
            </a:pPr>
            <a:r>
              <a:rPr lang="en-US" dirty="0"/>
              <a:t>Requires</a:t>
            </a:r>
            <a:r>
              <a:rPr lang="de-DE" dirty="0"/>
              <a:t> </a:t>
            </a:r>
            <a:r>
              <a:rPr lang="de-DE" dirty="0" err="1"/>
              <a:t>prior</a:t>
            </a:r>
            <a:r>
              <a:rPr lang="de-DE" dirty="0"/>
              <a:t> </a:t>
            </a:r>
            <a:r>
              <a:rPr lang="de-DE" dirty="0" err="1"/>
              <a:t>ordering</a:t>
            </a:r>
            <a:r>
              <a:rPr lang="de-DE" dirty="0"/>
              <a:t> </a:t>
            </a:r>
            <a:r>
              <a:rPr lang="de-DE" dirty="0" err="1"/>
              <a:t>of</a:t>
            </a:r>
            <a:r>
              <a:rPr lang="de-DE" dirty="0"/>
              <a:t> an SDK </a:t>
            </a:r>
            <a:r>
              <a:rPr lang="de-DE" dirty="0" err="1"/>
              <a:t>development</a:t>
            </a:r>
            <a:r>
              <a:rPr lang="de-DE" dirty="0"/>
              <a:t> </a:t>
            </a:r>
            <a:r>
              <a:rPr lang="de-DE" dirty="0" err="1"/>
              <a:t>license</a:t>
            </a:r>
            <a:endParaRPr lang="en-US" dirty="0"/>
          </a:p>
          <a:p>
            <a:pPr marL="252413" lvl="1" indent="-252413">
              <a:spcBef>
                <a:spcPct val="25000"/>
              </a:spcBef>
              <a:buClr>
                <a:srgbClr val="F0AB00"/>
              </a:buClr>
              <a:buSzPct val="80000"/>
              <a:buFont typeface="Arial" pitchFamily="34" charset="0"/>
              <a:buChar char="■"/>
            </a:pPr>
            <a:endParaRPr lang="de-DE" dirty="0"/>
          </a:p>
          <a:p>
            <a:pPr marL="0" lvl="1">
              <a:spcBef>
                <a:spcPct val="25000"/>
              </a:spcBef>
              <a:buClr>
                <a:srgbClr val="F0AB00"/>
              </a:buClr>
              <a:buSzPct val="80000"/>
              <a:buNone/>
            </a:pPr>
            <a:r>
              <a:rPr lang="en-US" dirty="0"/>
              <a:t>For more details, please refer to </a:t>
            </a:r>
            <a:r>
              <a:rPr lang="en-US" dirty="0">
                <a:hlinkClick r:id="rId3"/>
              </a:rPr>
              <a:t>SAP Note 647987</a:t>
            </a:r>
            <a:r>
              <a:rPr lang="en-US" dirty="0"/>
              <a:t>.</a:t>
            </a:r>
          </a:p>
          <a:p>
            <a:pPr marL="252413" lvl="1" indent="-252413">
              <a:spcBef>
                <a:spcPct val="25000"/>
              </a:spcBef>
              <a:buClr>
                <a:srgbClr val="F0AB00"/>
              </a:buClr>
              <a:buSzPct val="80000"/>
              <a:buFont typeface="Arial" pitchFamily="34" charset="0"/>
              <a:buChar char="■"/>
            </a:pPr>
            <a:endParaRPr lang="en-US" dirty="0"/>
          </a:p>
        </p:txBody>
      </p:sp>
    </p:spTree>
    <p:extLst>
      <p:ext uri="{BB962C8B-B14F-4D97-AF65-F5344CB8AC3E}">
        <p14:creationId xmlns:p14="http://schemas.microsoft.com/office/powerpoint/2010/main" val="2926887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738664"/>
          </a:xfrm>
        </p:spPr>
        <p:txBody>
          <a:bodyPr/>
          <a:lstStyle/>
          <a:p>
            <a:r>
              <a:rPr lang="en-US" dirty="0">
                <a:ea typeface="ヒラギノ角ゴ Pro W3" pitchFamily="-84" charset="-128"/>
              </a:rPr>
              <a:t>SAP Support Portal : Naming Convention</a:t>
            </a:r>
            <a:br>
              <a:rPr lang="en-US" dirty="0">
                <a:ea typeface="ヒラギノ角ゴ Pro W3" pitchFamily="-84" charset="-128"/>
              </a:rPr>
            </a:br>
            <a:r>
              <a:rPr lang="en-US" dirty="0">
                <a:ea typeface="ヒラギノ角ゴ Pro W3" pitchFamily="-84" charset="-128"/>
              </a:rPr>
              <a:t>Process</a:t>
            </a:r>
            <a:endParaRPr lang="en-US" sz="2000" dirty="0"/>
          </a:p>
        </p:txBody>
      </p:sp>
      <p:sp>
        <p:nvSpPr>
          <p:cNvPr id="28" name="Rectangle 2">
            <a:extLst>
              <a:ext uri="{FF2B5EF4-FFF2-40B4-BE49-F238E27FC236}">
                <a16:creationId xmlns:a16="http://schemas.microsoft.com/office/drawing/2014/main" id="{C4AAD9BE-E5A4-4CDA-82F0-6504C0EAA0F2}"/>
              </a:ext>
            </a:extLst>
          </p:cNvPr>
          <p:cNvSpPr txBox="1">
            <a:spLocks noChangeArrowheads="1"/>
          </p:cNvSpPr>
          <p:nvPr/>
        </p:nvSpPr>
        <p:spPr bwMode="gray">
          <a:xfrm>
            <a:off x="504001" y="1525256"/>
            <a:ext cx="6553291" cy="5203790"/>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1800" dirty="0"/>
              <a:t>The namespace is entered in the syntax /</a:t>
            </a:r>
            <a:r>
              <a:rPr lang="en-US" sz="1800" i="1" dirty="0"/>
              <a:t>XYZ</a:t>
            </a:r>
            <a:r>
              <a:rPr lang="en-US" sz="1800" dirty="0"/>
              <a:t>/.</a:t>
            </a:r>
            <a:br>
              <a:rPr lang="en-US" sz="1800" dirty="0"/>
            </a:br>
            <a:r>
              <a:rPr lang="en-US" sz="1800" dirty="0"/>
              <a:t>It</a:t>
            </a:r>
            <a:r>
              <a:rPr lang="en-US" sz="1800" i="1" dirty="0"/>
              <a:t> </a:t>
            </a:r>
            <a:r>
              <a:rPr lang="en-US" sz="1800" dirty="0"/>
              <a:t>must contain alphanumeric characters with a letter as the first character, have a minimum length of five characters, and a maximum length of eight characters (only three characters are recommended, or a maximum of four if possible)</a:t>
            </a:r>
          </a:p>
          <a:p>
            <a:pPr>
              <a:spcBef>
                <a:spcPct val="75000"/>
              </a:spcBef>
              <a:buClr>
                <a:schemeClr val="tx1"/>
              </a:buClr>
              <a:buSzPct val="80000"/>
              <a:buFont typeface="Wingdings" pitchFamily="2" charset="2"/>
              <a:buNone/>
            </a:pPr>
            <a:r>
              <a:rPr lang="en-US" sz="1800" dirty="0"/>
              <a:t>After typing the required namespace:</a:t>
            </a:r>
            <a:endParaRPr lang="en-US" altLang="ja-JP" sz="1800" dirty="0"/>
          </a:p>
          <a:p>
            <a:pPr marL="268288" lvl="1" indent="-268288">
              <a:spcBef>
                <a:spcPct val="25000"/>
              </a:spcBef>
              <a:buClr>
                <a:srgbClr val="F0AB00"/>
              </a:buClr>
              <a:buSzPct val="80000"/>
              <a:buFont typeface="Arial" pitchFamily="34" charset="0"/>
              <a:buChar char="■"/>
            </a:pPr>
            <a:r>
              <a:rPr lang="en-US" dirty="0"/>
              <a:t>Error message – the prefix is already reserved</a:t>
            </a:r>
          </a:p>
          <a:p>
            <a:pPr marL="268288" lvl="1" indent="-268288">
              <a:spcBef>
                <a:spcPct val="25000"/>
              </a:spcBef>
              <a:buClr>
                <a:srgbClr val="F0AB00"/>
              </a:buClr>
              <a:buSzPct val="80000"/>
              <a:buFont typeface="Arial" pitchFamily="34" charset="0"/>
              <a:buChar char="■"/>
            </a:pPr>
            <a:r>
              <a:rPr lang="en-US" dirty="0"/>
              <a:t>If the namespace is not reserved, it will be assigned to your company</a:t>
            </a:r>
          </a:p>
          <a:p>
            <a:pPr>
              <a:spcBef>
                <a:spcPct val="75000"/>
              </a:spcBef>
              <a:buClr>
                <a:schemeClr val="tx1"/>
              </a:buClr>
              <a:buSzPct val="80000"/>
              <a:buFont typeface="Wingdings" pitchFamily="2" charset="2"/>
              <a:buNone/>
            </a:pPr>
            <a:r>
              <a:rPr lang="en-US" sz="1800" dirty="0"/>
              <a:t>Wait for acceptance from SAP.</a:t>
            </a:r>
          </a:p>
          <a:p>
            <a:pPr>
              <a:spcBef>
                <a:spcPct val="75000"/>
              </a:spcBef>
              <a:buClr>
                <a:schemeClr val="tx1"/>
              </a:buClr>
              <a:buSzPct val="80000"/>
              <a:buFont typeface="Wingdings" pitchFamily="2" charset="2"/>
              <a:buNone/>
            </a:pPr>
            <a:r>
              <a:rPr lang="en-US" sz="1800" dirty="0"/>
              <a:t>Reserve your accepted name prefix in SAP Service Marketplace.</a:t>
            </a:r>
          </a:p>
          <a:p>
            <a:pPr>
              <a:spcBef>
                <a:spcPct val="75000"/>
              </a:spcBef>
              <a:buClr>
                <a:schemeClr val="tx1"/>
              </a:buClr>
              <a:buSzPct val="80000"/>
              <a:buFont typeface="Wingdings" pitchFamily="2" charset="2"/>
              <a:buNone/>
            </a:pPr>
            <a:r>
              <a:rPr lang="en-US" sz="1800" dirty="0"/>
              <a:t>Do not forget to use your namespace in all your SAP Business One solutions (table names, user-defined objects, …).</a:t>
            </a:r>
          </a:p>
        </p:txBody>
      </p:sp>
      <p:pic>
        <p:nvPicPr>
          <p:cNvPr id="3" name="Picture 2">
            <a:extLst>
              <a:ext uri="{FF2B5EF4-FFF2-40B4-BE49-F238E27FC236}">
                <a16:creationId xmlns:a16="http://schemas.microsoft.com/office/drawing/2014/main" id="{DA77B3B3-6D36-4193-B856-A782B060D040}"/>
              </a:ext>
            </a:extLst>
          </p:cNvPr>
          <p:cNvPicPr>
            <a:picLocks noChangeAspect="1"/>
          </p:cNvPicPr>
          <p:nvPr/>
        </p:nvPicPr>
        <p:blipFill>
          <a:blip r:embed="rId3"/>
          <a:stretch>
            <a:fillRect/>
          </a:stretch>
        </p:blipFill>
        <p:spPr>
          <a:xfrm>
            <a:off x="7010398" y="1525256"/>
            <a:ext cx="4923693" cy="2360994"/>
          </a:xfrm>
          <a:prstGeom prst="rect">
            <a:avLst/>
          </a:prstGeom>
        </p:spPr>
      </p:pic>
      <p:pic>
        <p:nvPicPr>
          <p:cNvPr id="4" name="Picture 3">
            <a:extLst>
              <a:ext uri="{FF2B5EF4-FFF2-40B4-BE49-F238E27FC236}">
                <a16:creationId xmlns:a16="http://schemas.microsoft.com/office/drawing/2014/main" id="{B22D8712-5166-447A-B1A0-CE49024FE50F}"/>
              </a:ext>
            </a:extLst>
          </p:cNvPr>
          <p:cNvPicPr>
            <a:picLocks noChangeAspect="1"/>
          </p:cNvPicPr>
          <p:nvPr/>
        </p:nvPicPr>
        <p:blipFill>
          <a:blip r:embed="rId4"/>
          <a:stretch>
            <a:fillRect/>
          </a:stretch>
        </p:blipFill>
        <p:spPr>
          <a:xfrm>
            <a:off x="8243953" y="4064878"/>
            <a:ext cx="2456581" cy="2635130"/>
          </a:xfrm>
          <a:prstGeom prst="rect">
            <a:avLst/>
          </a:prstGeom>
        </p:spPr>
      </p:pic>
    </p:spTree>
    <p:extLst>
      <p:ext uri="{BB962C8B-B14F-4D97-AF65-F5344CB8AC3E}">
        <p14:creationId xmlns:p14="http://schemas.microsoft.com/office/powerpoint/2010/main" val="2500253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369332"/>
          </a:xfrm>
        </p:spPr>
        <p:txBody>
          <a:bodyPr/>
          <a:lstStyle/>
          <a:p>
            <a:r>
              <a:rPr lang="en-US" dirty="0">
                <a:ea typeface="ヒラギノ角ゴ Pro W3" pitchFamily="-84" charset="-128"/>
              </a:rPr>
              <a:t>SAP Support Portal: SAP Note Search</a:t>
            </a:r>
            <a:endParaRPr lang="en-US" sz="2000" dirty="0"/>
          </a:p>
        </p:txBody>
      </p:sp>
      <p:sp>
        <p:nvSpPr>
          <p:cNvPr id="28" name="Rectangle 2">
            <a:extLst>
              <a:ext uri="{FF2B5EF4-FFF2-40B4-BE49-F238E27FC236}">
                <a16:creationId xmlns:a16="http://schemas.microsoft.com/office/drawing/2014/main" id="{C4AAD9BE-E5A4-4CDA-82F0-6504C0EAA0F2}"/>
              </a:ext>
            </a:extLst>
          </p:cNvPr>
          <p:cNvSpPr txBox="1">
            <a:spLocks noChangeArrowheads="1"/>
          </p:cNvSpPr>
          <p:nvPr/>
        </p:nvSpPr>
        <p:spPr bwMode="gray">
          <a:xfrm>
            <a:off x="504001" y="1406769"/>
            <a:ext cx="11104323" cy="550985"/>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2800" b="1" dirty="0">
                <a:hlinkClick r:id="rId3"/>
              </a:rPr>
              <a:t>https://launchpad.support.sap.com/#/mynotes?tab=Search</a:t>
            </a:r>
            <a:endParaRPr lang="en-US" sz="2800" b="1" dirty="0"/>
          </a:p>
        </p:txBody>
      </p:sp>
      <p:sp>
        <p:nvSpPr>
          <p:cNvPr id="4" name="Rectangle 2">
            <a:extLst>
              <a:ext uri="{FF2B5EF4-FFF2-40B4-BE49-F238E27FC236}">
                <a16:creationId xmlns:a16="http://schemas.microsoft.com/office/drawing/2014/main" id="{19195F86-764E-4F46-A6A6-3C30A7502168}"/>
              </a:ext>
            </a:extLst>
          </p:cNvPr>
          <p:cNvSpPr txBox="1">
            <a:spLocks noChangeArrowheads="1"/>
          </p:cNvSpPr>
          <p:nvPr/>
        </p:nvSpPr>
        <p:spPr bwMode="gray">
          <a:xfrm>
            <a:off x="504002" y="2180493"/>
            <a:ext cx="5568552" cy="3927229"/>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1800" dirty="0"/>
              <a:t>Select </a:t>
            </a:r>
            <a:r>
              <a:rPr lang="ja-JP" altLang="en-US" sz="1800" dirty="0"/>
              <a:t>“</a:t>
            </a:r>
            <a:r>
              <a:rPr lang="en-US" altLang="ja-JP" sz="1800" dirty="0"/>
              <a:t>Restrict by Software Components</a:t>
            </a:r>
            <a:r>
              <a:rPr lang="ja-JP" altLang="en-US" sz="1800" dirty="0"/>
              <a:t>”</a:t>
            </a:r>
            <a:r>
              <a:rPr lang="en-US" altLang="ja-JP" sz="1800" dirty="0"/>
              <a:t>, then enter your selection in the restrictions options. After pressing Select, choose the software component for which you are looking for a note:</a:t>
            </a:r>
          </a:p>
          <a:p>
            <a:pPr>
              <a:spcBef>
                <a:spcPct val="75000"/>
              </a:spcBef>
              <a:buClr>
                <a:schemeClr val="tx1"/>
              </a:buClr>
              <a:buSzPct val="80000"/>
              <a:buFont typeface="Wingdings" pitchFamily="2" charset="2"/>
              <a:buNone/>
            </a:pPr>
            <a:endParaRPr lang="en-US" altLang="ja-JP" sz="1800" dirty="0"/>
          </a:p>
          <a:p>
            <a:pPr marL="284163" lvl="1" indent="-284163">
              <a:spcBef>
                <a:spcPct val="25000"/>
              </a:spcBef>
              <a:buClr>
                <a:srgbClr val="F0AB00"/>
              </a:buClr>
              <a:buSzPct val="80000"/>
              <a:buFont typeface="Arial" pitchFamily="34" charset="0"/>
              <a:buChar char="■"/>
            </a:pPr>
            <a:r>
              <a:rPr lang="en-US" sz="1800" dirty="0"/>
              <a:t>SBO-SDK-DI</a:t>
            </a:r>
          </a:p>
          <a:p>
            <a:pPr marL="284163" lvl="1" indent="-284163">
              <a:spcBef>
                <a:spcPct val="25000"/>
              </a:spcBef>
              <a:buClr>
                <a:srgbClr val="F0AB00"/>
              </a:buClr>
              <a:buSzPct val="80000"/>
              <a:buFont typeface="Arial" pitchFamily="34" charset="0"/>
              <a:buChar char="■"/>
            </a:pPr>
            <a:r>
              <a:rPr lang="en-US" sz="1800" dirty="0"/>
              <a:t>SBO-SDK-UI</a:t>
            </a:r>
          </a:p>
          <a:p>
            <a:pPr marL="284163" lvl="1" indent="-284163">
              <a:spcBef>
                <a:spcPct val="25000"/>
              </a:spcBef>
              <a:buClr>
                <a:srgbClr val="F0AB00"/>
              </a:buClr>
              <a:buSzPct val="80000"/>
              <a:buFont typeface="Arial" pitchFamily="34" charset="0"/>
              <a:buChar char="■"/>
            </a:pPr>
            <a:r>
              <a:rPr lang="en-US" sz="1800" dirty="0"/>
              <a:t>SBO-SDK-DIS</a:t>
            </a:r>
          </a:p>
          <a:p>
            <a:pPr marL="284163" lvl="1" indent="-284163">
              <a:spcBef>
                <a:spcPct val="25000"/>
              </a:spcBef>
              <a:buClr>
                <a:srgbClr val="F0AB00"/>
              </a:buClr>
              <a:buSzPct val="80000"/>
              <a:buFont typeface="Arial" pitchFamily="34" charset="0"/>
              <a:buChar char="■"/>
            </a:pPr>
            <a:r>
              <a:rPr lang="en-US" sz="1800" dirty="0"/>
              <a:t>SBO-SDK-SVL</a:t>
            </a:r>
          </a:p>
          <a:p>
            <a:pPr marL="284163" lvl="1" indent="-284163">
              <a:spcBef>
                <a:spcPct val="25000"/>
              </a:spcBef>
              <a:buClr>
                <a:srgbClr val="F0AB00"/>
              </a:buClr>
              <a:buSzPct val="80000"/>
              <a:buFont typeface="Arial" pitchFamily="34" charset="0"/>
              <a:buChar char="■"/>
            </a:pPr>
            <a:r>
              <a:rPr lang="en-US" sz="1800" dirty="0"/>
              <a:t>…</a:t>
            </a:r>
          </a:p>
          <a:p>
            <a:pPr>
              <a:spcBef>
                <a:spcPct val="75000"/>
              </a:spcBef>
              <a:buClr>
                <a:schemeClr val="tx1"/>
              </a:buClr>
              <a:buSzPct val="80000"/>
              <a:buFont typeface="Wingdings" pitchFamily="2" charset="2"/>
              <a:buNone/>
            </a:pPr>
            <a:r>
              <a:rPr lang="en-US" sz="1800" dirty="0"/>
              <a:t>Use </a:t>
            </a:r>
            <a:r>
              <a:rPr lang="ja-JP" altLang="en-US" sz="1800" dirty="0"/>
              <a:t>“</a:t>
            </a:r>
            <a:r>
              <a:rPr lang="en-US" altLang="ja-JP" sz="1800" dirty="0"/>
              <a:t>SBO*</a:t>
            </a:r>
            <a:r>
              <a:rPr lang="ja-JP" altLang="en-US" sz="1800" dirty="0"/>
              <a:t>”</a:t>
            </a:r>
            <a:r>
              <a:rPr lang="en-US" altLang="ja-JP" sz="1800" dirty="0"/>
              <a:t> for all notes related to SAP Business One. </a:t>
            </a:r>
            <a:endParaRPr lang="en-US" sz="1800" dirty="0"/>
          </a:p>
        </p:txBody>
      </p:sp>
      <p:pic>
        <p:nvPicPr>
          <p:cNvPr id="2" name="Picture 1">
            <a:extLst>
              <a:ext uri="{FF2B5EF4-FFF2-40B4-BE49-F238E27FC236}">
                <a16:creationId xmlns:a16="http://schemas.microsoft.com/office/drawing/2014/main" id="{97BB7028-D82C-4947-A7CE-17C9F995DE65}"/>
              </a:ext>
            </a:extLst>
          </p:cNvPr>
          <p:cNvPicPr>
            <a:picLocks noChangeAspect="1"/>
          </p:cNvPicPr>
          <p:nvPr/>
        </p:nvPicPr>
        <p:blipFill>
          <a:blip r:embed="rId4"/>
          <a:stretch>
            <a:fillRect/>
          </a:stretch>
        </p:blipFill>
        <p:spPr>
          <a:xfrm>
            <a:off x="6215801" y="2841020"/>
            <a:ext cx="5474676" cy="2606174"/>
          </a:xfrm>
          <a:prstGeom prst="rect">
            <a:avLst/>
          </a:prstGeom>
        </p:spPr>
      </p:pic>
    </p:spTree>
    <p:extLst>
      <p:ext uri="{BB962C8B-B14F-4D97-AF65-F5344CB8AC3E}">
        <p14:creationId xmlns:p14="http://schemas.microsoft.com/office/powerpoint/2010/main" val="2908048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Additional </a:t>
            </a:r>
            <a:r>
              <a:rPr lang="en-US" sz="4000" dirty="0">
                <a:solidFill>
                  <a:schemeClr val="accent1"/>
                </a:solidFill>
              </a:rPr>
              <a:t>Useful Sites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41945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SDK </a:t>
            </a:r>
            <a:r>
              <a:rPr lang="en-US" sz="4000" dirty="0">
                <a:solidFill>
                  <a:schemeClr val="accent1"/>
                </a:solidFill>
              </a:rPr>
              <a:t>Installation</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SAP Support Portal</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25483" y="1686467"/>
            <a:ext cx="9874376" cy="115416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familiar with:</a:t>
            </a:r>
            <a:endParaRPr lang="en-US" sz="1800" kern="0" dirty="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SAP Community</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SAP Learning Hub</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3623793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369332"/>
          </a:xfrm>
        </p:spPr>
        <p:txBody>
          <a:bodyPr/>
          <a:lstStyle/>
          <a:p>
            <a:r>
              <a:rPr lang="en-US" dirty="0">
                <a:ea typeface="ヒラギノ角ゴ Pro W3" pitchFamily="-84" charset="-128"/>
              </a:rPr>
              <a:t>Additional useful sites: SAP Community</a:t>
            </a:r>
            <a:endParaRPr lang="en-US" sz="2000" dirty="0"/>
          </a:p>
        </p:txBody>
      </p:sp>
      <p:sp>
        <p:nvSpPr>
          <p:cNvPr id="28" name="Rectangle 2">
            <a:extLst>
              <a:ext uri="{FF2B5EF4-FFF2-40B4-BE49-F238E27FC236}">
                <a16:creationId xmlns:a16="http://schemas.microsoft.com/office/drawing/2014/main" id="{C4AAD9BE-E5A4-4CDA-82F0-6504C0EAA0F2}"/>
              </a:ext>
            </a:extLst>
          </p:cNvPr>
          <p:cNvSpPr txBox="1">
            <a:spLocks noChangeArrowheads="1"/>
          </p:cNvSpPr>
          <p:nvPr/>
        </p:nvSpPr>
        <p:spPr bwMode="gray">
          <a:xfrm>
            <a:off x="504001" y="1623402"/>
            <a:ext cx="9284768" cy="603984"/>
          </a:xfrm>
          <a:prstGeom prst="rect">
            <a:avLst/>
          </a:prstGeom>
          <a:noFill/>
          <a:ln w="12700">
            <a:noFill/>
            <a:miter lim="800000"/>
            <a:headEnd/>
            <a:tailEnd/>
          </a:ln>
        </p:spPr>
        <p:txBody>
          <a:bodyPr lIns="0" tIns="0" rIns="0" bIns="0"/>
          <a:lstStyle/>
          <a:p>
            <a:pPr>
              <a:lnSpc>
                <a:spcPct val="90000"/>
              </a:lnSpc>
              <a:spcBef>
                <a:spcPct val="75000"/>
              </a:spcBef>
              <a:buClr>
                <a:schemeClr val="tx1"/>
              </a:buClr>
              <a:buSzPct val="80000"/>
              <a:buFont typeface="Wingdings" pitchFamily="2" charset="2"/>
              <a:buNone/>
            </a:pPr>
            <a:r>
              <a:rPr lang="en-US" sz="3200" b="1" dirty="0">
                <a:hlinkClick r:id="rId3"/>
              </a:rPr>
              <a:t>https://www.sap.com/</a:t>
            </a:r>
            <a:r>
              <a:rPr lang="en-US" sz="3200" b="1" dirty="0"/>
              <a:t> </a:t>
            </a:r>
            <a:r>
              <a:rPr lang="en-US" sz="3200" dirty="0">
                <a:sym typeface="Wingdings" pitchFamily="2" charset="2"/>
              </a:rPr>
              <a:t> Community</a:t>
            </a:r>
            <a:endParaRPr lang="en-US" sz="3200" b="1" dirty="0"/>
          </a:p>
          <a:p>
            <a:pPr marL="0" lvl="1">
              <a:spcBef>
                <a:spcPct val="25000"/>
              </a:spcBef>
              <a:buClr>
                <a:srgbClr val="F0AB00"/>
              </a:buClr>
              <a:buSzPct val="80000"/>
              <a:buNone/>
            </a:pPr>
            <a:endParaRPr lang="sk-SK" dirty="0"/>
          </a:p>
          <a:p>
            <a:pPr marL="0" lvl="1">
              <a:spcBef>
                <a:spcPct val="25000"/>
              </a:spcBef>
              <a:buClr>
                <a:srgbClr val="F0AB00"/>
              </a:buClr>
              <a:buSzPct val="80000"/>
              <a:buNone/>
            </a:pPr>
            <a:endParaRPr lang="en-US" sz="2400" b="1" dirty="0"/>
          </a:p>
        </p:txBody>
      </p:sp>
      <p:sp>
        <p:nvSpPr>
          <p:cNvPr id="4" name="Rectangle 2">
            <a:extLst>
              <a:ext uri="{FF2B5EF4-FFF2-40B4-BE49-F238E27FC236}">
                <a16:creationId xmlns:a16="http://schemas.microsoft.com/office/drawing/2014/main" id="{B497258D-BCF4-4920-8F3B-96A953E8E05D}"/>
              </a:ext>
            </a:extLst>
          </p:cNvPr>
          <p:cNvSpPr txBox="1">
            <a:spLocks noChangeArrowheads="1"/>
          </p:cNvSpPr>
          <p:nvPr/>
        </p:nvSpPr>
        <p:spPr bwMode="gray">
          <a:xfrm>
            <a:off x="504001" y="2854327"/>
            <a:ext cx="5521661" cy="2561736"/>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2000" b="1" dirty="0"/>
              <a:t>SAP Community features:</a:t>
            </a:r>
          </a:p>
          <a:p>
            <a:pPr marL="252413" lvl="1" indent="-252413">
              <a:spcBef>
                <a:spcPct val="25000"/>
              </a:spcBef>
              <a:buClr>
                <a:srgbClr val="F0AB00"/>
              </a:buClr>
              <a:buSzPct val="80000"/>
              <a:buFont typeface="Arial" pitchFamily="34" charset="0"/>
              <a:buChar char="■"/>
            </a:pPr>
            <a:r>
              <a:rPr lang="en-US" sz="1800" dirty="0"/>
              <a:t>Blogs</a:t>
            </a:r>
          </a:p>
          <a:p>
            <a:pPr marL="252413" lvl="1" indent="-252413">
              <a:spcBef>
                <a:spcPct val="25000"/>
              </a:spcBef>
              <a:buClr>
                <a:srgbClr val="F0AB00"/>
              </a:buClr>
              <a:buSzPct val="80000"/>
              <a:buFont typeface="Arial" pitchFamily="34" charset="0"/>
              <a:buChar char="■"/>
            </a:pPr>
            <a:r>
              <a:rPr lang="en-US" sz="1800" dirty="0"/>
              <a:t>Questions and answers</a:t>
            </a:r>
          </a:p>
          <a:p>
            <a:pPr marL="252413" lvl="1" indent="-252413">
              <a:spcBef>
                <a:spcPct val="25000"/>
              </a:spcBef>
              <a:buClr>
                <a:srgbClr val="F0AB00"/>
              </a:buClr>
              <a:buSzPct val="80000"/>
              <a:buFont typeface="Arial" pitchFamily="34" charset="0"/>
              <a:buChar char="■"/>
            </a:pPr>
            <a:r>
              <a:rPr lang="de-DE" sz="1800" dirty="0"/>
              <a:t>The </a:t>
            </a:r>
            <a:r>
              <a:rPr lang="de-DE" sz="1800" dirty="0" err="1"/>
              <a:t>option</a:t>
            </a:r>
            <a:r>
              <a:rPr lang="de-DE" sz="1800" dirty="0"/>
              <a:t> </a:t>
            </a:r>
            <a:r>
              <a:rPr lang="de-DE" sz="1800" dirty="0" err="1"/>
              <a:t>to</a:t>
            </a:r>
            <a:r>
              <a:rPr lang="de-DE" sz="1800" dirty="0"/>
              <a:t> browse for Community </a:t>
            </a:r>
            <a:r>
              <a:rPr lang="en-US" sz="1800" dirty="0"/>
              <a:t>content</a:t>
            </a:r>
          </a:p>
          <a:p>
            <a:pPr marL="252413" lvl="1" indent="-252413">
              <a:spcBef>
                <a:spcPct val="25000"/>
              </a:spcBef>
              <a:buClr>
                <a:srgbClr val="F0AB00"/>
              </a:buClr>
              <a:buSzPct val="80000"/>
              <a:buFont typeface="Arial" pitchFamily="34" charset="0"/>
              <a:buChar char="■"/>
            </a:pPr>
            <a:endParaRPr lang="de-DE" dirty="0"/>
          </a:p>
          <a:p>
            <a:pPr marL="0" lvl="1">
              <a:spcBef>
                <a:spcPct val="25000"/>
              </a:spcBef>
              <a:buClr>
                <a:srgbClr val="F0AB00"/>
              </a:buClr>
              <a:buSzPct val="80000"/>
              <a:buNone/>
            </a:pPr>
            <a:r>
              <a:rPr lang="en-US" sz="2000" dirty="0"/>
              <a:t>Direct link to</a:t>
            </a:r>
            <a:r>
              <a:rPr lang="en-US" sz="2000" dirty="0">
                <a:solidFill>
                  <a:srgbClr val="FF0000"/>
                </a:solidFill>
              </a:rPr>
              <a:t> </a:t>
            </a:r>
            <a:r>
              <a:rPr lang="en-US" sz="2000" dirty="0">
                <a:hlinkClick r:id="rId4"/>
              </a:rPr>
              <a:t>SAP Business One content</a:t>
            </a:r>
            <a:endParaRPr lang="en-US" sz="2000" dirty="0"/>
          </a:p>
          <a:p>
            <a:pPr marL="0" lvl="1">
              <a:spcBef>
                <a:spcPct val="25000"/>
              </a:spcBef>
              <a:buClr>
                <a:srgbClr val="F0AB00"/>
              </a:buClr>
              <a:buSzPct val="80000"/>
              <a:buNone/>
            </a:pPr>
            <a:r>
              <a:rPr lang="en-US" sz="2000" dirty="0"/>
              <a:t>Direct link to </a:t>
            </a:r>
            <a:r>
              <a:rPr lang="en-US" sz="2000" dirty="0">
                <a:hlinkClick r:id="rId5"/>
              </a:rPr>
              <a:t>SAP Business One Cloud content</a:t>
            </a:r>
            <a:endParaRPr lang="en-US" sz="2000" dirty="0"/>
          </a:p>
          <a:p>
            <a:pPr marL="0" lvl="1">
              <a:spcBef>
                <a:spcPct val="25000"/>
              </a:spcBef>
              <a:buClr>
                <a:srgbClr val="F0AB00"/>
              </a:buClr>
              <a:buSzPct val="80000"/>
              <a:buNone/>
            </a:pPr>
            <a:endParaRPr lang="sk-SK" dirty="0"/>
          </a:p>
          <a:p>
            <a:pPr marL="0" lvl="1">
              <a:spcBef>
                <a:spcPct val="25000"/>
              </a:spcBef>
              <a:buClr>
                <a:srgbClr val="F0AB00"/>
              </a:buClr>
              <a:buSzPct val="80000"/>
              <a:buNone/>
            </a:pPr>
            <a:endParaRPr lang="en-US" sz="2400" b="1" dirty="0"/>
          </a:p>
        </p:txBody>
      </p:sp>
      <p:pic>
        <p:nvPicPr>
          <p:cNvPr id="2" name="Picture 1">
            <a:extLst>
              <a:ext uri="{FF2B5EF4-FFF2-40B4-BE49-F238E27FC236}">
                <a16:creationId xmlns:a16="http://schemas.microsoft.com/office/drawing/2014/main" id="{3F0D2D14-BECC-4D9E-AE6B-3115D86CAC7E}"/>
              </a:ext>
            </a:extLst>
          </p:cNvPr>
          <p:cNvPicPr>
            <a:picLocks noChangeAspect="1"/>
          </p:cNvPicPr>
          <p:nvPr/>
        </p:nvPicPr>
        <p:blipFill>
          <a:blip r:embed="rId6"/>
          <a:stretch>
            <a:fillRect/>
          </a:stretch>
        </p:blipFill>
        <p:spPr>
          <a:xfrm>
            <a:off x="6097239" y="2468753"/>
            <a:ext cx="5507644" cy="2947310"/>
          </a:xfrm>
          <a:prstGeom prst="rect">
            <a:avLst/>
          </a:prstGeom>
        </p:spPr>
      </p:pic>
    </p:spTree>
    <p:extLst>
      <p:ext uri="{BB962C8B-B14F-4D97-AF65-F5344CB8AC3E}">
        <p14:creationId xmlns:p14="http://schemas.microsoft.com/office/powerpoint/2010/main" val="108825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369332"/>
          </a:xfrm>
        </p:spPr>
        <p:txBody>
          <a:bodyPr/>
          <a:lstStyle/>
          <a:p>
            <a:r>
              <a:rPr lang="en-US" dirty="0">
                <a:ea typeface="ヒラギノ角ゴ Pro W3" pitchFamily="-84" charset="-128"/>
              </a:rPr>
              <a:t>Additional Useful Sites: SAP Learning Hub</a:t>
            </a:r>
            <a:endParaRPr lang="en-US" sz="2000" dirty="0"/>
          </a:p>
        </p:txBody>
      </p:sp>
      <p:sp>
        <p:nvSpPr>
          <p:cNvPr id="4" name="Rectangle 2">
            <a:extLst>
              <a:ext uri="{FF2B5EF4-FFF2-40B4-BE49-F238E27FC236}">
                <a16:creationId xmlns:a16="http://schemas.microsoft.com/office/drawing/2014/main" id="{B497258D-BCF4-4920-8F3B-96A953E8E05D}"/>
              </a:ext>
            </a:extLst>
          </p:cNvPr>
          <p:cNvSpPr txBox="1">
            <a:spLocks noChangeArrowheads="1"/>
          </p:cNvSpPr>
          <p:nvPr/>
        </p:nvSpPr>
        <p:spPr bwMode="gray">
          <a:xfrm>
            <a:off x="504001" y="1573459"/>
            <a:ext cx="5521661" cy="900110"/>
          </a:xfrm>
          <a:prstGeom prst="rect">
            <a:avLst/>
          </a:prstGeom>
          <a:noFill/>
          <a:ln w="12700">
            <a:noFill/>
            <a:miter lim="800000"/>
            <a:headEnd/>
            <a:tailEnd/>
          </a:ln>
        </p:spPr>
        <p:txBody>
          <a:bodyPr lIns="0" tIns="0" rIns="0" bIns="0"/>
          <a:lstStyle/>
          <a:p>
            <a:pPr marL="0" lvl="1" algn="ctr">
              <a:spcBef>
                <a:spcPct val="25000"/>
              </a:spcBef>
              <a:buClr>
                <a:srgbClr val="F0AB00"/>
              </a:buClr>
              <a:buSzPct val="80000"/>
              <a:buNone/>
            </a:pPr>
            <a:r>
              <a:rPr lang="en-US" sz="2800" b="1" dirty="0">
                <a:solidFill>
                  <a:schemeClr val="accent3">
                    <a:lumMod val="60000"/>
                    <a:lumOff val="40000"/>
                  </a:schemeClr>
                </a:solidFill>
                <a:hlinkClick r:id="rId3"/>
              </a:rPr>
              <a:t>Learning Content</a:t>
            </a:r>
            <a:endParaRPr lang="en-US" sz="2800" b="1" dirty="0">
              <a:solidFill>
                <a:schemeClr val="accent3">
                  <a:lumMod val="60000"/>
                  <a:lumOff val="40000"/>
                </a:schemeClr>
              </a:solidFill>
            </a:endParaRPr>
          </a:p>
          <a:p>
            <a:pPr marL="0" lvl="1" algn="ctr">
              <a:spcBef>
                <a:spcPct val="25000"/>
              </a:spcBef>
              <a:buClr>
                <a:srgbClr val="F0AB00"/>
              </a:buClr>
              <a:buSzPct val="80000"/>
              <a:buNone/>
            </a:pPr>
            <a:r>
              <a:rPr lang="en-US" sz="1800" dirty="0"/>
              <a:t>Browse all content</a:t>
            </a:r>
          </a:p>
        </p:txBody>
      </p:sp>
      <p:sp>
        <p:nvSpPr>
          <p:cNvPr id="6" name="Rectangle 2">
            <a:extLst>
              <a:ext uri="{FF2B5EF4-FFF2-40B4-BE49-F238E27FC236}">
                <a16:creationId xmlns:a16="http://schemas.microsoft.com/office/drawing/2014/main" id="{AF9AEC3C-4E47-4B75-914B-7AEB4C5228E3}"/>
              </a:ext>
            </a:extLst>
          </p:cNvPr>
          <p:cNvSpPr txBox="1">
            <a:spLocks noChangeArrowheads="1"/>
          </p:cNvSpPr>
          <p:nvPr/>
        </p:nvSpPr>
        <p:spPr bwMode="gray">
          <a:xfrm>
            <a:off x="6097239" y="1573459"/>
            <a:ext cx="5521661" cy="900110"/>
          </a:xfrm>
          <a:prstGeom prst="rect">
            <a:avLst/>
          </a:prstGeom>
          <a:noFill/>
          <a:ln w="12700">
            <a:noFill/>
            <a:miter lim="800000"/>
            <a:headEnd/>
            <a:tailEnd/>
          </a:ln>
        </p:spPr>
        <p:txBody>
          <a:bodyPr lIns="0" tIns="0" rIns="0" bIns="0"/>
          <a:lstStyle/>
          <a:p>
            <a:pPr marL="0" lvl="1" algn="ctr">
              <a:spcBef>
                <a:spcPct val="25000"/>
              </a:spcBef>
              <a:buClr>
                <a:srgbClr val="F0AB00"/>
              </a:buClr>
              <a:buSzPct val="80000"/>
              <a:buNone/>
            </a:pPr>
            <a:r>
              <a:rPr lang="de-DE" sz="2800" b="1" dirty="0">
                <a:solidFill>
                  <a:schemeClr val="accent3">
                    <a:lumMod val="60000"/>
                    <a:lumOff val="40000"/>
                  </a:schemeClr>
                </a:solidFill>
                <a:hlinkClick r:id="rId4"/>
              </a:rPr>
              <a:t>Learning Journey</a:t>
            </a:r>
            <a:endParaRPr lang="de-DE" sz="2800" b="1" dirty="0">
              <a:solidFill>
                <a:schemeClr val="accent3">
                  <a:lumMod val="60000"/>
                  <a:lumOff val="40000"/>
                </a:schemeClr>
              </a:solidFill>
            </a:endParaRPr>
          </a:p>
          <a:p>
            <a:pPr marL="0" lvl="1" algn="ctr">
              <a:spcBef>
                <a:spcPct val="25000"/>
              </a:spcBef>
              <a:buClr>
                <a:srgbClr val="F0AB00"/>
              </a:buClr>
              <a:buSzPct val="80000"/>
              <a:buNone/>
            </a:pPr>
            <a:r>
              <a:rPr lang="en-US" sz="1800" dirty="0"/>
              <a:t>Training based on specific paths</a:t>
            </a:r>
          </a:p>
        </p:txBody>
      </p:sp>
      <p:pic>
        <p:nvPicPr>
          <p:cNvPr id="5" name="Picture 4">
            <a:hlinkClick r:id="rId3"/>
            <a:extLst>
              <a:ext uri="{FF2B5EF4-FFF2-40B4-BE49-F238E27FC236}">
                <a16:creationId xmlns:a16="http://schemas.microsoft.com/office/drawing/2014/main" id="{35EAE8F4-5C8A-4D5F-A57C-2EB303CCB386}"/>
              </a:ext>
            </a:extLst>
          </p:cNvPr>
          <p:cNvPicPr>
            <a:picLocks noChangeAspect="1"/>
          </p:cNvPicPr>
          <p:nvPr/>
        </p:nvPicPr>
        <p:blipFill>
          <a:blip r:embed="rId5"/>
          <a:stretch>
            <a:fillRect/>
          </a:stretch>
        </p:blipFill>
        <p:spPr>
          <a:xfrm>
            <a:off x="504001" y="2871650"/>
            <a:ext cx="5593238" cy="3100932"/>
          </a:xfrm>
          <a:prstGeom prst="rect">
            <a:avLst/>
          </a:prstGeom>
        </p:spPr>
      </p:pic>
      <p:pic>
        <p:nvPicPr>
          <p:cNvPr id="7" name="Picture 6">
            <a:hlinkClick r:id="rId4"/>
            <a:extLst>
              <a:ext uri="{FF2B5EF4-FFF2-40B4-BE49-F238E27FC236}">
                <a16:creationId xmlns:a16="http://schemas.microsoft.com/office/drawing/2014/main" id="{4DA7CC4D-8819-4C20-A7A6-B30248B5DA85}"/>
              </a:ext>
            </a:extLst>
          </p:cNvPr>
          <p:cNvPicPr>
            <a:picLocks noChangeAspect="1"/>
          </p:cNvPicPr>
          <p:nvPr/>
        </p:nvPicPr>
        <p:blipFill>
          <a:blip r:embed="rId6"/>
          <a:stretch>
            <a:fillRect/>
          </a:stretch>
        </p:blipFill>
        <p:spPr>
          <a:xfrm>
            <a:off x="6097239" y="2871650"/>
            <a:ext cx="5594400" cy="3107242"/>
          </a:xfrm>
          <a:prstGeom prst="rect">
            <a:avLst/>
          </a:prstGeom>
        </p:spPr>
      </p:pic>
    </p:spTree>
    <p:extLst>
      <p:ext uri="{BB962C8B-B14F-4D97-AF65-F5344CB8AC3E}">
        <p14:creationId xmlns:p14="http://schemas.microsoft.com/office/powerpoint/2010/main" val="3806951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SDK Installation</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25483" y="1686467"/>
            <a:ext cx="9874376" cy="200824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List the components of the SAP Business One SDK</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Offer some details about DI API installation</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what is in the SDK installation</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32- and 64-bit support</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54898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ea typeface="SimSun" pitchFamily="2" charset="-122"/>
              </a:rPr>
              <a:t>SDK Installations: SDK Components </a:t>
            </a:r>
            <a:endParaRPr lang="en-US" dirty="0"/>
          </a:p>
        </p:txBody>
      </p:sp>
      <p:sp>
        <p:nvSpPr>
          <p:cNvPr id="4" name="Text Placeholder 2"/>
          <p:cNvSpPr txBox="1">
            <a:spLocks/>
          </p:cNvSpPr>
          <p:nvPr/>
        </p:nvSpPr>
        <p:spPr bwMode="gray">
          <a:xfrm>
            <a:off x="504001" y="1315233"/>
            <a:ext cx="11186475" cy="51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indent="-285750" defTabSz="914400" fontAlgn="base">
              <a:spcBef>
                <a:spcPts val="1625"/>
              </a:spcBef>
              <a:spcAft>
                <a:spcPct val="0"/>
              </a:spcAft>
              <a:buClr>
                <a:schemeClr val="accent1"/>
              </a:buClr>
              <a:buSzPct val="80000"/>
              <a:buFont typeface="Wingdings" pitchFamily="2" charset="2"/>
              <a:buChar char="n"/>
              <a:defRPr/>
            </a:pPr>
            <a:r>
              <a:rPr lang="en-US" sz="1600" b="1" dirty="0">
                <a:latin typeface="+mn-lt"/>
                <a:cs typeface="Arial" charset="0"/>
              </a:rPr>
              <a:t>Data Interface API (DI API)</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latin typeface="+mn-lt"/>
                <a:cs typeface="Arial" charset="0"/>
              </a:rPr>
              <a:t>Available for all existing versions</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latin typeface="+mn-lt"/>
                <a:cs typeface="Arial" charset="0"/>
              </a:rPr>
              <a:t>Java Connector </a:t>
            </a:r>
            <a:r>
              <a:rPr lang="en-US" sz="1400" dirty="0">
                <a:latin typeface="+mn-lt"/>
                <a:sym typeface="Wingdings" pitchFamily="2" charset="2"/>
              </a:rPr>
              <a:t></a:t>
            </a:r>
            <a:r>
              <a:rPr lang="en-US" sz="1400" dirty="0">
                <a:latin typeface="+mn-lt"/>
                <a:cs typeface="Arial" charset="0"/>
              </a:rPr>
              <a:t> Part of server installation </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latin typeface="+mn-lt"/>
                <a:cs typeface="Arial" charset="0"/>
              </a:rPr>
              <a:t>Part of SAP Business One client installation (optional separate installation)</a:t>
            </a:r>
          </a:p>
          <a:p>
            <a:pPr marL="285750" indent="-285750" defTabSz="914400" fontAlgn="base">
              <a:spcBef>
                <a:spcPts val="1625"/>
              </a:spcBef>
              <a:spcAft>
                <a:spcPct val="0"/>
              </a:spcAft>
              <a:buClr>
                <a:schemeClr val="accent1"/>
              </a:buClr>
              <a:buSzPct val="80000"/>
              <a:buFont typeface="Wingdings" pitchFamily="2" charset="2"/>
              <a:buChar char="n"/>
              <a:defRPr/>
            </a:pPr>
            <a:r>
              <a:rPr lang="en-US" sz="1600" b="1" dirty="0">
                <a:cs typeface="Arial" charset="0"/>
              </a:rPr>
              <a:t>DI Server</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cs typeface="Arial" charset="0"/>
              </a:rPr>
              <a:t>Part of server tools installation</a:t>
            </a:r>
          </a:p>
          <a:p>
            <a:pPr marL="285750" indent="-285750" defTabSz="914400" fontAlgn="base">
              <a:spcBef>
                <a:spcPts val="1625"/>
              </a:spcBef>
              <a:spcAft>
                <a:spcPct val="0"/>
              </a:spcAft>
              <a:buClr>
                <a:schemeClr val="accent1"/>
              </a:buClr>
              <a:buSzPct val="80000"/>
              <a:buFont typeface="Wingdings" pitchFamily="2" charset="2"/>
              <a:buChar char="n"/>
              <a:defRPr/>
            </a:pPr>
            <a:r>
              <a:rPr lang="en-US" sz="1600" b="1" dirty="0">
                <a:cs typeface="Arial" charset="0"/>
              </a:rPr>
              <a:t>User Interface API (UI API)</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cs typeface="Arial" charset="0"/>
              </a:rPr>
              <a:t>Part of SAP Business One client installation</a:t>
            </a:r>
          </a:p>
          <a:p>
            <a:pPr marL="285750" indent="-285750" defTabSz="914400" fontAlgn="base">
              <a:spcBef>
                <a:spcPts val="1625"/>
              </a:spcBef>
              <a:spcAft>
                <a:spcPct val="0"/>
              </a:spcAft>
              <a:buClr>
                <a:schemeClr val="accent1"/>
              </a:buClr>
              <a:buSzPct val="80000"/>
              <a:buFont typeface="Wingdings" pitchFamily="2" charset="2"/>
              <a:buChar char="n"/>
              <a:defRPr/>
            </a:pPr>
            <a:r>
              <a:rPr lang="en-US" sz="1600" b="1" dirty="0">
                <a:cs typeface="Arial" charset="0"/>
              </a:rPr>
              <a:t>User-defined object (UDO)</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cs typeface="Arial" charset="0"/>
              </a:rPr>
              <a:t>Built in into SAP Business One itself – no additional requirements</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cs typeface="Arial" charset="0"/>
              </a:rPr>
              <a:t>Please note that there is a path for extensions that has to be specified on the “Path” page in the company settings </a:t>
            </a:r>
          </a:p>
          <a:p>
            <a:pPr marL="285750" indent="-285750" defTabSz="914400" fontAlgn="base">
              <a:spcBef>
                <a:spcPts val="1625"/>
              </a:spcBef>
              <a:spcAft>
                <a:spcPct val="0"/>
              </a:spcAft>
              <a:buClr>
                <a:schemeClr val="accent1"/>
              </a:buClr>
              <a:buSzPct val="80000"/>
              <a:buFont typeface="Wingdings" pitchFamily="2" charset="2"/>
              <a:buChar char="n"/>
              <a:defRPr/>
            </a:pPr>
            <a:r>
              <a:rPr lang="en-US" sz="1600" b="1" dirty="0">
                <a:cs typeface="Arial" charset="0"/>
              </a:rPr>
              <a:t>Service Layer</a:t>
            </a:r>
          </a:p>
          <a:p>
            <a:pPr marL="830138" lvl="1" indent="-285750" defTabSz="914400" fontAlgn="base">
              <a:spcBef>
                <a:spcPts val="500"/>
              </a:spcBef>
              <a:spcAft>
                <a:spcPct val="0"/>
              </a:spcAft>
              <a:buClr>
                <a:schemeClr val="accent1"/>
              </a:buClr>
              <a:buSzPct val="80000"/>
              <a:buFont typeface="Courier New" panose="02070309020205020404" pitchFamily="49" charset="0"/>
              <a:buChar char="o"/>
              <a:defRPr/>
            </a:pPr>
            <a:r>
              <a:rPr lang="en-US" sz="1400" dirty="0">
                <a:cs typeface="Arial" charset="0"/>
              </a:rPr>
              <a:t>OData service for business objects available in server tools</a:t>
            </a:r>
          </a:p>
          <a:p>
            <a:pPr defTabSz="914400" fontAlgn="base">
              <a:spcBef>
                <a:spcPts val="1625"/>
              </a:spcBef>
              <a:spcAft>
                <a:spcPct val="0"/>
              </a:spcAft>
              <a:buClr>
                <a:schemeClr val="accent1"/>
              </a:buClr>
              <a:buSzPct val="80000"/>
              <a:defRPr/>
            </a:pPr>
            <a:endParaRPr lang="en-US" altLang="zh-CN" sz="1200" dirty="0">
              <a:latin typeface="+mn-lt"/>
            </a:endParaRPr>
          </a:p>
          <a:p>
            <a:pPr defTabSz="914400" fontAlgn="base">
              <a:spcBef>
                <a:spcPts val="1625"/>
              </a:spcBef>
              <a:spcAft>
                <a:spcPct val="0"/>
              </a:spcAft>
              <a:buClr>
                <a:schemeClr val="accent1"/>
              </a:buClr>
              <a:buSzPct val="80000"/>
              <a:defRPr/>
            </a:pPr>
            <a:br>
              <a:rPr lang="en-US" sz="1200" dirty="0">
                <a:latin typeface="+mn-lt"/>
              </a:rPr>
            </a:br>
            <a:endParaRPr lang="en-US" sz="1200" dirty="0">
              <a:latin typeface="+mn-lt"/>
            </a:endParaRPr>
          </a:p>
        </p:txBody>
      </p:sp>
    </p:spTree>
    <p:extLst>
      <p:ext uri="{BB962C8B-B14F-4D97-AF65-F5344CB8AC3E}">
        <p14:creationId xmlns:p14="http://schemas.microsoft.com/office/powerpoint/2010/main" val="321036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4001" y="504000"/>
            <a:ext cx="11186476" cy="677108"/>
          </a:xfrm>
        </p:spPr>
        <p:txBody>
          <a:bodyPr/>
          <a:lstStyle/>
          <a:p>
            <a:r>
              <a:rPr lang="en-US" altLang="zh-CN" dirty="0">
                <a:ea typeface="SimSun" pitchFamily="2" charset="-122"/>
              </a:rPr>
              <a:t>SDK Installations: Installation</a:t>
            </a:r>
            <a:br>
              <a:rPr lang="en-US" altLang="zh-CN" dirty="0">
                <a:ea typeface="SimSun" pitchFamily="2" charset="-122"/>
              </a:rPr>
            </a:br>
            <a:r>
              <a:rPr lang="en-US" sz="2000" dirty="0"/>
              <a:t>DI API and JCo</a:t>
            </a:r>
            <a:endParaRPr lang="en-US" dirty="0"/>
          </a:p>
        </p:txBody>
      </p:sp>
      <p:sp>
        <p:nvSpPr>
          <p:cNvPr id="4" name="Text Placeholder 2"/>
          <p:cNvSpPr txBox="1">
            <a:spLocks/>
          </p:cNvSpPr>
          <p:nvPr/>
        </p:nvSpPr>
        <p:spPr bwMode="gray">
          <a:xfrm>
            <a:off x="504002" y="1948279"/>
            <a:ext cx="11186475" cy="410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114300" rtl="1">
              <a:spcBef>
                <a:spcPct val="50000"/>
              </a:spcBef>
              <a:buClr>
                <a:schemeClr val="bg1"/>
              </a:buClr>
              <a:buSzPct val="25000"/>
              <a:defRPr/>
            </a:pPr>
            <a:r>
              <a:rPr lang="en-US" sz="2400" b="1" dirty="0">
                <a:solidFill>
                  <a:schemeClr val="accent3"/>
                </a:solidFill>
                <a:sym typeface="Wingdings" charset="0"/>
              </a:rPr>
              <a:t>DI API standard installation path:</a:t>
            </a:r>
          </a:p>
          <a:p>
            <a:pPr rtl="1">
              <a:spcBef>
                <a:spcPct val="50000"/>
              </a:spcBef>
              <a:buClr>
                <a:schemeClr val="bg1"/>
              </a:buClr>
              <a:buSzPct val="25000"/>
              <a:defRPr/>
            </a:pPr>
            <a:r>
              <a:rPr lang="en-US" sz="2000" dirty="0">
                <a:sym typeface="Wingdings" charset="0"/>
              </a:rPr>
              <a:t>		C:\Program Files\SAP\SAP Business One DI API (64-bit)</a:t>
            </a:r>
          </a:p>
          <a:p>
            <a:pPr rtl="1">
              <a:spcBef>
                <a:spcPct val="50000"/>
              </a:spcBef>
              <a:buClr>
                <a:schemeClr val="bg1"/>
              </a:buClr>
              <a:buSzPct val="25000"/>
              <a:defRPr/>
            </a:pPr>
            <a:r>
              <a:rPr lang="en-US" sz="2000" dirty="0">
                <a:sym typeface="Wingdings" charset="0"/>
              </a:rPr>
              <a:t>or</a:t>
            </a:r>
          </a:p>
          <a:p>
            <a:pPr rtl="1">
              <a:spcBef>
                <a:spcPct val="50000"/>
              </a:spcBef>
              <a:buClr>
                <a:schemeClr val="bg1"/>
              </a:buClr>
              <a:buSzPct val="25000"/>
              <a:defRPr/>
            </a:pPr>
            <a:r>
              <a:rPr lang="en-US" sz="2000" dirty="0">
                <a:sym typeface="Wingdings" charset="0"/>
              </a:rPr>
              <a:t>C:\Program Files(x86)\SAP\SAP Business One DI API (32-bit)</a:t>
            </a:r>
          </a:p>
          <a:p>
            <a:pPr rtl="1">
              <a:spcBef>
                <a:spcPct val="50000"/>
              </a:spcBef>
              <a:buClr>
                <a:schemeClr val="bg1"/>
              </a:buClr>
              <a:buSzPct val="25000"/>
              <a:defRPr/>
            </a:pPr>
            <a:endParaRPr lang="en-US" sz="2000" dirty="0">
              <a:sym typeface="Wingdings" charset="0"/>
            </a:endParaRPr>
          </a:p>
          <a:p>
            <a:pPr>
              <a:spcBef>
                <a:spcPct val="50000"/>
              </a:spcBef>
              <a:buSzPct val="25000"/>
              <a:defRPr/>
            </a:pPr>
            <a:r>
              <a:rPr lang="en-US" sz="2400" b="1" dirty="0">
                <a:solidFill>
                  <a:schemeClr val="accent3"/>
                </a:solidFill>
              </a:rPr>
              <a:t>JCo included in DI API installer: </a:t>
            </a:r>
          </a:p>
          <a:p>
            <a:pPr>
              <a:spcBef>
                <a:spcPct val="50000"/>
              </a:spcBef>
              <a:buSzPct val="25000"/>
              <a:defRPr/>
            </a:pPr>
            <a:r>
              <a:rPr lang="en-US" sz="2000" dirty="0"/>
              <a:t>C:\Program Files\SAP\</a:t>
            </a:r>
            <a:r>
              <a:rPr lang="en-US" sz="2000" dirty="0">
                <a:sym typeface="Wingdings" charset="0"/>
              </a:rPr>
              <a:t>SAP Business One DI API</a:t>
            </a:r>
            <a:r>
              <a:rPr lang="en-US" sz="2000" dirty="0"/>
              <a:t>\JCO\LIB (</a:t>
            </a:r>
            <a:r>
              <a:rPr lang="en-US" sz="2000" dirty="0">
                <a:sym typeface="Wingdings" charset="0"/>
              </a:rPr>
              <a:t>64-bit</a:t>
            </a:r>
            <a:r>
              <a:rPr lang="en-US" sz="2000" dirty="0"/>
              <a:t>)</a:t>
            </a:r>
          </a:p>
          <a:p>
            <a:pPr>
              <a:spcBef>
                <a:spcPct val="50000"/>
              </a:spcBef>
              <a:buSzPct val="25000"/>
              <a:defRPr/>
            </a:pPr>
            <a:r>
              <a:rPr lang="en-US" sz="2000" dirty="0"/>
              <a:t>or</a:t>
            </a:r>
          </a:p>
          <a:p>
            <a:pPr>
              <a:spcBef>
                <a:spcPct val="50000"/>
              </a:spcBef>
              <a:buSzPct val="25000"/>
              <a:defRPr/>
            </a:pPr>
            <a:r>
              <a:rPr lang="en-US" sz="2000" dirty="0"/>
              <a:t>C:\Program Files </a:t>
            </a:r>
            <a:r>
              <a:rPr lang="en-US" sz="2000" dirty="0">
                <a:sym typeface="Wingdings" charset="0"/>
              </a:rPr>
              <a:t>(x86)</a:t>
            </a:r>
            <a:r>
              <a:rPr lang="en-US" sz="2000" dirty="0"/>
              <a:t>\SAP\</a:t>
            </a:r>
            <a:r>
              <a:rPr lang="en-US" sz="2000" dirty="0">
                <a:sym typeface="Wingdings" charset="0"/>
              </a:rPr>
              <a:t>SAP Business One DI API</a:t>
            </a:r>
            <a:r>
              <a:rPr lang="en-US" sz="2000" dirty="0"/>
              <a:t>\JCO\LIB (</a:t>
            </a:r>
            <a:r>
              <a:rPr lang="en-US" sz="2000" dirty="0">
                <a:sym typeface="Wingdings" charset="0"/>
              </a:rPr>
              <a:t>32-bit</a:t>
            </a:r>
            <a:r>
              <a:rPr lang="en-US" sz="2000" dirty="0"/>
              <a:t>)</a:t>
            </a:r>
          </a:p>
        </p:txBody>
      </p:sp>
    </p:spTree>
    <p:extLst>
      <p:ext uri="{BB962C8B-B14F-4D97-AF65-F5344CB8AC3E}">
        <p14:creationId xmlns:p14="http://schemas.microsoft.com/office/powerpoint/2010/main" val="225779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ea typeface="SimSun" pitchFamily="2" charset="-122"/>
              </a:rPr>
              <a:t>SDK Installations: What is in it?</a:t>
            </a:r>
            <a:endParaRPr lang="en-US" dirty="0"/>
          </a:p>
        </p:txBody>
      </p:sp>
      <p:sp>
        <p:nvSpPr>
          <p:cNvPr id="4" name="Text Placeholder 2"/>
          <p:cNvSpPr txBox="1">
            <a:spLocks/>
          </p:cNvSpPr>
          <p:nvPr/>
        </p:nvSpPr>
        <p:spPr bwMode="gray">
          <a:xfrm>
            <a:off x="504001" y="1315233"/>
            <a:ext cx="11186475" cy="51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spcBef>
                <a:spcPct val="75000"/>
              </a:spcBef>
              <a:buClr>
                <a:schemeClr val="tx1"/>
              </a:buClr>
              <a:buSzPct val="80000"/>
              <a:buFont typeface="Wingdings" pitchFamily="2" charset="2"/>
              <a:buNone/>
            </a:pPr>
            <a:r>
              <a:rPr lang="en-US" sz="1800" dirty="0"/>
              <a:t>The SDK folder contains:</a:t>
            </a:r>
          </a:p>
          <a:p>
            <a:pPr marL="284163" lvl="1" indent="-284163">
              <a:spcBef>
                <a:spcPct val="25000"/>
              </a:spcBef>
              <a:buClr>
                <a:srgbClr val="F0AB00"/>
              </a:buClr>
              <a:buSzPct val="80000"/>
              <a:buFont typeface="Arial" pitchFamily="34" charset="0"/>
              <a:buChar char="■"/>
            </a:pPr>
            <a:r>
              <a:rPr lang="en-US" dirty="0"/>
              <a:t>Help &amp; documentation</a:t>
            </a:r>
          </a:p>
          <a:p>
            <a:pPr marL="284163" lvl="1" indent="-284163">
              <a:spcBef>
                <a:spcPct val="25000"/>
              </a:spcBef>
              <a:buClr>
                <a:srgbClr val="F0AB00"/>
              </a:buClr>
              <a:buSzPct val="80000"/>
              <a:buFont typeface="Arial" pitchFamily="34" charset="0"/>
              <a:buChar char="■"/>
            </a:pPr>
            <a:r>
              <a:rPr lang="en-US" dirty="0"/>
              <a:t>UDO library &amp; header files</a:t>
            </a:r>
          </a:p>
          <a:p>
            <a:pPr marL="284163" lvl="1" indent="-284163">
              <a:spcBef>
                <a:spcPct val="25000"/>
              </a:spcBef>
              <a:buClr>
                <a:srgbClr val="F0AB00"/>
              </a:buClr>
              <a:buSzPct val="80000"/>
              <a:buFont typeface="Arial" pitchFamily="34" charset="0"/>
              <a:buChar char="■"/>
            </a:pPr>
            <a:r>
              <a:rPr lang="en-US" dirty="0"/>
              <a:t>Samples for several platforms</a:t>
            </a:r>
          </a:p>
          <a:p>
            <a:pPr marL="582613" lvl="2" indent="-298450">
              <a:spcBef>
                <a:spcPct val="25000"/>
              </a:spcBef>
              <a:buFont typeface="Wingdings" pitchFamily="2" charset="2"/>
              <a:buChar char=""/>
            </a:pPr>
            <a:r>
              <a:rPr lang="en-US" sz="1600" dirty="0"/>
              <a:t>Visual Basic .NET</a:t>
            </a:r>
          </a:p>
          <a:p>
            <a:pPr marL="582613" lvl="2" indent="-298450">
              <a:spcBef>
                <a:spcPct val="25000"/>
              </a:spcBef>
              <a:buFont typeface="Wingdings" pitchFamily="2" charset="2"/>
              <a:buChar char=""/>
            </a:pPr>
            <a:r>
              <a:rPr lang="de-DE" sz="1600" dirty="0"/>
              <a:t>C#</a:t>
            </a:r>
            <a:endParaRPr lang="en-US" sz="1600" dirty="0"/>
          </a:p>
          <a:p>
            <a:pPr marL="284163" lvl="1" indent="-284163">
              <a:spcBef>
                <a:spcPct val="25000"/>
              </a:spcBef>
              <a:buClr>
                <a:srgbClr val="F0AB00"/>
              </a:buClr>
              <a:buSzPct val="80000"/>
              <a:buFont typeface="Arial" pitchFamily="34" charset="0"/>
              <a:buChar char="■"/>
            </a:pPr>
            <a:r>
              <a:rPr lang="en-US" dirty="0"/>
              <a:t>Samples for most major features</a:t>
            </a:r>
          </a:p>
          <a:p>
            <a:pPr marL="582613" lvl="2" indent="-298450">
              <a:spcBef>
                <a:spcPct val="25000"/>
              </a:spcBef>
              <a:buFont typeface="Wingdings" pitchFamily="2" charset="2"/>
              <a:buChar char=""/>
            </a:pPr>
            <a:r>
              <a:rPr lang="en-US" sz="1600" dirty="0"/>
              <a:t>DI API</a:t>
            </a:r>
          </a:p>
          <a:p>
            <a:pPr marL="582613" lvl="2" indent="-298450">
              <a:spcBef>
                <a:spcPct val="25000"/>
              </a:spcBef>
              <a:buFont typeface="Wingdings" pitchFamily="2" charset="2"/>
              <a:buChar char=""/>
            </a:pPr>
            <a:r>
              <a:rPr lang="en-US" sz="1600" dirty="0"/>
              <a:t>UI API</a:t>
            </a:r>
          </a:p>
          <a:p>
            <a:pPr marL="582613" lvl="2" indent="-298450">
              <a:spcBef>
                <a:spcPct val="25000"/>
              </a:spcBef>
              <a:buFont typeface="Wingdings" pitchFamily="2" charset="2"/>
              <a:buChar char=""/>
            </a:pPr>
            <a:r>
              <a:rPr lang="en-US" sz="1600" dirty="0"/>
              <a:t>DI API + UI API</a:t>
            </a:r>
          </a:p>
          <a:p>
            <a:pPr marL="582613" lvl="2" indent="-298450">
              <a:spcBef>
                <a:spcPct val="25000"/>
              </a:spcBef>
              <a:buFont typeface="Wingdings" pitchFamily="2" charset="2"/>
              <a:buChar char=""/>
            </a:pPr>
            <a:r>
              <a:rPr lang="en-US" sz="1600" dirty="0"/>
              <a:t>UDO</a:t>
            </a:r>
          </a:p>
          <a:p>
            <a:pPr marL="582613" lvl="2" indent="-298450">
              <a:spcBef>
                <a:spcPct val="25000"/>
              </a:spcBef>
              <a:buFont typeface="Wingdings" pitchFamily="2" charset="2"/>
              <a:buChar char=""/>
            </a:pPr>
            <a:r>
              <a:rPr lang="en-US" sz="1600" dirty="0"/>
              <a:t>DI Server</a:t>
            </a:r>
          </a:p>
          <a:p>
            <a:pPr marL="582613" lvl="2" indent="-298450">
              <a:spcBef>
                <a:spcPct val="25000"/>
              </a:spcBef>
              <a:buFont typeface="Wingdings" pitchFamily="2" charset="2"/>
              <a:buChar char=""/>
            </a:pPr>
            <a:r>
              <a:rPr lang="en-US" sz="1600" dirty="0"/>
              <a:t>…</a:t>
            </a:r>
          </a:p>
          <a:p>
            <a:pPr marL="284163" lvl="1" indent="-284163">
              <a:spcBef>
                <a:spcPct val="25000"/>
              </a:spcBef>
              <a:buClr>
                <a:srgbClr val="F0AB00"/>
              </a:buClr>
              <a:buSzPct val="80000"/>
              <a:buFont typeface="Arial" pitchFamily="34" charset="0"/>
              <a:buChar char="■"/>
            </a:pPr>
            <a:r>
              <a:rPr lang="en-US" dirty="0"/>
              <a:t>SDK tools</a:t>
            </a:r>
          </a:p>
          <a:p>
            <a:pPr marL="582613" lvl="2" indent="-298450">
              <a:spcBef>
                <a:spcPct val="25000"/>
              </a:spcBef>
              <a:buFont typeface="Wingdings" pitchFamily="2" charset="2"/>
              <a:buChar char=""/>
            </a:pPr>
            <a:r>
              <a:rPr lang="en-US" sz="1600" dirty="0"/>
              <a:t>Registration tools</a:t>
            </a:r>
          </a:p>
        </p:txBody>
      </p:sp>
    </p:spTree>
    <p:extLst>
      <p:ext uri="{BB962C8B-B14F-4D97-AF65-F5344CB8AC3E}">
        <p14:creationId xmlns:p14="http://schemas.microsoft.com/office/powerpoint/2010/main" val="291278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ea typeface="SimSun" pitchFamily="2" charset="-122"/>
              </a:rPr>
              <a:t>SDK Installations:</a:t>
            </a:r>
            <a:r>
              <a:rPr lang="en-US" dirty="0"/>
              <a:t> OBServer Temporary Folder</a:t>
            </a:r>
          </a:p>
        </p:txBody>
      </p:sp>
      <p:sp>
        <p:nvSpPr>
          <p:cNvPr id="4" name="Text Placeholder 2"/>
          <p:cNvSpPr txBox="1">
            <a:spLocks/>
          </p:cNvSpPr>
          <p:nvPr/>
        </p:nvSpPr>
        <p:spPr bwMode="gray">
          <a:xfrm>
            <a:off x="504001" y="1315233"/>
            <a:ext cx="11186475" cy="51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spcBef>
                <a:spcPct val="75000"/>
              </a:spcBef>
              <a:buClr>
                <a:schemeClr val="tx1"/>
              </a:buClr>
              <a:buSzPct val="80000"/>
              <a:buFont typeface="Wingdings" pitchFamily="2" charset="2"/>
              <a:buNone/>
            </a:pPr>
            <a:r>
              <a:rPr lang="en-US" sz="2800" dirty="0">
                <a:solidFill>
                  <a:schemeClr val="accent3"/>
                </a:solidFill>
              </a:rPr>
              <a:t>SAP Business One version 8.8 and lower</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b="1" dirty="0">
                <a:cs typeface="Arial" charset="0"/>
              </a:rPr>
              <a:t>ObserverDLL location</a:t>
            </a:r>
          </a:p>
          <a:p>
            <a:pPr marL="1374526" lvl="2" indent="-285750" defTabSz="914400" fontAlgn="base">
              <a:spcBef>
                <a:spcPts val="500"/>
              </a:spcBef>
              <a:spcAft>
                <a:spcPct val="0"/>
              </a:spcAft>
              <a:buClr>
                <a:schemeClr val="accent1"/>
              </a:buClr>
              <a:buFont typeface="Courier New" panose="02070309020205020404" pitchFamily="49" charset="0"/>
              <a:buChar char="o"/>
              <a:defRPr/>
            </a:pPr>
            <a:r>
              <a:rPr lang="en-US" sz="1400" dirty="0"/>
              <a:t>%temp%\SM_OBS_DLL</a:t>
            </a:r>
          </a:p>
          <a:p>
            <a:pPr marL="1374526" lvl="2" indent="-285750" defTabSz="914400" fontAlgn="base">
              <a:spcBef>
                <a:spcPts val="500"/>
              </a:spcBef>
              <a:spcAft>
                <a:spcPct val="0"/>
              </a:spcAft>
              <a:buClr>
                <a:schemeClr val="accent1"/>
              </a:buClr>
              <a:buFont typeface="Courier New" panose="02070309020205020404" pitchFamily="49" charset="0"/>
              <a:buChar char="o"/>
              <a:defRPr/>
            </a:pPr>
            <a:r>
              <a:rPr lang="en-US" sz="1400" dirty="0">
                <a:cs typeface="Arial" charset="0"/>
              </a:rPr>
              <a:t>Separate location for each user</a:t>
            </a:r>
            <a:endParaRPr lang="en-US" sz="1200" dirty="0">
              <a:cs typeface="Arial" charset="0"/>
            </a:endParaRP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b="1" dirty="0">
                <a:cs typeface="Arial" charset="0"/>
              </a:rPr>
              <a:t>ObserverDLL deletion</a:t>
            </a:r>
          </a:p>
          <a:p>
            <a:pPr marL="1374526" lvl="2" indent="-285750" defTabSz="914400" fontAlgn="base">
              <a:spcBef>
                <a:spcPts val="500"/>
              </a:spcBef>
              <a:spcAft>
                <a:spcPct val="0"/>
              </a:spcAft>
              <a:buClr>
                <a:schemeClr val="accent1"/>
              </a:buClr>
              <a:buFont typeface="Courier New" panose="02070309020205020404" pitchFamily="49" charset="0"/>
              <a:buChar char="o"/>
              <a:defRPr/>
            </a:pPr>
            <a:r>
              <a:rPr lang="en-US" sz="1400" dirty="0">
                <a:cs typeface="Arial" charset="0"/>
              </a:rPr>
              <a:t>The terminal session environment (Citrix, for example) migh</a:t>
            </a:r>
            <a:r>
              <a:rPr lang="en-US" sz="1400" dirty="0">
                <a:solidFill>
                  <a:srgbClr val="000000"/>
                </a:solidFill>
                <a:cs typeface="Arial" charset="0"/>
              </a:rPr>
              <a:t>t be set to remove the content of the user’s temporary folder.</a:t>
            </a:r>
          </a:p>
          <a:p>
            <a:pPr>
              <a:spcBef>
                <a:spcPct val="75000"/>
              </a:spcBef>
              <a:buClr>
                <a:schemeClr val="tx1"/>
              </a:buClr>
              <a:buSzPct val="80000"/>
            </a:pPr>
            <a:r>
              <a:rPr lang="en-US" sz="2800" dirty="0">
                <a:solidFill>
                  <a:schemeClr val="accent3"/>
                </a:solidFill>
              </a:rPr>
              <a:t>SAP Business One version 9.0 and higher</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b="1" dirty="0">
                <a:solidFill>
                  <a:srgbClr val="000000"/>
                </a:solidFill>
                <a:cs typeface="Arial" charset="0"/>
              </a:rPr>
              <a:t>ObserverDLL location</a:t>
            </a:r>
          </a:p>
          <a:p>
            <a:pPr marL="1374526" lvl="2" indent="-285750" defTabSz="914400" fontAlgn="base">
              <a:spcBef>
                <a:spcPts val="500"/>
              </a:spcBef>
              <a:spcAft>
                <a:spcPct val="0"/>
              </a:spcAft>
              <a:buClr>
                <a:schemeClr val="accent1"/>
              </a:buClr>
              <a:buFont typeface="Courier New" panose="02070309020205020404" pitchFamily="49" charset="0"/>
              <a:buChar char="o"/>
              <a:defRPr/>
            </a:pPr>
            <a:r>
              <a:rPr lang="en-US" sz="1400" dirty="0"/>
              <a:t>SAP\SAP Business One DI API\OBServer\</a:t>
            </a:r>
          </a:p>
          <a:p>
            <a:pPr marL="1374526" lvl="2" indent="-285750" defTabSz="914400" fontAlgn="base">
              <a:spcBef>
                <a:spcPts val="500"/>
              </a:spcBef>
              <a:spcAft>
                <a:spcPct val="0"/>
              </a:spcAft>
              <a:buClr>
                <a:schemeClr val="accent1"/>
              </a:buClr>
              <a:buFont typeface="Courier New" panose="02070309020205020404" pitchFamily="49" charset="0"/>
              <a:buChar char="o"/>
              <a:defRPr/>
            </a:pPr>
            <a:r>
              <a:rPr lang="en-US" sz="1400" dirty="0">
                <a:solidFill>
                  <a:srgbClr val="000000"/>
                </a:solidFill>
                <a:cs typeface="Arial" charset="0"/>
              </a:rPr>
              <a:t>Common location for all users</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b="1" dirty="0">
                <a:solidFill>
                  <a:srgbClr val="000000"/>
                </a:solidFill>
                <a:cs typeface="Arial" charset="0"/>
              </a:rPr>
              <a:t>ObserverDLL deletion</a:t>
            </a:r>
          </a:p>
          <a:p>
            <a:pPr marL="1374526" lvl="2" indent="-285750" defTabSz="914400" fontAlgn="base">
              <a:spcBef>
                <a:spcPts val="500"/>
              </a:spcBef>
              <a:spcAft>
                <a:spcPct val="0"/>
              </a:spcAft>
              <a:buClr>
                <a:schemeClr val="accent1"/>
              </a:buClr>
              <a:buFont typeface="Courier New" panose="02070309020205020404" pitchFamily="49" charset="0"/>
              <a:buChar char="o"/>
              <a:defRPr/>
            </a:pPr>
            <a:r>
              <a:rPr lang="en-US" sz="1400" dirty="0">
                <a:cs typeface="Arial" charset="0"/>
              </a:rPr>
              <a:t>The terminal environment will not delete the folder, as it’s par</a:t>
            </a:r>
            <a:r>
              <a:rPr lang="en-US" sz="1400" dirty="0">
                <a:solidFill>
                  <a:srgbClr val="000000"/>
                </a:solidFill>
                <a:cs typeface="Arial" charset="0"/>
              </a:rPr>
              <a:t>t of the DI API installation.</a:t>
            </a:r>
          </a:p>
          <a:p>
            <a:pPr>
              <a:spcBef>
                <a:spcPct val="75000"/>
              </a:spcBef>
              <a:buClr>
                <a:schemeClr val="tx1"/>
              </a:buClr>
              <a:buSzPct val="80000"/>
              <a:buFont typeface="Wingdings" pitchFamily="2" charset="2"/>
              <a:buNone/>
            </a:pPr>
            <a:endParaRPr lang="en-US" sz="1800" dirty="0"/>
          </a:p>
          <a:p>
            <a:pPr>
              <a:spcBef>
                <a:spcPct val="75000"/>
              </a:spcBef>
              <a:buClr>
                <a:schemeClr val="tx1"/>
              </a:buClr>
              <a:buSzPct val="80000"/>
              <a:buFont typeface="Wingdings" pitchFamily="2" charset="2"/>
              <a:buNone/>
            </a:pPr>
            <a:endParaRPr lang="en-US" sz="1800" dirty="0"/>
          </a:p>
          <a:p>
            <a:pPr>
              <a:spcBef>
                <a:spcPct val="75000"/>
              </a:spcBef>
              <a:buClr>
                <a:schemeClr val="tx1"/>
              </a:buClr>
              <a:buSzPct val="80000"/>
              <a:buFont typeface="Wingdings" pitchFamily="2" charset="2"/>
              <a:buNone/>
            </a:pPr>
            <a:endParaRPr lang="en-US" sz="1600" dirty="0"/>
          </a:p>
        </p:txBody>
      </p:sp>
      <p:sp>
        <p:nvSpPr>
          <p:cNvPr id="5" name="TextBox 4">
            <a:extLst>
              <a:ext uri="{FF2B5EF4-FFF2-40B4-BE49-F238E27FC236}">
                <a16:creationId xmlns:a16="http://schemas.microsoft.com/office/drawing/2014/main" id="{06705878-00B8-4E74-8B90-C2C22BBFF444}"/>
              </a:ext>
            </a:extLst>
          </p:cNvPr>
          <p:cNvSpPr txBox="1"/>
          <p:nvPr/>
        </p:nvSpPr>
        <p:spPr>
          <a:xfrm rot="20777651">
            <a:off x="6776580" y="4722313"/>
            <a:ext cx="4400327" cy="430887"/>
          </a:xfrm>
          <a:prstGeom prst="rect">
            <a:avLst/>
          </a:prstGeom>
          <a:solidFill>
            <a:srgbClr val="FFC000"/>
          </a:solidFill>
          <a:ln w="19050">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 Faster DI API connection </a:t>
            </a:r>
            <a:endParaRPr lang="sk-SK" sz="2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187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dirty="0">
                <a:ea typeface="SimSun" pitchFamily="2" charset="-122"/>
              </a:rPr>
              <a:t>SDK Installations:</a:t>
            </a:r>
            <a:r>
              <a:rPr lang="en-US" dirty="0"/>
              <a:t> 64-bit Computing Support</a:t>
            </a:r>
          </a:p>
        </p:txBody>
      </p:sp>
      <p:sp>
        <p:nvSpPr>
          <p:cNvPr id="4" name="Text Placeholder 2"/>
          <p:cNvSpPr txBox="1">
            <a:spLocks/>
          </p:cNvSpPr>
          <p:nvPr/>
        </p:nvSpPr>
        <p:spPr bwMode="gray">
          <a:xfrm>
            <a:off x="504001" y="1978117"/>
            <a:ext cx="5032503" cy="290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spcBef>
                <a:spcPct val="75000"/>
              </a:spcBef>
              <a:buClr>
                <a:schemeClr val="tx1"/>
              </a:buClr>
              <a:buSzPct val="80000"/>
              <a:buFont typeface="Wingdings" pitchFamily="2" charset="2"/>
              <a:buNone/>
            </a:pPr>
            <a:r>
              <a:rPr lang="en-US" sz="2800" dirty="0">
                <a:solidFill>
                  <a:schemeClr val="accent3"/>
                </a:solidFill>
              </a:rPr>
              <a:t>Benefits:</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dirty="0">
                <a:cs typeface="Arial" charset="0"/>
              </a:rPr>
              <a:t>Better performance</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dirty="0">
                <a:cs typeface="Arial" charset="0"/>
              </a:rPr>
              <a:t>More powerful add-ons</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dirty="0">
                <a:cs typeface="Arial" charset="0"/>
              </a:rPr>
              <a:t>Full use of client computer memory</a:t>
            </a:r>
          </a:p>
          <a:p>
            <a:pPr marL="830138" lvl="1" indent="-285750" defTabSz="914400" fontAlgn="base">
              <a:spcBef>
                <a:spcPts val="1625"/>
              </a:spcBef>
              <a:spcAft>
                <a:spcPct val="0"/>
              </a:spcAft>
              <a:buClr>
                <a:schemeClr val="accent1"/>
              </a:buClr>
              <a:buSzPct val="80000"/>
              <a:buFont typeface="Wingdings" pitchFamily="2" charset="2"/>
              <a:buChar char="n"/>
              <a:defRPr/>
            </a:pPr>
            <a:r>
              <a:rPr lang="en-US" sz="1800" dirty="0">
                <a:cs typeface="Arial" charset="0"/>
              </a:rPr>
              <a:t>Integration with other 64-bit applications</a:t>
            </a:r>
          </a:p>
        </p:txBody>
      </p:sp>
    </p:spTree>
    <p:extLst>
      <p:ext uri="{BB962C8B-B14F-4D97-AF65-F5344CB8AC3E}">
        <p14:creationId xmlns:p14="http://schemas.microsoft.com/office/powerpoint/2010/main" val="2926418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9DB9BD0891AA2E10000000A422035\s003.ppt"/>
  <p:tag name="READONLY" val="0"/>
  <p:tag name="LOIOGUID" val="F0AEBC359D924AE8B8426EBA473BAAEA"/>
  <p:tag name="_SIGNATURE" val="29389"/>
  <p:tag name="_SLIDEID" val="268"/>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9DB9BD0891AA2E10000000A422035\s003.ppt"/>
  <p:tag name="READONLY" val="0"/>
  <p:tag name="LOIOGUID" val="F0AEBC359D924AE8B8426EBA473BAAEA"/>
  <p:tag name="_SIGNATURE" val="29389"/>
  <p:tag name="_SLIDEID" val="268"/>
</p:tagLst>
</file>

<file path=ppt/tags/tag6.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9DB9BD0891AA2E10000000A422035\s003.ppt"/>
  <p:tag name="READONLY" val="0"/>
  <p:tag name="LOIOGUID" val="F0AEBC359D924AE8B8426EBA473BAAEA"/>
  <p:tag name="_SIGNATURE" val="29389"/>
  <p:tag name="_SLIDEID" val="268"/>
</p:tagLst>
</file>

<file path=ppt/tags/tag7.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9DB9BD0891AA2E10000000A422035\s003.ppt"/>
  <p:tag name="READONLY" val="0"/>
  <p:tag name="LOIOGUID" val="F0AEBC359D924AE8B8426EBA473BAAEA"/>
  <p:tag name="_SIGNATURE" val="29389"/>
  <p:tag name="_SLIDEID" val="268"/>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schemas.microsoft.com/office/2006/documentManagement/types"/>
    <ds:schemaRef ds:uri="http://purl.org/dc/elements/1.1/"/>
    <ds:schemaRef ds:uri="1f6b8702-ff64-493f-af7e-9281170a6e8c"/>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3fae74cb-f942-4bac-8069-91b943c92c56"/>
    <ds:schemaRef ds:uri="http://www.w3.org/XML/1998/namespace"/>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F97137F1-3118-489E-AB27-68D3C05B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32</TotalTime>
  <Words>3154</Words>
  <Application>Microsoft Office PowerPoint</Application>
  <PresentationFormat>Custom</PresentationFormat>
  <Paragraphs>420</Paragraphs>
  <Slides>33</Slides>
  <Notes>33</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ＭＳ Ｐゴシック</vt:lpstr>
      <vt:lpstr>SimSun</vt:lpstr>
      <vt:lpstr>Arial</vt:lpstr>
      <vt:lpstr>Arial Unicode MS</vt:lpstr>
      <vt:lpstr>Courier New</vt:lpstr>
      <vt:lpstr>Symbol</vt:lpstr>
      <vt:lpstr>Wingdings</vt:lpstr>
      <vt:lpstr>Wingdings</vt:lpstr>
      <vt:lpstr>ヒラギノ角ゴ Pro W3</vt:lpstr>
      <vt:lpstr>SAP 2019 16x9 white</vt:lpstr>
      <vt:lpstr>SAP 2019 16x9 blue</vt:lpstr>
      <vt:lpstr>TB 1300 – SAP Business One SDK SDK Installation and Support Process</vt:lpstr>
      <vt:lpstr>Agenda</vt:lpstr>
      <vt:lpstr>SDK Installation</vt:lpstr>
      <vt:lpstr>SDK Installation: Topic Objectives</vt:lpstr>
      <vt:lpstr>SDK Installations: SDK Components </vt:lpstr>
      <vt:lpstr>SDK Installations: Installation DI API and JCo</vt:lpstr>
      <vt:lpstr>SDK Installations: What is in it?</vt:lpstr>
      <vt:lpstr>SDK Installations: OBServer Temporary Folder</vt:lpstr>
      <vt:lpstr>SDK Installations: 64-bit Computing Support</vt:lpstr>
      <vt:lpstr>Support Process</vt:lpstr>
      <vt:lpstr>Support Process: Topic Objectives</vt:lpstr>
      <vt:lpstr>Support Process</vt:lpstr>
      <vt:lpstr>Support Process Component list</vt:lpstr>
      <vt:lpstr>Support Process Typical flows for customer incidents</vt:lpstr>
      <vt:lpstr>Partners Support Process: Product Improvements Continuous Influence</vt:lpstr>
      <vt:lpstr>SAP Support Portal</vt:lpstr>
      <vt:lpstr>SAP Support Portal: Topic Objectives</vt:lpstr>
      <vt:lpstr>SAP Support Portal</vt:lpstr>
      <vt:lpstr>SAP Support Portal Create a customer incident</vt:lpstr>
      <vt:lpstr>SAP Support Portal Software downloads</vt:lpstr>
      <vt:lpstr>SAP Support Portal: License Ordering SAP HANA Database Engine</vt:lpstr>
      <vt:lpstr>SAP Support Portal: License Ordering SAP Business One, version for SAP HANA</vt:lpstr>
      <vt:lpstr>SAP Support Portal: Naming Convention Motivation</vt:lpstr>
      <vt:lpstr>SAP Support Portal Overview: Naming Convention Solution</vt:lpstr>
      <vt:lpstr>SAP Support Portal: Naming Convention Why?</vt:lpstr>
      <vt:lpstr>SAP Support Portal: Naming Convention How?</vt:lpstr>
      <vt:lpstr>SAP Support Portal : Naming Convention Process</vt:lpstr>
      <vt:lpstr>SAP Support Portal: SAP Note Search</vt:lpstr>
      <vt:lpstr>Additional Useful Sites</vt:lpstr>
      <vt:lpstr>SAP Support Portal: Topic Objectives</vt:lpstr>
      <vt:lpstr>Additional useful sites: SAP Community</vt:lpstr>
      <vt:lpstr>Additional Useful Sites: SAP Learning Hub</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SDK Installation and Support Process</dc:title>
  <dc:creator>krisztian.papai@sap.com</dc:creator>
  <cp:keywords>2019/16:9/white</cp:keywords>
  <cp:lastModifiedBy>Papai, Krisztian</cp:lastModifiedBy>
  <cp:revision>13</cp:revision>
  <dcterms:created xsi:type="dcterms:W3CDTF">2019-01-14T14:01:02Z</dcterms:created>
  <dcterms:modified xsi:type="dcterms:W3CDTF">2019-07-10T07:14:00Z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