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6"/>
  </p:notesMasterIdLst>
  <p:handoutMasterIdLst>
    <p:handoutMasterId r:id="rId37"/>
  </p:handoutMasterIdLst>
  <p:sldIdLst>
    <p:sldId id="447" r:id="rId6"/>
    <p:sldId id="364" r:id="rId7"/>
    <p:sldId id="258" r:id="rId8"/>
    <p:sldId id="850" r:id="rId9"/>
    <p:sldId id="429" r:id="rId10"/>
    <p:sldId id="821" r:id="rId11"/>
    <p:sldId id="822" r:id="rId12"/>
    <p:sldId id="823" r:id="rId13"/>
    <p:sldId id="825" r:id="rId14"/>
    <p:sldId id="836" r:id="rId15"/>
    <p:sldId id="826" r:id="rId16"/>
    <p:sldId id="827" r:id="rId17"/>
    <p:sldId id="829" r:id="rId18"/>
    <p:sldId id="851" r:id="rId19"/>
    <p:sldId id="835" r:id="rId20"/>
    <p:sldId id="830" r:id="rId21"/>
    <p:sldId id="831" r:id="rId22"/>
    <p:sldId id="832" r:id="rId23"/>
    <p:sldId id="833" r:id="rId24"/>
    <p:sldId id="834" r:id="rId25"/>
    <p:sldId id="837" r:id="rId26"/>
    <p:sldId id="852" r:id="rId27"/>
    <p:sldId id="841" r:id="rId28"/>
    <p:sldId id="842" r:id="rId29"/>
    <p:sldId id="843" r:id="rId30"/>
    <p:sldId id="844" r:id="rId31"/>
    <p:sldId id="853" r:id="rId32"/>
    <p:sldId id="848" r:id="rId33"/>
    <p:sldId id="849" r:id="rId34"/>
    <p:sldId id="265" r:id="rId3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5DD29-AA10-441A-84C3-C24A0952D0F2}" v="12" dt="2019-07-09T10:36:19.53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984" autoAdjust="0"/>
  </p:normalViewPr>
  <p:slideViewPr>
    <p:cSldViewPr snapToGrid="0" showGuides="1">
      <p:cViewPr varScale="1">
        <p:scale>
          <a:sx n="61" d="100"/>
          <a:sy n="61" d="100"/>
        </p:scale>
        <p:origin x="1426" y="5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alom, Raz" userId="a44e4199-10bb-4051-9e8f-f612f3ddb723" providerId="ADAL" clId="{91609A29-D5D6-492A-A921-1F53A214ADCD}"/>
  </pc:docChgLst>
  <pc:docChgLst>
    <pc:chgData name="Papai, Krisztian" userId="45ce17a5-7050-4b06-9306-4e3e15f2359a" providerId="ADAL" clId="{FDBCF222-53E3-4AFF-8BB4-07C4258E39A7}"/>
  </pc:docChgLst>
  <pc:docChgLst>
    <pc:chgData name="Papai, Krisztian" userId="45ce17a5-7050-4b06-9306-4e3e15f2359a" providerId="ADAL" clId="{4285DD29-AA10-441A-84C3-C24A0952D0F2}"/>
    <pc:docChg chg="modSld">
      <pc:chgData name="Papai, Krisztian" userId="45ce17a5-7050-4b06-9306-4e3e15f2359a" providerId="ADAL" clId="{4285DD29-AA10-441A-84C3-C24A0952D0F2}" dt="2019-07-09T10:36:19.534" v="11" actId="2711"/>
      <pc:docMkLst>
        <pc:docMk/>
      </pc:docMkLst>
      <pc:sldChg chg="modNotesTx">
        <pc:chgData name="Papai, Krisztian" userId="45ce17a5-7050-4b06-9306-4e3e15f2359a" providerId="ADAL" clId="{4285DD29-AA10-441A-84C3-C24A0952D0F2}" dt="2019-07-09T10:35:36.702" v="5" actId="255"/>
        <pc:sldMkLst>
          <pc:docMk/>
          <pc:sldMk cId="3602749482" sldId="364"/>
        </pc:sldMkLst>
      </pc:sldChg>
      <pc:sldChg chg="modNotesTx">
        <pc:chgData name="Papai, Krisztian" userId="45ce17a5-7050-4b06-9306-4e3e15f2359a" providerId="ADAL" clId="{4285DD29-AA10-441A-84C3-C24A0952D0F2}" dt="2019-07-09T10:35:45.244" v="7" actId="207"/>
        <pc:sldMkLst>
          <pc:docMk/>
          <pc:sldMk cId="1693693568" sldId="429"/>
        </pc:sldMkLst>
      </pc:sldChg>
      <pc:sldChg chg="modSp modNotesTx">
        <pc:chgData name="Papai, Krisztian" userId="45ce17a5-7050-4b06-9306-4e3e15f2359a" providerId="ADAL" clId="{4285DD29-AA10-441A-84C3-C24A0952D0F2}" dt="2019-07-09T10:35:33.532" v="4" actId="207"/>
        <pc:sldMkLst>
          <pc:docMk/>
          <pc:sldMk cId="3262179408" sldId="447"/>
        </pc:sldMkLst>
        <pc:spChg chg="mod">
          <ac:chgData name="Papai, Krisztian" userId="45ce17a5-7050-4b06-9306-4e3e15f2359a" providerId="ADAL" clId="{4285DD29-AA10-441A-84C3-C24A0952D0F2}" dt="2019-07-08T07:59:50.012" v="3" actId="20577"/>
          <ac:spMkLst>
            <pc:docMk/>
            <pc:sldMk cId="3262179408" sldId="447"/>
            <ac:spMk id="35" creationId="{00000000-0000-0000-0000-000000000000}"/>
          </ac:spMkLst>
        </pc:spChg>
      </pc:sldChg>
      <pc:sldChg chg="modNotesTx">
        <pc:chgData name="Papai, Krisztian" userId="45ce17a5-7050-4b06-9306-4e3e15f2359a" providerId="ADAL" clId="{4285DD29-AA10-441A-84C3-C24A0952D0F2}" dt="2019-07-09T10:36:19.534" v="11" actId="2711"/>
        <pc:sldMkLst>
          <pc:docMk/>
          <pc:sldMk cId="1855377763" sldId="849"/>
        </pc:sldMkLst>
      </pc:sldChg>
      <pc:sldChg chg="modNotesTx">
        <pc:chgData name="Papai, Krisztian" userId="45ce17a5-7050-4b06-9306-4e3e15f2359a" providerId="ADAL" clId="{4285DD29-AA10-441A-84C3-C24A0952D0F2}" dt="2019-07-09T10:35:42.637" v="6" actId="207"/>
        <pc:sldMkLst>
          <pc:docMk/>
          <pc:sldMk cId="205532385" sldId="850"/>
        </pc:sldMkLst>
      </pc:sldChg>
      <pc:sldChg chg="modNotesTx">
        <pc:chgData name="Papai, Krisztian" userId="45ce17a5-7050-4b06-9306-4e3e15f2359a" providerId="ADAL" clId="{4285DD29-AA10-441A-84C3-C24A0952D0F2}" dt="2019-07-09T10:35:54.828" v="8" actId="207"/>
        <pc:sldMkLst>
          <pc:docMk/>
          <pc:sldMk cId="2131926957" sldId="851"/>
        </pc:sldMkLst>
      </pc:sldChg>
      <pc:sldChg chg="modNotesTx">
        <pc:chgData name="Papai, Krisztian" userId="45ce17a5-7050-4b06-9306-4e3e15f2359a" providerId="ADAL" clId="{4285DD29-AA10-441A-84C3-C24A0952D0F2}" dt="2019-07-09T10:36:01.236" v="9" actId="207"/>
        <pc:sldMkLst>
          <pc:docMk/>
          <pc:sldMk cId="2122271129" sldId="852"/>
        </pc:sldMkLst>
      </pc:sldChg>
      <pc:sldChg chg="modNotesTx">
        <pc:chgData name="Papai, Krisztian" userId="45ce17a5-7050-4b06-9306-4e3e15f2359a" providerId="ADAL" clId="{4285DD29-AA10-441A-84C3-C24A0952D0F2}" dt="2019-07-09T10:36:04.892" v="10" actId="207"/>
        <pc:sldMkLst>
          <pc:docMk/>
          <pc:sldMk cId="2388229393" sldId="853"/>
        </pc:sldMkLst>
      </pc:sldChg>
    </pc:docChg>
  </pc:docChgLst>
  <pc:docChgLst>
    <pc:chgData name="Papai, Krisztian" userId="45ce17a5-7050-4b06-9306-4e3e15f2359a" providerId="ADAL" clId="{6B94DE38-93ED-4F04-AFC9-6868AC4F3B43}"/>
    <pc:docChg chg="undo custSel addSld delSld modSld">
      <pc:chgData name="Papai, Krisztian" userId="45ce17a5-7050-4b06-9306-4e3e15f2359a" providerId="ADAL" clId="{6B94DE38-93ED-4F04-AFC9-6868AC4F3B43}" dt="2019-05-21T10:08:04.534" v="3056" actId="20577"/>
      <pc:docMkLst>
        <pc:docMk/>
      </pc:docMkLst>
      <pc:sldChg chg="modNotesTx">
        <pc:chgData name="Papai, Krisztian" userId="45ce17a5-7050-4b06-9306-4e3e15f2359a" providerId="ADAL" clId="{6B94DE38-93ED-4F04-AFC9-6868AC4F3B43}" dt="2019-05-20T16:32:26.221" v="14" actId="20577"/>
        <pc:sldMkLst>
          <pc:docMk/>
          <pc:sldMk cId="1528099809" sldId="258"/>
        </pc:sldMkLst>
      </pc:sldChg>
      <pc:sldChg chg="modSp add">
        <pc:chgData name="Papai, Krisztian" userId="45ce17a5-7050-4b06-9306-4e3e15f2359a" providerId="ADAL" clId="{6B94DE38-93ED-4F04-AFC9-6868AC4F3B43}" dt="2019-04-29T06:44:44.141" v="4"/>
        <pc:sldMkLst>
          <pc:docMk/>
          <pc:sldMk cId="3602749482" sldId="364"/>
        </pc:sldMkLst>
        <pc:spChg chg="mod">
          <ac:chgData name="Papai, Krisztian" userId="45ce17a5-7050-4b06-9306-4e3e15f2359a" providerId="ADAL" clId="{6B94DE38-93ED-4F04-AFC9-6868AC4F3B43}" dt="2019-04-29T06:44:44.141" v="4"/>
          <ac:spMkLst>
            <pc:docMk/>
            <pc:sldMk cId="3602749482" sldId="364"/>
            <ac:spMk id="2" creationId="{BB966D6B-CED5-4512-A047-363CD7187A53}"/>
          </ac:spMkLst>
        </pc:spChg>
      </pc:sldChg>
      <pc:sldChg chg="modNotesTx">
        <pc:chgData name="Papai, Krisztian" userId="45ce17a5-7050-4b06-9306-4e3e15f2359a" providerId="ADAL" clId="{6B94DE38-93ED-4F04-AFC9-6868AC4F3B43}" dt="2019-05-20T16:38:19.644" v="191" actId="20577"/>
        <pc:sldMkLst>
          <pc:docMk/>
          <pc:sldMk cId="1693693568" sldId="429"/>
        </pc:sldMkLst>
      </pc:sldChg>
      <pc:sldChg chg="modSp modNotesTx">
        <pc:chgData name="Papai, Krisztian" userId="45ce17a5-7050-4b06-9306-4e3e15f2359a" providerId="ADAL" clId="{6B94DE38-93ED-4F04-AFC9-6868AC4F3B43}" dt="2019-04-29T06:45:10.388" v="7" actId="113"/>
        <pc:sldMkLst>
          <pc:docMk/>
          <pc:sldMk cId="3262179408" sldId="447"/>
        </pc:sldMkLst>
        <pc:spChg chg="mod">
          <ac:chgData name="Papai, Krisztian" userId="45ce17a5-7050-4b06-9306-4e3e15f2359a" providerId="ADAL" clId="{6B94DE38-93ED-4F04-AFC9-6868AC4F3B43}" dt="2019-04-29T06:44:12.414" v="2" actId="20577"/>
          <ac:spMkLst>
            <pc:docMk/>
            <pc:sldMk cId="3262179408" sldId="447"/>
            <ac:spMk id="35" creationId="{00000000-0000-0000-0000-000000000000}"/>
          </ac:spMkLst>
        </pc:spChg>
      </pc:sldChg>
      <pc:sldChg chg="modNotesTx">
        <pc:chgData name="Papai, Krisztian" userId="45ce17a5-7050-4b06-9306-4e3e15f2359a" providerId="ADAL" clId="{6B94DE38-93ED-4F04-AFC9-6868AC4F3B43}" dt="2019-05-20T16:40:06.771" v="215" actId="20577"/>
        <pc:sldMkLst>
          <pc:docMk/>
          <pc:sldMk cId="60843499" sldId="821"/>
        </pc:sldMkLst>
      </pc:sldChg>
      <pc:sldChg chg="modNotesTx">
        <pc:chgData name="Papai, Krisztian" userId="45ce17a5-7050-4b06-9306-4e3e15f2359a" providerId="ADAL" clId="{6B94DE38-93ED-4F04-AFC9-6868AC4F3B43}" dt="2019-05-20T16:40:45.434" v="220" actId="20577"/>
        <pc:sldMkLst>
          <pc:docMk/>
          <pc:sldMk cId="1089673466" sldId="822"/>
        </pc:sldMkLst>
      </pc:sldChg>
      <pc:sldChg chg="modNotesTx">
        <pc:chgData name="Papai, Krisztian" userId="45ce17a5-7050-4b06-9306-4e3e15f2359a" providerId="ADAL" clId="{6B94DE38-93ED-4F04-AFC9-6868AC4F3B43}" dt="2019-05-20T16:41:16.147" v="222" actId="20577"/>
        <pc:sldMkLst>
          <pc:docMk/>
          <pc:sldMk cId="253187078" sldId="823"/>
        </pc:sldMkLst>
      </pc:sldChg>
      <pc:sldChg chg="modNotesTx">
        <pc:chgData name="Papai, Krisztian" userId="45ce17a5-7050-4b06-9306-4e3e15f2359a" providerId="ADAL" clId="{6B94DE38-93ED-4F04-AFC9-6868AC4F3B43}" dt="2019-05-20T16:42:01.595" v="223" actId="20577"/>
        <pc:sldMkLst>
          <pc:docMk/>
          <pc:sldMk cId="3166304500" sldId="825"/>
        </pc:sldMkLst>
      </pc:sldChg>
      <pc:sldChg chg="modNotesTx">
        <pc:chgData name="Papai, Krisztian" userId="45ce17a5-7050-4b06-9306-4e3e15f2359a" providerId="ADAL" clId="{6B94DE38-93ED-4F04-AFC9-6868AC4F3B43}" dt="2019-05-20T16:45:19.379" v="302" actId="20577"/>
        <pc:sldMkLst>
          <pc:docMk/>
          <pc:sldMk cId="1994121969" sldId="826"/>
        </pc:sldMkLst>
      </pc:sldChg>
      <pc:sldChg chg="modNotesTx">
        <pc:chgData name="Papai, Krisztian" userId="45ce17a5-7050-4b06-9306-4e3e15f2359a" providerId="ADAL" clId="{6B94DE38-93ED-4F04-AFC9-6868AC4F3B43}" dt="2019-05-20T16:45:36.690" v="303" actId="20577"/>
        <pc:sldMkLst>
          <pc:docMk/>
          <pc:sldMk cId="1773055429" sldId="827"/>
        </pc:sldMkLst>
      </pc:sldChg>
      <pc:sldChg chg="modNotesTx">
        <pc:chgData name="Papai, Krisztian" userId="45ce17a5-7050-4b06-9306-4e3e15f2359a" providerId="ADAL" clId="{6B94DE38-93ED-4F04-AFC9-6868AC4F3B43}" dt="2019-05-20T16:45:53.066" v="304" actId="20577"/>
        <pc:sldMkLst>
          <pc:docMk/>
          <pc:sldMk cId="690447795" sldId="829"/>
        </pc:sldMkLst>
      </pc:sldChg>
      <pc:sldChg chg="modNotesTx">
        <pc:chgData name="Papai, Krisztian" userId="45ce17a5-7050-4b06-9306-4e3e15f2359a" providerId="ADAL" clId="{6B94DE38-93ED-4F04-AFC9-6868AC4F3B43}" dt="2019-05-21T06:24:42.051" v="864" actId="20577"/>
        <pc:sldMkLst>
          <pc:docMk/>
          <pc:sldMk cId="3984167407" sldId="830"/>
        </pc:sldMkLst>
      </pc:sldChg>
      <pc:sldChg chg="addSp modSp modNotesTx">
        <pc:chgData name="Papai, Krisztian" userId="45ce17a5-7050-4b06-9306-4e3e15f2359a" providerId="ADAL" clId="{6B94DE38-93ED-4F04-AFC9-6868AC4F3B43}" dt="2019-05-21T06:28:17.938" v="1037" actId="313"/>
        <pc:sldMkLst>
          <pc:docMk/>
          <pc:sldMk cId="1636999458" sldId="831"/>
        </pc:sldMkLst>
        <pc:spChg chg="add mod">
          <ac:chgData name="Papai, Krisztian" userId="45ce17a5-7050-4b06-9306-4e3e15f2359a" providerId="ADAL" clId="{6B94DE38-93ED-4F04-AFC9-6868AC4F3B43}" dt="2019-05-21T06:26:45.738" v="995" actId="571"/>
          <ac:spMkLst>
            <pc:docMk/>
            <pc:sldMk cId="1636999458" sldId="831"/>
            <ac:spMk id="6" creationId="{4E83F26E-2591-4F7B-A4E4-476682BDC092}"/>
          </ac:spMkLst>
        </pc:spChg>
      </pc:sldChg>
      <pc:sldChg chg="addSp delSp modNotesTx">
        <pc:chgData name="Papai, Krisztian" userId="45ce17a5-7050-4b06-9306-4e3e15f2359a" providerId="ADAL" clId="{6B94DE38-93ED-4F04-AFC9-6868AC4F3B43}" dt="2019-05-21T06:30:39.413" v="1193" actId="20577"/>
        <pc:sldMkLst>
          <pc:docMk/>
          <pc:sldMk cId="2782052157" sldId="832"/>
        </pc:sldMkLst>
        <pc:spChg chg="add del">
          <ac:chgData name="Papai, Krisztian" userId="45ce17a5-7050-4b06-9306-4e3e15f2359a" providerId="ADAL" clId="{6B94DE38-93ED-4F04-AFC9-6868AC4F3B43}" dt="2019-05-21T06:26:10.234" v="974"/>
          <ac:spMkLst>
            <pc:docMk/>
            <pc:sldMk cId="2782052157" sldId="832"/>
            <ac:spMk id="2" creationId="{E1C9E83B-3F8E-4F5F-9ED8-DC6F76C0AA60}"/>
          </ac:spMkLst>
        </pc:spChg>
      </pc:sldChg>
      <pc:sldChg chg="modSp modNotesTx">
        <pc:chgData name="Papai, Krisztian" userId="45ce17a5-7050-4b06-9306-4e3e15f2359a" providerId="ADAL" clId="{6B94DE38-93ED-4F04-AFC9-6868AC4F3B43}" dt="2019-05-21T06:32:43.863" v="1204" actId="1076"/>
        <pc:sldMkLst>
          <pc:docMk/>
          <pc:sldMk cId="1182868029" sldId="833"/>
        </pc:sldMkLst>
        <pc:spChg chg="mod">
          <ac:chgData name="Papai, Krisztian" userId="45ce17a5-7050-4b06-9306-4e3e15f2359a" providerId="ADAL" clId="{6B94DE38-93ED-4F04-AFC9-6868AC4F3B43}" dt="2019-05-21T06:32:33.562" v="1199" actId="1076"/>
          <ac:spMkLst>
            <pc:docMk/>
            <pc:sldMk cId="1182868029" sldId="833"/>
            <ac:spMk id="5" creationId="{00000000-0000-0000-0000-000000000000}"/>
          </ac:spMkLst>
        </pc:spChg>
        <pc:picChg chg="mod">
          <ac:chgData name="Papai, Krisztian" userId="45ce17a5-7050-4b06-9306-4e3e15f2359a" providerId="ADAL" clId="{6B94DE38-93ED-4F04-AFC9-6868AC4F3B43}" dt="2019-05-21T06:32:43.863" v="1204" actId="1076"/>
          <ac:picMkLst>
            <pc:docMk/>
            <pc:sldMk cId="1182868029" sldId="833"/>
            <ac:picMk id="3074" creationId="{36F28722-3CDE-4424-BDC3-DC3E2E03E09F}"/>
          </ac:picMkLst>
        </pc:picChg>
      </pc:sldChg>
      <pc:sldChg chg="modSp modNotesTx">
        <pc:chgData name="Papai, Krisztian" userId="45ce17a5-7050-4b06-9306-4e3e15f2359a" providerId="ADAL" clId="{6B94DE38-93ED-4F04-AFC9-6868AC4F3B43}" dt="2019-05-21T06:33:47.994" v="1216" actId="20577"/>
        <pc:sldMkLst>
          <pc:docMk/>
          <pc:sldMk cId="834281799" sldId="834"/>
        </pc:sldMkLst>
        <pc:spChg chg="mod">
          <ac:chgData name="Papai, Krisztian" userId="45ce17a5-7050-4b06-9306-4e3e15f2359a" providerId="ADAL" clId="{6B94DE38-93ED-4F04-AFC9-6868AC4F3B43}" dt="2019-05-21T06:33:02.390" v="1205"/>
          <ac:spMkLst>
            <pc:docMk/>
            <pc:sldMk cId="834281799" sldId="834"/>
            <ac:spMk id="5" creationId="{00000000-0000-0000-0000-000000000000}"/>
          </ac:spMkLst>
        </pc:spChg>
        <pc:spChg chg="mod">
          <ac:chgData name="Papai, Krisztian" userId="45ce17a5-7050-4b06-9306-4e3e15f2359a" providerId="ADAL" clId="{6B94DE38-93ED-4F04-AFC9-6868AC4F3B43}" dt="2019-05-21T06:33:36.066" v="1215" actId="14100"/>
          <ac:spMkLst>
            <pc:docMk/>
            <pc:sldMk cId="834281799" sldId="834"/>
            <ac:spMk id="6" creationId="{6692D789-8B43-4E71-BFBB-C854946C4CBE}"/>
          </ac:spMkLst>
        </pc:spChg>
        <pc:picChg chg="mod">
          <ac:chgData name="Papai, Krisztian" userId="45ce17a5-7050-4b06-9306-4e3e15f2359a" providerId="ADAL" clId="{6B94DE38-93ED-4F04-AFC9-6868AC4F3B43}" dt="2019-05-21T06:33:16.935" v="1209" actId="1076"/>
          <ac:picMkLst>
            <pc:docMk/>
            <pc:sldMk cId="834281799" sldId="834"/>
            <ac:picMk id="2" creationId="{986BD7C5-9365-44D4-8C9C-BE460CA1C06A}"/>
          </ac:picMkLst>
        </pc:picChg>
        <pc:picChg chg="mod">
          <ac:chgData name="Papai, Krisztian" userId="45ce17a5-7050-4b06-9306-4e3e15f2359a" providerId="ADAL" clId="{6B94DE38-93ED-4F04-AFC9-6868AC4F3B43}" dt="2019-05-21T06:33:22.334" v="1211" actId="14100"/>
          <ac:picMkLst>
            <pc:docMk/>
            <pc:sldMk cId="834281799" sldId="834"/>
            <ac:picMk id="4099" creationId="{FF1B3C81-DF70-447E-8295-02F1478A362A}"/>
          </ac:picMkLst>
        </pc:picChg>
      </pc:sldChg>
      <pc:sldChg chg="delSp modSp modNotesTx">
        <pc:chgData name="Papai, Krisztian" userId="45ce17a5-7050-4b06-9306-4e3e15f2359a" providerId="ADAL" clId="{6B94DE38-93ED-4F04-AFC9-6868AC4F3B43}" dt="2019-05-21T10:05:29.859" v="2852" actId="14100"/>
        <pc:sldMkLst>
          <pc:docMk/>
          <pc:sldMk cId="2378826326" sldId="835"/>
        </pc:sldMkLst>
        <pc:spChg chg="mod">
          <ac:chgData name="Papai, Krisztian" userId="45ce17a5-7050-4b06-9306-4e3e15f2359a" providerId="ADAL" clId="{6B94DE38-93ED-4F04-AFC9-6868AC4F3B43}" dt="2019-05-21T10:05:29.859" v="2852" actId="14100"/>
          <ac:spMkLst>
            <pc:docMk/>
            <pc:sldMk cId="2378826326" sldId="835"/>
            <ac:spMk id="5" creationId="{00000000-0000-0000-0000-000000000000}"/>
          </ac:spMkLst>
        </pc:spChg>
        <pc:picChg chg="del">
          <ac:chgData name="Papai, Krisztian" userId="45ce17a5-7050-4b06-9306-4e3e15f2359a" providerId="ADAL" clId="{6B94DE38-93ED-4F04-AFC9-6868AC4F3B43}" dt="2019-05-21T10:00:34.385" v="2781" actId="478"/>
          <ac:picMkLst>
            <pc:docMk/>
            <pc:sldMk cId="2378826326" sldId="835"/>
            <ac:picMk id="2" creationId="{4BBE9F44-B2C0-449A-9D03-64241D45914E}"/>
          </ac:picMkLst>
        </pc:picChg>
      </pc:sldChg>
      <pc:sldChg chg="addSp delSp modSp modNotesTx">
        <pc:chgData name="Papai, Krisztian" userId="45ce17a5-7050-4b06-9306-4e3e15f2359a" providerId="ADAL" clId="{6B94DE38-93ED-4F04-AFC9-6868AC4F3B43}" dt="2019-05-20T16:44:03.906" v="301" actId="20577"/>
        <pc:sldMkLst>
          <pc:docMk/>
          <pc:sldMk cId="3264840480" sldId="836"/>
        </pc:sldMkLst>
        <pc:spChg chg="add del">
          <ac:chgData name="Papai, Krisztian" userId="45ce17a5-7050-4b06-9306-4e3e15f2359a" providerId="ADAL" clId="{6B94DE38-93ED-4F04-AFC9-6868AC4F3B43}" dt="2019-05-20T16:42:11.302" v="225"/>
          <ac:spMkLst>
            <pc:docMk/>
            <pc:sldMk cId="3264840480" sldId="836"/>
            <ac:spMk id="2" creationId="{7C31CBB8-27AE-4B92-98FE-BDA7ADF1623F}"/>
          </ac:spMkLst>
        </pc:spChg>
        <pc:spChg chg="mod">
          <ac:chgData name="Papai, Krisztian" userId="45ce17a5-7050-4b06-9306-4e3e15f2359a" providerId="ADAL" clId="{6B94DE38-93ED-4F04-AFC9-6868AC4F3B43}" dt="2019-05-20T16:43:21.219" v="264" actId="1076"/>
          <ac:spMkLst>
            <pc:docMk/>
            <pc:sldMk cId="3264840480" sldId="836"/>
            <ac:spMk id="5" creationId="{00000000-0000-0000-0000-000000000000}"/>
          </ac:spMkLst>
        </pc:spChg>
      </pc:sldChg>
      <pc:sldChg chg="delSp modSp add del">
        <pc:chgData name="Papai, Krisztian" userId="45ce17a5-7050-4b06-9306-4e3e15f2359a" providerId="ADAL" clId="{6B94DE38-93ED-4F04-AFC9-6868AC4F3B43}" dt="2019-05-21T06:34:58.705" v="1222" actId="2696"/>
        <pc:sldMkLst>
          <pc:docMk/>
          <pc:sldMk cId="3767637698" sldId="837"/>
        </pc:sldMkLst>
        <pc:spChg chg="del mod">
          <ac:chgData name="Papai, Krisztian" userId="45ce17a5-7050-4b06-9306-4e3e15f2359a" providerId="ADAL" clId="{6B94DE38-93ED-4F04-AFC9-6868AC4F3B43}" dt="2019-05-21T06:34:04.663" v="1218" actId="478"/>
          <ac:spMkLst>
            <pc:docMk/>
            <pc:sldMk cId="3767637698" sldId="837"/>
            <ac:spMk id="5" creationId="{00000000-0000-0000-0000-000000000000}"/>
          </ac:spMkLst>
        </pc:spChg>
        <pc:picChg chg="mod">
          <ac:chgData name="Papai, Krisztian" userId="45ce17a5-7050-4b06-9306-4e3e15f2359a" providerId="ADAL" clId="{6B94DE38-93ED-4F04-AFC9-6868AC4F3B43}" dt="2019-05-21T06:34:10.946" v="1220" actId="14100"/>
          <ac:picMkLst>
            <pc:docMk/>
            <pc:sldMk cId="3767637698" sldId="837"/>
            <ac:picMk id="4" creationId="{D10961FD-C6D7-4210-8571-88ABEDB31169}"/>
          </ac:picMkLst>
        </pc:picChg>
      </pc:sldChg>
      <pc:sldChg chg="modSp add del modNotesTx">
        <pc:chgData name="Papai, Krisztian" userId="45ce17a5-7050-4b06-9306-4e3e15f2359a" providerId="ADAL" clId="{6B94DE38-93ED-4F04-AFC9-6868AC4F3B43}" dt="2019-05-21T10:08:04.534" v="3056" actId="20577"/>
        <pc:sldMkLst>
          <pc:docMk/>
          <pc:sldMk cId="938796176" sldId="841"/>
        </pc:sldMkLst>
        <pc:spChg chg="mod">
          <ac:chgData name="Papai, Krisztian" userId="45ce17a5-7050-4b06-9306-4e3e15f2359a" providerId="ADAL" clId="{6B94DE38-93ED-4F04-AFC9-6868AC4F3B43}" dt="2019-05-21T09:53:32.107" v="2774" actId="6549"/>
          <ac:spMkLst>
            <pc:docMk/>
            <pc:sldMk cId="938796176" sldId="841"/>
            <ac:spMk id="5" creationId="{00000000-0000-0000-0000-000000000000}"/>
          </ac:spMkLst>
        </pc:spChg>
      </pc:sldChg>
      <pc:sldChg chg="modNotesTx">
        <pc:chgData name="Papai, Krisztian" userId="45ce17a5-7050-4b06-9306-4e3e15f2359a" providerId="ADAL" clId="{6B94DE38-93ED-4F04-AFC9-6868AC4F3B43}" dt="2019-05-21T06:40:05.306" v="1703" actId="313"/>
        <pc:sldMkLst>
          <pc:docMk/>
          <pc:sldMk cId="3012080765" sldId="842"/>
        </pc:sldMkLst>
      </pc:sldChg>
      <pc:sldChg chg="modNotesTx">
        <pc:chgData name="Papai, Krisztian" userId="45ce17a5-7050-4b06-9306-4e3e15f2359a" providerId="ADAL" clId="{6B94DE38-93ED-4F04-AFC9-6868AC4F3B43}" dt="2019-05-21T06:43:32.182" v="2159" actId="20577"/>
        <pc:sldMkLst>
          <pc:docMk/>
          <pc:sldMk cId="3332052232" sldId="843"/>
        </pc:sldMkLst>
      </pc:sldChg>
      <pc:sldChg chg="modNotesTx">
        <pc:chgData name="Papai, Krisztian" userId="45ce17a5-7050-4b06-9306-4e3e15f2359a" providerId="ADAL" clId="{6B94DE38-93ED-4F04-AFC9-6868AC4F3B43}" dt="2019-05-21T06:47:30.806" v="2719" actId="313"/>
        <pc:sldMkLst>
          <pc:docMk/>
          <pc:sldMk cId="2278310487" sldId="844"/>
        </pc:sldMkLst>
      </pc:sldChg>
      <pc:sldChg chg="modNotesTx">
        <pc:chgData name="Papai, Krisztian" userId="45ce17a5-7050-4b06-9306-4e3e15f2359a" providerId="ADAL" clId="{6B94DE38-93ED-4F04-AFC9-6868AC4F3B43}" dt="2019-05-21T10:07:19.082" v="3024" actId="313"/>
        <pc:sldMkLst>
          <pc:docMk/>
          <pc:sldMk cId="1773612530" sldId="848"/>
        </pc:sldMkLst>
      </pc:sldChg>
      <pc:sldChg chg="modSp modNotesTx">
        <pc:chgData name="Papai, Krisztian" userId="45ce17a5-7050-4b06-9306-4e3e15f2359a" providerId="ADAL" clId="{6B94DE38-93ED-4F04-AFC9-6868AC4F3B43}" dt="2019-05-21T06:48:59.939" v="2756" actId="1076"/>
        <pc:sldMkLst>
          <pc:docMk/>
          <pc:sldMk cId="1855377763" sldId="849"/>
        </pc:sldMkLst>
        <pc:spChg chg="mod">
          <ac:chgData name="Papai, Krisztian" userId="45ce17a5-7050-4b06-9306-4e3e15f2359a" providerId="ADAL" clId="{6B94DE38-93ED-4F04-AFC9-6868AC4F3B43}" dt="2019-05-21T06:48:53.342" v="2754" actId="1076"/>
          <ac:spMkLst>
            <pc:docMk/>
            <pc:sldMk cId="1855377763" sldId="849"/>
            <ac:spMk id="2" creationId="{6EA76FE1-AF07-4A3B-A0BF-6DE936C7CD27}"/>
          </ac:spMkLst>
        </pc:spChg>
        <pc:spChg chg="mod">
          <ac:chgData name="Papai, Krisztian" userId="45ce17a5-7050-4b06-9306-4e3e15f2359a" providerId="ADAL" clId="{6B94DE38-93ED-4F04-AFC9-6868AC4F3B43}" dt="2019-05-20T17:01:53.475" v="351" actId="6549"/>
          <ac:spMkLst>
            <pc:docMk/>
            <pc:sldMk cId="1855377763" sldId="849"/>
            <ac:spMk id="4098" creationId="{00000000-0000-0000-0000-000000000000}"/>
          </ac:spMkLst>
        </pc:spChg>
        <pc:picChg chg="mod">
          <ac:chgData name="Papai, Krisztian" userId="45ce17a5-7050-4b06-9306-4e3e15f2359a" providerId="ADAL" clId="{6B94DE38-93ED-4F04-AFC9-6868AC4F3B43}" dt="2019-05-21T06:48:59.939" v="2756" actId="1076"/>
          <ac:picMkLst>
            <pc:docMk/>
            <pc:sldMk cId="1855377763" sldId="849"/>
            <ac:picMk id="6146" creationId="{1AE537A5-9840-4B12-84A6-CB6FC9842367}"/>
          </ac:picMkLst>
        </pc:picChg>
      </pc:sldChg>
      <pc:sldChg chg="modSp modNotesTx">
        <pc:chgData name="Papai, Krisztian" userId="45ce17a5-7050-4b06-9306-4e3e15f2359a" providerId="ADAL" clId="{6B94DE38-93ED-4F04-AFC9-6868AC4F3B43}" dt="2019-05-21T09:52:20.642" v="2772" actId="113"/>
        <pc:sldMkLst>
          <pc:docMk/>
          <pc:sldMk cId="205532385" sldId="850"/>
        </pc:sldMkLst>
        <pc:spChg chg="mod">
          <ac:chgData name="Papai, Krisztian" userId="45ce17a5-7050-4b06-9306-4e3e15f2359a" providerId="ADAL" clId="{6B94DE38-93ED-4F04-AFC9-6868AC4F3B43}" dt="2019-05-20T16:36:26.298" v="160" actId="14100"/>
          <ac:spMkLst>
            <pc:docMk/>
            <pc:sldMk cId="205532385" sldId="850"/>
            <ac:spMk id="5" creationId="{00000000-0000-0000-0000-000000000000}"/>
          </ac:spMkLst>
        </pc:spChg>
        <pc:spChg chg="mod">
          <ac:chgData name="Papai, Krisztian" userId="45ce17a5-7050-4b06-9306-4e3e15f2359a" providerId="ADAL" clId="{6B94DE38-93ED-4F04-AFC9-6868AC4F3B43}" dt="2019-05-21T09:52:02.781" v="2764" actId="20577"/>
          <ac:spMkLst>
            <pc:docMk/>
            <pc:sldMk cId="205532385" sldId="850"/>
            <ac:spMk id="7" creationId="{EFD16225-0999-4FDF-B311-337C64EAD1F0}"/>
          </ac:spMkLst>
        </pc:spChg>
      </pc:sldChg>
      <pc:sldChg chg="modNotesTx">
        <pc:chgData name="Papai, Krisztian" userId="45ce17a5-7050-4b06-9306-4e3e15f2359a" providerId="ADAL" clId="{6B94DE38-93ED-4F04-AFC9-6868AC4F3B43}" dt="2019-05-20T16:46:11.306" v="305" actId="20577"/>
        <pc:sldMkLst>
          <pc:docMk/>
          <pc:sldMk cId="2131926957" sldId="851"/>
        </pc:sldMkLst>
      </pc:sldChg>
    </pc:docChg>
  </pc:docChgLst>
  <pc:docChgLst>
    <pc:chgData name="Papai, Krisztian" userId="45ce17a5-7050-4b06-9306-4e3e15f2359a" providerId="ADAL" clId="{79882B70-DBA2-4FF4-B3B2-D0CFBBF4A43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dirty="0">
                <a:solidFill>
                  <a:schemeClr val="tx1"/>
                </a:solidFill>
              </a:rPr>
              <a:t>SAP Community Tools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dirty="0"/>
              <a:t>B1 Form Checker </a:t>
            </a:r>
            <a:r>
              <a:rPr lang="en-US" sz="1400" b="0" i="0" kern="1200" dirty="0">
                <a:solidFill>
                  <a:schemeClr val="tx1"/>
                </a:solidFill>
                <a:effectLst/>
                <a:latin typeface="+mn-lt"/>
                <a:ea typeface="+mn-ea"/>
                <a:cs typeface="+mn-cs"/>
              </a:rPr>
              <a:t>tool checks a form against the SAP Business One programming and look-and-feel guidelines and lists all possible issues. </a:t>
            </a:r>
          </a:p>
          <a:p>
            <a:r>
              <a:rPr lang="en-US" sz="1400" b="0" i="0" kern="1200" dirty="0">
                <a:solidFill>
                  <a:schemeClr val="tx1"/>
                </a:solidFill>
                <a:effectLst/>
                <a:latin typeface="+mn-lt"/>
                <a:ea typeface="+mn-ea"/>
                <a:cs typeface="+mn-cs"/>
              </a:rPr>
              <a:t>In the certification phase, this tool is used to prevent a bad user experience or errors in the execution of a form. It is also possible to extend the tool with ad-hoc checks.</a:t>
            </a:r>
          </a:p>
          <a:p>
            <a:r>
              <a:rPr lang="en-US" kern="0" dirty="0">
                <a:latin typeface="+mn-lt"/>
              </a:rPr>
              <a:t>B1 Form Checker main parts are:</a:t>
            </a:r>
          </a:p>
          <a:p>
            <a:pPr marL="285750" indent="-285750">
              <a:buFont typeface="Arial" panose="020B0604020202020204" pitchFamily="34" charset="0"/>
              <a:buChar char="•"/>
            </a:pPr>
            <a:r>
              <a:rPr lang="en-US" kern="0" dirty="0">
                <a:latin typeface="+mn-lt"/>
              </a:rPr>
              <a:t>The main B1 Form Checker application</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The </a:t>
            </a:r>
            <a:r>
              <a:rPr lang="en-US" sz="1400" kern="0" dirty="0">
                <a:latin typeface="+mn-lt"/>
              </a:rPr>
              <a:t>class library called describing an abstract model for a check on a form</a:t>
            </a:r>
          </a:p>
          <a:p>
            <a:pPr marL="285750" marR="0" lvl="0" indent="-285750" algn="l" defTabSz="108877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latin typeface="+mn-lt"/>
              </a:rPr>
              <a:t>The set of concrete checks implementing some programming and look-and-feel guidelines</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43870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dirty="0"/>
              <a:t>B1 DI Logs Reader</a:t>
            </a:r>
            <a:r>
              <a:rPr lang="en-US" sz="1400" b="0" i="0" kern="1200" dirty="0">
                <a:solidFill>
                  <a:schemeClr val="tx1"/>
                </a:solidFill>
                <a:effectLst/>
                <a:latin typeface="+mn-lt"/>
                <a:ea typeface="+mn-ea"/>
                <a:cs typeface="+mn-cs"/>
              </a:rPr>
              <a:t> tool provides you a clear view of the XML file logs produced by the DI API. </a:t>
            </a:r>
          </a:p>
          <a:p>
            <a:r>
              <a:rPr lang="en-US" sz="1400" b="0" i="0" kern="1200" dirty="0">
                <a:solidFill>
                  <a:schemeClr val="tx1"/>
                </a:solidFill>
                <a:effectLst/>
                <a:latin typeface="+mn-lt"/>
                <a:ea typeface="+mn-ea"/>
                <a:cs typeface="+mn-cs"/>
              </a:rPr>
              <a:t>You can then analyze all DI API calls with detailed information, like interface and command name, elapsed time, input and output types and values.</a:t>
            </a:r>
            <a:endParaRPr lang="de-DE" dirty="0"/>
          </a:p>
        </p:txBody>
      </p:sp>
    </p:spTree>
    <p:extLst>
      <p:ext uri="{BB962C8B-B14F-4D97-AF65-F5344CB8AC3E}">
        <p14:creationId xmlns:p14="http://schemas.microsoft.com/office/powerpoint/2010/main" val="20368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dirty="0"/>
              <a:t>B1 Bubble Checker</a:t>
            </a:r>
            <a:r>
              <a:rPr lang="en-US" sz="1400" b="0" i="0" kern="1200" dirty="0">
                <a:solidFill>
                  <a:schemeClr val="tx1"/>
                </a:solidFill>
                <a:effectLst/>
                <a:latin typeface="+mn-lt"/>
                <a:ea typeface="+mn-ea"/>
                <a:cs typeface="+mn-cs"/>
              </a:rPr>
              <a:t> tool checks a form against the SAP Business One programming and look-and-feel guidelines and lists all possible issues. </a:t>
            </a:r>
          </a:p>
          <a:p>
            <a:r>
              <a:rPr lang="en-US" sz="1400" b="0" i="0" kern="1200" dirty="0">
                <a:solidFill>
                  <a:schemeClr val="tx1"/>
                </a:solidFill>
                <a:effectLst/>
                <a:latin typeface="+mn-lt"/>
                <a:ea typeface="+mn-ea"/>
                <a:cs typeface="+mn-cs"/>
              </a:rPr>
              <a:t>In the certification phase, this tool is used to prevent a bad user experience or errors in the execution of a form. It is also possible to extend the tool with ad-hoc checks.</a:t>
            </a:r>
            <a:endParaRPr lang="de-DE" dirty="0"/>
          </a:p>
        </p:txBody>
      </p:sp>
    </p:spTree>
    <p:extLst>
      <p:ext uri="{BB962C8B-B14F-4D97-AF65-F5344CB8AC3E}">
        <p14:creationId xmlns:p14="http://schemas.microsoft.com/office/powerpoint/2010/main" val="282006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sz="1400" b="0" i="0" kern="1200" dirty="0">
                <a:solidFill>
                  <a:schemeClr val="tx1"/>
                </a:solidFill>
                <a:effectLst/>
                <a:latin typeface="+mn-lt"/>
                <a:ea typeface="+mn-ea"/>
                <a:cs typeface="+mn-cs"/>
              </a:rPr>
              <a:t>B1TE provides a collection of Microsoft SQL Server Profiler templates to be able to easily start profiling the database. </a:t>
            </a:r>
          </a:p>
          <a:p>
            <a:r>
              <a:rPr lang="en-US" sz="1400" b="0" i="0" kern="1200" dirty="0">
                <a:solidFill>
                  <a:schemeClr val="tx1"/>
                </a:solidFill>
                <a:effectLst/>
                <a:latin typeface="+mn-lt"/>
                <a:ea typeface="+mn-ea"/>
                <a:cs typeface="+mn-cs"/>
              </a:rPr>
              <a:t>Write access to SAP Business One databases is not allowed to ensure the business logic is not broken. In the certification phase, these templates are used to verify the database access.</a:t>
            </a:r>
            <a:endParaRPr lang="de-DE" dirty="0"/>
          </a:p>
        </p:txBody>
      </p:sp>
    </p:spTree>
    <p:extLst>
      <p:ext uri="{BB962C8B-B14F-4D97-AF65-F5344CB8AC3E}">
        <p14:creationId xmlns:p14="http://schemas.microsoft.com/office/powerpoint/2010/main" val="88775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The next topic is the </a:t>
            </a:r>
            <a:r>
              <a:rPr lang="en-US" sz="1400" dirty="0">
                <a:solidFill>
                  <a:schemeClr val="tx1"/>
                </a:solidFill>
              </a:rPr>
              <a:t>Add-On Development Tools.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1168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sz="1400" b="0" i="0" kern="1200" dirty="0">
                <a:solidFill>
                  <a:schemeClr val="tx1"/>
                </a:solidFill>
                <a:effectLst/>
                <a:latin typeface="+mn-lt"/>
                <a:ea typeface="+mn-ea"/>
                <a:cs typeface="+mn-cs"/>
              </a:rPr>
              <a:t>The SAP Business One SDK provides several programming interfaces to build powerful and fully integrated add-ons. </a:t>
            </a:r>
          </a:p>
          <a:p>
            <a:r>
              <a:rPr lang="en-US" sz="1400" b="0" i="0" kern="1200" dirty="0">
                <a:solidFill>
                  <a:schemeClr val="tx1"/>
                </a:solidFill>
                <a:effectLst/>
                <a:latin typeface="+mn-lt"/>
                <a:ea typeface="+mn-ea"/>
                <a:cs typeface="+mn-cs"/>
              </a:rPr>
              <a:t>In order to make easier and quicker to develop and package add-ons based on the SAP Business One SDK interfaces we created the SAP Business One Development Environment tools.</a:t>
            </a:r>
            <a:endParaRPr lang="de-DE" dirty="0"/>
          </a:p>
        </p:txBody>
      </p:sp>
    </p:spTree>
    <p:extLst>
      <p:ext uri="{BB962C8B-B14F-4D97-AF65-F5344CB8AC3E}">
        <p14:creationId xmlns:p14="http://schemas.microsoft.com/office/powerpoint/2010/main" val="407539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The B1 Code Generator Wizard represents a template in Microsoft Visual Studio. It can be found under name C# B1 AddOn Wizard or VB B1 AddOn Wizard.</a:t>
            </a:r>
          </a:p>
          <a:p>
            <a:r>
              <a:rPr lang="en-US" noProof="0" dirty="0"/>
              <a:t>It generates a SAP Business One add-on solution in Microsoft Visual Studio according the selections provided during the wizard.</a:t>
            </a:r>
          </a:p>
          <a:p>
            <a:r>
              <a:rPr lang="en-US" noProof="0" dirty="0"/>
              <a:t>You can configure the connection, database, menus, forms, events and the cockpits in the wizard.</a:t>
            </a:r>
          </a:p>
        </p:txBody>
      </p:sp>
    </p:spTree>
    <p:extLst>
      <p:ext uri="{BB962C8B-B14F-4D97-AF65-F5344CB8AC3E}">
        <p14:creationId xmlns:p14="http://schemas.microsoft.com/office/powerpoint/2010/main" val="3200780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The B1 Simple Installer Wizard is also represented as a template in Microsoft Visual Studio only for Visual Basic language.</a:t>
            </a:r>
          </a:p>
          <a:p>
            <a:r>
              <a:rPr lang="en-US" noProof="0" dirty="0"/>
              <a:t>It generates a SAP Business One add-on installer solution in Microsoft Visual.</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At this point the wizard will present two steps, one to specify general parameters needed for the registration and a second one where to specify the files needed to run the add-on (exe file, DI API and/or UI API references and all the resources files).</a:t>
            </a:r>
          </a:p>
          <a:p>
            <a:endParaRPr lang="en-US" noProof="0" dirty="0"/>
          </a:p>
          <a:p>
            <a:endParaRPr lang="en-US" noProof="0" dirty="0"/>
          </a:p>
        </p:txBody>
      </p:sp>
    </p:spTree>
    <p:extLst>
      <p:ext uri="{BB962C8B-B14F-4D97-AF65-F5344CB8AC3E}">
        <p14:creationId xmlns:p14="http://schemas.microsoft.com/office/powerpoint/2010/main" val="338485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The Visual Studio template </a:t>
            </a:r>
            <a:r>
              <a:rPr lang="en-US" dirty="0"/>
              <a:t>B1 Professional Installer Wizard enables you to have a much more sophisticated add-on installer using the Visual Basic programming language.</a:t>
            </a:r>
          </a:p>
          <a:p>
            <a:r>
              <a:rPr lang="en-US" sz="1400" dirty="0"/>
              <a:t>This wizard has two steps. One to specify general parameters needed for the registration and a second one where to specify the exe file of the add-on.</a:t>
            </a:r>
            <a:endParaRPr lang="en-US" noProof="0" dirty="0"/>
          </a:p>
        </p:txBody>
      </p:sp>
    </p:spTree>
    <p:extLst>
      <p:ext uri="{BB962C8B-B14F-4D97-AF65-F5344CB8AC3E}">
        <p14:creationId xmlns:p14="http://schemas.microsoft.com/office/powerpoint/2010/main" val="1027833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The B1 UDO Form Generator generates a B1 XML form starting from a UDO definition in a B1 DB.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The tool can be executed directly or called when attaching a form to a menu.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The tool just scans the definition of a UDO in terms of fields and children tables.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Based on this information it creates then a B1 XML form, adds items to the form according to a simple layout and binds them to the corresponding fields and tables.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These are the basic rules followed by the tools when generating the form.</a:t>
            </a:r>
          </a:p>
          <a:p>
            <a:endParaRPr lang="de-DE" dirty="0"/>
          </a:p>
        </p:txBody>
      </p:sp>
    </p:spTree>
    <p:extLst>
      <p:ext uri="{BB962C8B-B14F-4D97-AF65-F5344CB8AC3E}">
        <p14:creationId xmlns:p14="http://schemas.microsoft.com/office/powerpoint/2010/main" val="100474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this unit we would cover the main topics:</a:t>
            </a:r>
          </a:p>
          <a:p>
            <a:endParaRPr lang="en-US" sz="1400" dirty="0"/>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Add-On Test Tools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Add-On Development Tools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Add-On Test Automation Tool</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Dashboard Packaging Tool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The Event Logger tool listens for all events fired by the UI API interface and shows one line per each event in a .NET Grid.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The information shown per each event depends on the event type.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Per all events the same columns are shown, the information will be relevant or not depending on the event type.</a:t>
            </a:r>
          </a:p>
          <a:p>
            <a:endParaRPr lang="de-DE"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You can add a filter to the Event Logger to show only the events you are interested in per form.</a:t>
            </a:r>
          </a:p>
          <a:p>
            <a:endParaRPr lang="de-DE" dirty="0"/>
          </a:p>
        </p:txBody>
      </p:sp>
    </p:spTree>
    <p:extLst>
      <p:ext uri="{BB962C8B-B14F-4D97-AF65-F5344CB8AC3E}">
        <p14:creationId xmlns:p14="http://schemas.microsoft.com/office/powerpoint/2010/main" val="3073393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B1 DB Browser is able to browse the current status of a B1 database in terms of metadata and present a synthetic and navigable view of the table in the database.</a:t>
            </a:r>
          </a:p>
          <a:p>
            <a:endParaRPr lang="de-DE" dirty="0"/>
          </a:p>
        </p:txBody>
      </p:sp>
    </p:spTree>
    <p:extLst>
      <p:ext uri="{BB962C8B-B14F-4D97-AF65-F5344CB8AC3E}">
        <p14:creationId xmlns:p14="http://schemas.microsoft.com/office/powerpoint/2010/main" val="308000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the </a:t>
            </a:r>
            <a:r>
              <a:rPr lang="en-US" sz="1400" dirty="0">
                <a:solidFill>
                  <a:schemeClr val="tx1"/>
                </a:solidFill>
              </a:rPr>
              <a:t>Add-On Test Automation Tool.</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662662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noProof="0" dirty="0"/>
              <a:t>Please use the provide link in order to access to the blog written about the SAP Business One Test Composer, where you can download the tool itself of the source code.</a:t>
            </a:r>
          </a:p>
          <a:p>
            <a:endParaRPr lang="de-DE" dirty="0"/>
          </a:p>
        </p:txBody>
      </p:sp>
    </p:spTree>
    <p:extLst>
      <p:ext uri="{BB962C8B-B14F-4D97-AF65-F5344CB8AC3E}">
        <p14:creationId xmlns:p14="http://schemas.microsoft.com/office/powerpoint/2010/main" val="1733795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The purpose of this tools is to record the business scenario recorded in the user interface and make automated testing based on the scenario.</a:t>
            </a:r>
          </a:p>
          <a:p>
            <a:endParaRPr lang="en-US" noProof="0" dirty="0"/>
          </a:p>
          <a:p>
            <a:r>
              <a:rPr lang="en-US" noProof="0" dirty="0"/>
              <a:t>The </a:t>
            </a:r>
            <a:r>
              <a:rPr lang="en-US" dirty="0"/>
              <a:t>SAP Business One Test Composer can record and execute the scenario. It’s batch capable, then it might be used for performance test as well.</a:t>
            </a:r>
          </a:p>
          <a:p>
            <a:r>
              <a:rPr lang="en-US" noProof="0" dirty="0"/>
              <a:t>The tool is self consistent and it’s open source. It’s not depending from any licensed tool.</a:t>
            </a:r>
          </a:p>
          <a:p>
            <a:r>
              <a:rPr lang="en-US" noProof="0" dirty="0"/>
              <a:t>It is able to automatically generate test documentation as well.</a:t>
            </a:r>
          </a:p>
        </p:txBody>
      </p:sp>
    </p:spTree>
    <p:extLst>
      <p:ext uri="{BB962C8B-B14F-4D97-AF65-F5344CB8AC3E}">
        <p14:creationId xmlns:p14="http://schemas.microsoft.com/office/powerpoint/2010/main" val="4173400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On the slide you can see the SAP Business One Test Composer user interface.</a:t>
            </a:r>
          </a:p>
          <a:p>
            <a:r>
              <a:rPr lang="en-US" noProof="0" dirty="0"/>
              <a:t>The scenario section contains several scenarios executing some specific operation with the SAP Business One or directly on your add-on solution. </a:t>
            </a:r>
          </a:p>
          <a:p>
            <a:r>
              <a:rPr lang="en-US" noProof="0" dirty="0"/>
              <a:t>The script is a technical representation of the actions, which needs to be performed within a recorded scenario.</a:t>
            </a:r>
          </a:p>
          <a:p>
            <a:r>
              <a:rPr lang="en-US" noProof="0" dirty="0"/>
              <a:t>The log section is highlighting the result of the execution.</a:t>
            </a:r>
          </a:p>
        </p:txBody>
      </p:sp>
    </p:spTree>
    <p:extLst>
      <p:ext uri="{BB962C8B-B14F-4D97-AF65-F5344CB8AC3E}">
        <p14:creationId xmlns:p14="http://schemas.microsoft.com/office/powerpoint/2010/main" val="1392066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If you would select the recording option in the main menu, then the record window will pop up.</a:t>
            </a:r>
          </a:p>
          <a:p>
            <a:r>
              <a:rPr lang="en-US" noProof="0" dirty="0"/>
              <a:t>Basically the Test Composer then would capture all UI based event within the SAP Business One client and will generate a script with multiple operations.</a:t>
            </a:r>
          </a:p>
          <a:p>
            <a:r>
              <a:rPr lang="en-US" noProof="0" dirty="0"/>
              <a:t>This is how the business scenario can be recorded. Which can be later saved or played.</a:t>
            </a:r>
          </a:p>
          <a:p>
            <a:r>
              <a:rPr lang="en-US" noProof="0" dirty="0"/>
              <a:t>The second picture on the slide is the playing mode, where you could execute the recorded scenario and all action would be applied directly to the opened SAP Business One client.</a:t>
            </a:r>
          </a:p>
        </p:txBody>
      </p:sp>
    </p:spTree>
    <p:extLst>
      <p:ext uri="{BB962C8B-B14F-4D97-AF65-F5344CB8AC3E}">
        <p14:creationId xmlns:p14="http://schemas.microsoft.com/office/powerpoint/2010/main" val="430307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The next topic is the </a:t>
            </a:r>
            <a:r>
              <a:rPr lang="en-US" sz="1400" dirty="0">
                <a:solidFill>
                  <a:schemeClr val="tx1"/>
                </a:solidFill>
              </a:rPr>
              <a:t>Dashboard Packaging Tool.</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520755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noProof="0" dirty="0"/>
              <a:t>Please use the provide link in order to access to the blog written about the Dashboard Packaging tool, where you can download the tool itself of the source code.</a:t>
            </a:r>
          </a:p>
        </p:txBody>
      </p:sp>
    </p:spTree>
    <p:extLst>
      <p:ext uri="{BB962C8B-B14F-4D97-AF65-F5344CB8AC3E}">
        <p14:creationId xmlns:p14="http://schemas.microsoft.com/office/powerpoint/2010/main" val="2146395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dirty="0">
                <a:solidFill>
                  <a:srgbClr val="000000"/>
                </a:solidFill>
                <a:latin typeface="+mn-lt"/>
              </a:rPr>
              <a:t>SAP Business One Dashboard Package Wizard Tool is a tool to create dashboard package for SAP Business One after designing the dashboards with Crystal Dashboard Designer. </a:t>
            </a:r>
          </a:p>
          <a:p>
            <a:r>
              <a:rPr lang="en-US" dirty="0">
                <a:solidFill>
                  <a:srgbClr val="000000"/>
                </a:solidFill>
                <a:latin typeface="+mn-lt"/>
              </a:rPr>
              <a:t>The dashboard package will be able to be imported SAP Business One, viewed by end user inside SAP Business One Cockpit. </a:t>
            </a:r>
          </a:p>
          <a:p>
            <a:r>
              <a:rPr lang="en-US" dirty="0">
                <a:solidFill>
                  <a:srgbClr val="000000"/>
                </a:solidFill>
                <a:latin typeface="+mn-lt"/>
              </a:rPr>
              <a:t>To learn how to create dashboard package for SAP Business One, you can refer to the document link provided on the slide</a:t>
            </a:r>
            <a:endParaRPr lang="de-DE" dirty="0">
              <a:latin typeface="+mn-lt"/>
            </a:endParaRPr>
          </a:p>
        </p:txBody>
      </p:sp>
    </p:spTree>
    <p:extLst>
      <p:ext uri="{BB962C8B-B14F-4D97-AF65-F5344CB8AC3E}">
        <p14:creationId xmlns:p14="http://schemas.microsoft.com/office/powerpoint/2010/main" val="1266445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a:spcBef>
                <a:spcPct val="75000"/>
              </a:spcBef>
              <a:spcAft>
                <a:spcPct val="0"/>
              </a:spcAft>
              <a:buClr>
                <a:schemeClr val="tx1"/>
              </a:buClr>
              <a:defRPr/>
            </a:pPr>
            <a:r>
              <a:rPr lang="en-US" dirty="0"/>
              <a:t>SAP Business One Community Tools are s</a:t>
            </a:r>
            <a:r>
              <a:rPr lang="en-US" sz="1400" kern="0" dirty="0">
                <a:latin typeface="+mn-lt"/>
              </a:rPr>
              <a:t>et of development and testing tools helping partners to develop and test their add-ons.</a:t>
            </a:r>
            <a:br>
              <a:rPr lang="en-US" sz="1400" kern="0" dirty="0">
                <a:latin typeface="+mn-lt"/>
              </a:rPr>
            </a:br>
            <a:r>
              <a:rPr lang="en-US" sz="1400" kern="0" dirty="0">
                <a:latin typeface="+mn-lt"/>
              </a:rPr>
              <a:t>The installation and the source code is shared. If you would like to make supportability for new database environment, you can change the source and build the solution for supporting it. </a:t>
            </a:r>
          </a:p>
          <a:p>
            <a:pPr>
              <a:spcBef>
                <a:spcPct val="75000"/>
              </a:spcBef>
              <a:spcAft>
                <a:spcPct val="0"/>
              </a:spcAft>
              <a:buClr>
                <a:schemeClr val="tx1"/>
              </a:buClr>
              <a:defRPr/>
            </a:pPr>
            <a:r>
              <a:rPr lang="en-US" sz="1400" kern="0" dirty="0">
                <a:latin typeface="+mn-lt"/>
              </a:rPr>
              <a:t>The same approach can be done for a SAP Business One new release as well.</a:t>
            </a:r>
          </a:p>
          <a:p>
            <a:endParaRPr lang="de-DE" dirty="0"/>
          </a:p>
        </p:txBody>
      </p:sp>
    </p:spTree>
    <p:extLst>
      <p:ext uri="{BB962C8B-B14F-4D97-AF65-F5344CB8AC3E}">
        <p14:creationId xmlns:p14="http://schemas.microsoft.com/office/powerpoint/2010/main" val="3838348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dirty="0">
                <a:solidFill>
                  <a:schemeClr val="tx1"/>
                </a:solidFill>
              </a:rPr>
              <a:t>The SAP Business One Community Tool are spitted into the following categories: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1" kern="0" dirty="0">
              <a:solidFill>
                <a:schemeClr val="tx1"/>
              </a:solidFill>
              <a:latin typeface="+mn-lt"/>
            </a:endParaRPr>
          </a:p>
          <a:p>
            <a:pPr marL="285750" marR="0" lvl="0" indent="-285750" algn="l" defTabSz="1088776" rtl="0" eaLnBrk="1" fontAlgn="auto" latinLnBrk="0" hangingPunct="1">
              <a:lnSpc>
                <a:spcPct val="100000"/>
              </a:lnSpc>
              <a:spcBef>
                <a:spcPct val="75000"/>
              </a:spcBef>
              <a:spcAft>
                <a:spcPct val="0"/>
              </a:spcAft>
              <a:buClr>
                <a:schemeClr val="tx1"/>
              </a:buClr>
              <a:buSzTx/>
              <a:buFont typeface="Arial" panose="020B0604020202020204" pitchFamily="34" charset="0"/>
              <a:buChar char="•"/>
              <a:tabLst/>
              <a:defRPr/>
            </a:pPr>
            <a:r>
              <a:rPr lang="en-US" sz="1400" b="1" kern="0" dirty="0">
                <a:solidFill>
                  <a:schemeClr val="tx1"/>
                </a:solidFill>
                <a:latin typeface="+mn-lt"/>
              </a:rPr>
              <a:t>Add-On Development Tools</a:t>
            </a:r>
            <a:r>
              <a:rPr lang="en-US" sz="1400" b="0" kern="0" dirty="0">
                <a:solidFill>
                  <a:schemeClr val="tx1"/>
                </a:solidFill>
                <a:latin typeface="+mn-lt"/>
              </a:rPr>
              <a:t>, like </a:t>
            </a:r>
            <a:r>
              <a:rPr lang="en-US" sz="1400" kern="0" dirty="0">
                <a:solidFill>
                  <a:schemeClr val="tx1"/>
                </a:solidFill>
                <a:latin typeface="+mn-lt"/>
              </a:rPr>
              <a:t>B1 Code Generator Wizard, B1 Simple Installer Wizard, B1 Professional Installer Wizard, B1 UDO Form Generator, B1 Event Logger and B1 DB Browser</a:t>
            </a:r>
          </a:p>
          <a:p>
            <a:pPr marL="285750" marR="0" lvl="0" indent="-285750" algn="l" defTabSz="1088776" rtl="0" eaLnBrk="1" fontAlgn="auto" latinLnBrk="0" hangingPunct="1">
              <a:lnSpc>
                <a:spcPct val="100000"/>
              </a:lnSpc>
              <a:spcBef>
                <a:spcPct val="75000"/>
              </a:spcBef>
              <a:spcAft>
                <a:spcPct val="0"/>
              </a:spcAft>
              <a:buClr>
                <a:schemeClr val="tx1"/>
              </a:buClr>
              <a:buSzTx/>
              <a:buFont typeface="Arial" panose="020B0604020202020204" pitchFamily="34" charset="0"/>
              <a:buChar char="•"/>
              <a:tabLst/>
              <a:defRPr/>
            </a:pPr>
            <a:r>
              <a:rPr lang="en-US" sz="1400" b="1" kern="0" dirty="0">
                <a:solidFill>
                  <a:schemeClr val="tx1"/>
                </a:solidFill>
              </a:rPr>
              <a:t>Add-On Test Tools</a:t>
            </a:r>
            <a:r>
              <a:rPr lang="en-US" sz="1400" b="0" kern="0" dirty="0">
                <a:solidFill>
                  <a:schemeClr val="tx1"/>
                </a:solidFill>
              </a:rPr>
              <a:t>, </a:t>
            </a:r>
            <a:r>
              <a:rPr lang="en-US" sz="1400" b="0" kern="0" dirty="0">
                <a:solidFill>
                  <a:schemeClr val="tx1"/>
                </a:solidFill>
                <a:latin typeface="+mn-lt"/>
              </a:rPr>
              <a:t>like </a:t>
            </a:r>
            <a:r>
              <a:rPr lang="en-US" sz="1400" kern="0" dirty="0">
                <a:solidFill>
                  <a:schemeClr val="tx1"/>
                </a:solidFill>
                <a:latin typeface="+mn-lt"/>
              </a:rPr>
              <a:t>B1 DB Browser, B1 .NET Profiler, B1 DB Profiler, B1 DI Logs Reader, B1 Bubble Checker, B1 Form Checker and MSSQL Profiler</a:t>
            </a:r>
            <a:endParaRPr lang="en-US" sz="1400" b="1" kern="0" dirty="0">
              <a:solidFill>
                <a:schemeClr val="tx1"/>
              </a:solidFill>
            </a:endParaRPr>
          </a:p>
          <a:p>
            <a:pPr marL="285750" marR="0" lvl="0" indent="-285750" algn="l" defTabSz="1088776" rtl="0" eaLnBrk="1" fontAlgn="auto" latinLnBrk="0" hangingPunct="1">
              <a:lnSpc>
                <a:spcPct val="100000"/>
              </a:lnSpc>
              <a:spcBef>
                <a:spcPct val="75000"/>
              </a:spcBef>
              <a:spcAft>
                <a:spcPct val="0"/>
              </a:spcAft>
              <a:buClr>
                <a:schemeClr val="tx1"/>
              </a:buClr>
              <a:buSzTx/>
              <a:buFont typeface="Arial" panose="020B0604020202020204" pitchFamily="34" charset="0"/>
              <a:buChar char="•"/>
              <a:tabLst/>
              <a:defRPr/>
            </a:pPr>
            <a:r>
              <a:rPr lang="en-US" sz="1400" b="1" kern="0" dirty="0">
                <a:solidFill>
                  <a:schemeClr val="tx1"/>
                </a:solidFill>
              </a:rPr>
              <a:t>Add-On Test Automation Tool</a:t>
            </a:r>
            <a:r>
              <a:rPr lang="en-US" sz="1400" b="0" kern="0" dirty="0">
                <a:solidFill>
                  <a:schemeClr val="tx1"/>
                </a:solidFill>
              </a:rPr>
              <a:t>, like </a:t>
            </a:r>
            <a:r>
              <a:rPr lang="en-US" sz="1400" kern="0" dirty="0">
                <a:solidFill>
                  <a:schemeClr val="tx1"/>
                </a:solidFill>
                <a:latin typeface="+mn-lt"/>
              </a:rPr>
              <a:t>B1 Test Composer</a:t>
            </a:r>
          </a:p>
          <a:p>
            <a:pPr marL="285750" marR="0" lvl="0" indent="-285750" algn="l" defTabSz="1088776" rtl="0" eaLnBrk="1" fontAlgn="auto" latinLnBrk="0" hangingPunct="1">
              <a:lnSpc>
                <a:spcPct val="100000"/>
              </a:lnSpc>
              <a:spcBef>
                <a:spcPct val="75000"/>
              </a:spcBef>
              <a:spcAft>
                <a:spcPct val="0"/>
              </a:spcAft>
              <a:buClr>
                <a:schemeClr val="tx1"/>
              </a:buClr>
              <a:buSzTx/>
              <a:buFont typeface="Arial" panose="020B0604020202020204" pitchFamily="34" charset="0"/>
              <a:buChar char="•"/>
              <a:tabLst/>
              <a:defRPr/>
            </a:pPr>
            <a:r>
              <a:rPr lang="en-US" sz="1400" b="1" kern="0" dirty="0">
                <a:solidFill>
                  <a:schemeClr val="tx1"/>
                </a:solidFill>
              </a:rPr>
              <a:t>Implementation Tool</a:t>
            </a:r>
            <a:r>
              <a:rPr lang="en-US" sz="1400" b="0" kern="0" dirty="0">
                <a:solidFill>
                  <a:schemeClr val="tx1"/>
                </a:solidFill>
              </a:rPr>
              <a:t>, like Dashboard Packaging Tool</a:t>
            </a:r>
          </a:p>
          <a:p>
            <a:pPr marL="285750" marR="0" lvl="0" indent="-285750" algn="l" defTabSz="1088776" rtl="0" eaLnBrk="1" fontAlgn="auto" latinLnBrk="0" hangingPunct="1">
              <a:lnSpc>
                <a:spcPct val="100000"/>
              </a:lnSpc>
              <a:spcBef>
                <a:spcPct val="75000"/>
              </a:spcBef>
              <a:spcAft>
                <a:spcPct val="0"/>
              </a:spcAft>
              <a:buClr>
                <a:schemeClr val="tx1"/>
              </a:buClr>
              <a:buSzTx/>
              <a:buFont typeface="Arial" panose="020B0604020202020204" pitchFamily="34" charset="0"/>
              <a:buChar char="•"/>
              <a:tabLst/>
              <a:defRPr/>
            </a:pPr>
            <a:endParaRPr lang="en-US" sz="1400" b="0" kern="0" dirty="0">
              <a:solidFill>
                <a:schemeClr val="tx1"/>
              </a:solidFill>
            </a:endParaRPr>
          </a:p>
          <a:p>
            <a:pPr marL="285750" indent="-285750">
              <a:spcBef>
                <a:spcPct val="75000"/>
              </a:spcBef>
              <a:spcAft>
                <a:spcPct val="0"/>
              </a:spcAft>
              <a:buClr>
                <a:schemeClr val="tx1"/>
              </a:buClr>
              <a:buFont typeface="Arial" panose="020B0604020202020204" pitchFamily="34" charset="0"/>
              <a:buChar char="•"/>
              <a:defRPr/>
            </a:pPr>
            <a:endParaRPr lang="en-US" sz="1400" kern="0" dirty="0">
              <a:solidFill>
                <a:schemeClr val="tx1"/>
              </a:solidFill>
              <a:latin typeface="+mn-lt"/>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b="1" kern="0" dirty="0">
              <a:solidFill>
                <a:schemeClr val="tx1"/>
              </a:solidFill>
              <a:latin typeface="+mn-lt"/>
            </a:endParaRPr>
          </a:p>
          <a:p>
            <a:endParaRPr lang="de-DE" dirty="0">
              <a:solidFill>
                <a:schemeClr val="tx1"/>
              </a:solidFill>
            </a:endParaRPr>
          </a:p>
        </p:txBody>
      </p:sp>
    </p:spTree>
    <p:extLst>
      <p:ext uri="{BB962C8B-B14F-4D97-AF65-F5344CB8AC3E}">
        <p14:creationId xmlns:p14="http://schemas.microsoft.com/office/powerpoint/2010/main" val="268613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Let’s start with the </a:t>
            </a:r>
            <a:r>
              <a:rPr lang="en-US" sz="1400" dirty="0">
                <a:solidFill>
                  <a:schemeClr val="tx1"/>
                </a:solidFill>
              </a:rPr>
              <a:t>Add-On Test Tools </a:t>
            </a:r>
            <a:r>
              <a:rPr lang="en-US" dirty="0">
                <a:solidFill>
                  <a:schemeClr val="tx1"/>
                </a:solidFill>
              </a:rPr>
              <a:t>topic.</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02766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sz="1400" b="0" i="0" kern="1200" dirty="0">
                <a:solidFill>
                  <a:schemeClr val="tx1"/>
                </a:solidFill>
                <a:effectLst/>
                <a:latin typeface="+mn-lt"/>
                <a:ea typeface="+mn-ea"/>
                <a:cs typeface="+mn-cs"/>
              </a:rPr>
              <a:t>The SAP Business One Test Environment (B1TE) is a set of tools that helps profile the usage of the SAP Business One APIs by a solution. </a:t>
            </a:r>
          </a:p>
          <a:p>
            <a:r>
              <a:rPr lang="en-US" sz="1400" b="0" i="0" kern="1200" dirty="0">
                <a:solidFill>
                  <a:schemeClr val="tx1"/>
                </a:solidFill>
                <a:effectLst/>
                <a:latin typeface="+mn-lt"/>
                <a:ea typeface="+mn-ea"/>
                <a:cs typeface="+mn-cs"/>
              </a:rPr>
              <a:t>These tools do not require the source code or a development environment (e.g., Visual Studio) and can be helpful in many ways, including:</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Profiling the execution in the performance tuning phase of development</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Troubleshooting run-time issues in customer installations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Checking possible compatibility breakages in an add-on</a:t>
            </a:r>
          </a:p>
          <a:p>
            <a:endParaRPr lang="de-DE" dirty="0"/>
          </a:p>
        </p:txBody>
      </p:sp>
    </p:spTree>
    <p:extLst>
      <p:ext uri="{BB962C8B-B14F-4D97-AF65-F5344CB8AC3E}">
        <p14:creationId xmlns:p14="http://schemas.microsoft.com/office/powerpoint/2010/main" val="27574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B1 DB Browser is able to browse the current status of a B1 database in terms of metadata and present a synthetic and navigable view of the table in the database.</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This tool visualizes the current state of an SAP Business One database based on its tables, their columns and properties, such as name, type, default values and database constraints.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In the certification phase, this tool is used to verify the changes an add-on makes on the metadata of the SAP Business One database.</a:t>
            </a:r>
            <a:endParaRPr lang="de-DE" dirty="0"/>
          </a:p>
        </p:txBody>
      </p:sp>
    </p:spTree>
    <p:extLst>
      <p:ext uri="{BB962C8B-B14F-4D97-AF65-F5344CB8AC3E}">
        <p14:creationId xmlns:p14="http://schemas.microsoft.com/office/powerpoint/2010/main" val="139525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r>
              <a:rPr lang="en-US" dirty="0"/>
              <a:t>B1 DB Profiler</a:t>
            </a:r>
            <a:r>
              <a:rPr lang="en-US" sz="1400" b="0" i="0" kern="1200" dirty="0">
                <a:solidFill>
                  <a:schemeClr val="tx1"/>
                </a:solidFill>
                <a:effectLst/>
                <a:latin typeface="+mn-lt"/>
                <a:ea typeface="+mn-ea"/>
                <a:cs typeface="+mn-cs"/>
              </a:rPr>
              <a:t> keeps track of all changes in a SAP Business One company carried out by a correct execution of a DI interface. </a:t>
            </a:r>
          </a:p>
          <a:p>
            <a:r>
              <a:rPr lang="en-US" sz="1400" b="0" i="0" kern="1200" dirty="0">
                <a:solidFill>
                  <a:schemeClr val="tx1"/>
                </a:solidFill>
                <a:effectLst/>
                <a:latin typeface="+mn-lt"/>
                <a:ea typeface="+mn-ea"/>
                <a:cs typeface="+mn-cs"/>
              </a:rPr>
              <a:t>In the certification phase, this tool is used to verify that an add-on accesses the SAP Business One database in the correct and supported way via a DI interface.</a:t>
            </a:r>
            <a:endParaRPr lang="de-DE" dirty="0"/>
          </a:p>
        </p:txBody>
      </p:sp>
    </p:spTree>
    <p:extLst>
      <p:ext uri="{BB962C8B-B14F-4D97-AF65-F5344CB8AC3E}">
        <p14:creationId xmlns:p14="http://schemas.microsoft.com/office/powerpoint/2010/main" val="296085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lienbildplatzhalter 3"/>
          <p:cNvSpPr>
            <a:spLocks noGrp="1" noRot="1" noChangeAspect="1" noTextEdit="1"/>
          </p:cNvSpPr>
          <p:nvPr>
            <p:ph type="sldImg"/>
          </p:nvPr>
        </p:nvSpPr>
        <p:spPr>
          <a:ln/>
        </p:spPr>
      </p:sp>
      <p:sp>
        <p:nvSpPr>
          <p:cNvPr id="29699" name="Notizenplatzhalter 4"/>
          <p:cNvSpPr>
            <a:spLocks noGrp="1"/>
          </p:cNvSpPr>
          <p:nvPr>
            <p:ph type="body" idx="1"/>
          </p:nvPr>
        </p:nvSpPr>
        <p:spPr>
          <a:noFill/>
          <a:ln w="9525"/>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B1 .NET profiler is able to profile all the UI and DI calls executed by a .NET add-on: you can also configure it in order to profile some of the .NET method calls your add-on is executing in order to keep track of its execution.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0" dirty="0">
                <a:latin typeface="+mn-lt"/>
              </a:rPr>
              <a:t>The tool also profile exceptions and possible compatibility breakages. </a:t>
            </a:r>
          </a:p>
          <a:p>
            <a:endParaRPr lang="de-DE" dirty="0"/>
          </a:p>
        </p:txBody>
      </p:sp>
    </p:spTree>
    <p:extLst>
      <p:ext uri="{BB962C8B-B14F-4D97-AF65-F5344CB8AC3E}">
        <p14:creationId xmlns:p14="http://schemas.microsoft.com/office/powerpoint/2010/main" val="2996651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0.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12.xml"/><Relationship Id="rId6" Type="http://schemas.openxmlformats.org/officeDocument/2006/relationships/hyperlink" Target="http://sapassets.edgesuite.net/tools/B1TE%202.6%2064bits%20Source%20Code.zip" TargetMode="External"/><Relationship Id="rId5" Type="http://schemas.openxmlformats.org/officeDocument/2006/relationships/hyperlink" Target="http://sapassets.edgesuite.net/tools/B1TE%202.6%2032bits%20Source%20Code.zip" TargetMode="External"/><Relationship Id="rId4" Type="http://schemas.openxmlformats.org/officeDocument/2006/relationships/hyperlink" Target="http://sapassets.edgesuite.net/tools/B1HTE_V1_Setup.zip"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15.xml"/><Relationship Id="rId5" Type="http://schemas.openxmlformats.org/officeDocument/2006/relationships/image" Target="../media/image2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16.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1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18.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19.xml"/><Relationship Id="rId5" Type="http://schemas.openxmlformats.org/officeDocument/2006/relationships/image" Target="../media/image27.png"/><Relationship Id="rId4" Type="http://schemas.openxmlformats.org/officeDocument/2006/relationships/hyperlink" Target="https://archive.sap.com/documents/docs/DOC-28659"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2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2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23.xml"/><Relationship Id="rId5" Type="http://schemas.openxmlformats.org/officeDocument/2006/relationships/image" Target="../media/image31.png"/><Relationship Id="rId4" Type="http://schemas.openxmlformats.org/officeDocument/2006/relationships/hyperlink" Target="https://blogs.sap.com/2013/08/16/sap-business-one-dashboard-packaging-tool-version-11/"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24.xml"/><Relationship Id="rId5" Type="http://schemas.openxmlformats.org/officeDocument/2006/relationships/hyperlink" Target="http://www.sdn.sap.com/irj/scn/go/portal/prtroot/docs/library/uuid/6091ffdd-e1ad-2d10-359f-d644ff7eaa4e?overridelayout=true" TargetMode="Externa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hyperlink" Target="https://wiki.scn.sap.com/wiki/display/B1/SAP+Business+One+SDK+Too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hyperlink" Target="https://archive.sap.com/documents/docs/DOC-28655"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SAP Community Tools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Form Checker </a:t>
            </a:r>
            <a:endParaRPr lang="fr-FR" dirty="0"/>
          </a:p>
        </p:txBody>
      </p:sp>
      <p:sp>
        <p:nvSpPr>
          <p:cNvPr id="5" name="Rectangle 3"/>
          <p:cNvSpPr txBox="1">
            <a:spLocks noChangeArrowheads="1"/>
          </p:cNvSpPr>
          <p:nvPr/>
        </p:nvSpPr>
        <p:spPr bwMode="gray">
          <a:xfrm>
            <a:off x="504001" y="1341440"/>
            <a:ext cx="11186476" cy="369332"/>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kern="0" dirty="0">
                <a:latin typeface="+mn-lt"/>
              </a:rPr>
              <a:t>B1 Form Checker is able to apply a set of checks to a form and list the issues found in a grid. </a:t>
            </a:r>
          </a:p>
        </p:txBody>
      </p:sp>
      <p:pic>
        <p:nvPicPr>
          <p:cNvPr id="5122" name="Picture 2" descr="formchecker">
            <a:extLst>
              <a:ext uri="{FF2B5EF4-FFF2-40B4-BE49-F238E27FC236}">
                <a16:creationId xmlns:a16="http://schemas.microsoft.com/office/drawing/2014/main" id="{07DA6306-3E78-4AA2-89F0-22A003457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7494" y="2103905"/>
            <a:ext cx="54864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7B938C26-1FB4-4B26-AD78-8CF4E94DB517}"/>
              </a:ext>
            </a:extLst>
          </p:cNvPr>
          <p:cNvSpPr txBox="1">
            <a:spLocks noChangeArrowheads="1"/>
          </p:cNvSpPr>
          <p:nvPr/>
        </p:nvSpPr>
        <p:spPr bwMode="gray">
          <a:xfrm>
            <a:off x="504001" y="2279711"/>
            <a:ext cx="5386845" cy="3347365"/>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600" kern="0" dirty="0">
                <a:latin typeface="+mn-lt"/>
              </a:rPr>
              <a:t>It is composed of three main parts:</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a Windows .NET application called B1 Form Checker able to apply checks on a form coming from file (as XML) or directly from a B1 desktop and display the issues found in a grid,</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a class library called B1 Form Checks describing an abstract model for a check on a form,</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and a set of concrete checks implementing some programming and look-and-feel guidelines.</a:t>
            </a:r>
          </a:p>
        </p:txBody>
      </p:sp>
    </p:spTree>
    <p:custDataLst>
      <p:tags r:id="rId1"/>
    </p:custDataLst>
    <p:extLst>
      <p:ext uri="{BB962C8B-B14F-4D97-AF65-F5344CB8AC3E}">
        <p14:creationId xmlns:p14="http://schemas.microsoft.com/office/powerpoint/2010/main" val="32648404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DI Logs Reader</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600" kern="0" dirty="0">
                <a:latin typeface="+mn-lt"/>
              </a:rPr>
              <a:t>B1 DI Logs Reader allows you to visualize in a very clear way the logs files produced by the DI API. </a:t>
            </a:r>
          </a:p>
          <a:p>
            <a:pPr>
              <a:spcBef>
                <a:spcPct val="75000"/>
              </a:spcBef>
              <a:spcAft>
                <a:spcPct val="0"/>
              </a:spcAft>
              <a:buClr>
                <a:schemeClr val="tx1"/>
              </a:buClr>
              <a:defRPr/>
            </a:pPr>
            <a:r>
              <a:rPr lang="en-US" sz="1600" kern="0" dirty="0">
                <a:latin typeface="+mn-lt"/>
              </a:rPr>
              <a:t>The DI API is able to generate log files tracing all calls made from an addon to the DI API. The B1DILogsReader is then able to open the DI API logs files and show the information in a very easy way to read. </a:t>
            </a:r>
          </a:p>
          <a:p>
            <a:pPr>
              <a:spcBef>
                <a:spcPct val="75000"/>
              </a:spcBef>
              <a:spcAft>
                <a:spcPct val="0"/>
              </a:spcAft>
              <a:buClr>
                <a:schemeClr val="tx1"/>
              </a:buClr>
              <a:defRPr/>
            </a:pPr>
            <a:r>
              <a:rPr lang="en-US" sz="1600" kern="0" dirty="0">
                <a:latin typeface="+mn-lt"/>
              </a:rPr>
              <a:t>DI API log files are xml files named as “&lt;Add-on name&gt; + DILoggerPid + &lt;Process Id&gt; + “_” + &lt;date time&gt;” and with a txt extension. Ex: Addon1.DILoggerPid2435_2007092915262525.txt</a:t>
            </a:r>
          </a:p>
        </p:txBody>
      </p:sp>
      <p:pic>
        <p:nvPicPr>
          <p:cNvPr id="2" name="Picture 1">
            <a:extLst>
              <a:ext uri="{FF2B5EF4-FFF2-40B4-BE49-F238E27FC236}">
                <a16:creationId xmlns:a16="http://schemas.microsoft.com/office/drawing/2014/main" id="{3BE5B2FC-D669-4C24-A00D-06B32A4DA0DE}"/>
              </a:ext>
            </a:extLst>
          </p:cNvPr>
          <p:cNvPicPr>
            <a:picLocks noChangeAspect="1"/>
          </p:cNvPicPr>
          <p:nvPr/>
        </p:nvPicPr>
        <p:blipFill>
          <a:blip r:embed="rId4"/>
          <a:stretch>
            <a:fillRect/>
          </a:stretch>
        </p:blipFill>
        <p:spPr>
          <a:xfrm>
            <a:off x="2667942" y="3206667"/>
            <a:ext cx="6858594" cy="3147333"/>
          </a:xfrm>
          <a:prstGeom prst="rect">
            <a:avLst/>
          </a:prstGeom>
        </p:spPr>
      </p:pic>
    </p:spTree>
    <p:custDataLst>
      <p:tags r:id="rId1"/>
    </p:custDataLst>
    <p:extLst>
      <p:ext uri="{BB962C8B-B14F-4D97-AF65-F5344CB8AC3E}">
        <p14:creationId xmlns:p14="http://schemas.microsoft.com/office/powerpoint/2010/main" val="1994121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Bubble Checker</a:t>
            </a:r>
            <a:endParaRPr lang="fr-FR" dirty="0"/>
          </a:p>
        </p:txBody>
      </p:sp>
      <p:sp>
        <p:nvSpPr>
          <p:cNvPr id="5" name="Rectangle 3"/>
          <p:cNvSpPr txBox="1">
            <a:spLocks noChangeArrowheads="1"/>
          </p:cNvSpPr>
          <p:nvPr/>
        </p:nvSpPr>
        <p:spPr bwMode="gray">
          <a:xfrm>
            <a:off x="504001" y="1317358"/>
            <a:ext cx="11186476" cy="616315"/>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B1 Bubble Checker is able to check all the events bubbled false by an add-on (or a set of several add-ons). </a:t>
            </a:r>
          </a:p>
        </p:txBody>
      </p:sp>
      <p:pic>
        <p:nvPicPr>
          <p:cNvPr id="4" name="Picture 3">
            <a:extLst>
              <a:ext uri="{FF2B5EF4-FFF2-40B4-BE49-F238E27FC236}">
                <a16:creationId xmlns:a16="http://schemas.microsoft.com/office/drawing/2014/main" id="{EA4AB869-3EFA-4C7B-85A6-7318517AFE85}"/>
              </a:ext>
            </a:extLst>
          </p:cNvPr>
          <p:cNvPicPr>
            <a:picLocks noChangeAspect="1"/>
          </p:cNvPicPr>
          <p:nvPr/>
        </p:nvPicPr>
        <p:blipFill>
          <a:blip r:embed="rId4"/>
          <a:stretch>
            <a:fillRect/>
          </a:stretch>
        </p:blipFill>
        <p:spPr>
          <a:xfrm>
            <a:off x="504001" y="2951209"/>
            <a:ext cx="5486875" cy="1752752"/>
          </a:xfrm>
          <a:prstGeom prst="rect">
            <a:avLst/>
          </a:prstGeom>
        </p:spPr>
      </p:pic>
      <p:pic>
        <p:nvPicPr>
          <p:cNvPr id="7" name="Picture 6">
            <a:extLst>
              <a:ext uri="{FF2B5EF4-FFF2-40B4-BE49-F238E27FC236}">
                <a16:creationId xmlns:a16="http://schemas.microsoft.com/office/drawing/2014/main" id="{2DEB7FD3-8DEB-42BC-AF93-6BF3907A9250}"/>
              </a:ext>
            </a:extLst>
          </p:cNvPr>
          <p:cNvPicPr>
            <a:picLocks noChangeAspect="1"/>
          </p:cNvPicPr>
          <p:nvPr/>
        </p:nvPicPr>
        <p:blipFill>
          <a:blip r:embed="rId5"/>
          <a:stretch>
            <a:fillRect/>
          </a:stretch>
        </p:blipFill>
        <p:spPr>
          <a:xfrm>
            <a:off x="6097239" y="2493930"/>
            <a:ext cx="4618120" cy="3581710"/>
          </a:xfrm>
          <a:prstGeom prst="rect">
            <a:avLst/>
          </a:prstGeom>
        </p:spPr>
      </p:pic>
    </p:spTree>
    <p:custDataLst>
      <p:tags r:id="rId1"/>
    </p:custDataLst>
    <p:extLst>
      <p:ext uri="{BB962C8B-B14F-4D97-AF65-F5344CB8AC3E}">
        <p14:creationId xmlns:p14="http://schemas.microsoft.com/office/powerpoint/2010/main" val="17730554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MSSQL Profiler</a:t>
            </a:r>
            <a:endParaRPr lang="fr-FR" dirty="0"/>
          </a:p>
        </p:txBody>
      </p:sp>
      <p:sp>
        <p:nvSpPr>
          <p:cNvPr id="5" name="Rectangle 3"/>
          <p:cNvSpPr txBox="1">
            <a:spLocks noChangeArrowheads="1"/>
          </p:cNvSpPr>
          <p:nvPr/>
        </p:nvSpPr>
        <p:spPr bwMode="gray">
          <a:xfrm>
            <a:off x="504001" y="1317358"/>
            <a:ext cx="11186476" cy="1953380"/>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Proven usage of DI objects (DI API or DI Server) for write access – instead of DML (i.e. SQL queries) – ensures that the business logic is not broken.</a:t>
            </a:r>
          </a:p>
          <a:p>
            <a:pPr>
              <a:spcBef>
                <a:spcPct val="75000"/>
              </a:spcBef>
              <a:spcAft>
                <a:spcPct val="0"/>
              </a:spcAft>
              <a:buClr>
                <a:schemeClr val="tx1"/>
              </a:buClr>
              <a:defRPr/>
            </a:pPr>
            <a:r>
              <a:rPr lang="en-US" sz="1800" kern="0" dirty="0">
                <a:latin typeface="+mn-lt"/>
              </a:rPr>
              <a:t>To track all database operations it is recommended to use the Microsoft SQL Server Profiler (this requires MSSQL Client tools to be installed) or the MSDE’s OSQL command line tool.</a:t>
            </a:r>
          </a:p>
        </p:txBody>
      </p:sp>
      <p:pic>
        <p:nvPicPr>
          <p:cNvPr id="3" name="Picture 2">
            <a:extLst>
              <a:ext uri="{FF2B5EF4-FFF2-40B4-BE49-F238E27FC236}">
                <a16:creationId xmlns:a16="http://schemas.microsoft.com/office/drawing/2014/main" id="{20573318-F2E4-434B-A65B-8BE7618D6608}"/>
              </a:ext>
            </a:extLst>
          </p:cNvPr>
          <p:cNvPicPr>
            <a:picLocks noChangeAspect="1"/>
          </p:cNvPicPr>
          <p:nvPr/>
        </p:nvPicPr>
        <p:blipFill>
          <a:blip r:embed="rId4"/>
          <a:stretch>
            <a:fillRect/>
          </a:stretch>
        </p:blipFill>
        <p:spPr>
          <a:xfrm>
            <a:off x="2250952" y="2833448"/>
            <a:ext cx="7693269" cy="3422409"/>
          </a:xfrm>
          <a:prstGeom prst="rect">
            <a:avLst/>
          </a:prstGeom>
        </p:spPr>
      </p:pic>
    </p:spTree>
    <p:custDataLst>
      <p:tags r:id="rId1"/>
    </p:custDataLst>
    <p:extLst>
      <p:ext uri="{BB962C8B-B14F-4D97-AF65-F5344CB8AC3E}">
        <p14:creationId xmlns:p14="http://schemas.microsoft.com/office/powerpoint/2010/main" val="6904477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Add-On </a:t>
            </a:r>
            <a:r>
              <a:rPr lang="en-US" sz="4000" dirty="0">
                <a:solidFill>
                  <a:schemeClr val="accent1"/>
                </a:solidFill>
              </a:rPr>
              <a:t>Development Tools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213192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Development Tools: How to download?</a:t>
            </a:r>
            <a:endParaRPr lang="fr-FR" dirty="0"/>
          </a:p>
        </p:txBody>
      </p:sp>
      <p:sp>
        <p:nvSpPr>
          <p:cNvPr id="5" name="Rectangle 3"/>
          <p:cNvSpPr txBox="1">
            <a:spLocks noChangeArrowheads="1"/>
          </p:cNvSpPr>
          <p:nvPr/>
        </p:nvSpPr>
        <p:spPr bwMode="gray">
          <a:xfrm>
            <a:off x="504349" y="2560640"/>
            <a:ext cx="11186128" cy="1325560"/>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600" kern="0" dirty="0"/>
              <a:t>Download the tool: </a:t>
            </a:r>
            <a:r>
              <a:rPr lang="en-US" sz="1600" kern="0" dirty="0">
                <a:hlinkClick r:id="rId4"/>
              </a:rPr>
              <a:t>http://sapassets.edgesuite.net/tools/B1HTE_V1_Setup.zip</a:t>
            </a:r>
            <a:endParaRPr lang="en-US" sz="1600" kern="0" dirty="0"/>
          </a:p>
          <a:p>
            <a:pPr>
              <a:spcBef>
                <a:spcPct val="75000"/>
              </a:spcBef>
              <a:spcAft>
                <a:spcPct val="0"/>
              </a:spcAft>
              <a:buClr>
                <a:schemeClr val="tx1"/>
              </a:buClr>
              <a:defRPr/>
            </a:pPr>
            <a:r>
              <a:rPr lang="en-US" sz="1600" kern="0" dirty="0"/>
              <a:t>Download the source (32-bit): </a:t>
            </a:r>
            <a:r>
              <a:rPr lang="en-US" sz="1600" kern="0" dirty="0">
                <a:hlinkClick r:id="rId5"/>
              </a:rPr>
              <a:t>http://sapassets.edgesuite.net/tools/B1TE%202.6%2032bits%20Source%20Code.zip</a:t>
            </a:r>
            <a:endParaRPr lang="en-US" sz="1600" kern="0" dirty="0"/>
          </a:p>
          <a:p>
            <a:pPr>
              <a:spcBef>
                <a:spcPct val="75000"/>
              </a:spcBef>
              <a:spcAft>
                <a:spcPct val="0"/>
              </a:spcAft>
              <a:buClr>
                <a:schemeClr val="tx1"/>
              </a:buClr>
              <a:defRPr/>
            </a:pPr>
            <a:r>
              <a:rPr lang="en-US" sz="1600" kern="0" dirty="0"/>
              <a:t>Download the source (64-bit): </a:t>
            </a:r>
            <a:r>
              <a:rPr lang="en-US" sz="1600" kern="0" dirty="0">
                <a:hlinkClick r:id="rId6"/>
              </a:rPr>
              <a:t>http://sapassets.edgesuite.net/tools/B1TE%202.6%2064bits%20Source%20Code.zip</a:t>
            </a:r>
            <a:endParaRPr lang="en-US" sz="1600" kern="0" dirty="0"/>
          </a:p>
          <a:p>
            <a:pPr>
              <a:spcBef>
                <a:spcPct val="75000"/>
              </a:spcBef>
              <a:spcAft>
                <a:spcPct val="0"/>
              </a:spcAft>
              <a:buClr>
                <a:schemeClr val="tx1"/>
              </a:buClr>
              <a:defRPr/>
            </a:pPr>
            <a:endParaRPr lang="en-US" sz="2400" kern="0" dirty="0"/>
          </a:p>
          <a:p>
            <a:pPr>
              <a:spcBef>
                <a:spcPct val="75000"/>
              </a:spcBef>
              <a:spcAft>
                <a:spcPct val="0"/>
              </a:spcAft>
              <a:buClr>
                <a:schemeClr val="tx1"/>
              </a:buClr>
              <a:defRPr/>
            </a:pPr>
            <a:endParaRPr lang="en-US" kern="0" dirty="0">
              <a:latin typeface="+mn-lt"/>
            </a:endParaRPr>
          </a:p>
        </p:txBody>
      </p:sp>
    </p:spTree>
    <p:custDataLst>
      <p:tags r:id="rId1"/>
    </p:custDataLst>
    <p:extLst>
      <p:ext uri="{BB962C8B-B14F-4D97-AF65-F5344CB8AC3E}">
        <p14:creationId xmlns:p14="http://schemas.microsoft.com/office/powerpoint/2010/main" val="23788263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Development Tools: B1 Code Generator Wizard</a:t>
            </a:r>
            <a:endParaRPr lang="fr-FR" dirty="0"/>
          </a:p>
        </p:txBody>
      </p:sp>
      <p:sp>
        <p:nvSpPr>
          <p:cNvPr id="5" name="Rectangle 3"/>
          <p:cNvSpPr txBox="1">
            <a:spLocks noChangeArrowheads="1"/>
          </p:cNvSpPr>
          <p:nvPr/>
        </p:nvSpPr>
        <p:spPr bwMode="gray">
          <a:xfrm>
            <a:off x="504001" y="1341440"/>
            <a:ext cx="11186476" cy="1092732"/>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This represents a template in Microsoft Visual Studio; </a:t>
            </a:r>
            <a:r>
              <a:rPr lang="en-US" sz="1800" i="1" kern="0" dirty="0">
                <a:latin typeface="+mn-lt"/>
              </a:rPr>
              <a:t>C# B1 AddOn Wizard </a:t>
            </a:r>
            <a:r>
              <a:rPr lang="en-US" sz="1800" kern="0" dirty="0">
                <a:latin typeface="+mn-lt"/>
              </a:rPr>
              <a:t>or </a:t>
            </a:r>
            <a:r>
              <a:rPr lang="en-US" sz="1800" i="1" kern="0" dirty="0">
                <a:latin typeface="+mn-lt"/>
              </a:rPr>
              <a:t>VB B1 AddOn Wizard.</a:t>
            </a:r>
          </a:p>
          <a:p>
            <a:pPr>
              <a:spcBef>
                <a:spcPct val="75000"/>
              </a:spcBef>
              <a:spcAft>
                <a:spcPct val="0"/>
              </a:spcAft>
              <a:buClr>
                <a:schemeClr val="tx1"/>
              </a:buClr>
              <a:defRPr/>
            </a:pPr>
            <a:r>
              <a:rPr lang="en-US" sz="1800" kern="0" dirty="0">
                <a:latin typeface="+mn-lt"/>
              </a:rPr>
              <a:t>The B1 Code Generator Wizard generates a B1 add-on in form of a Microsoft Visual Studio .NET solution according to the choices of a B1 SDK programmer.</a:t>
            </a:r>
          </a:p>
        </p:txBody>
      </p:sp>
      <p:pic>
        <p:nvPicPr>
          <p:cNvPr id="2" name="Picture 1">
            <a:extLst>
              <a:ext uri="{FF2B5EF4-FFF2-40B4-BE49-F238E27FC236}">
                <a16:creationId xmlns:a16="http://schemas.microsoft.com/office/drawing/2014/main" id="{BB0227FF-4C8C-4AE2-AD6D-CBD3D7A29893}"/>
              </a:ext>
            </a:extLst>
          </p:cNvPr>
          <p:cNvPicPr>
            <a:picLocks noChangeAspect="1"/>
          </p:cNvPicPr>
          <p:nvPr/>
        </p:nvPicPr>
        <p:blipFill>
          <a:blip r:embed="rId4"/>
          <a:stretch>
            <a:fillRect/>
          </a:stretch>
        </p:blipFill>
        <p:spPr>
          <a:xfrm>
            <a:off x="5425377" y="2610499"/>
            <a:ext cx="6265100" cy="3626659"/>
          </a:xfrm>
          <a:prstGeom prst="rect">
            <a:avLst/>
          </a:prstGeom>
        </p:spPr>
      </p:pic>
      <p:sp>
        <p:nvSpPr>
          <p:cNvPr id="7" name="Rectangle 3">
            <a:extLst>
              <a:ext uri="{FF2B5EF4-FFF2-40B4-BE49-F238E27FC236}">
                <a16:creationId xmlns:a16="http://schemas.microsoft.com/office/drawing/2014/main" id="{140CD9EE-B207-4687-AAD9-6F3C45AF5477}"/>
              </a:ext>
            </a:extLst>
          </p:cNvPr>
          <p:cNvSpPr txBox="1">
            <a:spLocks noChangeArrowheads="1"/>
          </p:cNvSpPr>
          <p:nvPr/>
        </p:nvSpPr>
        <p:spPr bwMode="gray">
          <a:xfrm>
            <a:off x="504001" y="2736486"/>
            <a:ext cx="4359809" cy="1092732"/>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The following panes are available:</a:t>
            </a:r>
          </a:p>
          <a:p>
            <a:pPr marL="285750" indent="-285750">
              <a:spcBef>
                <a:spcPct val="75000"/>
              </a:spcBef>
              <a:spcAft>
                <a:spcPct val="0"/>
              </a:spcAft>
              <a:buClr>
                <a:schemeClr val="tx1"/>
              </a:buClr>
              <a:buFontTx/>
              <a:buChar char="-"/>
              <a:defRPr/>
            </a:pPr>
            <a:r>
              <a:rPr lang="en-US" sz="1800" kern="0" dirty="0">
                <a:latin typeface="+mn-lt"/>
              </a:rPr>
              <a:t>Connection pane</a:t>
            </a:r>
          </a:p>
          <a:p>
            <a:pPr marL="285750" indent="-285750">
              <a:spcBef>
                <a:spcPct val="75000"/>
              </a:spcBef>
              <a:spcAft>
                <a:spcPct val="0"/>
              </a:spcAft>
              <a:buClr>
                <a:schemeClr val="tx1"/>
              </a:buClr>
              <a:buFontTx/>
              <a:buChar char="-"/>
              <a:defRPr/>
            </a:pPr>
            <a:r>
              <a:rPr lang="en-US" sz="1800" kern="0" dirty="0">
                <a:latin typeface="+mn-lt"/>
              </a:rPr>
              <a:t>Database pane</a:t>
            </a:r>
          </a:p>
          <a:p>
            <a:pPr marL="285750" indent="-285750">
              <a:spcBef>
                <a:spcPct val="75000"/>
              </a:spcBef>
              <a:spcAft>
                <a:spcPct val="0"/>
              </a:spcAft>
              <a:buClr>
                <a:schemeClr val="tx1"/>
              </a:buClr>
              <a:buFontTx/>
              <a:buChar char="-"/>
              <a:defRPr/>
            </a:pPr>
            <a:r>
              <a:rPr lang="en-US" sz="1800" kern="0" dirty="0">
                <a:latin typeface="+mn-lt"/>
              </a:rPr>
              <a:t>Menus pane</a:t>
            </a:r>
          </a:p>
          <a:p>
            <a:pPr marL="285750" indent="-285750">
              <a:spcBef>
                <a:spcPct val="75000"/>
              </a:spcBef>
              <a:spcAft>
                <a:spcPct val="0"/>
              </a:spcAft>
              <a:buClr>
                <a:schemeClr val="tx1"/>
              </a:buClr>
              <a:buFontTx/>
              <a:buChar char="-"/>
              <a:defRPr/>
            </a:pPr>
            <a:r>
              <a:rPr lang="en-US" sz="1800" kern="0" dirty="0">
                <a:latin typeface="+mn-lt"/>
              </a:rPr>
              <a:t>Forms pane</a:t>
            </a:r>
          </a:p>
          <a:p>
            <a:pPr marL="285750" indent="-285750">
              <a:spcBef>
                <a:spcPct val="75000"/>
              </a:spcBef>
              <a:spcAft>
                <a:spcPct val="0"/>
              </a:spcAft>
              <a:buClr>
                <a:schemeClr val="tx1"/>
              </a:buClr>
              <a:buFontTx/>
              <a:buChar char="-"/>
              <a:defRPr/>
            </a:pPr>
            <a:r>
              <a:rPr lang="en-US" sz="1800" kern="0" dirty="0">
                <a:latin typeface="+mn-lt"/>
              </a:rPr>
              <a:t>Events pane</a:t>
            </a:r>
          </a:p>
          <a:p>
            <a:pPr marL="285750" indent="-285750">
              <a:spcBef>
                <a:spcPct val="75000"/>
              </a:spcBef>
              <a:spcAft>
                <a:spcPct val="0"/>
              </a:spcAft>
              <a:buClr>
                <a:schemeClr val="tx1"/>
              </a:buClr>
              <a:buFontTx/>
              <a:buChar char="-"/>
              <a:defRPr/>
            </a:pPr>
            <a:r>
              <a:rPr lang="en-US" sz="1800" kern="0" dirty="0">
                <a:latin typeface="+mn-lt"/>
              </a:rPr>
              <a:t>Cockpits pane</a:t>
            </a:r>
          </a:p>
        </p:txBody>
      </p:sp>
    </p:spTree>
    <p:custDataLst>
      <p:tags r:id="rId1"/>
    </p:custDataLst>
    <p:extLst>
      <p:ext uri="{BB962C8B-B14F-4D97-AF65-F5344CB8AC3E}">
        <p14:creationId xmlns:p14="http://schemas.microsoft.com/office/powerpoint/2010/main" val="39841674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Development Tools: B1 Simple Installer Wizard</a:t>
            </a:r>
            <a:endParaRPr lang="fr-FR" dirty="0"/>
          </a:p>
        </p:txBody>
      </p:sp>
      <p:sp>
        <p:nvSpPr>
          <p:cNvPr id="5" name="Rectangle 3"/>
          <p:cNvSpPr txBox="1">
            <a:spLocks noChangeArrowheads="1"/>
          </p:cNvSpPr>
          <p:nvPr/>
        </p:nvSpPr>
        <p:spPr bwMode="gray">
          <a:xfrm>
            <a:off x="504001" y="1341439"/>
            <a:ext cx="11186476" cy="2087561"/>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This represents a template in Microsoft Visual Studio; </a:t>
            </a:r>
            <a:r>
              <a:rPr lang="en-US" sz="1800" i="1" kern="0" dirty="0">
                <a:latin typeface="+mn-lt"/>
              </a:rPr>
              <a:t>VB </a:t>
            </a:r>
            <a:r>
              <a:rPr lang="nl-NL" sz="1800" i="1" kern="0" dirty="0">
                <a:latin typeface="+mn-lt"/>
              </a:rPr>
              <a:t>B1 AddOn Installer .NET Wizard</a:t>
            </a:r>
            <a:r>
              <a:rPr lang="en-US" sz="1800" i="1" kern="0" dirty="0">
                <a:latin typeface="+mn-lt"/>
              </a:rPr>
              <a:t>.</a:t>
            </a:r>
          </a:p>
          <a:p>
            <a:pPr>
              <a:spcBef>
                <a:spcPct val="75000"/>
              </a:spcBef>
              <a:spcAft>
                <a:spcPct val="0"/>
              </a:spcAft>
              <a:buClr>
                <a:schemeClr val="tx1"/>
              </a:buClr>
              <a:defRPr/>
            </a:pPr>
            <a:r>
              <a:rPr lang="en-US" sz="1800" kern="0" dirty="0">
                <a:latin typeface="+mn-lt"/>
              </a:rPr>
              <a:t>The B1 Simple Installer Wizard generates a Microsoft Visual Studio .NET solution ready to register your add-on on a SAP Business One application.</a:t>
            </a:r>
          </a:p>
          <a:p>
            <a:pPr>
              <a:spcBef>
                <a:spcPct val="75000"/>
              </a:spcBef>
              <a:spcAft>
                <a:spcPct val="0"/>
              </a:spcAft>
              <a:buClr>
                <a:schemeClr val="tx1"/>
              </a:buClr>
              <a:defRPr/>
            </a:pPr>
            <a:r>
              <a:rPr lang="en-US" sz="1800" dirty="0"/>
              <a:t>At this point the wizard will present two steps, one to specify general parameters needed for the registration and a second one where to specify the files needed to run the add-on (exe file, DI API and/or UI API references and all the resources files).</a:t>
            </a:r>
          </a:p>
          <a:p>
            <a:pPr>
              <a:spcBef>
                <a:spcPct val="75000"/>
              </a:spcBef>
              <a:spcAft>
                <a:spcPct val="0"/>
              </a:spcAft>
              <a:buClr>
                <a:schemeClr val="tx1"/>
              </a:buClr>
              <a:defRPr/>
            </a:pPr>
            <a:endParaRPr lang="en-US" sz="1800" kern="0" dirty="0">
              <a:latin typeface="+mn-lt"/>
            </a:endParaRPr>
          </a:p>
        </p:txBody>
      </p:sp>
      <p:pic>
        <p:nvPicPr>
          <p:cNvPr id="1026" name="Picture 2" descr="SimpleInstallerStep1">
            <a:extLst>
              <a:ext uri="{FF2B5EF4-FFF2-40B4-BE49-F238E27FC236}">
                <a16:creationId xmlns:a16="http://schemas.microsoft.com/office/drawing/2014/main" id="{D4433CBF-536F-48FB-BD0C-697FB4CF0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814" y="3662305"/>
            <a:ext cx="4243509" cy="26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SimpleInstallerStep2">
            <a:extLst>
              <a:ext uri="{FF2B5EF4-FFF2-40B4-BE49-F238E27FC236}">
                <a16:creationId xmlns:a16="http://schemas.microsoft.com/office/drawing/2014/main" id="{5B3234E5-7B03-42E6-928A-47F7FB281BD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0853" y="3665664"/>
            <a:ext cx="4242816" cy="26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369994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Development Tools: B1 Professional Installer Wizard</a:t>
            </a:r>
            <a:endParaRPr lang="fr-FR" dirty="0"/>
          </a:p>
        </p:txBody>
      </p:sp>
      <p:sp>
        <p:nvSpPr>
          <p:cNvPr id="5" name="Rectangle 3"/>
          <p:cNvSpPr txBox="1">
            <a:spLocks noChangeArrowheads="1"/>
          </p:cNvSpPr>
          <p:nvPr/>
        </p:nvSpPr>
        <p:spPr bwMode="gray">
          <a:xfrm>
            <a:off x="504001" y="1341439"/>
            <a:ext cx="11186476" cy="2087561"/>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This represents a template in Microsoft Visual Studio; </a:t>
            </a:r>
            <a:r>
              <a:rPr lang="en-US" sz="1800" i="1" kern="0" dirty="0">
                <a:latin typeface="+mn-lt"/>
              </a:rPr>
              <a:t>VB B1 AddOn Installer Setup .NET.</a:t>
            </a:r>
          </a:p>
          <a:p>
            <a:pPr>
              <a:spcBef>
                <a:spcPct val="75000"/>
              </a:spcBef>
              <a:spcAft>
                <a:spcPct val="0"/>
              </a:spcAft>
              <a:buClr>
                <a:schemeClr val="tx1"/>
              </a:buClr>
              <a:defRPr/>
            </a:pPr>
            <a:r>
              <a:rPr lang="en-US" sz="1800" kern="0" dirty="0">
                <a:latin typeface="+mn-lt"/>
              </a:rPr>
              <a:t>The B1 Professional Installer Wizard generates a Microsoft Visual Studio .NET solution that will help you to create a .NET Setup and Deployment installer. </a:t>
            </a:r>
          </a:p>
          <a:p>
            <a:pPr>
              <a:spcBef>
                <a:spcPct val="75000"/>
              </a:spcBef>
              <a:spcAft>
                <a:spcPct val="0"/>
              </a:spcAft>
              <a:buClr>
                <a:schemeClr val="tx1"/>
              </a:buClr>
              <a:defRPr/>
            </a:pPr>
            <a:r>
              <a:rPr lang="en-US" sz="1800" dirty="0"/>
              <a:t>At this point the wizard will present two steps: one to specify general parameters needed for the registration and a second one where to specify the exe file of the add-on.</a:t>
            </a:r>
            <a:endParaRPr lang="en-US" sz="1800" kern="0" dirty="0">
              <a:latin typeface="+mn-lt"/>
            </a:endParaRPr>
          </a:p>
        </p:txBody>
      </p:sp>
      <p:pic>
        <p:nvPicPr>
          <p:cNvPr id="6" name="Picture 2" descr="SimpleInstallerStep1">
            <a:extLst>
              <a:ext uri="{FF2B5EF4-FFF2-40B4-BE49-F238E27FC236}">
                <a16:creationId xmlns:a16="http://schemas.microsoft.com/office/drawing/2014/main" id="{9F4F473A-AB1A-47DB-925E-350C9C74C3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814" y="3662305"/>
            <a:ext cx="4243509" cy="26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ProfInstallerStep2">
            <a:extLst>
              <a:ext uri="{FF2B5EF4-FFF2-40B4-BE49-F238E27FC236}">
                <a16:creationId xmlns:a16="http://schemas.microsoft.com/office/drawing/2014/main" id="{B1410F17-1F57-456A-9DAC-90F7260BC95C}"/>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0853" y="3662305"/>
            <a:ext cx="4242816" cy="26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820521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Development Tools: B1 UDO Form Generator</a:t>
            </a:r>
            <a:endParaRPr lang="fr-FR" dirty="0"/>
          </a:p>
        </p:txBody>
      </p:sp>
      <p:sp>
        <p:nvSpPr>
          <p:cNvPr id="5" name="Rectangle 3"/>
          <p:cNvSpPr txBox="1">
            <a:spLocks noChangeArrowheads="1"/>
          </p:cNvSpPr>
          <p:nvPr/>
        </p:nvSpPr>
        <p:spPr bwMode="gray">
          <a:xfrm>
            <a:off x="504001" y="1896611"/>
            <a:ext cx="11186476" cy="748618"/>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The B1 UDO Form Generator generates a B1 XML form starting from a UDO definition in a B1 DB. The tool can be executed directly or called when attaching a form to a menu. </a:t>
            </a:r>
          </a:p>
        </p:txBody>
      </p:sp>
      <p:pic>
        <p:nvPicPr>
          <p:cNvPr id="3074" name="Picture 2" descr="gener">
            <a:extLst>
              <a:ext uri="{FF2B5EF4-FFF2-40B4-BE49-F238E27FC236}">
                <a16:creationId xmlns:a16="http://schemas.microsoft.com/office/drawing/2014/main" id="{36F28722-3CDE-4424-BDC3-DC3E2E03E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753" y="2645229"/>
            <a:ext cx="3297134" cy="363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828680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2596" y="1534439"/>
            <a:ext cx="7393990" cy="2008242"/>
          </a:xfrm>
          <a:prstGeom prst="rect">
            <a:avLst/>
          </a:prstGeom>
          <a:noFill/>
        </p:spPr>
        <p:txBody>
          <a:bodyPr wrap="square" lIns="0" tIns="0" rIns="0" bIns="0" rtlCol="0">
            <a:spAutoFit/>
          </a:bodyPr>
          <a:lstStyle/>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Add-On Test Tools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Add-On Development Tools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Add-On Test Automation Tool</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Dashboard Packaging Tool</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Tree>
    <p:custDataLst>
      <p:tags r:id="rId1"/>
    </p:custDataLst>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Development Tools: B1 Event Logger</a:t>
            </a:r>
            <a:endParaRPr lang="fr-FR" dirty="0"/>
          </a:p>
        </p:txBody>
      </p:sp>
      <p:sp>
        <p:nvSpPr>
          <p:cNvPr id="5" name="Rectangle 3"/>
          <p:cNvSpPr txBox="1">
            <a:spLocks noChangeArrowheads="1"/>
          </p:cNvSpPr>
          <p:nvPr/>
        </p:nvSpPr>
        <p:spPr bwMode="gray">
          <a:xfrm>
            <a:off x="504001" y="1341440"/>
            <a:ext cx="11186476" cy="935768"/>
          </a:xfrm>
          <a:prstGeom prst="rect">
            <a:avLst/>
          </a:prstGeom>
          <a:noFill/>
          <a:ln w="12700" algn="ctr">
            <a:noFill/>
            <a:miter lim="800000"/>
            <a:headEnd/>
            <a:tailEnd/>
          </a:ln>
        </p:spPr>
        <p:txBody>
          <a:bodyPr lIns="0" tIns="0" rIns="0" bIns="0"/>
          <a:lstStyle/>
          <a:p>
            <a:endParaRPr lang="en-US" sz="1800" dirty="0"/>
          </a:p>
        </p:txBody>
      </p:sp>
      <p:pic>
        <p:nvPicPr>
          <p:cNvPr id="2" name="Picture 2">
            <a:extLst>
              <a:ext uri="{FF2B5EF4-FFF2-40B4-BE49-F238E27FC236}">
                <a16:creationId xmlns:a16="http://schemas.microsoft.com/office/drawing/2014/main" id="{986BD7C5-9365-44D4-8C9C-BE460CA1C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740877"/>
            <a:ext cx="6916222" cy="407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6692D789-8B43-4E71-BFBB-C854946C4CBE}"/>
              </a:ext>
            </a:extLst>
          </p:cNvPr>
          <p:cNvSpPr txBox="1">
            <a:spLocks noChangeArrowheads="1"/>
          </p:cNvSpPr>
          <p:nvPr/>
        </p:nvSpPr>
        <p:spPr bwMode="gray">
          <a:xfrm>
            <a:off x="7957204" y="1994907"/>
            <a:ext cx="3733273" cy="1085749"/>
          </a:xfrm>
          <a:prstGeom prst="rect">
            <a:avLst/>
          </a:prstGeom>
          <a:noFill/>
          <a:ln w="12700" algn="ctr">
            <a:noFill/>
            <a:miter lim="800000"/>
            <a:headEnd/>
            <a:tailEnd/>
          </a:ln>
        </p:spPr>
        <p:txBody>
          <a:bodyPr lIns="0" tIns="0" rIns="0" bIns="0"/>
          <a:lstStyle/>
          <a:p>
            <a:r>
              <a:rPr lang="en-US" sz="1800" dirty="0"/>
              <a:t>You can add a filter to the Event Logger to show only the events you are interested in per form.</a:t>
            </a:r>
          </a:p>
        </p:txBody>
      </p:sp>
      <p:pic>
        <p:nvPicPr>
          <p:cNvPr id="4099" name="Picture 3">
            <a:extLst>
              <a:ext uri="{FF2B5EF4-FFF2-40B4-BE49-F238E27FC236}">
                <a16:creationId xmlns:a16="http://schemas.microsoft.com/office/drawing/2014/main" id="{FF1B3C81-DF70-447E-8295-02F1478A36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1593" y="3429001"/>
            <a:ext cx="3733273" cy="239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342817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DB Browser</a:t>
            </a:r>
            <a:endParaRPr lang="fr-FR" dirty="0"/>
          </a:p>
        </p:txBody>
      </p:sp>
      <p:pic>
        <p:nvPicPr>
          <p:cNvPr id="4" name="Picture 3">
            <a:extLst>
              <a:ext uri="{FF2B5EF4-FFF2-40B4-BE49-F238E27FC236}">
                <a16:creationId xmlns:a16="http://schemas.microsoft.com/office/drawing/2014/main" id="{D10961FD-C6D7-4210-8571-88ABEDB31169}"/>
              </a:ext>
            </a:extLst>
          </p:cNvPr>
          <p:cNvPicPr>
            <a:picLocks noChangeAspect="1"/>
          </p:cNvPicPr>
          <p:nvPr/>
        </p:nvPicPr>
        <p:blipFill>
          <a:blip r:embed="rId4"/>
          <a:stretch>
            <a:fillRect/>
          </a:stretch>
        </p:blipFill>
        <p:spPr>
          <a:xfrm>
            <a:off x="504001" y="1230087"/>
            <a:ext cx="11186476" cy="5123914"/>
          </a:xfrm>
          <a:prstGeom prst="rect">
            <a:avLst/>
          </a:prstGeom>
        </p:spPr>
      </p:pic>
    </p:spTree>
    <p:custDataLst>
      <p:tags r:id="rId1"/>
    </p:custDataLst>
    <p:extLst>
      <p:ext uri="{BB962C8B-B14F-4D97-AF65-F5344CB8AC3E}">
        <p14:creationId xmlns:p14="http://schemas.microsoft.com/office/powerpoint/2010/main" val="37676376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Add-On </a:t>
            </a:r>
            <a:r>
              <a:rPr lang="en-US" sz="4000" dirty="0">
                <a:solidFill>
                  <a:schemeClr val="accent1"/>
                </a:solidFill>
              </a:rPr>
              <a:t>Test Automation Tool</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2122271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 Automation Tool: How to download?</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Download link: </a:t>
            </a:r>
            <a:r>
              <a:rPr lang="en-US" sz="1800" dirty="0">
                <a:hlinkClick r:id="rId4"/>
              </a:rPr>
              <a:t>https://archive.sap.com/documents/docs/DOC-28659</a:t>
            </a:r>
            <a:endParaRPr lang="en-US" sz="1800" kern="0" dirty="0">
              <a:latin typeface="+mn-lt"/>
            </a:endParaRPr>
          </a:p>
          <a:p>
            <a:pPr>
              <a:spcBef>
                <a:spcPct val="75000"/>
              </a:spcBef>
              <a:spcAft>
                <a:spcPct val="0"/>
              </a:spcAft>
              <a:buClr>
                <a:schemeClr val="tx1"/>
              </a:buClr>
              <a:defRPr/>
            </a:pPr>
            <a:br>
              <a:rPr lang="en-US" sz="1800" kern="0" dirty="0">
                <a:latin typeface="+mn-lt"/>
              </a:rPr>
            </a:br>
            <a:br>
              <a:rPr lang="en-US" sz="1800" kern="0" dirty="0">
                <a:latin typeface="+mn-lt"/>
              </a:rPr>
            </a:br>
            <a:endParaRPr lang="en-US" kern="0" dirty="0">
              <a:latin typeface="+mn-lt"/>
            </a:endParaRPr>
          </a:p>
        </p:txBody>
      </p:sp>
      <p:pic>
        <p:nvPicPr>
          <p:cNvPr id="3" name="Picture 2">
            <a:extLst>
              <a:ext uri="{FF2B5EF4-FFF2-40B4-BE49-F238E27FC236}">
                <a16:creationId xmlns:a16="http://schemas.microsoft.com/office/drawing/2014/main" id="{C1FA8CB9-7657-480B-84E7-07059F2460F1}"/>
              </a:ext>
            </a:extLst>
          </p:cNvPr>
          <p:cNvPicPr>
            <a:picLocks noChangeAspect="1"/>
          </p:cNvPicPr>
          <p:nvPr/>
        </p:nvPicPr>
        <p:blipFill>
          <a:blip r:embed="rId5"/>
          <a:stretch>
            <a:fillRect/>
          </a:stretch>
        </p:blipFill>
        <p:spPr>
          <a:xfrm>
            <a:off x="934824" y="1981930"/>
            <a:ext cx="9809376" cy="4059364"/>
          </a:xfrm>
          <a:prstGeom prst="rect">
            <a:avLst/>
          </a:prstGeom>
        </p:spPr>
      </p:pic>
    </p:spTree>
    <p:custDataLst>
      <p:tags r:id="rId1"/>
    </p:custDataLst>
    <p:extLst>
      <p:ext uri="{BB962C8B-B14F-4D97-AF65-F5344CB8AC3E}">
        <p14:creationId xmlns:p14="http://schemas.microsoft.com/office/powerpoint/2010/main" val="9387961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 Automation Tool: SAP Business One Test Composer</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lnSpc>
                <a:spcPts val="2160"/>
              </a:lnSpc>
              <a:spcBef>
                <a:spcPts val="600"/>
              </a:spcBef>
              <a:buClr>
                <a:srgbClr val="F0AB00"/>
              </a:buClr>
              <a:buSzPct val="80000"/>
              <a:defRPr/>
            </a:pPr>
            <a:r>
              <a:rPr lang="en-US" sz="1800" kern="0" dirty="0"/>
              <a:t>Motivation</a:t>
            </a:r>
          </a:p>
          <a:p>
            <a:pPr marL="265113" lvl="1" indent="-263525">
              <a:lnSpc>
                <a:spcPts val="2160"/>
              </a:lnSpc>
              <a:spcBef>
                <a:spcPts val="600"/>
              </a:spcBef>
              <a:buClr>
                <a:srgbClr val="F0AB00"/>
              </a:buClr>
              <a:buSzPct val="80000"/>
              <a:buFont typeface="Wingdings" pitchFamily="2" charset="2"/>
              <a:buChar char="n"/>
              <a:defRPr/>
            </a:pPr>
            <a:r>
              <a:rPr lang="en-US" sz="1600" kern="0" dirty="0"/>
              <a:t>give to partners a simple way to test their add-ons </a:t>
            </a:r>
            <a:br>
              <a:rPr lang="en-US" sz="1600" kern="0" dirty="0"/>
            </a:br>
            <a:endParaRPr lang="en-US" sz="1800" kern="0" dirty="0"/>
          </a:p>
          <a:p>
            <a:pPr>
              <a:lnSpc>
                <a:spcPts val="2160"/>
              </a:lnSpc>
              <a:spcBef>
                <a:spcPts val="600"/>
              </a:spcBef>
              <a:buClr>
                <a:srgbClr val="F0AB00"/>
              </a:buClr>
              <a:buSzPct val="80000"/>
              <a:defRPr/>
            </a:pPr>
            <a:r>
              <a:rPr lang="en-US" sz="1800" kern="0" dirty="0"/>
              <a:t>Core features</a:t>
            </a:r>
          </a:p>
          <a:p>
            <a:pPr marL="265113" lvl="1" indent="-263525">
              <a:lnSpc>
                <a:spcPts val="2160"/>
              </a:lnSpc>
              <a:spcBef>
                <a:spcPts val="600"/>
              </a:spcBef>
              <a:buClr>
                <a:srgbClr val="F0AB00"/>
              </a:buClr>
              <a:buSzPct val="80000"/>
              <a:buFont typeface="Wingdings" pitchFamily="2" charset="2"/>
              <a:buChar char="n"/>
              <a:defRPr/>
            </a:pPr>
            <a:r>
              <a:rPr lang="en-US" sz="1600" kern="0" dirty="0"/>
              <a:t>record, replay, check values</a:t>
            </a:r>
          </a:p>
          <a:p>
            <a:pPr marL="265113" lvl="1" indent="-263525">
              <a:lnSpc>
                <a:spcPts val="2160"/>
              </a:lnSpc>
              <a:spcBef>
                <a:spcPts val="600"/>
              </a:spcBef>
              <a:buClr>
                <a:srgbClr val="F0AB00"/>
              </a:buClr>
              <a:buSzPct val="80000"/>
              <a:buFont typeface="Wingdings" pitchFamily="2" charset="2"/>
              <a:buChar char="n"/>
              <a:defRPr/>
            </a:pPr>
            <a:r>
              <a:rPr lang="en-US" sz="1600" kern="0" dirty="0"/>
              <a:t>batching tests, selecting tests in a batch</a:t>
            </a:r>
            <a:br>
              <a:rPr lang="en-US" sz="1600" kern="0" dirty="0"/>
            </a:br>
            <a:endParaRPr lang="en-US" sz="1800" kern="0" dirty="0"/>
          </a:p>
          <a:p>
            <a:pPr>
              <a:lnSpc>
                <a:spcPts val="2160"/>
              </a:lnSpc>
              <a:spcBef>
                <a:spcPts val="600"/>
              </a:spcBef>
              <a:buClr>
                <a:srgbClr val="F0AB00"/>
              </a:buClr>
              <a:buSzPct val="80000"/>
              <a:defRPr/>
            </a:pPr>
            <a:r>
              <a:rPr lang="en-US" sz="1800" kern="0" dirty="0"/>
              <a:t>Independence from 3rd party SW</a:t>
            </a:r>
          </a:p>
          <a:p>
            <a:pPr marL="265113" lvl="1" indent="-263525">
              <a:lnSpc>
                <a:spcPts val="2160"/>
              </a:lnSpc>
              <a:spcBef>
                <a:spcPts val="600"/>
              </a:spcBef>
              <a:buClr>
                <a:srgbClr val="F0AB00"/>
              </a:buClr>
              <a:buSzPct val="80000"/>
              <a:buFont typeface="Wingdings" pitchFamily="2" charset="2"/>
              <a:buChar char="n"/>
              <a:defRPr/>
            </a:pPr>
            <a:r>
              <a:rPr lang="en-US" sz="1600" kern="0" dirty="0"/>
              <a:t>self consistent and free</a:t>
            </a:r>
          </a:p>
          <a:p>
            <a:pPr marL="265113" lvl="1" indent="-263525">
              <a:lnSpc>
                <a:spcPts val="2160"/>
              </a:lnSpc>
              <a:spcBef>
                <a:spcPts val="600"/>
              </a:spcBef>
              <a:buClr>
                <a:srgbClr val="F0AB00"/>
              </a:buClr>
              <a:buSzPct val="80000"/>
              <a:buFont typeface="Wingdings" pitchFamily="2" charset="2"/>
              <a:buChar char="n"/>
              <a:defRPr/>
            </a:pPr>
            <a:r>
              <a:rPr lang="en-US" sz="1600" kern="0" dirty="0"/>
              <a:t>No dependency from any licensed tool</a:t>
            </a:r>
            <a:br>
              <a:rPr lang="en-US" sz="1600" kern="0" dirty="0"/>
            </a:br>
            <a:endParaRPr lang="en-US" sz="1800" kern="0" dirty="0"/>
          </a:p>
          <a:p>
            <a:pPr>
              <a:lnSpc>
                <a:spcPts val="2160"/>
              </a:lnSpc>
              <a:spcBef>
                <a:spcPts val="600"/>
              </a:spcBef>
              <a:buClr>
                <a:srgbClr val="F0AB00"/>
              </a:buClr>
              <a:buSzPct val="80000"/>
              <a:defRPr/>
            </a:pPr>
            <a:r>
              <a:rPr lang="en-US" sz="1800" kern="0" dirty="0"/>
              <a:t>Automatic generation of test documentation</a:t>
            </a:r>
          </a:p>
          <a:p>
            <a:pPr marL="265113" lvl="1" indent="-263525">
              <a:lnSpc>
                <a:spcPts val="2160"/>
              </a:lnSpc>
              <a:spcBef>
                <a:spcPts val="600"/>
              </a:spcBef>
              <a:buClr>
                <a:srgbClr val="F0AB00"/>
              </a:buClr>
              <a:buSzPct val="80000"/>
              <a:buFont typeface="Wingdings" pitchFamily="2" charset="2"/>
              <a:buChar char="n"/>
              <a:defRPr/>
            </a:pPr>
            <a:r>
              <a:rPr lang="en-US" sz="1600" kern="0" dirty="0"/>
              <a:t>want to run tests, not writing test documentation</a:t>
            </a:r>
            <a:endParaRPr lang="fr-FR" sz="1600" kern="0" dirty="0"/>
          </a:p>
        </p:txBody>
      </p:sp>
    </p:spTree>
    <p:custDataLst>
      <p:tags r:id="rId1"/>
    </p:custDataLst>
    <p:extLst>
      <p:ext uri="{BB962C8B-B14F-4D97-AF65-F5344CB8AC3E}">
        <p14:creationId xmlns:p14="http://schemas.microsoft.com/office/powerpoint/2010/main" val="301208076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 Automation Tool: SAP Business One Test Composer</a:t>
            </a:r>
            <a:br>
              <a:rPr lang="en-US" dirty="0"/>
            </a:br>
            <a:r>
              <a:rPr lang="en-US" sz="2000" dirty="0"/>
              <a:t>Main window</a:t>
            </a:r>
            <a:endParaRPr lang="fr-FR" dirty="0"/>
          </a:p>
        </p:txBody>
      </p:sp>
      <p:pic>
        <p:nvPicPr>
          <p:cNvPr id="4" name="Picture 3">
            <a:extLst>
              <a:ext uri="{FF2B5EF4-FFF2-40B4-BE49-F238E27FC236}">
                <a16:creationId xmlns:a16="http://schemas.microsoft.com/office/drawing/2014/main" id="{FF11760B-5D8B-4CE7-8DA3-266C599740D9}"/>
              </a:ext>
            </a:extLst>
          </p:cNvPr>
          <p:cNvPicPr>
            <a:picLocks noChangeAspect="1" noChangeArrowheads="1"/>
          </p:cNvPicPr>
          <p:nvPr/>
        </p:nvPicPr>
        <p:blipFill>
          <a:blip r:embed="rId4" cstate="print"/>
          <a:srcRect/>
          <a:stretch>
            <a:fillRect/>
          </a:stretch>
        </p:blipFill>
        <p:spPr bwMode="gray">
          <a:xfrm>
            <a:off x="503999" y="1341438"/>
            <a:ext cx="11186477" cy="5164870"/>
          </a:xfrm>
          <a:prstGeom prst="rect">
            <a:avLst/>
          </a:prstGeom>
          <a:noFill/>
          <a:ln w="12700" algn="ctr">
            <a:noFill/>
            <a:miter lim="800000"/>
            <a:headEnd/>
            <a:tailEnd/>
          </a:ln>
        </p:spPr>
      </p:pic>
    </p:spTree>
    <p:custDataLst>
      <p:tags r:id="rId1"/>
    </p:custDataLst>
    <p:extLst>
      <p:ext uri="{BB962C8B-B14F-4D97-AF65-F5344CB8AC3E}">
        <p14:creationId xmlns:p14="http://schemas.microsoft.com/office/powerpoint/2010/main" val="33320522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 Automation Tool: SAP Business One Test Composer</a:t>
            </a:r>
            <a:br>
              <a:rPr lang="en-US" dirty="0"/>
            </a:br>
            <a:r>
              <a:rPr lang="en-US" sz="2000" dirty="0"/>
              <a:t>Record and Play tests cases</a:t>
            </a:r>
            <a:endParaRPr lang="fr-FR" dirty="0"/>
          </a:p>
        </p:txBody>
      </p:sp>
      <p:pic>
        <p:nvPicPr>
          <p:cNvPr id="5" name="Picture 5">
            <a:extLst>
              <a:ext uri="{FF2B5EF4-FFF2-40B4-BE49-F238E27FC236}">
                <a16:creationId xmlns:a16="http://schemas.microsoft.com/office/drawing/2014/main" id="{8A0A7F39-6CB2-48FC-94DE-616E6E8D78CF}"/>
              </a:ext>
            </a:extLst>
          </p:cNvPr>
          <p:cNvPicPr>
            <a:picLocks noChangeAspect="1" noChangeArrowheads="1"/>
          </p:cNvPicPr>
          <p:nvPr/>
        </p:nvPicPr>
        <p:blipFill>
          <a:blip r:embed="rId4" cstate="print"/>
          <a:srcRect/>
          <a:stretch>
            <a:fillRect/>
          </a:stretch>
        </p:blipFill>
        <p:spPr bwMode="gray">
          <a:xfrm>
            <a:off x="5637579" y="1703960"/>
            <a:ext cx="3544633" cy="627796"/>
          </a:xfrm>
          <a:prstGeom prst="rect">
            <a:avLst/>
          </a:prstGeom>
          <a:noFill/>
          <a:ln w="12700" algn="ctr">
            <a:noFill/>
            <a:miter lim="800000"/>
            <a:headEnd/>
            <a:tailEnd/>
          </a:ln>
        </p:spPr>
      </p:pic>
      <p:sp>
        <p:nvSpPr>
          <p:cNvPr id="2" name="TextBox 1">
            <a:extLst>
              <a:ext uri="{FF2B5EF4-FFF2-40B4-BE49-F238E27FC236}">
                <a16:creationId xmlns:a16="http://schemas.microsoft.com/office/drawing/2014/main" id="{47AF7BF7-20AE-48B9-8A8B-FE028581F4D8}"/>
              </a:ext>
            </a:extLst>
          </p:cNvPr>
          <p:cNvSpPr txBox="1"/>
          <p:nvPr/>
        </p:nvSpPr>
        <p:spPr>
          <a:xfrm>
            <a:off x="2250741" y="1863970"/>
            <a:ext cx="2110244"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Record window</a:t>
            </a:r>
          </a:p>
        </p:txBody>
      </p:sp>
      <p:pic>
        <p:nvPicPr>
          <p:cNvPr id="6" name="Picture 6">
            <a:extLst>
              <a:ext uri="{FF2B5EF4-FFF2-40B4-BE49-F238E27FC236}">
                <a16:creationId xmlns:a16="http://schemas.microsoft.com/office/drawing/2014/main" id="{5B494AAE-8D5C-4AA1-8E85-46D42D213033}"/>
              </a:ext>
            </a:extLst>
          </p:cNvPr>
          <p:cNvPicPr>
            <a:picLocks noChangeAspect="1" noChangeArrowheads="1"/>
          </p:cNvPicPr>
          <p:nvPr/>
        </p:nvPicPr>
        <p:blipFill>
          <a:blip r:embed="rId5" cstate="print"/>
          <a:srcRect/>
          <a:stretch>
            <a:fillRect/>
          </a:stretch>
        </p:blipFill>
        <p:spPr bwMode="gray">
          <a:xfrm>
            <a:off x="5637579" y="3429000"/>
            <a:ext cx="4626374" cy="1835096"/>
          </a:xfrm>
          <a:prstGeom prst="rect">
            <a:avLst/>
          </a:prstGeom>
          <a:noFill/>
          <a:ln w="12700" algn="ctr">
            <a:noFill/>
            <a:miter lim="800000"/>
            <a:headEnd/>
            <a:tailEnd/>
          </a:ln>
        </p:spPr>
      </p:pic>
      <p:sp>
        <p:nvSpPr>
          <p:cNvPr id="7" name="TextBox 6">
            <a:extLst>
              <a:ext uri="{FF2B5EF4-FFF2-40B4-BE49-F238E27FC236}">
                <a16:creationId xmlns:a16="http://schemas.microsoft.com/office/drawing/2014/main" id="{C83E836D-A221-4650-9B97-A255C6240635}"/>
              </a:ext>
            </a:extLst>
          </p:cNvPr>
          <p:cNvSpPr txBox="1"/>
          <p:nvPr/>
        </p:nvSpPr>
        <p:spPr>
          <a:xfrm>
            <a:off x="2250741" y="4192659"/>
            <a:ext cx="2110244"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Play window</a:t>
            </a:r>
          </a:p>
        </p:txBody>
      </p:sp>
    </p:spTree>
    <p:custDataLst>
      <p:tags r:id="rId1"/>
    </p:custDataLst>
    <p:extLst>
      <p:ext uri="{BB962C8B-B14F-4D97-AF65-F5344CB8AC3E}">
        <p14:creationId xmlns:p14="http://schemas.microsoft.com/office/powerpoint/2010/main" val="22783104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Dashboard </a:t>
            </a:r>
            <a:r>
              <a:rPr lang="en-US" sz="4000" dirty="0">
                <a:solidFill>
                  <a:schemeClr val="accent1"/>
                </a:solidFill>
              </a:rPr>
              <a:t>Packaging Tool</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2388229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ea typeface="ヒラギノ角ゴ Pro W3" pitchFamily="-84" charset="-128"/>
              </a:rPr>
              <a:t>Dashboard Packaging Tool</a:t>
            </a:r>
            <a:r>
              <a:rPr lang="en-US" dirty="0"/>
              <a:t>: How to download?</a:t>
            </a:r>
            <a:endParaRPr lang="fr-FR" dirty="0"/>
          </a:p>
        </p:txBody>
      </p:sp>
      <p:sp>
        <p:nvSpPr>
          <p:cNvPr id="5" name="Rectangle 3"/>
          <p:cNvSpPr txBox="1">
            <a:spLocks noChangeArrowheads="1"/>
          </p:cNvSpPr>
          <p:nvPr/>
        </p:nvSpPr>
        <p:spPr bwMode="gray">
          <a:xfrm>
            <a:off x="703293" y="122420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Download link: </a:t>
            </a:r>
            <a:r>
              <a:rPr lang="en-US" sz="1800" kern="0" dirty="0">
                <a:latin typeface="+mn-lt"/>
                <a:hlinkClick r:id="rId4"/>
              </a:rPr>
              <a:t>https://blogs.sap.com/2013/08/16/sap-business-one-dashboard-packaging-tool-version-11/</a:t>
            </a:r>
            <a:endParaRPr lang="en-US" sz="1800" kern="0" dirty="0">
              <a:latin typeface="+mn-lt"/>
            </a:endParaRPr>
          </a:p>
          <a:p>
            <a:pPr>
              <a:spcBef>
                <a:spcPct val="75000"/>
              </a:spcBef>
              <a:spcAft>
                <a:spcPct val="0"/>
              </a:spcAft>
              <a:buClr>
                <a:schemeClr val="tx1"/>
              </a:buClr>
              <a:defRPr/>
            </a:pPr>
            <a:br>
              <a:rPr lang="en-US" sz="1800" kern="0" dirty="0">
                <a:latin typeface="+mn-lt"/>
              </a:rPr>
            </a:br>
            <a:br>
              <a:rPr lang="en-US" sz="1800" kern="0" dirty="0">
                <a:latin typeface="+mn-lt"/>
              </a:rPr>
            </a:br>
            <a:endParaRPr lang="en-US" kern="0" dirty="0">
              <a:latin typeface="+mn-lt"/>
            </a:endParaRPr>
          </a:p>
        </p:txBody>
      </p:sp>
      <p:pic>
        <p:nvPicPr>
          <p:cNvPr id="2" name="Picture 1">
            <a:extLst>
              <a:ext uri="{FF2B5EF4-FFF2-40B4-BE49-F238E27FC236}">
                <a16:creationId xmlns:a16="http://schemas.microsoft.com/office/drawing/2014/main" id="{C8467952-50E2-47FC-8A77-D62B9A9486DE}"/>
              </a:ext>
            </a:extLst>
          </p:cNvPr>
          <p:cNvPicPr>
            <a:picLocks noChangeAspect="1"/>
          </p:cNvPicPr>
          <p:nvPr/>
        </p:nvPicPr>
        <p:blipFill>
          <a:blip r:embed="rId5"/>
          <a:stretch>
            <a:fillRect/>
          </a:stretch>
        </p:blipFill>
        <p:spPr>
          <a:xfrm>
            <a:off x="1433743" y="2224935"/>
            <a:ext cx="9327688" cy="2408129"/>
          </a:xfrm>
          <a:prstGeom prst="rect">
            <a:avLst/>
          </a:prstGeom>
        </p:spPr>
      </p:pic>
    </p:spTree>
    <p:custDataLst>
      <p:tags r:id="rId1"/>
    </p:custDataLst>
    <p:extLst>
      <p:ext uri="{BB962C8B-B14F-4D97-AF65-F5344CB8AC3E}">
        <p14:creationId xmlns:p14="http://schemas.microsoft.com/office/powerpoint/2010/main" val="17736125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ea typeface="ヒラギノ角ゴ Pro W3" pitchFamily="-84" charset="-128"/>
              </a:rPr>
              <a:t>Dashboard Packaging Tool</a:t>
            </a:r>
            <a:endParaRPr lang="fr-FR" dirty="0"/>
          </a:p>
        </p:txBody>
      </p:sp>
      <p:pic>
        <p:nvPicPr>
          <p:cNvPr id="6146" name="Picture 2" descr="PoweredByHANA.jpg">
            <a:extLst>
              <a:ext uri="{FF2B5EF4-FFF2-40B4-BE49-F238E27FC236}">
                <a16:creationId xmlns:a16="http://schemas.microsoft.com/office/drawing/2014/main" id="{1AE537A5-9840-4B12-84A6-CB6FC9842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959" y="2431937"/>
            <a:ext cx="5643256" cy="39220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EA76FE1-AF07-4A3B-A0BF-6DE936C7CD27}"/>
              </a:ext>
            </a:extLst>
          </p:cNvPr>
          <p:cNvSpPr/>
          <p:nvPr/>
        </p:nvSpPr>
        <p:spPr>
          <a:xfrm>
            <a:off x="504001" y="1453024"/>
            <a:ext cx="11186476" cy="738664"/>
          </a:xfrm>
          <a:prstGeom prst="rect">
            <a:avLst/>
          </a:prstGeom>
        </p:spPr>
        <p:txBody>
          <a:bodyPr wrap="square">
            <a:spAutoFit/>
          </a:bodyPr>
          <a:lstStyle/>
          <a:p>
            <a:r>
              <a:rPr lang="en-US" dirty="0">
                <a:solidFill>
                  <a:srgbClr val="008FD3"/>
                </a:solidFill>
                <a:latin typeface="BentonSans"/>
                <a:hlinkClick r:id="rId5"/>
              </a:rPr>
              <a:t>http://www.sdn.sap.com/irj/scn/go/portal/prtroot/docs/library/uuid/6091ffdd-e1ad-2d10-359f-d644ff7eaa4e?overridelayout=true</a:t>
            </a:r>
            <a:endParaRPr lang="en-US" dirty="0"/>
          </a:p>
        </p:txBody>
      </p:sp>
    </p:spTree>
    <p:custDataLst>
      <p:tags r:id="rId1"/>
    </p:custDataLst>
    <p:extLst>
      <p:ext uri="{BB962C8B-B14F-4D97-AF65-F5344CB8AC3E}">
        <p14:creationId xmlns:p14="http://schemas.microsoft.com/office/powerpoint/2010/main" val="18553777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SAP Business One Community Tools: What is that?</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2400" kern="0" dirty="0">
                <a:latin typeface="+mn-lt"/>
              </a:rPr>
              <a:t>Set of development and testing tools helping partners to develop and test their add-ons.</a:t>
            </a:r>
            <a:br>
              <a:rPr lang="en-US" sz="2400" kern="0" dirty="0">
                <a:latin typeface="+mn-lt"/>
              </a:rPr>
            </a:br>
            <a:br>
              <a:rPr lang="en-US" sz="2400" kern="0" dirty="0">
                <a:latin typeface="+mn-lt"/>
              </a:rPr>
            </a:br>
            <a:r>
              <a:rPr lang="en-US" sz="2400" kern="0" dirty="0">
                <a:latin typeface="+mn-lt"/>
              </a:rPr>
              <a:t>The installation and the source code is shared. If you would like to make supportability for new database environment, you can change the source and build the solution for supporting it. </a:t>
            </a:r>
          </a:p>
          <a:p>
            <a:pPr>
              <a:spcBef>
                <a:spcPct val="75000"/>
              </a:spcBef>
              <a:spcAft>
                <a:spcPct val="0"/>
              </a:spcAft>
              <a:buClr>
                <a:schemeClr val="tx1"/>
              </a:buClr>
              <a:defRPr/>
            </a:pPr>
            <a:r>
              <a:rPr lang="en-US" sz="2400" kern="0" dirty="0">
                <a:latin typeface="+mn-lt"/>
              </a:rPr>
              <a:t>The same approach can be done for a SAP Business One new release as well.</a:t>
            </a:r>
          </a:p>
        </p:txBody>
      </p:sp>
    </p:spTree>
    <p:custDataLst>
      <p:tags r:id="rId1"/>
    </p:custDataLst>
    <p:extLst>
      <p:ext uri="{BB962C8B-B14F-4D97-AF65-F5344CB8AC3E}">
        <p14:creationId xmlns:p14="http://schemas.microsoft.com/office/powerpoint/2010/main" val="15280998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SAP Business One Community Tools: Overview</a:t>
            </a:r>
            <a:endParaRPr lang="fr-FR" dirty="0"/>
          </a:p>
        </p:txBody>
      </p:sp>
      <p:sp>
        <p:nvSpPr>
          <p:cNvPr id="5" name="Rectangle 3"/>
          <p:cNvSpPr txBox="1">
            <a:spLocks noChangeArrowheads="1"/>
          </p:cNvSpPr>
          <p:nvPr/>
        </p:nvSpPr>
        <p:spPr bwMode="gray">
          <a:xfrm>
            <a:off x="844061" y="1834386"/>
            <a:ext cx="3183409" cy="3760314"/>
          </a:xfrm>
          <a:prstGeom prst="rect">
            <a:avLst/>
          </a:prstGeom>
          <a:noFill/>
          <a:ln w="12700" algn="ctr">
            <a:noFill/>
            <a:miter lim="800000"/>
            <a:headEnd/>
            <a:tailEnd/>
          </a:ln>
        </p:spPr>
        <p:txBody>
          <a:bodyPr lIns="0" tIns="0" rIns="0" bIns="0"/>
          <a:lstStyle/>
          <a:p>
            <a:pPr algn="ctr">
              <a:spcBef>
                <a:spcPct val="75000"/>
              </a:spcBef>
              <a:spcAft>
                <a:spcPct val="0"/>
              </a:spcAft>
              <a:buClr>
                <a:schemeClr val="tx1"/>
              </a:buClr>
              <a:defRPr/>
            </a:pPr>
            <a:r>
              <a:rPr lang="en-US" sz="2000" b="1" kern="0" dirty="0">
                <a:solidFill>
                  <a:schemeClr val="accent3">
                    <a:lumMod val="60000"/>
                    <a:lumOff val="40000"/>
                  </a:schemeClr>
                </a:solidFill>
                <a:latin typeface="+mn-lt"/>
              </a:rPr>
              <a:t>Add-On Development Tools</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Code Generator Wizard</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Simple Installer Wizard</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Professional Installer Wizard</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UDO Form Generator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Event Logger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DB Browser</a:t>
            </a:r>
          </a:p>
        </p:txBody>
      </p:sp>
      <p:sp>
        <p:nvSpPr>
          <p:cNvPr id="4" name="Rectangle 3">
            <a:extLst>
              <a:ext uri="{FF2B5EF4-FFF2-40B4-BE49-F238E27FC236}">
                <a16:creationId xmlns:a16="http://schemas.microsoft.com/office/drawing/2014/main" id="{1FFA6B5E-B589-47CA-A5C1-9901DACB2BB6}"/>
              </a:ext>
            </a:extLst>
          </p:cNvPr>
          <p:cNvSpPr txBox="1">
            <a:spLocks noChangeArrowheads="1"/>
          </p:cNvSpPr>
          <p:nvPr/>
        </p:nvSpPr>
        <p:spPr bwMode="gray">
          <a:xfrm>
            <a:off x="4659923" y="1851695"/>
            <a:ext cx="2520461" cy="3265151"/>
          </a:xfrm>
          <a:prstGeom prst="rect">
            <a:avLst/>
          </a:prstGeom>
          <a:noFill/>
          <a:ln w="12700" algn="ctr">
            <a:noFill/>
            <a:miter lim="800000"/>
            <a:headEnd/>
            <a:tailEnd/>
          </a:ln>
        </p:spPr>
        <p:txBody>
          <a:bodyPr lIns="0" tIns="0" rIns="0" bIns="0"/>
          <a:lstStyle/>
          <a:p>
            <a:pPr algn="ctr">
              <a:spcBef>
                <a:spcPct val="75000"/>
              </a:spcBef>
              <a:spcAft>
                <a:spcPct val="0"/>
              </a:spcAft>
              <a:buClr>
                <a:schemeClr val="tx1"/>
              </a:buClr>
              <a:defRPr/>
            </a:pPr>
            <a:r>
              <a:rPr lang="en-US" sz="2000" b="1" kern="0" dirty="0">
                <a:solidFill>
                  <a:schemeClr val="accent3">
                    <a:lumMod val="60000"/>
                    <a:lumOff val="40000"/>
                  </a:schemeClr>
                </a:solidFill>
              </a:rPr>
              <a:t>Add-On Test Tools</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DB Browser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.NET Profiler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DB Profiler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DI Logs Reader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Bubble Checker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Form Checker</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MSSQL Profiler</a:t>
            </a:r>
          </a:p>
        </p:txBody>
      </p:sp>
      <p:sp>
        <p:nvSpPr>
          <p:cNvPr id="6" name="Rectangle 3">
            <a:extLst>
              <a:ext uri="{FF2B5EF4-FFF2-40B4-BE49-F238E27FC236}">
                <a16:creationId xmlns:a16="http://schemas.microsoft.com/office/drawing/2014/main" id="{3846B2CE-F77C-4082-9748-5F775243E920}"/>
              </a:ext>
            </a:extLst>
          </p:cNvPr>
          <p:cNvSpPr txBox="1">
            <a:spLocks noChangeArrowheads="1"/>
          </p:cNvSpPr>
          <p:nvPr/>
        </p:nvSpPr>
        <p:spPr bwMode="gray">
          <a:xfrm>
            <a:off x="8264769" y="1834386"/>
            <a:ext cx="2520461" cy="1295676"/>
          </a:xfrm>
          <a:prstGeom prst="rect">
            <a:avLst/>
          </a:prstGeom>
          <a:noFill/>
          <a:ln w="12700" algn="ctr">
            <a:noFill/>
            <a:miter lim="800000"/>
            <a:headEnd/>
            <a:tailEnd/>
          </a:ln>
        </p:spPr>
        <p:txBody>
          <a:bodyPr lIns="0" tIns="0" rIns="0" bIns="0"/>
          <a:lstStyle/>
          <a:p>
            <a:pPr algn="ctr">
              <a:spcBef>
                <a:spcPct val="75000"/>
              </a:spcBef>
              <a:spcAft>
                <a:spcPct val="0"/>
              </a:spcAft>
              <a:buClr>
                <a:schemeClr val="tx1"/>
              </a:buClr>
              <a:defRPr/>
            </a:pPr>
            <a:r>
              <a:rPr lang="en-US" sz="2000" b="1" kern="0" dirty="0">
                <a:solidFill>
                  <a:schemeClr val="accent3">
                    <a:lumMod val="60000"/>
                    <a:lumOff val="40000"/>
                  </a:schemeClr>
                </a:solidFill>
              </a:rPr>
              <a:t>Add-On Test Automation Tool</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B1 Test Composer</a:t>
            </a:r>
          </a:p>
        </p:txBody>
      </p:sp>
      <p:sp>
        <p:nvSpPr>
          <p:cNvPr id="7" name="Rectangle 3">
            <a:extLst>
              <a:ext uri="{FF2B5EF4-FFF2-40B4-BE49-F238E27FC236}">
                <a16:creationId xmlns:a16="http://schemas.microsoft.com/office/drawing/2014/main" id="{EFD16225-0999-4FDF-B311-337C64EAD1F0}"/>
              </a:ext>
            </a:extLst>
          </p:cNvPr>
          <p:cNvSpPr txBox="1">
            <a:spLocks noChangeArrowheads="1"/>
          </p:cNvSpPr>
          <p:nvPr/>
        </p:nvSpPr>
        <p:spPr bwMode="gray">
          <a:xfrm>
            <a:off x="8264769" y="4299024"/>
            <a:ext cx="2836986" cy="1295676"/>
          </a:xfrm>
          <a:prstGeom prst="rect">
            <a:avLst/>
          </a:prstGeom>
          <a:noFill/>
          <a:ln w="12700" algn="ctr">
            <a:noFill/>
            <a:miter lim="800000"/>
            <a:headEnd/>
            <a:tailEnd/>
          </a:ln>
        </p:spPr>
        <p:txBody>
          <a:bodyPr lIns="0" tIns="0" rIns="0" bIns="0"/>
          <a:lstStyle/>
          <a:p>
            <a:pPr algn="ctr">
              <a:spcBef>
                <a:spcPct val="75000"/>
              </a:spcBef>
              <a:spcAft>
                <a:spcPct val="0"/>
              </a:spcAft>
              <a:buClr>
                <a:schemeClr val="tx1"/>
              </a:buClr>
              <a:defRPr/>
            </a:pPr>
            <a:r>
              <a:rPr lang="en-US" sz="2000" b="1" kern="0" dirty="0">
                <a:solidFill>
                  <a:schemeClr val="accent3">
                    <a:lumMod val="60000"/>
                    <a:lumOff val="40000"/>
                  </a:schemeClr>
                </a:solidFill>
              </a:rPr>
              <a:t>Implementation Tool</a:t>
            </a:r>
          </a:p>
          <a:p>
            <a:pPr marL="285750" indent="-285750">
              <a:spcBef>
                <a:spcPct val="75000"/>
              </a:spcBef>
              <a:spcAft>
                <a:spcPct val="0"/>
              </a:spcAft>
              <a:buClr>
                <a:schemeClr val="tx1"/>
              </a:buClr>
              <a:buFont typeface="Arial" panose="020B0604020202020204" pitchFamily="34" charset="0"/>
              <a:buChar char="•"/>
              <a:defRPr/>
            </a:pPr>
            <a:r>
              <a:rPr lang="en-US" sz="1600" kern="0" dirty="0">
                <a:latin typeface="+mn-lt"/>
              </a:rPr>
              <a:t>Dashboard Packaging Tool</a:t>
            </a:r>
          </a:p>
        </p:txBody>
      </p:sp>
      <p:sp>
        <p:nvSpPr>
          <p:cNvPr id="2" name="Rectangle 1">
            <a:extLst>
              <a:ext uri="{FF2B5EF4-FFF2-40B4-BE49-F238E27FC236}">
                <a16:creationId xmlns:a16="http://schemas.microsoft.com/office/drawing/2014/main" id="{2094D804-90A9-4942-B1B7-1AAF537126BC}"/>
              </a:ext>
            </a:extLst>
          </p:cNvPr>
          <p:cNvSpPr/>
          <p:nvPr/>
        </p:nvSpPr>
        <p:spPr>
          <a:xfrm>
            <a:off x="844061" y="5818048"/>
            <a:ext cx="6096000" cy="369332"/>
          </a:xfrm>
          <a:prstGeom prst="rect">
            <a:avLst/>
          </a:prstGeom>
        </p:spPr>
        <p:txBody>
          <a:bodyPr>
            <a:spAutoFit/>
          </a:bodyPr>
          <a:lstStyle/>
          <a:p>
            <a:pPr>
              <a:spcBef>
                <a:spcPct val="75000"/>
              </a:spcBef>
              <a:spcAft>
                <a:spcPct val="0"/>
              </a:spcAft>
              <a:buClr>
                <a:schemeClr val="tx1"/>
              </a:buClr>
              <a:defRPr/>
            </a:pPr>
            <a:r>
              <a:rPr lang="en-US" sz="1800" kern="0" dirty="0"/>
              <a:t>Please refer to the wiki </a:t>
            </a:r>
            <a:r>
              <a:rPr lang="en-US" sz="1800" kern="0" dirty="0">
                <a:hlinkClick r:id="rId4"/>
              </a:rPr>
              <a:t>SAP Business One SDK Tools</a:t>
            </a:r>
            <a:r>
              <a:rPr lang="en-US" sz="1800" kern="0" dirty="0"/>
              <a:t>.</a:t>
            </a:r>
          </a:p>
        </p:txBody>
      </p:sp>
    </p:spTree>
    <p:custDataLst>
      <p:tags r:id="rId1"/>
    </p:custDataLst>
    <p:extLst>
      <p:ext uri="{BB962C8B-B14F-4D97-AF65-F5344CB8AC3E}">
        <p14:creationId xmlns:p14="http://schemas.microsoft.com/office/powerpoint/2010/main" val="2055323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Add-On </a:t>
            </a:r>
            <a:r>
              <a:rPr lang="en-US" sz="4000" dirty="0">
                <a:solidFill>
                  <a:schemeClr val="accent1"/>
                </a:solidFill>
              </a:rPr>
              <a:t>Test Tools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How to download?</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Download link: </a:t>
            </a:r>
            <a:r>
              <a:rPr lang="en-US" sz="1800" kern="0" dirty="0">
                <a:latin typeface="+mn-lt"/>
                <a:hlinkClick r:id="rId4"/>
              </a:rPr>
              <a:t>https://archive.sap.com/documents/docs/DOC-28655</a:t>
            </a:r>
            <a:endParaRPr lang="en-US" sz="1800" kern="0" dirty="0">
              <a:latin typeface="+mn-lt"/>
            </a:endParaRPr>
          </a:p>
          <a:p>
            <a:pPr>
              <a:spcBef>
                <a:spcPct val="75000"/>
              </a:spcBef>
              <a:spcAft>
                <a:spcPct val="0"/>
              </a:spcAft>
              <a:buClr>
                <a:schemeClr val="tx1"/>
              </a:buClr>
              <a:defRPr/>
            </a:pPr>
            <a:br>
              <a:rPr lang="en-US" sz="1800" kern="0" dirty="0">
                <a:latin typeface="+mn-lt"/>
              </a:rPr>
            </a:br>
            <a:br>
              <a:rPr lang="en-US" sz="1800" kern="0" dirty="0">
                <a:latin typeface="+mn-lt"/>
              </a:rPr>
            </a:br>
            <a:endParaRPr lang="en-US" kern="0" dirty="0">
              <a:latin typeface="+mn-lt"/>
            </a:endParaRPr>
          </a:p>
        </p:txBody>
      </p:sp>
      <p:pic>
        <p:nvPicPr>
          <p:cNvPr id="2" name="Picture 1">
            <a:extLst>
              <a:ext uri="{FF2B5EF4-FFF2-40B4-BE49-F238E27FC236}">
                <a16:creationId xmlns:a16="http://schemas.microsoft.com/office/drawing/2014/main" id="{4BBE9F44-B2C0-449A-9D03-64241D45914E}"/>
              </a:ext>
            </a:extLst>
          </p:cNvPr>
          <p:cNvPicPr>
            <a:picLocks noChangeAspect="1"/>
          </p:cNvPicPr>
          <p:nvPr/>
        </p:nvPicPr>
        <p:blipFill>
          <a:blip r:embed="rId5"/>
          <a:stretch>
            <a:fillRect/>
          </a:stretch>
        </p:blipFill>
        <p:spPr>
          <a:xfrm>
            <a:off x="504000" y="1863969"/>
            <a:ext cx="11186475" cy="4473080"/>
          </a:xfrm>
          <a:prstGeom prst="rect">
            <a:avLst/>
          </a:prstGeom>
        </p:spPr>
      </p:pic>
    </p:spTree>
    <p:custDataLst>
      <p:tags r:id="rId1"/>
    </p:custDataLst>
    <p:extLst>
      <p:ext uri="{BB962C8B-B14F-4D97-AF65-F5344CB8AC3E}">
        <p14:creationId xmlns:p14="http://schemas.microsoft.com/office/powerpoint/2010/main" val="608434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DB Browser</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B1 DB Browser is able to browse the current status of a B1 database in terms of metadata and present a synthetic and navigable view of the table in the database.</a:t>
            </a:r>
          </a:p>
        </p:txBody>
      </p:sp>
      <p:pic>
        <p:nvPicPr>
          <p:cNvPr id="4" name="Picture 3">
            <a:extLst>
              <a:ext uri="{FF2B5EF4-FFF2-40B4-BE49-F238E27FC236}">
                <a16:creationId xmlns:a16="http://schemas.microsoft.com/office/drawing/2014/main" id="{D10961FD-C6D7-4210-8571-88ABEDB31169}"/>
              </a:ext>
            </a:extLst>
          </p:cNvPr>
          <p:cNvPicPr>
            <a:picLocks noChangeAspect="1"/>
          </p:cNvPicPr>
          <p:nvPr/>
        </p:nvPicPr>
        <p:blipFill>
          <a:blip r:embed="rId4"/>
          <a:stretch>
            <a:fillRect/>
          </a:stretch>
        </p:blipFill>
        <p:spPr>
          <a:xfrm>
            <a:off x="504000" y="1992923"/>
            <a:ext cx="11186476" cy="4372217"/>
          </a:xfrm>
          <a:prstGeom prst="rect">
            <a:avLst/>
          </a:prstGeom>
        </p:spPr>
      </p:pic>
    </p:spTree>
    <p:custDataLst>
      <p:tags r:id="rId1"/>
    </p:custDataLst>
    <p:extLst>
      <p:ext uri="{BB962C8B-B14F-4D97-AF65-F5344CB8AC3E}">
        <p14:creationId xmlns:p14="http://schemas.microsoft.com/office/powerpoint/2010/main" val="10896734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DB Profiler</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B1 DB Profiler is able to profile all the correct accesses to a SAP Business One company DB, where the word “correct” describe here all the accesses that have been mediated by using a DI interface, being this interface DI-API or DI Server. Not correct accesses – as for instance accessing and modifying a B1 company DB through ODBC or direct SQL statements – will not be caught by this tool.</a:t>
            </a:r>
          </a:p>
        </p:txBody>
      </p:sp>
      <p:pic>
        <p:nvPicPr>
          <p:cNvPr id="2" name="Picture 1">
            <a:extLst>
              <a:ext uri="{FF2B5EF4-FFF2-40B4-BE49-F238E27FC236}">
                <a16:creationId xmlns:a16="http://schemas.microsoft.com/office/drawing/2014/main" id="{6F4935CD-6EC7-49A3-81E4-082D04B6F139}"/>
              </a:ext>
            </a:extLst>
          </p:cNvPr>
          <p:cNvPicPr>
            <a:picLocks noChangeAspect="1"/>
          </p:cNvPicPr>
          <p:nvPr/>
        </p:nvPicPr>
        <p:blipFill>
          <a:blip r:embed="rId4"/>
          <a:stretch>
            <a:fillRect/>
          </a:stretch>
        </p:blipFill>
        <p:spPr>
          <a:xfrm>
            <a:off x="6006622" y="2990175"/>
            <a:ext cx="5719586" cy="2526386"/>
          </a:xfrm>
          <a:prstGeom prst="rect">
            <a:avLst/>
          </a:prstGeom>
        </p:spPr>
      </p:pic>
      <p:pic>
        <p:nvPicPr>
          <p:cNvPr id="3" name="Picture 2">
            <a:extLst>
              <a:ext uri="{FF2B5EF4-FFF2-40B4-BE49-F238E27FC236}">
                <a16:creationId xmlns:a16="http://schemas.microsoft.com/office/drawing/2014/main" id="{66E6C3D1-0E03-4EC3-9F9E-234241385EA4}"/>
              </a:ext>
            </a:extLst>
          </p:cNvPr>
          <p:cNvPicPr>
            <a:picLocks noChangeAspect="1"/>
          </p:cNvPicPr>
          <p:nvPr/>
        </p:nvPicPr>
        <p:blipFill>
          <a:blip r:embed="rId5"/>
          <a:stretch>
            <a:fillRect/>
          </a:stretch>
        </p:blipFill>
        <p:spPr>
          <a:xfrm>
            <a:off x="504001" y="3201190"/>
            <a:ext cx="5395428" cy="1752752"/>
          </a:xfrm>
          <a:prstGeom prst="rect">
            <a:avLst/>
          </a:prstGeom>
        </p:spPr>
      </p:pic>
    </p:spTree>
    <p:custDataLst>
      <p:tags r:id="rId1"/>
    </p:custDataLst>
    <p:extLst>
      <p:ext uri="{BB962C8B-B14F-4D97-AF65-F5344CB8AC3E}">
        <p14:creationId xmlns:p14="http://schemas.microsoft.com/office/powerpoint/2010/main" val="2531870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0" tIns="0" rIns="0" bIns="0" rtlCol="0" anchor="ctr" anchorCtr="0">
            <a:noAutofit/>
          </a:bodyPr>
          <a:lstStyle/>
          <a:p>
            <a:r>
              <a:rPr lang="en-US" dirty="0"/>
              <a:t>Testing Tools: B1 .NET Profiler</a:t>
            </a:r>
            <a:endParaRPr lang="fr-FR" dirty="0"/>
          </a:p>
        </p:txBody>
      </p:sp>
      <p:sp>
        <p:nvSpPr>
          <p:cNvPr id="5" name="Rectangle 3"/>
          <p:cNvSpPr txBox="1">
            <a:spLocks noChangeArrowheads="1"/>
          </p:cNvSpPr>
          <p:nvPr/>
        </p:nvSpPr>
        <p:spPr bwMode="gray">
          <a:xfrm>
            <a:off x="504001" y="1341439"/>
            <a:ext cx="11186476" cy="4824413"/>
          </a:xfrm>
          <a:prstGeom prst="rect">
            <a:avLst/>
          </a:prstGeom>
          <a:noFill/>
          <a:ln w="12700" algn="ctr">
            <a:noFill/>
            <a:miter lim="800000"/>
            <a:headEnd/>
            <a:tailEnd/>
          </a:ln>
        </p:spPr>
        <p:txBody>
          <a:bodyPr lIns="0" tIns="0" rIns="0" bIns="0"/>
          <a:lstStyle/>
          <a:p>
            <a:pPr>
              <a:spcBef>
                <a:spcPct val="75000"/>
              </a:spcBef>
              <a:spcAft>
                <a:spcPct val="0"/>
              </a:spcAft>
              <a:buClr>
                <a:schemeClr val="tx1"/>
              </a:buClr>
              <a:defRPr/>
            </a:pPr>
            <a:r>
              <a:rPr lang="en-US" sz="1800" kern="0" dirty="0">
                <a:latin typeface="+mn-lt"/>
              </a:rPr>
              <a:t>B1 .NET profiler is able to profile all the UI and DI calls executed by a .NET add-on: you can also configure it in order to profile some of the .NET method calls your add-on is executing in order to keep track of its execution. The tool also profile exceptions and possible compatibility breakages. </a:t>
            </a:r>
          </a:p>
        </p:txBody>
      </p:sp>
      <p:pic>
        <p:nvPicPr>
          <p:cNvPr id="2" name="Picture 1">
            <a:extLst>
              <a:ext uri="{FF2B5EF4-FFF2-40B4-BE49-F238E27FC236}">
                <a16:creationId xmlns:a16="http://schemas.microsoft.com/office/drawing/2014/main" id="{D00D9D74-2F96-474A-A562-DF51DB802BD9}"/>
              </a:ext>
            </a:extLst>
          </p:cNvPr>
          <p:cNvPicPr>
            <a:picLocks noChangeAspect="1"/>
          </p:cNvPicPr>
          <p:nvPr/>
        </p:nvPicPr>
        <p:blipFill>
          <a:blip r:embed="rId4"/>
          <a:stretch>
            <a:fillRect/>
          </a:stretch>
        </p:blipFill>
        <p:spPr>
          <a:xfrm>
            <a:off x="619821" y="3260674"/>
            <a:ext cx="5239512" cy="2149050"/>
          </a:xfrm>
          <a:prstGeom prst="rect">
            <a:avLst/>
          </a:prstGeom>
        </p:spPr>
      </p:pic>
      <p:pic>
        <p:nvPicPr>
          <p:cNvPr id="3" name="Picture 2">
            <a:extLst>
              <a:ext uri="{FF2B5EF4-FFF2-40B4-BE49-F238E27FC236}">
                <a16:creationId xmlns:a16="http://schemas.microsoft.com/office/drawing/2014/main" id="{2E2B6C30-0F10-4A7E-AA12-AB48433176D5}"/>
              </a:ext>
            </a:extLst>
          </p:cNvPr>
          <p:cNvPicPr>
            <a:picLocks noChangeAspect="1"/>
          </p:cNvPicPr>
          <p:nvPr/>
        </p:nvPicPr>
        <p:blipFill>
          <a:blip r:embed="rId5"/>
          <a:stretch>
            <a:fillRect/>
          </a:stretch>
        </p:blipFill>
        <p:spPr>
          <a:xfrm>
            <a:off x="6452959" y="3001108"/>
            <a:ext cx="5237518" cy="2767818"/>
          </a:xfrm>
          <a:prstGeom prst="rect">
            <a:avLst/>
          </a:prstGeom>
        </p:spPr>
      </p:pic>
    </p:spTree>
    <p:custDataLst>
      <p:tags r:id="rId1"/>
    </p:custDataLst>
    <p:extLst>
      <p:ext uri="{BB962C8B-B14F-4D97-AF65-F5344CB8AC3E}">
        <p14:creationId xmlns:p14="http://schemas.microsoft.com/office/powerpoint/2010/main" val="316630450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1.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2.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3.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4.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5.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6.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7.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8.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19.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2.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20.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21.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22.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23.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24.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3.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4.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5.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6.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7.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8.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ags/tag9.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C91F6DDA1E0B493382806F5CD741F606\s001.ppt"/>
  <p:tag name="READONLY" val="0"/>
  <p:tag name="LOIOGUID" val="7811874BAD944B3DACD397B456AEA75F"/>
  <p:tag name="_SIGNATURE" val="29556"/>
  <p:tag name="_SLIDEID" val="257"/>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30A429-3998-4C7D-B8D2-3C6A70370D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7C303-CC91-4186-A2AD-07BFA17B52D8}">
  <ds:schemaRefs>
    <ds:schemaRef ds:uri="http://schemas.openxmlformats.org/package/2006/metadata/core-properties"/>
    <ds:schemaRef ds:uri="1f6b8702-ff64-493f-af7e-9281170a6e8c"/>
    <ds:schemaRef ds:uri="http://purl.org/dc/elements/1.1/"/>
    <ds:schemaRef ds:uri="http://purl.org/dc/terms/"/>
    <ds:schemaRef ds:uri="3fae74cb-f942-4bac-8069-91b943c92c56"/>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1149</TotalTime>
  <Words>2774</Words>
  <Application>Microsoft Office PowerPoint</Application>
  <PresentationFormat>Custom</PresentationFormat>
  <Paragraphs>202</Paragraphs>
  <Slides>30</Slides>
  <Notes>30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ＭＳ Ｐゴシック</vt:lpstr>
      <vt:lpstr>Arial</vt:lpstr>
      <vt:lpstr>Arial Unicode MS</vt:lpstr>
      <vt:lpstr>BentonSans</vt:lpstr>
      <vt:lpstr>Courier New</vt:lpstr>
      <vt:lpstr>Symbol</vt:lpstr>
      <vt:lpstr>wingdings</vt:lpstr>
      <vt:lpstr>wingdings</vt:lpstr>
      <vt:lpstr>ヒラギノ角ゴ Pro W3</vt:lpstr>
      <vt:lpstr>SAP 2019 16x9 white</vt:lpstr>
      <vt:lpstr>SAP 2019 16x9 blue</vt:lpstr>
      <vt:lpstr>TB 1300 - SAP Business One SDK SAP Community Tools</vt:lpstr>
      <vt:lpstr>Agenda</vt:lpstr>
      <vt:lpstr>SAP Business One Community Tools: What is that?</vt:lpstr>
      <vt:lpstr>SAP Business One Community Tools: Overview</vt:lpstr>
      <vt:lpstr>Add-On Test Tools</vt:lpstr>
      <vt:lpstr>Testing Tools: How to download?</vt:lpstr>
      <vt:lpstr>Testing Tools: B1 DB Browser</vt:lpstr>
      <vt:lpstr>Testing Tools: B1 DB Profiler</vt:lpstr>
      <vt:lpstr>Testing Tools: B1 .NET Profiler</vt:lpstr>
      <vt:lpstr>Testing Tools: B1 Form Checker </vt:lpstr>
      <vt:lpstr>Testing Tools: B1 DI Logs Reader</vt:lpstr>
      <vt:lpstr>Testing Tools: B1 Bubble Checker</vt:lpstr>
      <vt:lpstr>Testing Tools: MSSQL Profiler</vt:lpstr>
      <vt:lpstr>Add-On Development Tools</vt:lpstr>
      <vt:lpstr>Development Tools: How to download?</vt:lpstr>
      <vt:lpstr>Development Tools: B1 Code Generator Wizard</vt:lpstr>
      <vt:lpstr>Development Tools: B1 Simple Installer Wizard</vt:lpstr>
      <vt:lpstr>Development Tools: B1 Professional Installer Wizard</vt:lpstr>
      <vt:lpstr>Development Tools: B1 UDO Form Generator</vt:lpstr>
      <vt:lpstr>Development Tools: B1 Event Logger</vt:lpstr>
      <vt:lpstr>Testing Tools: B1 DB Browser</vt:lpstr>
      <vt:lpstr>Add-On Test Automation Tool</vt:lpstr>
      <vt:lpstr>Test Automation Tool: How to download?</vt:lpstr>
      <vt:lpstr>Test Automation Tool: SAP Business One Test Composer</vt:lpstr>
      <vt:lpstr>Test Automation Tool: SAP Business One Test Composer Main window</vt:lpstr>
      <vt:lpstr>Test Automation Tool: SAP Business One Test Composer Record and Play tests cases</vt:lpstr>
      <vt:lpstr>Dashboard Packaging Tool</vt:lpstr>
      <vt:lpstr>Dashboard Packaging Tool: How to download?</vt:lpstr>
      <vt:lpstr>Dashboard Packaging Tool</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SAP Community Tools</dc:title>
  <dc:creator>krisztian.papai@sap.com</dc:creator>
  <cp:keywords>2019/16:9/white</cp:keywords>
  <cp:lastModifiedBy>Papai, Krisztian</cp:lastModifiedBy>
  <cp:revision>3</cp:revision>
  <dcterms:created xsi:type="dcterms:W3CDTF">2019-01-14T14:01:02Z</dcterms:created>
  <dcterms:modified xsi:type="dcterms:W3CDTF">2019-07-09T10:36:28Z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