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411"/>
    <a:srgbClr val="1170E3"/>
    <a:srgbClr val="1274EC"/>
    <a:srgbClr val="A9E580"/>
    <a:srgbClr val="FFFFFF"/>
    <a:srgbClr val="4D0303"/>
    <a:srgbClr val="7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DF32-AD56-4938-8254-B58DA797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928B5-E4DA-4861-94C1-6535970A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9CE3-5947-4C8F-BF32-A0DDFC2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3E0C-07B6-4504-BA69-7B8930F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B69-8287-4279-BC09-4C8649A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466-2188-4872-AD87-DD5F59C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D840-DB24-40EF-95B5-CB624466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F80E-AC6A-4F50-8795-478E28E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75D3-3D7D-4ED3-A140-022E749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0B5C-9093-476B-9DA2-654FF91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FD48-973F-414A-BCFE-A701ADE52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B542-4874-40FC-92B6-8B3BE265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F109-498B-4BB3-9C35-9930ECA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D919-F4A3-4290-A915-CF597BC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80B4-9F05-41B3-A1D2-6E2A26E0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5DD-940C-4F3E-9676-5F1A3298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603C-9AB3-4316-A444-DAFE605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79F5-48CA-4501-B112-D6DB6FE2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AD-1EA0-48FF-A682-D399956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67B6-DC6E-4FA9-A4F5-69BEAC0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8DD-C66C-4B81-A841-F86B14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A3C-7D6B-4C5A-BA3E-28F4655A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8E77-2A55-4A25-B91C-49D5F9A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3AB7-1021-47E0-92CC-1D3BDFD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CE44-B256-4CEB-81E5-C97E08BD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1D1-7793-4685-AE4B-961E952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B365-8BB3-4AD1-9544-49D8A17B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37926-E7A4-4621-8A21-B8C81E4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600A-EE0B-4557-8EC9-0FE8FE68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0CF0-C580-4D77-ADC9-E2BF04DB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560-B878-47A0-AC98-9F9E947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CA6B-41DE-456F-83D9-290F027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57E1-8D9F-473A-BA9B-EA209775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065F-6BD1-4091-B253-B4403019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D0A3-3D1D-4E42-B365-751D1E48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58DAA-D495-4412-B19B-D6C1F46B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4238F-BDB4-4F76-99B9-4603355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5D8FD-A0B8-4E32-9672-C1A369F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B418-4F54-4775-93ED-8F72474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772-1C0D-4EB5-8CE7-44CDF69D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E9F0-9DF9-4A5D-806C-1D7CA65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2A8A-6C60-465F-A8AE-D425F83B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5E4A-C553-4138-A3C3-89E36C21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23A6-A074-4D75-B51C-8BC62DF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25067-DF53-470D-BD05-EF3324A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5995-85F7-437F-8138-2DCF59D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AF0D-CD4E-4113-8361-CBE608E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4C8E-B252-4585-ACDD-75DB724E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813-C3A6-49C7-89D2-93B3077C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B014-2CBD-4D8F-9231-1B50DE9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5590-EA0D-4416-A7A0-CB85378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DFCF-5877-4ADB-B3F0-5BCD572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66A-7496-4D18-BE8D-68F08D2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68F5B-7A29-4265-A95F-50B54DEF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0B7C-0943-45FB-B7DE-C97F68AA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B8DF8-6B4A-48B7-8051-F9E8DA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3B31-7A75-42B5-99DA-D9A2B76A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077A-10AD-40D8-871B-F6290F8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94B06-0622-4B1F-A6F4-5617291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203B-5506-46C1-8B60-E257A589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2D7E-8E45-4057-B476-82A16ACA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B56C-E4C3-4261-A6F3-D2E70C86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87AB-A7DB-4E03-BDAA-18AEB51B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A65-55B6-454B-815B-0C0FB21B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236E-641C-41BF-9935-1ECEC810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Thank you for participating in our study. </a:t>
            </a:r>
          </a:p>
          <a:p>
            <a:r>
              <a:rPr lang="en-US" dirty="0"/>
              <a:t>Please pay close attention to the following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7500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7"/>
    </mc:Choice>
    <mc:Fallback xmlns="">
      <p:transition spd="slow" advTm="7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6" y="5792274"/>
            <a:ext cx="11590317" cy="813164"/>
          </a:xfrm>
        </p:spPr>
        <p:txBody>
          <a:bodyPr>
            <a:normAutofit/>
          </a:bodyPr>
          <a:lstStyle/>
          <a:p>
            <a:r>
              <a:rPr lang="en-US" sz="2600" dirty="0"/>
              <a:t>Here you can see some examples of smooth movement towards any of the gambles.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DDCC1-7BF8-4EA9-9DF9-407EDEF70F64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07B5F156-2389-488E-AFFC-AC235FB2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E0CE163-037F-49EF-AEDD-2B9BE7D58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5E4AD45-5A84-4801-AF56-5B6F0F79D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A1F4F8D6-460F-4148-96AD-22E582138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B24832-409A-4FBE-B2A3-92D85FCA6894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439814-D83C-4B13-B1FA-F31A686DF1AB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8D2D5D-E7A6-4C1D-A30A-34DF8D206D23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030594-61A5-4E70-9E4B-03753DD3CDF2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9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1"/>
    </mc:Choice>
    <mc:Fallback xmlns="">
      <p:transition spd="slow" advTm="22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0.00046 C -0.0013 -0.02061 -0.00209 -0.04098 -0.00391 -0.06135 C -0.0043 -0.06575 -0.00573 -0.06945 -0.00638 -0.07338 C -0.00703 -0.07755 -0.00716 -0.08172 -0.00769 -0.08588 C -0.00886 -0.09329 -0.01029 -0.10024 -0.01133 -0.10787 C -0.01407 -0.12639 -0.01628 -0.14561 -0.01888 -0.16436 C -0.02058 -0.1757 -0.02149 -0.18774 -0.02396 -0.19838 C -0.05443 -0.3345 -0.02761 -0.19098 -0.06654 -0.34306 C -0.07696 -0.38357 -0.06719 -0.34746 -0.08776 -0.41181 C -0.09167 -0.42385 -0.09479 -0.43704 -0.09909 -0.44862 C -0.11341 -0.4875 -0.11771 -0.50232 -0.13542 -0.53658 C -0.13789 -0.54167 -0.14024 -0.54723 -0.14284 -0.55139 C -0.14479 -0.5544 -0.14727 -0.55579 -0.14909 -0.5588 C -0.15144 -0.5625 -0.15313 -0.56737 -0.15547 -0.57107 C -0.16289 -0.58311 -0.17722 -0.60301 -0.18542 -0.61274 C -0.19753 -0.62709 -0.21042 -0.63843 -0.22175 -0.6544 C -0.22461 -0.65834 -0.23125 -0.66899 -0.23568 -0.67153 C -0.2392 -0.67385 -0.2431 -0.67477 -0.24688 -0.67662 C -0.24974 -0.67987 -0.25261 -0.6838 -0.2556 -0.68635 C -0.27891 -0.7044 -0.28177 -0.70533 -0.30326 -0.7132 C -0.30821 -0.71528 -0.31328 -0.71667 -0.31823 -0.71829 C -0.32123 -0.71899 -0.32409 -0.72014 -0.32696 -0.72061 C -0.33203 -0.7213 -0.33698 -0.72061 -0.34193 -0.72061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3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08 0.00046 L -0.00208 0.00046 C 0.00013 -0.01042 0.00234 -0.02037 0.00417 -0.03125 C 0.00508 -0.03635 0.00625 -0.04676 0.00677 -0.05162 C 0.00768 -0.06135 0.00833 -0.0713 0.00925 -0.08102 C 0.01042 -0.09283 0.01159 -0.1088 0.01563 -0.11945 C 0.01901 -0.12824 0.02396 -0.13519 0.02708 -0.14422 C 0.02839 -0.14792 0.0293 -0.15209 0.03086 -0.15556 C 0.03281 -0.15972 0.03542 -0.16273 0.03724 -0.1669 C 0.03919 -0.17107 0.04063 -0.17593 0.04232 -0.18033 C 0.05417 -0.20972 0.04557 -0.1875 0.05755 -0.21435 C 0.06198 -0.22385 0.06497 -0.23565 0.07031 -0.24375 C 0.07292 -0.24746 0.07565 -0.2507 0.078 -0.25486 C 0.07904 -0.25695 0.0793 -0.25996 0.08047 -0.26181 C 0.08412 -0.2676 0.08815 -0.27222 0.09193 -0.27755 C 0.10078 -0.29005 0.09961 -0.28889 0.11094 -0.30463 C 0.11432 -0.30926 0.11797 -0.31343 0.12122 -0.31829 C 0.12409 -0.32269 0.12721 -0.32709 0.13008 -0.33172 C 0.13268 -0.33611 0.13477 -0.34144 0.13763 -0.34537 C 0.14675 -0.35741 0.15677 -0.3669 0.16563 -0.37917 C 0.16953 -0.38449 0.17305 -0.39051 0.17708 -0.39514 C 0.1819 -0.40047 0.1875 -0.40347 0.19232 -0.40857 L 0.21771 -0.43565 C 0.22383 -0.44236 0.22956 -0.44931 0.23555 -0.45602 C 0.23971 -0.46065 0.24401 -0.46505 0.24831 -0.46968 C 0.25378 -0.47547 0.25925 -0.48195 0.26484 -0.48773 C 0.28346 -0.50718 0.2832 -0.50463 0.29909 -0.52385 C 0.35391 -0.58982 0.3056 -0.53218 0.33477 -0.56898 C 0.34023 -0.57593 0.3457 -0.58264 0.3513 -0.58935 C 0.35586 -0.59468 0.36133 -0.59815 0.36523 -0.6051 C 0.36862 -0.61111 0.37253 -0.61644 0.37539 -0.62315 C 0.37669 -0.62616 0.37787 -0.6294 0.37917 -0.63218 C 0.37917 -0.63218 0.38711 -0.6463 0.38945 -0.65023 " pathEditMode="relative" ptsTypes="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7.40741E-7 L 3.75E-6 0.00046 C -0.00664 -0.0169 -0.01211 -0.03403 -0.0194 -0.05 C -0.02422 -0.06019 -0.03099 -0.06736 -0.03594 -0.07732 C -0.0474 -0.10023 -0.05756 -0.12454 -0.06875 -0.14792 C -0.07448 -0.16019 -0.08164 -0.17083 -0.08659 -0.18426 C -0.11485 -0.26273 -0.10026 -0.22639 -0.15052 -0.33449 C -0.15873 -0.35208 -0.16745 -0.36945 -0.17578 -0.38657 C -0.18177 -0.39861 -0.19336 -0.42245 -0.20131 -0.43426 C -0.20495 -0.44028 -0.20925 -0.44491 -0.21302 -0.45046 C -0.21784 -0.45695 -0.22175 -0.46435 -0.22657 -0.47083 C -0.23034 -0.47593 -0.23464 -0.47986 -0.23842 -0.48449 C -0.24258 -0.48958 -0.2461 -0.49583 -0.25026 -0.50046 C -0.25391 -0.50417 -0.2586 -0.50579 -0.26237 -0.50972 C -0.26563 -0.51273 -0.26797 -0.51782 -0.27123 -0.52083 C -0.27787 -0.52755 -0.28529 -0.53264 -0.29206 -0.53912 C -0.33373 -0.57778 -0.26576 -0.51921 -0.3293 -0.57315 C -0.3349 -0.57778 -0.34024 -0.58264 -0.34571 -0.58704 C -0.3487 -0.58935 -0.35196 -0.59097 -0.35469 -0.59375 C -0.38529 -0.625 -0.35157 -0.59005 -0.37995 -0.62107 C -0.38295 -0.62431 -0.38607 -0.62662 -0.38881 -0.63009 C -0.39115 -0.63287 -0.39284 -0.63634 -0.3948 -0.63912 C -0.41133 -0.66157 -0.39532 -0.6375 -0.40664 -0.65486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9" y="-3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3.54167E-6 0.00023 C 0.00078 -0.01135 0.0017 -0.02269 0.00248 -0.03403 C 0.003 -0.04074 0.00365 -0.04746 0.00378 -0.0544 C 0.00456 -0.12524 0.00378 -0.19607 0.00508 -0.26667 C 0.00508 -0.27153 0.0069 -0.2757 0.00756 -0.28033 C 0.0086 -0.28704 0.00938 -0.29375 0.01016 -0.3007 C 0.01146 -0.3132 0.01133 -0.31945 0.01394 -0.33218 C 0.01485 -0.33704 0.01654 -0.34121 0.01771 -0.34584 C 0.01862 -0.34954 0.01953 -0.35324 0.02032 -0.35718 C 0.02071 -0.35949 0.02084 -0.36181 0.02149 -0.36389 C 0.02305 -0.36875 0.02513 -0.37269 0.02657 -0.37755 C 0.02774 -0.38102 0.02787 -0.38542 0.02917 -0.38889 C 0.03138 -0.39445 0.03451 -0.39908 0.03685 -0.40463 C 0.04427 -0.42269 0.04206 -0.42385 0.05078 -0.44074 C 0.053 -0.44514 0.05599 -0.44815 0.05847 -0.45209 C 0.06198 -0.45787 0.06498 -0.46459 0.06862 -0.47014 C 0.07487 -0.47987 0.08164 -0.48889 0.08763 -0.49954 C 0.10157 -0.52408 0.09089 -0.50672 0.11433 -0.53797 C 0.13776 -0.56922 0.11433 -0.53912 0.13594 -0.56737 C 0.13894 -0.57107 0.14154 -0.5757 0.1448 -0.57871 C 0.15495 -0.58774 0.16576 -0.59491 0.17539 -0.60579 C 0.18568 -0.61713 0.18646 -0.61899 0.19818 -0.62824 C 0.20703 -0.63542 0.2155 -0.64445 0.22487 -0.64862 C 0.24011 -0.65533 0.25599 -0.65926 0.27071 -0.66899 C 0.27409 -0.6713 0.27735 -0.67408 0.28086 -0.6757 C 0.28503 -0.67778 0.28933 -0.67824 0.29349 -0.68033 C 0.29571 -0.68125 0.29766 -0.6838 0.29987 -0.68473 C 0.30235 -0.68612 0.30508 -0.68588 0.30756 -0.68704 C 0.31146 -0.68889 0.31524 -0.69121 0.31901 -0.69375 C 0.32071 -0.69514 0.32227 -0.69746 0.32409 -0.69838 C 0.32657 -0.69977 0.32917 -0.69954 0.33164 -0.7007 C 0.35743 -0.71204 0.3237 -0.69954 0.34571 -0.70741 C 0.35118 -0.71227 0.34883 -0.71181 0.35209 -0.71181 " pathEditMode="relative" rAng="0" ptsTypes="AAAAAAAAAAAAAAAAAAAAAAAAAAAAA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AEE-8AE7-4B4A-AAC1-37A196FC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620395"/>
          </a:xfrm>
        </p:spPr>
        <p:txBody>
          <a:bodyPr/>
          <a:lstStyle/>
          <a:p>
            <a:r>
              <a:rPr lang="en-US" dirty="0"/>
              <a:t>Between trials you will see a fixation target, please fixate on 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3AC5D7-8974-4302-B70C-90C03DED5E40}"/>
              </a:ext>
            </a:extLst>
          </p:cNvPr>
          <p:cNvGrpSpPr/>
          <p:nvPr/>
        </p:nvGrpSpPr>
        <p:grpSpPr>
          <a:xfrm>
            <a:off x="5813900" y="1760220"/>
            <a:ext cx="507050" cy="507050"/>
            <a:chOff x="5398094" y="2688365"/>
            <a:chExt cx="507050" cy="5070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03426A-9BC8-4D39-801C-8C275BAC29DF}"/>
                </a:ext>
              </a:extLst>
            </p:cNvPr>
            <p:cNvSpPr/>
            <p:nvPr/>
          </p:nvSpPr>
          <p:spPr>
            <a:xfrm>
              <a:off x="5398094" y="2688365"/>
              <a:ext cx="507050" cy="507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D06668-EE4F-4C72-9057-A71A650ADE6A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5651619" y="2688365"/>
              <a:ext cx="0" cy="507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962B36-839F-4504-825D-51322B30997F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5398094" y="2941890"/>
              <a:ext cx="50705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C7C3E2-F2B2-4F3C-A514-A0A716E6CC04}"/>
                </a:ext>
              </a:extLst>
            </p:cNvPr>
            <p:cNvSpPr/>
            <p:nvPr/>
          </p:nvSpPr>
          <p:spPr>
            <a:xfrm flipH="1">
              <a:off x="5608757" y="2899029"/>
              <a:ext cx="85722" cy="857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F90D54-32FD-44F7-95C0-CD1E783C894B}"/>
              </a:ext>
            </a:extLst>
          </p:cNvPr>
          <p:cNvSpPr txBox="1"/>
          <p:nvPr/>
        </p:nvSpPr>
        <p:spPr>
          <a:xfrm>
            <a:off x="838200" y="2755495"/>
            <a:ext cx="105156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choice is made once the mouse hits the left/right target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have to make any mouse click to register your choice.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At the end  of the experiment, we will randomly select and resolve one trial.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will be awarded bonus points based on your choice during this selected trial.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F82EE-0220-49EA-8C18-9FC6B88D02A6}"/>
              </a:ext>
            </a:extLst>
          </p:cNvPr>
          <p:cNvSpPr txBox="1"/>
          <p:nvPr/>
        </p:nvSpPr>
        <p:spPr>
          <a:xfrm>
            <a:off x="2428978" y="1774658"/>
            <a:ext cx="1533433" cy="369332"/>
          </a:xfrm>
          <a:prstGeom prst="rect">
            <a:avLst/>
          </a:prstGeom>
          <a:noFill/>
          <a:ln>
            <a:solidFill>
              <a:srgbClr val="4D03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Fixation 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7455A-ED38-4BE8-B149-731CF21E026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62411" y="1959324"/>
            <a:ext cx="1714489" cy="54421"/>
          </a:xfrm>
          <a:prstGeom prst="straightConnector1">
            <a:avLst/>
          </a:prstGeom>
          <a:ln w="38100">
            <a:solidFill>
              <a:srgbClr val="700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522C319-6B2A-4FA0-AF29-581ABBB9C431}"/>
              </a:ext>
            </a:extLst>
          </p:cNvPr>
          <p:cNvSpPr/>
          <p:nvPr/>
        </p:nvSpPr>
        <p:spPr>
          <a:xfrm>
            <a:off x="5990093" y="151488"/>
            <a:ext cx="813163" cy="813163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5C37C-706A-42C7-A048-41760B3FCD42}"/>
              </a:ext>
            </a:extLst>
          </p:cNvPr>
          <p:cNvSpPr/>
          <p:nvPr/>
        </p:nvSpPr>
        <p:spPr>
          <a:xfrm>
            <a:off x="5991998" y="1089383"/>
            <a:ext cx="813163" cy="813163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F5EC-3A1C-4A56-A5C5-732B4031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4760"/>
            <a:ext cx="10515600" cy="20950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example, let’s assume the trial above was selected and you chose the gamble on the right (see green highlights).</a:t>
            </a:r>
          </a:p>
          <a:p>
            <a:r>
              <a:rPr lang="en-US" dirty="0"/>
              <a:t>Here you would have </a:t>
            </a:r>
            <a:r>
              <a:rPr lang="en-US" b="1" dirty="0">
                <a:solidFill>
                  <a:srgbClr val="1170E3"/>
                </a:solidFill>
              </a:rPr>
              <a:t>61%</a:t>
            </a:r>
            <a:r>
              <a:rPr lang="en-US" b="1" dirty="0"/>
              <a:t> </a:t>
            </a:r>
            <a:r>
              <a:rPr lang="en-US" dirty="0"/>
              <a:t>chance of winning </a:t>
            </a:r>
            <a:r>
              <a:rPr lang="en-US" b="1" dirty="0">
                <a:solidFill>
                  <a:srgbClr val="E38411"/>
                </a:solidFill>
              </a:rPr>
              <a:t>59 points </a:t>
            </a:r>
            <a:r>
              <a:rPr lang="en-US" dirty="0"/>
              <a:t>(and 39% chance of winning nothing).</a:t>
            </a:r>
          </a:p>
          <a:p>
            <a:r>
              <a:rPr lang="en-US" dirty="0"/>
              <a:t>Your choice in every trial has equal potential to determine your bonus; please choose carefully.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CF2C77-2189-4158-B010-9A9E1206D893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5" name="Picture 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905BBB0F-B3E2-4546-8B65-ABEDA886D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6" name="Picture 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7DD1A06-F41C-4957-BBDA-76B9D0933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7" name="Picture 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0BB74780-C21D-468A-9342-CCAB69B5B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5" y="1469599"/>
              <a:ext cx="700087" cy="729369"/>
            </a:xfrm>
            <a:prstGeom prst="rect">
              <a:avLst/>
            </a:prstGeom>
          </p:spPr>
        </p:pic>
        <p:pic>
          <p:nvPicPr>
            <p:cNvPr id="8" name="Picture 7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E151FE73-1445-46F8-B417-BD18C39AE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177C3D-3268-451A-B9D7-D3CF5D8A8BC3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81B02E-E5E7-45CA-A16D-5091B90FA158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4A12C8-9611-4BA4-B882-1FA8099F4C58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28142-5654-4574-AF69-4535009C5D9D}"/>
                </a:ext>
              </a:extLst>
            </p:cNvPr>
            <p:cNvSpPr/>
            <p:nvPr/>
          </p:nvSpPr>
          <p:spPr>
            <a:xfrm>
              <a:off x="5732778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FF01B-6882-485A-A668-5F9C2AB0D22C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81D62-753F-4091-BCB6-E5108AE27C86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solidFill>
            <a:schemeClr val="accent6">
              <a:lumMod val="20000"/>
              <a:lumOff val="80000"/>
              <a:alpha val="54118"/>
            </a:schemeClr>
          </a:solidFill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023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CED-D347-49B1-8DBE-BBFC399F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F827-3B0D-44BC-A970-2CDE5A0E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options will only show up when you move the mouse.</a:t>
            </a:r>
          </a:p>
          <a:p>
            <a:r>
              <a:rPr lang="en-US" dirty="0"/>
              <a:t>Please make smooth and continuous motions always moving upwards.</a:t>
            </a:r>
          </a:p>
          <a:p>
            <a:r>
              <a:rPr lang="en-US" dirty="0"/>
              <a:t>Do not stop moving the mouse at any time during the trials.</a:t>
            </a:r>
          </a:p>
          <a:p>
            <a:r>
              <a:rPr lang="en-US" dirty="0"/>
              <a:t>Do not make downward motions with the mouse during the trials.</a:t>
            </a:r>
          </a:p>
          <a:p>
            <a:r>
              <a:rPr lang="en-US" b="1" dirty="0">
                <a:solidFill>
                  <a:srgbClr val="E38411"/>
                </a:solidFill>
              </a:rPr>
              <a:t>Rewards</a:t>
            </a:r>
            <a:r>
              <a:rPr lang="en-US" dirty="0">
                <a:solidFill>
                  <a:srgbClr val="E38411"/>
                </a:solidFill>
              </a:rPr>
              <a:t> </a:t>
            </a:r>
            <a:r>
              <a:rPr lang="en-US" dirty="0"/>
              <a:t>are shown at the </a:t>
            </a:r>
            <a:r>
              <a:rPr lang="en-US" b="1" dirty="0">
                <a:solidFill>
                  <a:srgbClr val="E38411"/>
                </a:solidFill>
              </a:rPr>
              <a:t>bottom in yellow</a:t>
            </a:r>
            <a:r>
              <a:rPr lang="en-US" dirty="0">
                <a:solidFill>
                  <a:srgbClr val="E38411"/>
                </a:solidFill>
              </a:rPr>
              <a:t>.</a:t>
            </a:r>
          </a:p>
          <a:p>
            <a:r>
              <a:rPr lang="en-US" b="1" dirty="0">
                <a:solidFill>
                  <a:srgbClr val="1170E3"/>
                </a:solidFill>
              </a:rPr>
              <a:t>Probabilities</a:t>
            </a:r>
            <a:r>
              <a:rPr lang="en-US" dirty="0"/>
              <a:t> are shown in the </a:t>
            </a:r>
            <a:r>
              <a:rPr lang="en-US" b="1" dirty="0">
                <a:solidFill>
                  <a:srgbClr val="1170E3"/>
                </a:solidFill>
              </a:rPr>
              <a:t>top in blue</a:t>
            </a:r>
            <a:r>
              <a:rPr lang="en-US" dirty="0">
                <a:solidFill>
                  <a:srgbClr val="1170E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5AB-9811-4AA3-880C-CD6221B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task, you will complete five blocks of 64 trials. </a:t>
            </a:r>
          </a:p>
          <a:p>
            <a:r>
              <a:rPr lang="en-US" dirty="0"/>
              <a:t>You will be able to take short breaks between the blocks. </a:t>
            </a:r>
          </a:p>
          <a:p>
            <a:r>
              <a:rPr lang="en-US" dirty="0"/>
              <a:t>The session will take approximately thirty (30) minutes.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33BD3-3E3F-4FB4-B622-F59D9147D241}"/>
              </a:ext>
            </a:extLst>
          </p:cNvPr>
          <p:cNvGrpSpPr/>
          <p:nvPr/>
        </p:nvGrpSpPr>
        <p:grpSpPr>
          <a:xfrm>
            <a:off x="1158875" y="4001294"/>
            <a:ext cx="10109200" cy="1320800"/>
            <a:chOff x="1041400" y="4001294"/>
            <a:chExt cx="10109200" cy="1320800"/>
          </a:xfrm>
          <a:solidFill>
            <a:srgbClr val="4D030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7CAD18-13B3-49DB-BCEB-61C35727EAEB}"/>
                </a:ext>
              </a:extLst>
            </p:cNvPr>
            <p:cNvSpPr/>
            <p:nvPr/>
          </p:nvSpPr>
          <p:spPr>
            <a:xfrm>
              <a:off x="10414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BAF8F-BA6D-4C15-A3F2-DFCA201F7B5D}"/>
                </a:ext>
              </a:extLst>
            </p:cNvPr>
            <p:cNvSpPr/>
            <p:nvPr/>
          </p:nvSpPr>
          <p:spPr>
            <a:xfrm>
              <a:off x="32385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0340EB-971A-4AAE-826E-E098577530E6}"/>
                </a:ext>
              </a:extLst>
            </p:cNvPr>
            <p:cNvSpPr/>
            <p:nvPr/>
          </p:nvSpPr>
          <p:spPr>
            <a:xfrm>
              <a:off x="54356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D7C7B3-2BA9-410D-BB67-B5CB66CF91D2}"/>
                </a:ext>
              </a:extLst>
            </p:cNvPr>
            <p:cNvSpPr/>
            <p:nvPr/>
          </p:nvSpPr>
          <p:spPr>
            <a:xfrm>
              <a:off x="76327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CEB2DB-C9D5-4C11-9515-3E680EC0AAA3}"/>
                </a:ext>
              </a:extLst>
            </p:cNvPr>
            <p:cNvSpPr/>
            <p:nvPr/>
          </p:nvSpPr>
          <p:spPr>
            <a:xfrm>
              <a:off x="98298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465A9A-A4A2-43D4-A0DD-9BCAE07C02EE}"/>
              </a:ext>
            </a:extLst>
          </p:cNvPr>
          <p:cNvSpPr/>
          <p:nvPr/>
        </p:nvSpPr>
        <p:spPr>
          <a:xfrm rot="5400000">
            <a:off x="2751978" y="5189276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FB4F48-96DF-4424-B501-C7906A5B2FFF}"/>
              </a:ext>
            </a:extLst>
          </p:cNvPr>
          <p:cNvSpPr/>
          <p:nvPr/>
        </p:nvSpPr>
        <p:spPr>
          <a:xfrm rot="5400000">
            <a:off x="494908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B0C25A4-1723-40E3-94A4-48BC767935D9}"/>
              </a:ext>
            </a:extLst>
          </p:cNvPr>
          <p:cNvSpPr/>
          <p:nvPr/>
        </p:nvSpPr>
        <p:spPr>
          <a:xfrm rot="5400000">
            <a:off x="715912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EEE3048-F2FB-4867-84E2-EA54A2FE168E}"/>
              </a:ext>
            </a:extLst>
          </p:cNvPr>
          <p:cNvSpPr/>
          <p:nvPr/>
        </p:nvSpPr>
        <p:spPr>
          <a:xfrm rot="5400000">
            <a:off x="9347934" y="5189279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402B-891A-4D8E-9286-4314D1EA4FD0}"/>
              </a:ext>
            </a:extLst>
          </p:cNvPr>
          <p:cNvSpPr txBox="1"/>
          <p:nvPr/>
        </p:nvSpPr>
        <p:spPr>
          <a:xfrm>
            <a:off x="2466736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63CC-E83E-42E1-B3D8-63085507591B}"/>
              </a:ext>
            </a:extLst>
          </p:cNvPr>
          <p:cNvSpPr txBox="1"/>
          <p:nvPr/>
        </p:nvSpPr>
        <p:spPr>
          <a:xfrm>
            <a:off x="4683245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6E018-7B34-4309-9F7A-D6025C16C167}"/>
              </a:ext>
            </a:extLst>
          </p:cNvPr>
          <p:cNvSpPr txBox="1"/>
          <p:nvPr/>
        </p:nvSpPr>
        <p:spPr>
          <a:xfrm>
            <a:off x="6865590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A75BC-119E-4E55-A4F8-140B6C98CED7}"/>
              </a:ext>
            </a:extLst>
          </p:cNvPr>
          <p:cNvSpPr txBox="1"/>
          <p:nvPr/>
        </p:nvSpPr>
        <p:spPr>
          <a:xfrm>
            <a:off x="9120308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661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"/>
    </mc:Choice>
    <mc:Fallback xmlns="">
      <p:transition spd="slow" advTm="148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F4DD-A22A-40B9-B4EB-BF3949B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4351338"/>
          </a:xfrm>
        </p:spPr>
        <p:txBody>
          <a:bodyPr/>
          <a:lstStyle/>
          <a:p>
            <a:r>
              <a:rPr lang="en-US" dirty="0"/>
              <a:t>You will use your mouse to respond. To begin each trial, click on the start button at the bottom of the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12D56-94C1-4BFE-9872-FDD4F3A857D4}"/>
              </a:ext>
            </a:extLst>
          </p:cNvPr>
          <p:cNvSpPr/>
          <p:nvPr/>
        </p:nvSpPr>
        <p:spPr>
          <a:xfrm>
            <a:off x="5161597" y="5486400"/>
            <a:ext cx="1868805" cy="942975"/>
          </a:xfrm>
          <a:prstGeom prst="rect">
            <a:avLst/>
          </a:prstGeom>
          <a:solidFill>
            <a:srgbClr val="7004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 to start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80104D68-0375-44DB-99A4-88F0A9ECDE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72400" y="3725863"/>
            <a:ext cx="635000" cy="63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7"/>
    </mc:Choice>
    <mc:Fallback xmlns="">
      <p:transition spd="slow" advTm="1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1297 L -0.00508 0.01297 C -0.00742 0.02269 -0.01094 0.03172 -0.01198 0.04236 C -0.01224 0.04584 -0.01263 0.04931 -0.01289 0.05278 C -0.01393 0.06505 -0.0138 0.0669 -0.01484 0.07871 C -0.0151 0.08148 -0.01562 0.08449 -0.01588 0.08727 C -0.01693 0.09885 -0.01653 0.10162 -0.01875 0.11343 C -0.01953 0.1176 -0.0207 0.12153 -0.02174 0.12547 C -0.022 0.12824 -0.02213 0.13125 -0.02265 0.13403 C -0.02331 0.13797 -0.02539 0.14584 -0.02656 0.14977 C -0.02721 0.15162 -0.02799 0.15301 -0.02851 0.15486 C -0.02903 0.15648 -0.02903 0.15857 -0.02943 0.16019 C -0.03034 0.1625 -0.03151 0.16459 -0.03242 0.16713 C -0.0332 0.16922 -0.03359 0.17176 -0.03437 0.17408 C -0.03984 0.18936 -0.04049 0.19074 -0.04505 0.20162 C -0.04635 0.20857 -0.04596 0.20787 -0.04896 0.21551 C -0.05508 0.23125 -0.05794 0.23727 -0.06849 0.24838 C -0.07005 0.25023 -0.07174 0.25186 -0.07331 0.25371 C -0.07461 0.25533 -0.07838 0.26088 -0.08008 0.26227 C -0.08164 0.26366 -0.08346 0.26459 -0.08502 0.26574 C -0.08698 0.26736 -0.0888 0.26945 -0.09088 0.27107 C -0.09401 0.27338 -0.09726 0.2757 -0.10065 0.27801 C -0.10443 0.28033 -0.11224 0.28496 -0.11224 0.28496 L -0.13268 0.28148 C -0.13528 0.28079 -0.13789 0.28056 -0.14049 0.27963 C -0.14153 0.2794 -0.14245 0.27801 -0.14349 0.27801 C -0.14531 0.27755 -0.14739 0.27801 -0.14922 0.27801 L -0.14922 0.27801 L -0.14922 0.27801 L -0.14922 0.27801 " pathEditMode="relative" ptsTypes="AAAAAAAA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F838-4899-4117-9373-C0B5F55A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12573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trial begins, you will see two targets appear in the top left (L) and top right (R) corners of the screen.</a:t>
            </a:r>
          </a:p>
          <a:p>
            <a:r>
              <a:rPr lang="en-US" dirty="0"/>
              <a:t>These target represent the two gambles you can choose.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DFA08-18D9-47BB-AA01-284CCDC6F089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E2014-AC22-49E8-949B-363FD6E7BDB3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2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4"/>
    </mc:Choice>
    <mc:Fallback xmlns="">
      <p:transition spd="slow" advTm="12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However, to show information about the gambles, you will need to start moving the cursor upward using the mouse.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185679-A967-43D2-BB0F-410CF610DCCE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0" name="Picture 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915E12D-CF76-484D-8017-C99C958DE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8" name="Picture 17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46938A5-1966-486A-9FA6-F1FF53D93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1" name="Picture 2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AAAC070-B39C-4593-970C-D8C7AA064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8"/>
              <a:ext cx="700087" cy="729369"/>
            </a:xfrm>
            <a:prstGeom prst="rect">
              <a:avLst/>
            </a:prstGeom>
          </p:spPr>
        </p:pic>
        <p:pic>
          <p:nvPicPr>
            <p:cNvPr id="20" name="Picture 1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3EAE0DB-A42D-4C64-883F-C51416BF3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A9B06D-9538-4304-8DC5-E4C023403FE7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D4017F-94ED-406F-9D03-0C52521F257D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721DE8-625F-499B-B402-A79723402E2D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DECA5-8324-49E0-ACF4-0F898A17B5EE}"/>
                </a:ext>
              </a:extLst>
            </p:cNvPr>
            <p:cNvSpPr/>
            <p:nvPr/>
          </p:nvSpPr>
          <p:spPr>
            <a:xfrm>
              <a:off x="5732779" y="141223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37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"/>
    </mc:Choice>
    <mc:Fallback xmlns="">
      <p:transition spd="slow" advTm="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254 L -0.00169 0.00254 C -0.00208 -0.0044 -0.00222 -0.01135 -0.00274 -0.01829 C -0.00287 -0.0213 -0.00339 -0.02408 -0.00365 -0.02685 C -0.00404 -0.03102 -0.00417 -0.03519 -0.00469 -0.03912 C -0.00482 -0.04098 -0.00547 -0.04236 -0.0056 -0.04422 C -0.00612 -0.04815 -0.00625 -0.05232 -0.00651 -0.05625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You have two gambles to choose from, one on the left and another on the right.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B7CDD3-13A9-4B44-945F-8409A1D2CFA2}"/>
              </a:ext>
            </a:extLst>
          </p:cNvPr>
          <p:cNvGrpSpPr/>
          <p:nvPr/>
        </p:nvGrpSpPr>
        <p:grpSpPr>
          <a:xfrm>
            <a:off x="3134006" y="56551"/>
            <a:ext cx="2728816" cy="1973234"/>
            <a:chOff x="3134006" y="56551"/>
            <a:chExt cx="2728816" cy="1973234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CD86D81-DD4B-4C36-9EC0-CF30314C3BB8}"/>
                </a:ext>
              </a:extLst>
            </p:cNvPr>
            <p:cNvSpPr/>
            <p:nvPr/>
          </p:nvSpPr>
          <p:spPr>
            <a:xfrm>
              <a:off x="4647828" y="56551"/>
              <a:ext cx="370386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56E8D6-4ADC-4AA2-A0D8-3BAFE0B69E54}"/>
                </a:ext>
              </a:extLst>
            </p:cNvPr>
            <p:cNvSpPr txBox="1"/>
            <p:nvPr/>
          </p:nvSpPr>
          <p:spPr>
            <a:xfrm>
              <a:off x="3134006" y="858502"/>
              <a:ext cx="13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Left gamble</a:t>
              </a:r>
            </a:p>
          </p:txBody>
        </p:sp>
        <p:pic>
          <p:nvPicPr>
            <p:cNvPr id="26" name="Picture 2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9AE33599-68D7-48F8-AFC5-82483D176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94129"/>
              <a:ext cx="700088" cy="744304"/>
            </a:xfrm>
            <a:prstGeom prst="rect">
              <a:avLst/>
            </a:prstGeom>
          </p:spPr>
        </p:pic>
        <p:pic>
          <p:nvPicPr>
            <p:cNvPr id="27" name="Picture 2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E997DDCC-C911-47DA-8DB0-E19357005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1164701"/>
              <a:ext cx="700087" cy="72936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0A502B-E63D-4C3A-9E7F-9B61847D8A49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6BF234-B111-45E7-A16B-12CBDA73B6AD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AE59AC-F37E-41A6-9A25-DB5A4AD83222}"/>
              </a:ext>
            </a:extLst>
          </p:cNvPr>
          <p:cNvGrpSpPr/>
          <p:nvPr/>
        </p:nvGrpSpPr>
        <p:grpSpPr>
          <a:xfrm>
            <a:off x="5991999" y="42083"/>
            <a:ext cx="3024916" cy="1973234"/>
            <a:chOff x="5991999" y="42083"/>
            <a:chExt cx="3024916" cy="1973234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E483002-64E5-4A5C-B620-C3702DA37726}"/>
                </a:ext>
              </a:extLst>
            </p:cNvPr>
            <p:cNvSpPr/>
            <p:nvPr/>
          </p:nvSpPr>
          <p:spPr>
            <a:xfrm flipH="1">
              <a:off x="6824052" y="42083"/>
              <a:ext cx="357233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6661-1A82-4D07-B24B-34BA69B1BBF0}"/>
                </a:ext>
              </a:extLst>
            </p:cNvPr>
            <p:cNvSpPr txBox="1"/>
            <p:nvPr/>
          </p:nvSpPr>
          <p:spPr>
            <a:xfrm>
              <a:off x="7429090" y="858502"/>
              <a:ext cx="158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Right gamble</a:t>
              </a:r>
            </a:p>
          </p:txBody>
        </p:sp>
        <p:pic>
          <p:nvPicPr>
            <p:cNvPr id="28" name="Picture 27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168B62D-3216-4F91-8025-56756913B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1149378"/>
              <a:ext cx="700087" cy="729369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7736E0A-A8DD-4F21-9EBF-9B51F7062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6" y="186647"/>
              <a:ext cx="700088" cy="74430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3FE282-8A2F-4671-9660-5415E6DCBA8F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E733C-BF32-4A54-9708-F7203CE55D3F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F6BF96-CC88-4EAE-821F-DEF0195D50D5}"/>
              </a:ext>
            </a:extLst>
          </p:cNvPr>
          <p:cNvCxnSpPr>
            <a:cxnSpLocks/>
          </p:cNvCxnSpPr>
          <p:nvPr/>
        </p:nvCxnSpPr>
        <p:spPr>
          <a:xfrm>
            <a:off x="5927861" y="42083"/>
            <a:ext cx="0" cy="2091517"/>
          </a:xfrm>
          <a:prstGeom prst="line">
            <a:avLst/>
          </a:prstGeom>
          <a:ln w="28575">
            <a:solidFill>
              <a:srgbClr val="7004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9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1" y="5676252"/>
            <a:ext cx="11412638" cy="81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gamble is composed of a </a:t>
            </a:r>
            <a:r>
              <a:rPr lang="en-US" b="1" dirty="0">
                <a:solidFill>
                  <a:srgbClr val="E38411"/>
                </a:solidFill>
              </a:rPr>
              <a:t>reward</a:t>
            </a:r>
            <a:r>
              <a:rPr lang="en-US" dirty="0"/>
              <a:t> </a:t>
            </a:r>
            <a:r>
              <a:rPr lang="en-US" b="1" dirty="0">
                <a:solidFill>
                  <a:srgbClr val="E38411"/>
                </a:solidFill>
              </a:rPr>
              <a:t>(bottom) </a:t>
            </a:r>
            <a:r>
              <a:rPr lang="en-US" dirty="0"/>
              <a:t>and a </a:t>
            </a:r>
            <a:r>
              <a:rPr lang="en-US" b="1" dirty="0">
                <a:solidFill>
                  <a:srgbClr val="1274EC"/>
                </a:solidFill>
              </a:rPr>
              <a:t>probability (</a:t>
            </a:r>
            <a:r>
              <a:rPr lang="en-US" b="1" dirty="0">
                <a:solidFill>
                  <a:srgbClr val="1170E3"/>
                </a:solidFill>
              </a:rPr>
              <a:t>top)</a:t>
            </a:r>
            <a:r>
              <a:rPr lang="en-US" b="1" dirty="0"/>
              <a:t> </a:t>
            </a:r>
            <a:r>
              <a:rPr lang="en-US" dirty="0"/>
              <a:t>of winning that reward amount.</a:t>
            </a:r>
            <a:endParaRPr lang="en-US" b="1" dirty="0">
              <a:solidFill>
                <a:srgbClr val="1170E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7F7C723-E9BF-4778-B343-607441CB0BBC}"/>
              </a:ext>
            </a:extLst>
          </p:cNvPr>
          <p:cNvGrpSpPr/>
          <p:nvPr/>
        </p:nvGrpSpPr>
        <p:grpSpPr>
          <a:xfrm>
            <a:off x="5049659" y="152218"/>
            <a:ext cx="1755503" cy="813163"/>
            <a:chOff x="5049659" y="152218"/>
            <a:chExt cx="1755503" cy="813163"/>
          </a:xfrm>
        </p:grpSpPr>
        <p:pic>
          <p:nvPicPr>
            <p:cNvPr id="25" name="Picture 2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FE511F2D-8E81-4394-9AC0-FB8044725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94129"/>
              <a:ext cx="700088" cy="744304"/>
            </a:xfrm>
            <a:prstGeom prst="rect">
              <a:avLst/>
            </a:prstGeom>
          </p:spPr>
        </p:pic>
        <p:pic>
          <p:nvPicPr>
            <p:cNvPr id="28" name="Picture 27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BB4512-299C-4B2B-A3E4-1074E4FFE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6" y="186647"/>
              <a:ext cx="700088" cy="74430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C064A7-1A42-4ADA-BB32-83D1A31C5CDF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BC4824-D24F-40B6-927E-A361FD727EC6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8FF612-281B-4A3F-9697-9AD1A6C6A257}"/>
              </a:ext>
            </a:extLst>
          </p:cNvPr>
          <p:cNvGrpSpPr/>
          <p:nvPr/>
        </p:nvGrpSpPr>
        <p:grpSpPr>
          <a:xfrm>
            <a:off x="5049659" y="1092018"/>
            <a:ext cx="1755503" cy="813163"/>
            <a:chOff x="5049659" y="1092018"/>
            <a:chExt cx="1755503" cy="813163"/>
          </a:xfrm>
        </p:grpSpPr>
        <p:pic>
          <p:nvPicPr>
            <p:cNvPr id="26" name="Picture 2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473DFEB-78FB-4902-8AF8-28BF142BB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1164701"/>
              <a:ext cx="700087" cy="729369"/>
            </a:xfrm>
            <a:prstGeom prst="rect">
              <a:avLst/>
            </a:prstGeom>
          </p:spPr>
        </p:pic>
        <p:pic>
          <p:nvPicPr>
            <p:cNvPr id="27" name="Picture 2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53C1CE66-4239-47A0-BDA3-4B238638C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1149378"/>
              <a:ext cx="700087" cy="729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2B604A-F848-4595-8398-612489A89093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23F2E6-7A68-49EC-86DB-9FA782B56821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09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6"/>
    </mc:Choice>
    <mc:Fallback xmlns="">
      <p:transition spd="slow" advTm="10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92274"/>
            <a:ext cx="12192000" cy="1028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will make your choice by moving the cursor with your mouse towards the corresponding target for the left gamble (L) or the right gamble (R).</a:t>
            </a:r>
          </a:p>
          <a:p>
            <a:r>
              <a:rPr lang="en-US" dirty="0"/>
              <a:t>Please respond by moving the mouse smoothly and continuously towards the desired target.</a:t>
            </a:r>
            <a:endParaRPr lang="en-US" b="1" dirty="0">
              <a:solidFill>
                <a:srgbClr val="E3841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3841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544A5F-C57C-4A92-9C07-9576CC93BF0F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8DB0FC2E-B9D9-4B4D-AA66-8DC577A18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6800066-B1A3-47D9-8F9C-3828D70DB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1981C325-C498-4557-A0D3-717F59F57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0823F53-8995-4072-BF90-952C65D4C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1EB408-33D1-4BF8-9D22-531AE053D322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F21C55-43D6-4C1D-A046-7DA48FACFF3D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DEE132-FF16-4EDE-8713-EC68D17D91DF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8A9FDE-9643-4D22-B4B6-3BCA5C93F54C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3"/>
    </mc:Choice>
    <mc:Fallback xmlns="">
      <p:transition spd="slow" advTm="13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7 L -0.00195 -0.00417 C -0.00247 -0.01366 -0.00247 -0.02315 -0.00338 -0.03241 C -0.00378 -0.03658 -0.00521 -0.04005 -0.00599 -0.04398 C -0.01276 -0.07709 -0.00469 -0.04074 -0.0112 -0.06991 C -0.0138 -0.10185 -0.01055 -0.07361 -0.01523 -0.0956 C -0.0194 -0.11574 -0.01185 -0.0926 -0.02044 -0.1213 C -0.0224 -0.12778 -0.02513 -0.13357 -0.02695 -0.14005 C -0.02865 -0.14514 -0.02943 -0.15116 -0.03099 -0.15648 C -0.03164 -0.1588 -0.03281 -0.16088 -0.03359 -0.16343 C -0.03542 -0.16875 -0.03698 -0.17431 -0.0388 -0.17986 C -0.04049 -0.18449 -0.04245 -0.18912 -0.04414 -0.19375 C -0.04596 -0.19908 -0.04753 -0.20486 -0.04935 -0.21019 C -0.05755 -0.2338 -0.0681 -0.26158 -0.07695 -0.28264 C -0.07969 -0.28889 -0.08216 -0.29537 -0.0849 -0.30139 C -0.08828 -0.3088 -0.09206 -0.31528 -0.09544 -0.32246 C -0.09857 -0.3294 -0.10169 -0.33635 -0.10469 -0.34352 C -0.11042 -0.35741 -0.11549 -0.37246 -0.12174 -0.38565 C -0.12396 -0.39028 -0.12617 -0.39491 -0.12825 -0.39977 C -0.12969 -0.40278 -0.13086 -0.40625 -0.13229 -0.40903 C -0.13385 -0.4125 -0.13594 -0.41505 -0.1375 -0.41852 C -0.14154 -0.42685 -0.14466 -0.43704 -0.14935 -0.44422 C -0.15247 -0.44885 -0.15573 -0.45324 -0.15859 -0.45834 C -0.16185 -0.46412 -0.16419 -0.47153 -0.16784 -0.47685 C -0.17643 -0.49028 -0.19935 -0.52246 -0.2138 -0.54005 C -0.21771 -0.54491 -0.22174 -0.54931 -0.22565 -0.55417 C -0.23008 -0.55949 -0.23411 -0.56574 -0.2388 -0.5706 C -0.24193 -0.57361 -0.24505 -0.57639 -0.24805 -0.57986 C -0.25078 -0.58334 -0.25312 -0.5882 -0.25586 -0.59167 C -0.27682 -0.61736 -0.25534 -0.58912 -0.27174 -0.60556 C -0.27578 -0.60972 -0.2793 -0.61597 -0.28359 -0.61968 C -0.28529 -0.6213 -0.28711 -0.62246 -0.2888 -0.62431 C -0.29154 -0.62732 -0.29388 -0.63102 -0.29674 -0.6338 C -0.30273 -0.63959 -0.30872 -0.6456 -0.3151 -0.65 C -0.31953 -0.65324 -0.32383 -0.65672 -0.32825 -0.65949 C -0.32956 -0.66019 -0.33086 -0.66088 -0.33216 -0.66181 C -0.33437 -0.6632 -0.33659 -0.66528 -0.3388 -0.66644 C -0.34766 -0.6713 -0.34974 -0.6713 -0.35846 -0.67338 " pathEditMode="relative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95 0.00278 L -0.00195 0.00278 C 0.00065 -0.0051 0.00313 -0.0132 0.00586 -0.02084 C 0.00703 -0.02408 0.00872 -0.02685 0.00977 -0.0301 C 0.01458 -0.04375 0.00964 -0.03611 0.01641 -0.04422 C 0.0194 -0.05996 0.01523 -0.04283 0.02162 -0.05579 C 0.0237 -0.05996 0.02474 -0.06597 0.02695 -0.06991 C 0.03047 -0.07616 0.03203 -0.07824 0.03477 -0.08635 C 0.03581 -0.08912 0.03633 -0.09283 0.0375 -0.0956 C 0.04037 -0.10301 0.0444 -0.1088 0.04662 -0.11667 C 0.04753 -0.11968 0.04831 -0.12292 0.04935 -0.12593 C 0.05052 -0.12963 0.05469 -0.13982 0.05586 -0.14236 C 0.05703 -0.14491 0.05872 -0.14676 0.0599 -0.14931 C 0.06172 -0.15394 0.06315 -0.15903 0.0651 -0.16343 C 0.06888 -0.17222 0.07253 -0.18125 0.07695 -0.18912 C 0.07826 -0.19144 0.07969 -0.19352 0.08086 -0.1963 C 0.08607 -0.2081 0.08763 -0.2176 0.09401 -0.22894 C 0.09753 -0.23519 0.10143 -0.24074 0.10456 -0.24769 C 0.10638 -0.25162 0.10781 -0.25579 0.1099 -0.25926 C 0.11133 -0.26204 0.11354 -0.26366 0.1151 -0.26644 C 0.13125 -0.29514 0.12982 -0.30602 0.15456 -0.33658 C 0.16029 -0.34352 0.16628 -0.35 0.17175 -0.35764 C 0.17565 -0.36297 0.17943 -0.36898 0.18359 -0.37408 C 0.20221 -0.39607 0.18828 -0.37593 0.20716 -0.39514 C 0.21667 -0.40463 0.225 -0.4176 0.2349 -0.42547 C 0.2431 -0.43195 0.24857 -0.43542 0.25586 -0.44422 C 0.25951 -0.44861 0.26276 -0.45417 0.26641 -0.4581 C 0.27331 -0.46574 0.28073 -0.47153 0.2875 -0.47917 C 0.29258 -0.48496 0.29779 -0.49051 0.30195 -0.49792 C 0.3112 -0.51435 0.31055 -0.51412 0.32044 -0.52847 C 0.33307 -0.54676 0.31628 -0.51875 0.3362 -0.55417 C 0.33919 -0.55949 0.34193 -0.56597 0.34544 -0.5706 C 0.35234 -0.57986 0.35508 -0.58287 0.3625 -0.5963 C 0.36497 -0.60047 0.3668 -0.60579 0.36914 -0.61019 C 0.37617 -0.62454 0.37604 -0.6169 0.3849 -0.64306 C 0.38997 -0.6581 0.38724 -0.65116 0.39284 -0.66412 L 0.3901 -0.67801 " pathEditMode="relative" ptsTypes="AAAA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F9ABB32-5AFE-4144-A0FF-F72FE29F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8" y="2004995"/>
            <a:ext cx="2921909" cy="29219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66CFC0-7542-4104-99F7-B25FC34B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5" y="1977795"/>
            <a:ext cx="2921909" cy="292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5727698"/>
            <a:ext cx="11716383" cy="11825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Avoid playing with the mouse making spirals.</a:t>
            </a:r>
          </a:p>
          <a:p>
            <a:r>
              <a:rPr lang="en-US" sz="2600" dirty="0"/>
              <a:t>Don’t move the mouse down or doing jerking movements.</a:t>
            </a:r>
          </a:p>
          <a:p>
            <a:r>
              <a:rPr lang="en-US" sz="2600" dirty="0"/>
              <a:t>Don’t stop moving while you’re reviewing the gambles, maintain a continuous motion throughout the trial.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2EB0CB-2CB7-482C-954C-C5D75806EEF9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4453DC1-B343-4FA4-8881-19DE486F0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E7ADECB-26DA-4D61-A061-6F440482D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0F1BBEA-C49E-45E9-9AE5-2B42A10E8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1DF9F11-0E7B-4A55-8894-B69855A5A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4B95CA-9685-44FD-901D-A0BA60FA3630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1B9E9A-496C-4E48-99D8-6E91C0CDE3D9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123722-16BA-4F09-975A-733CCF98AE4D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2FBCE1-106C-40D2-9A3C-612C2E090B10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7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0"/>
    </mc:Choice>
    <mc:Fallback xmlns="">
      <p:transition spd="slow" advTm="20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8 -0.00185 L 0.00208 -0.00185 C -0.00104 -0.00903 -0.00417 -0.01597 -0.00716 -0.02292 C -0.0082 -0.02523 -0.00859 -0.02824 -0.00977 -0.0301 C -0.02279 -0.0507 -0.03164 -0.06412 -0.04531 -0.07917 C -0.05273 -0.08727 -0.05937 -0.09838 -0.06771 -0.10255 C -0.07083 -0.10417 -0.07396 -0.10533 -0.07695 -0.10718 C -0.08099 -0.10996 -0.08463 -0.11412 -0.0888 -0.11667 C -0.11003 -0.12917 -0.10794 -0.12755 -0.12565 -0.13056 C -0.14232 -0.12986 -0.15898 -0.13033 -0.17565 -0.12824 C -0.17799 -0.12801 -0.18021 -0.1257 -0.18216 -0.12361 C -0.18463 -0.12107 -0.18685 -0.11783 -0.1888 -0.11435 C -0.19128 -0.10996 -0.19323 -0.10486 -0.19544 -0.10023 C -0.19583 -0.0963 -0.197 -0.09236 -0.19674 -0.08843 C -0.19648 -0.08496 -0.19531 -0.08172 -0.19401 -0.07917 C -0.18828 -0.0676 -0.18672 -0.06783 -0.17956 -0.06273 C -0.15547 -0.06945 -0.15143 -0.06181 -0.1375 -0.08148 C -0.13555 -0.08426 -0.13398 -0.08773 -0.13216 -0.09097 C -0.13086 -0.0956 -0.12917 -0.1 -0.12825 -0.10486 C -0.12526 -0.1213 -0.12448 -0.13148 -0.12305 -0.14699 C -0.12474 -0.17037 -0.125 -0.19422 -0.12825 -0.21713 C -0.12904 -0.22315 -0.13281 -0.22639 -0.1349 -0.23125 C -0.13932 -0.2419 -0.14271 -0.2544 -0.14805 -0.26389 C -0.15026 -0.26783 -0.15182 -0.27315 -0.15456 -0.2757 C -0.15638 -0.27732 -0.15794 -0.27963 -0.1599 -0.28033 C -0.16419 -0.28195 -0.16862 -0.28195 -0.17305 -0.28264 C -0.17435 -0.28357 -0.17565 -0.28449 -0.17695 -0.28496 C -0.1819 -0.28704 -0.19088 -0.28866 -0.19544 -0.28982 C -0.23268 -0.31181 -0.19271 -0.28982 -0.29414 -0.29676 C -0.29766 -0.29699 -0.30117 -0.29954 -0.30456 -0.30139 C -0.31042 -0.3044 -0.31628 -0.30672 -0.32174 -0.31065 C -0.32604 -0.31389 -0.34414 -0.32894 -0.35065 -0.33889 C -0.35807 -0.35 -0.35898 -0.35301 -0.3638 -0.36459 C -0.36471 -0.36922 -0.36641 -0.37361 -0.36641 -0.37871 C -0.36641 -0.38889 -0.36588 -0.39931 -0.3638 -0.40903 C -0.36302 -0.41273 -0.36055 -0.41412 -0.35859 -0.41597 C -0.3543 -0.42014 -0.33763 -0.43102 -0.3349 -0.43241 C -0.30299 -0.44885 -0.3181 -0.43935 -0.29674 -0.44885 C -0.29362 -0.45023 -0.29062 -0.45185 -0.2875 -0.45347 C -0.28581 -0.45579 -0.28385 -0.45787 -0.28229 -0.46042 C -0.27865 -0.46597 -0.2763 -0.4713 -0.27435 -0.47917 C -0.27266 -0.48588 -0.27174 -0.49329 -0.27044 -0.50023 C -0.27213 -0.53611 -0.272 -0.57246 -0.27565 -0.60787 C -0.27643 -0.61551 -0.28112 -0.62014 -0.28359 -0.62662 C -0.28463 -0.6294 -0.2849 -0.63334 -0.2862 -0.63588 C -0.29102 -0.64584 -0.29036 -0.64074 -0.29544 -0.64537 C -0.29857 -0.64815 -0.30143 -0.65185 -0.30456 -0.65463 C -0.30807 -0.65764 -0.31315 -0.6581 -0.31641 -0.65926 C -0.31823 -0.65996 -0.31992 -0.66135 -0.32174 -0.66158 C -0.33893 -0.66435 -0.3431 -0.66389 -0.35729 -0.66389 " pathEditMode="relative" ptsTypes="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2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0" presetClass="pat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78 0.00139 L 0.00078 0.00139 C 0.01641 -0.02361 0.0056 -0.00347 0.01328 -0.02269 C 0.01445 -0.02593 0.01628 -0.02871 0.01745 -0.03195 C 0.01914 -0.03727 0.01979 -0.04352 0.02162 -0.04861 C 0.02227 -0.05093 0.02357 -0.05255 0.02474 -0.05417 C 0.02669 -0.05741 0.02904 -0.05996 0.03099 -0.06343 C 0.03333 -0.06806 0.03568 -0.07292 0.03724 -0.07824 C 0.03945 -0.08658 0.03984 -0.08704 0.04141 -0.09676 C 0.04596 -0.12778 0.04167 -0.10394 0.04453 -0.11898 C 0.04557 -0.13357 0.04518 -0.13195 0.04766 -0.14676 C 0.04922 -0.15741 0.05091 -0.16806 0.05287 -0.17824 C 0.05469 -0.1882 0.05443 -0.18866 0.05703 -0.19676 C 0.05794 -0.2 0.05898 -0.20301 0.06016 -0.20602 C 0.06081 -0.2081 0.0612 -0.21019 0.06224 -0.21158 C 0.06302 -0.21297 0.06432 -0.21297 0.06537 -0.21343 C 0.06641 -0.21597 0.06758 -0.21829 0.06849 -0.22084 C 0.06901 -0.22269 0.06914 -0.22454 0.06953 -0.22639 C 0.06992 -0.22963 0.07018 -0.23264 0.07057 -0.23565 C 0.07083 -0.23935 0.07096 -0.24329 0.07162 -0.24676 C 0.07266 -0.25324 0.07279 -0.26135 0.07578 -0.26528 C 0.08216 -0.27454 0.07891 -0.27107 0.08516 -0.27639 C 0.0905 -0.27014 0.08633 -0.27616 0.09037 -0.26713 C 0.09505 -0.25648 0.09544 -0.25625 0.09974 -0.24861 C 0.1 -0.2456 0.10013 -0.24236 0.10078 -0.23935 C 0.10404 -0.22176 0.10182 -0.24213 0.10391 -0.22454 C 0.1043 -0.22107 0.10443 -0.21713 0.10495 -0.21343 C 0.10508 -0.21158 0.10521 -0.20949 0.10599 -0.20787 C 0.10768 -0.2044 0.11016 -0.20185 0.11224 -0.19861 C 0.11432 -0.19931 0.11654 -0.20232 0.11849 -0.20047 C 0.12109 -0.19815 0.12175 -0.19167 0.1237 -0.1875 C 0.12526 -0.18426 0.12734 -0.18195 0.12891 -0.17824 C 0.13398 -0.16574 0.13815 -0.15185 0.14349 -0.13935 C 0.14453 -0.13704 0.14531 -0.13426 0.14662 -0.13195 C 0.14805 -0.1294 0.15599 -0.12037 0.15703 -0.11898 C 0.15768 -0.12523 0.15859 -0.13148 0.15912 -0.1375 C 0.15964 -0.1463 0.15964 -0.15486 0.16016 -0.16343 C 0.16029 -0.16667 0.16029 -0.16991 0.1612 -0.17269 C 0.1625 -0.17755 0.16445 -0.18172 0.16641 -0.18565 C 0.17031 -0.19468 0.17604 -0.20162 0.17891 -0.21158 C 0.17956 -0.21412 0.18034 -0.21667 0.18099 -0.21898 C 0.18255 -0.22593 0.18346 -0.2382 0.18412 -0.24306 C 0.18529 -0.26621 0.18516 -0.2757 0.19037 -0.30047 C 0.19128 -0.30556 0.19388 -0.30903 0.19557 -0.31343 C 0.19635 -0.31597 0.19688 -0.31852 0.19766 -0.32084 C 0.20026 -0.32963 0.20313 -0.3382 0.20599 -0.34676 C 0.20794 -0.35301 0.21068 -0.3588 0.21224 -0.36528 L 0.21953 -0.39676 C 0.22018 -0.40301 0.2207 -0.40926 0.22162 -0.41528 C 0.22175 -0.41736 0.2224 -0.41898 0.22266 -0.42084 C 0.22305 -0.42408 0.2237 -0.43542 0.22474 -0.43935 C 0.22617 -0.44584 0.22839 -0.44653 0.23099 -0.45232 C 0.2332 -0.45764 0.23516 -0.46343 0.23724 -0.46898 C 0.23828 -0.46852 0.23932 -0.46806 0.24037 -0.46713 C 0.24141 -0.46621 0.24232 -0.46435 0.24349 -0.46343 C 0.24479 -0.4625 0.24622 -0.46227 0.24766 -0.46158 C 0.25313 -0.45232 0.26003 -0.44514 0.26432 -0.4338 C 0.26589 -0.4294 0.26862 -0.42084 0.27162 -0.41713 C 0.2776 -0.40996 0.28412 -0.40371 0.29037 -0.39676 C 0.29141 -0.3882 0.29206 -0.3794 0.29349 -0.37084 C 0.29375 -0.36875 0.29427 -0.36505 0.29557 -0.36528 C 0.29727 -0.36597 0.29766 -0.37014 0.2987 -0.37269 C 0.30039 -0.37755 0.30247 -0.38241 0.30391 -0.3875 C 0.30573 -0.39491 0.30794 -0.41621 0.31328 -0.42454 C 0.31576 -0.42871 0.31888 -0.43172 0.32162 -0.43565 C 0.33177 -0.45093 0.34245 -0.46528 0.35182 -0.48195 C 0.36029 -0.49746 0.36706 -0.51528 0.37474 -0.53195 C 0.37578 -0.5382 0.37708 -0.54422 0.37787 -0.55047 C 0.38047 -0.5757 0.38164 -0.60301 0.38307 -0.62824 C 0.38073 -0.66597 0.38255 -0.65209 0.37995 -0.67084 " pathEditMode="relative" ptsTypes="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339 0.00046 L 0.00339 0.00046 C 0.003 -0.00417 0.00182 -0.02801 0.00065 -0.03472 C -0.00338 -0.05996 -0.00182 -0.04607 -0.00716 -0.06505 C -0.00833 -0.06898 -0.00872 -0.07315 -0.0099 -0.07685 C -0.01094 -0.08033 -0.01263 -0.08287 -0.0138 -0.08611 C -0.01575 -0.09213 -0.01628 -0.1 -0.01901 -0.10486 C -0.02604 -0.11736 -0.02044 -0.10625 -0.02695 -0.12361 C -0.02812 -0.12685 -0.02982 -0.12963 -0.03086 -0.1331 C -0.03203 -0.13658 -0.03242 -0.14097 -0.03359 -0.14468 C -0.03463 -0.14885 -0.0362 -0.15255 -0.0375 -0.15648 C -0.03841 -0.15949 -0.03919 -0.16273 -0.0401 -0.16574 C -0.04297 -0.18611 -0.03945 -0.16412 -0.04401 -0.18449 C -0.04505 -0.18912 -0.04583 -0.19375 -0.04674 -0.19861 C -0.04753 -0.21875 -0.04792 -0.23912 -0.04935 -0.25926 C -0.04961 -0.26343 -0.05091 -0.26736 -0.05195 -0.27107 C -0.05352 -0.27662 -0.05599 -0.28102 -0.05859 -0.28519 C -0.06068 -0.28843 -0.06289 -0.29144 -0.0651 -0.29445 C -0.06641 -0.29607 -0.06784 -0.29722 -0.06914 -0.29908 C -0.07057 -0.30116 -0.07161 -0.30394 -0.07305 -0.30625 C -0.07565 -0.31019 -0.07825 -0.31389 -0.08099 -0.31783 C -0.08385 -0.33357 -0.07969 -0.3176 -0.0862 -0.32709 C -0.08789 -0.32963 -0.08867 -0.33357 -0.0901 -0.33658 C -0.09141 -0.33912 -0.09284 -0.34121 -0.09414 -0.34352 C -0.09492 -0.34746 -0.09596 -0.35139 -0.09674 -0.35533 C -0.10365 -0.38843 -0.10325 -0.37662 -0.10325 -0.3926 " pathEditMode="relative" ptsTypes="AAAAAAAAAAAAAAAAAAAAAAAAAA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4" dur="6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0325 -0.3926 L -0.10325 -0.39236 C -0.10872 -0.40602 -0.11159 -0.42315 -0.1194 -0.43195 C -0.12878 -0.44306 -0.11719 -0.4294 -0.12878 -0.44375 C -0.12995 -0.44537 -0.13138 -0.44676 -0.13268 -0.44838 C -0.1345 -0.45047 -0.13594 -0.45348 -0.13802 -0.4551 C -0.13971 -0.45648 -0.14154 -0.45672 -0.14336 -0.45741 C -0.15299 -0.47755 -0.14883 -0.46783 -0.15937 -0.49445 C -0.16029 -0.49676 -0.16198 -0.50139 -0.16198 -0.50116 C -0.16445 -0.51412 -0.16185 -0.50278 -0.16588 -0.51528 C -0.16992 -0.52709 -0.16745 -0.52315 -0.17266 -0.53611 C -0.17422 -0.54028 -0.17617 -0.54375 -0.17786 -0.54746 C -0.18476 -0.57732 -0.17591 -0.54051 -0.18463 -0.57061 C -0.18529 -0.57292 -0.18529 -0.5757 -0.18594 -0.57778 C -0.18958 -0.58866 -0.18958 -0.58473 -0.19401 -0.59375 C -0.19492 -0.59607 -0.19557 -0.59838 -0.19661 -0.6007 C -0.19779 -0.60324 -0.19935 -0.6051 -0.20052 -0.60764 C -0.20169 -0.60973 -0.20208 -0.61273 -0.20325 -0.61459 C -0.20703 -0.62037 -0.21159 -0.62454 -0.21523 -0.63079 C -0.21836 -0.63611 -0.22083 -0.64306 -0.22461 -0.64699 C -0.22682 -0.64931 -0.22904 -0.65139 -0.23125 -0.65371 C -0.23581 -0.65903 -0.23984 -0.66528 -0.24453 -0.67014 C -0.24883 -0.67431 -0.25351 -0.67732 -0.25794 -0.68148 C -0.26094 -0.68473 -0.26393 -0.68843 -0.26719 -0.69098 C -0.27018 -0.69283 -0.27331 -0.69398 -0.27643 -0.69537 C -0.28398 -0.69861 -0.28919 -0.70047 -0.29648 -0.70232 C -0.3 -0.70324 -0.32109 -0.70903 -0.32708 -0.70949 C -0.33255 -0.70973 -0.33776 -0.70949 -0.34297 -0.70949 " pathEditMode="relative" rAng="0" ptsTypes="AAAAAAAAAAAAAAAAAAAAAAAAAAAA">
                                      <p:cBhvr>
                                        <p:cTn id="4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1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</dc:title>
  <dc:creator>Ramiro Eduardo Rea Reyes</dc:creator>
  <cp:lastModifiedBy>Youngbin Kwak</cp:lastModifiedBy>
  <cp:revision>21</cp:revision>
  <dcterms:created xsi:type="dcterms:W3CDTF">2022-03-14T18:17:23Z</dcterms:created>
  <dcterms:modified xsi:type="dcterms:W3CDTF">2022-04-22T15:47:54Z</dcterms:modified>
</cp:coreProperties>
</file>