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dec Pro Bold" charset="1" panose="00000600000000000000"/>
      <p:regular r:id="rId19"/>
    </p:embeddedFont>
    <p:embeddedFont>
      <p:font typeface="Codec Pro" charset="1" panose="00000500000000000000"/>
      <p:regular r:id="rId20"/>
    </p:embeddedFont>
    <p:embeddedFont>
      <p:font typeface="Codec Pro Light" charset="1" panose="000003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I-&gt; motivation objectives stated</a:t>
            </a:r>
          </a:p>
          <a:p>
            <a:r>
              <a:rPr lang="en-US"/>
              <a:t>R-&gt; studies related to pd</a:t>
            </a:r>
          </a:p>
          <a:p>
            <a:r>
              <a:rPr lang="en-US"/>
              <a:t>AI-&gt;dataset, training, comparison</a:t>
            </a:r>
          </a:p>
          <a:p>
            <a:r>
              <a:rPr lang="en-US"/>
              <a:t>A-&gt;models used in a user friendly environment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One of the first questions could be why..</a:t>
            </a:r>
          </a:p>
          <a:p>
            <a:r>
              <a:rPr lang="en-US"/>
              <a:t/>
            </a:r>
          </a:p>
          <a:p>
            <a:r>
              <a:rPr lang="en-US"/>
              <a:t>in the last years-&gt;increase attention for mental health.</a:t>
            </a:r>
          </a:p>
          <a:p>
            <a:r>
              <a:rPr lang="en-US"/>
              <a:t>What makes pd stand out?</a:t>
            </a:r>
          </a:p>
          <a:p>
            <a:r>
              <a:rPr lang="en-US"/>
              <a:t>its panic attacks -unexpected -distress</a:t>
            </a:r>
          </a:p>
          <a:p>
            <a:r>
              <a:rPr lang="en-US"/>
              <a:t/>
            </a:r>
          </a:p>
          <a:p>
            <a:r>
              <a:rPr lang="en-US"/>
              <a:t>currently d = talkingwith a doctor. -icd 10 protocols -decision</a:t>
            </a:r>
          </a:p>
          <a:p>
            <a:r>
              <a:rPr lang="en-US"/>
              <a:t/>
            </a:r>
          </a:p>
          <a:p>
            <a:r>
              <a:rPr lang="en-US"/>
              <a:t>sol=using ai for early det</a:t>
            </a:r>
          </a:p>
          <a:p>
            <a:r>
              <a:rPr lang="en-US"/>
              <a:t>ai learns to make decision based on primary risk factors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first step: searching other related papers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2nd step: relevant dataset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then i trained 3 models</a:t>
            </a:r>
          </a:p>
          <a:p>
            <a:r>
              <a:rPr lang="en-US"/>
              <a:t/>
            </a:r>
          </a:p>
          <a:p>
            <a:r>
              <a:rPr lang="en-US"/>
              <a:t>missing values-which are important fields =&gt; pred imp</a:t>
            </a:r>
          </a:p>
          <a:p>
            <a:r>
              <a:rPr lang="en-US"/>
              <a:t>in order to fill them as accurate as possible.</a:t>
            </a:r>
          </a:p>
          <a:p>
            <a:r>
              <a:rPr lang="en-US"/>
              <a:t/>
            </a:r>
          </a:p>
          <a:p>
            <a:r>
              <a:rPr lang="en-US"/>
              <a:t>categorical columns -&gt; each column into binary columns</a:t>
            </a:r>
          </a:p>
          <a:p>
            <a:r>
              <a:rPr lang="en-US"/>
              <a:t/>
            </a:r>
          </a:p>
          <a:p>
            <a:r>
              <a:rPr lang="en-US"/>
              <a:t>cross valid =&gt; the model learns as there is new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dt prone to overfitting =&gt;miss values treated differently</a:t>
            </a:r>
          </a:p>
          <a:p>
            <a:r>
              <a:rPr lang="en-US"/>
              <a:t/>
            </a:r>
          </a:p>
          <a:p>
            <a:r>
              <a:rPr lang="en-US"/>
              <a:t>categorical columns =&gt; each category= unique value</a:t>
            </a:r>
          </a:p>
          <a:p>
            <a:r>
              <a:rPr lang="en-US"/>
              <a:t/>
            </a:r>
          </a:p>
          <a:p>
            <a:r>
              <a:rPr lang="en-US"/>
              <a:t>after cross v=&gt;overfiting </a:t>
            </a:r>
          </a:p>
          <a:p>
            <a:r>
              <a:rPr lang="en-US"/>
              <a:t>(val err&gt;training err)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common method is pruning, which reduces the size of the tree</a:t>
            </a:r>
          </a:p>
          <a:p>
            <a:r>
              <a:rPr lang="en-US"/>
              <a:t/>
            </a:r>
          </a:p>
          <a:p>
            <a:r>
              <a:rPr lang="en-US"/>
              <a:t>hyperpar found with a bayesian opt.</a:t>
            </a:r>
          </a:p>
          <a:p>
            <a:r>
              <a:rPr lang="en-US"/>
              <a:t/>
            </a:r>
          </a:p>
          <a:p>
            <a:r>
              <a:rPr lang="en-US"/>
              <a:t>its focus is on the most relevant hyp combination.</a:t>
            </a:r>
          </a:p>
          <a:p>
            <a:r>
              <a:rPr lang="en-US"/>
              <a:t>It keeps track of the past evaluation results when persofming the probabilistic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hyperp found using optuna framework</a:t>
            </a:r>
          </a:p>
          <a:p>
            <a:r>
              <a:rPr lang="en-US"/>
              <a:t>bc it is faster. this framework also uses bayesian opt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web application allows the person to use the models easily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964" y="639349"/>
            <a:ext cx="2762658" cy="2185601"/>
            <a:chOff x="0" y="0"/>
            <a:chExt cx="3683544" cy="29141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3544" cy="2914135"/>
            </a:xfrm>
            <a:custGeom>
              <a:avLst/>
              <a:gdLst/>
              <a:ahLst/>
              <a:cxnLst/>
              <a:rect r="r" b="b" t="t" l="l"/>
              <a:pathLst>
                <a:path h="2914135" w="3683544">
                  <a:moveTo>
                    <a:pt x="0" y="0"/>
                  </a:moveTo>
                  <a:lnTo>
                    <a:pt x="3683544" y="0"/>
                  </a:lnTo>
                  <a:lnTo>
                    <a:pt x="3683544" y="2914135"/>
                  </a:lnTo>
                  <a:lnTo>
                    <a:pt x="0" y="2914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201" r="0" b="-1320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15426" y="1126865"/>
              <a:ext cx="1052691" cy="1193773"/>
            </a:xfrm>
            <a:custGeom>
              <a:avLst/>
              <a:gdLst/>
              <a:ahLst/>
              <a:cxnLst/>
              <a:rect r="r" b="b" t="t" l="l"/>
              <a:pathLst>
                <a:path h="1193773" w="1052691">
                  <a:moveTo>
                    <a:pt x="0" y="0"/>
                  </a:moveTo>
                  <a:lnTo>
                    <a:pt x="1052692" y="0"/>
                  </a:lnTo>
                  <a:lnTo>
                    <a:pt x="1052692" y="1193774"/>
                  </a:lnTo>
                  <a:lnTo>
                    <a:pt x="0" y="1193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1047" y="4175524"/>
            <a:ext cx="14630603" cy="215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 spc="-139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 Comparison of Different Machine Learning Models for Panic Disorder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28853" y="7745650"/>
            <a:ext cx="12230447" cy="203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Diploma Thesis by Abrudan Rebeca-Rafaela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Supervisor: Asistent Universitar, Dr. Mihai Andrei</a:t>
            </a:r>
          </a:p>
          <a:p>
            <a:pPr algn="ctr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3C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0407" y="4204097"/>
            <a:ext cx="11508893" cy="5051714"/>
          </a:xfrm>
          <a:custGeom>
            <a:avLst/>
            <a:gdLst/>
            <a:ahLst/>
            <a:cxnLst/>
            <a:rect r="r" b="b" t="t" l="l"/>
            <a:pathLst>
              <a:path h="5051714" w="11508893">
                <a:moveTo>
                  <a:pt x="0" y="0"/>
                </a:moveTo>
                <a:lnTo>
                  <a:pt x="11508893" y="0"/>
                </a:lnTo>
                <a:lnTo>
                  <a:pt x="11508893" y="5051715"/>
                </a:lnTo>
                <a:lnTo>
                  <a:pt x="0" y="505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8867" y="5143500"/>
            <a:ext cx="4534721" cy="4309874"/>
          </a:xfrm>
          <a:custGeom>
            <a:avLst/>
            <a:gdLst/>
            <a:ahLst/>
            <a:cxnLst/>
            <a:rect r="r" b="b" t="t" l="l"/>
            <a:pathLst>
              <a:path h="4309874" w="4534721">
                <a:moveTo>
                  <a:pt x="0" y="0"/>
                </a:moveTo>
                <a:lnTo>
                  <a:pt x="4534721" y="0"/>
                </a:lnTo>
                <a:lnTo>
                  <a:pt x="4534721" y="4309874"/>
                </a:lnTo>
                <a:lnTo>
                  <a:pt x="0" y="4309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62000"/>
            <a:ext cx="9779380" cy="14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1"/>
              </a:lnSpc>
            </a:pPr>
            <a:r>
              <a:rPr lang="en-US" sz="7558" spc="-151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Model Evaluation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44156"/>
            <a:ext cx="16015707" cy="158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2898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The 3 most important features: Lifestyle Factors, Severity, Family History</a:t>
            </a:r>
          </a:p>
          <a:p>
            <a:pPr algn="l">
              <a:lnSpc>
                <a:spcPts val="4058"/>
              </a:lnSpc>
            </a:pPr>
            <a:r>
              <a:rPr lang="en-US" sz="2898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Featuere challenges: Lifestyle Factors – ‘Sleep Quality’, Severity – ‘Severe’,</a:t>
            </a:r>
          </a:p>
          <a:p>
            <a:pPr algn="l">
              <a:lnSpc>
                <a:spcPts val="4058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3C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24145"/>
            <a:ext cx="12469709" cy="7297490"/>
          </a:xfrm>
          <a:custGeom>
            <a:avLst/>
            <a:gdLst/>
            <a:ahLst/>
            <a:cxnLst/>
            <a:rect r="r" b="b" t="t" l="l"/>
            <a:pathLst>
              <a:path h="7297490" w="12469709">
                <a:moveTo>
                  <a:pt x="0" y="0"/>
                </a:moveTo>
                <a:lnTo>
                  <a:pt x="12469709" y="0"/>
                </a:lnTo>
                <a:lnTo>
                  <a:pt x="12469709" y="7297491"/>
                </a:lnTo>
                <a:lnTo>
                  <a:pt x="0" y="7297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62000"/>
            <a:ext cx="9779380" cy="14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1"/>
              </a:lnSpc>
            </a:pPr>
            <a:r>
              <a:rPr lang="en-US" sz="7558" spc="-151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Application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585206" y="468987"/>
            <a:ext cx="8115300" cy="3960006"/>
          </a:xfrm>
          <a:custGeom>
            <a:avLst/>
            <a:gdLst/>
            <a:ahLst/>
            <a:cxnLst/>
            <a:rect r="r" b="b" t="t" l="l"/>
            <a:pathLst>
              <a:path h="3960006" w="8115300">
                <a:moveTo>
                  <a:pt x="0" y="0"/>
                </a:moveTo>
                <a:lnTo>
                  <a:pt x="8115300" y="0"/>
                </a:lnTo>
                <a:lnTo>
                  <a:pt x="8115300" y="3960006"/>
                </a:lnTo>
                <a:lnTo>
                  <a:pt x="0" y="3960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3C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79525"/>
            <a:ext cx="11845541" cy="582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Best accuracy:</a:t>
            </a:r>
          </a:p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</a:t>
            </a:r>
            <a:r>
              <a:rPr lang="en-US" sz="4100">
                <a:solidFill>
                  <a:srgbClr val="B0C4A7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XGBoost</a:t>
            </a: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: 99.29% training, 99.11% testing</a:t>
            </a:r>
          </a:p>
          <a:p>
            <a:pPr algn="l">
              <a:lnSpc>
                <a:spcPts val="5740"/>
              </a:lnSpc>
            </a:pPr>
          </a:p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B0C4A7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Improvements</a:t>
            </a: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: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Collecting more diverse data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Functionalities for real-time monitoring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DBD7D2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Personalized support </a:t>
            </a:r>
          </a:p>
          <a:p>
            <a:pPr algn="l">
              <a:lnSpc>
                <a:spcPts val="57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09625"/>
            <a:ext cx="11834885" cy="117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sz="6304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Conclusions and Future Work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945863" y="3522400"/>
            <a:ext cx="4313437" cy="5003699"/>
            <a:chOff x="0" y="0"/>
            <a:chExt cx="5751249" cy="6671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51249" cy="6671598"/>
            </a:xfrm>
            <a:custGeom>
              <a:avLst/>
              <a:gdLst/>
              <a:ahLst/>
              <a:cxnLst/>
              <a:rect r="r" b="b" t="t" l="l"/>
              <a:pathLst>
                <a:path h="6671598" w="5751249">
                  <a:moveTo>
                    <a:pt x="0" y="0"/>
                  </a:moveTo>
                  <a:lnTo>
                    <a:pt x="5751249" y="0"/>
                  </a:lnTo>
                  <a:lnTo>
                    <a:pt x="5751249" y="6671598"/>
                  </a:lnTo>
                  <a:lnTo>
                    <a:pt x="0" y="6671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408" t="0" r="-408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1846924" y="365320"/>
              <a:ext cx="2057400" cy="1724480"/>
              <a:chOff x="0" y="0"/>
              <a:chExt cx="406400" cy="34063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06400" cy="340638"/>
              </a:xfrm>
              <a:custGeom>
                <a:avLst/>
                <a:gdLst/>
                <a:ahLst/>
                <a:cxnLst/>
                <a:rect r="r" b="b" t="t" l="l"/>
                <a:pathLst>
                  <a:path h="340638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340638"/>
                    </a:lnTo>
                    <a:lnTo>
                      <a:pt x="0" y="340638"/>
                    </a:lnTo>
                    <a:close/>
                  </a:path>
                </a:pathLst>
              </a:custGeom>
              <a:solidFill>
                <a:srgbClr val="FAF9F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0"/>
                <a:ext cx="406400" cy="4358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7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744744" y="336745"/>
              <a:ext cx="2057400" cy="1040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7"/>
                </a:lnSpc>
              </a:pPr>
              <a:r>
                <a:rPr lang="en-US" sz="2562" spc="-51">
                  <a:solidFill>
                    <a:srgbClr val="1E4D2B"/>
                  </a:solidFill>
                  <a:latin typeface="Codec Pro Light"/>
                  <a:ea typeface="Codec Pro Light"/>
                  <a:cs typeface="Codec Pro Light"/>
                  <a:sym typeface="Codec Pro Light"/>
                </a:rPr>
                <a:t>panichelp</a:t>
              </a:r>
            </a:p>
            <a:p>
              <a:pPr algn="ctr" marL="0" indent="0" lvl="0">
                <a:lnSpc>
                  <a:spcPts val="2947"/>
                </a:lnSpc>
                <a:spcBef>
                  <a:spcPct val="0"/>
                </a:spcBef>
              </a:pPr>
              <a:r>
                <a:rPr lang="en-US" sz="2562" spc="-51" strike="noStrike" u="none">
                  <a:solidFill>
                    <a:srgbClr val="1E4D2B"/>
                  </a:solidFill>
                  <a:latin typeface="Codec Pro Light"/>
                  <a:ea typeface="Codec Pro Light"/>
                  <a:cs typeface="Codec Pro Light"/>
                  <a:sym typeface="Codec Pro Light"/>
                </a:rPr>
                <a:t>plan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3C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3775" y="1523607"/>
            <a:ext cx="17628565" cy="0"/>
          </a:xfrm>
          <a:prstGeom prst="line">
            <a:avLst/>
          </a:prstGeom>
          <a:ln cap="flat" w="114300">
            <a:solidFill>
              <a:srgbClr val="B0C4A7">
                <a:alpha val="3568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393373" y="6014009"/>
            <a:ext cx="2610492" cy="2610492"/>
          </a:xfrm>
          <a:custGeom>
            <a:avLst/>
            <a:gdLst/>
            <a:ahLst/>
            <a:cxnLst/>
            <a:rect r="r" b="b" t="t" l="l"/>
            <a:pathLst>
              <a:path h="2610492" w="2610492">
                <a:moveTo>
                  <a:pt x="0" y="0"/>
                </a:moveTo>
                <a:lnTo>
                  <a:pt x="2610492" y="0"/>
                </a:lnTo>
                <a:lnTo>
                  <a:pt x="2610492" y="2610492"/>
                </a:lnTo>
                <a:lnTo>
                  <a:pt x="0" y="2610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12991" y="1992221"/>
            <a:ext cx="9590395" cy="449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27"/>
              </a:lnSpc>
            </a:pPr>
            <a:r>
              <a:rPr lang="en-US" sz="12377" spc="-247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Thank you for your time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0640" y="7233530"/>
            <a:ext cx="4795198" cy="8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4"/>
              </a:lnSpc>
            </a:pPr>
            <a:r>
              <a:rPr lang="en-US" sz="2281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Presented by: </a:t>
            </a:r>
          </a:p>
          <a:p>
            <a:pPr algn="just">
              <a:lnSpc>
                <a:spcPts val="3194"/>
              </a:lnSpc>
            </a:pPr>
            <a:r>
              <a:rPr lang="en-US" sz="2281">
                <a:solidFill>
                  <a:srgbClr val="DBD7D2"/>
                </a:solidFill>
                <a:latin typeface="Codec Pro"/>
                <a:ea typeface="Codec Pro"/>
                <a:cs typeface="Codec Pro"/>
                <a:sym typeface="Codec Pro"/>
              </a:rPr>
              <a:t>Abrudan Rebeca-Rafaela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29718" y="2718691"/>
            <a:ext cx="17628565" cy="0"/>
          </a:xfrm>
          <a:prstGeom prst="line">
            <a:avLst/>
          </a:prstGeom>
          <a:ln cap="flat" w="95250">
            <a:solidFill>
              <a:srgbClr val="1E4D2B">
                <a:alpha val="35686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466203" y="5143500"/>
            <a:ext cx="3793097" cy="4114800"/>
            <a:chOff x="0" y="0"/>
            <a:chExt cx="5057463" cy="548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7463" cy="5486400"/>
            </a:xfrm>
            <a:custGeom>
              <a:avLst/>
              <a:gdLst/>
              <a:ahLst/>
              <a:cxnLst/>
              <a:rect r="r" b="b" t="t" l="l"/>
              <a:pathLst>
                <a:path h="5486400" w="5057463">
                  <a:moveTo>
                    <a:pt x="0" y="0"/>
                  </a:moveTo>
                  <a:lnTo>
                    <a:pt x="5057463" y="0"/>
                  </a:lnTo>
                  <a:lnTo>
                    <a:pt x="505746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822831" y="2557429"/>
              <a:ext cx="963205" cy="963205"/>
            </a:xfrm>
            <a:custGeom>
              <a:avLst/>
              <a:gdLst/>
              <a:ahLst/>
              <a:cxnLst/>
              <a:rect r="r" b="b" t="t" l="l"/>
              <a:pathLst>
                <a:path h="963205" w="963205">
                  <a:moveTo>
                    <a:pt x="0" y="0"/>
                  </a:moveTo>
                  <a:lnTo>
                    <a:pt x="963205" y="0"/>
                  </a:lnTo>
                  <a:lnTo>
                    <a:pt x="963205" y="963205"/>
                  </a:lnTo>
                  <a:lnTo>
                    <a:pt x="0" y="963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048885" y="1842506"/>
              <a:ext cx="625424" cy="709243"/>
            </a:xfrm>
            <a:custGeom>
              <a:avLst/>
              <a:gdLst/>
              <a:ahLst/>
              <a:cxnLst/>
              <a:rect r="r" b="b" t="t" l="l"/>
              <a:pathLst>
                <a:path h="709243" w="625424">
                  <a:moveTo>
                    <a:pt x="0" y="0"/>
                  </a:moveTo>
                  <a:lnTo>
                    <a:pt x="625423" y="0"/>
                  </a:lnTo>
                  <a:lnTo>
                    <a:pt x="625423" y="709243"/>
                  </a:lnTo>
                  <a:lnTo>
                    <a:pt x="0" y="709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91642" y="2899666"/>
            <a:ext cx="7426095" cy="709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•Introduction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•Related work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•Theoretical foundations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•AI models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   </a:t>
            </a: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•SVM 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   </a:t>
            </a: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•DT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   </a:t>
            </a: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•XGBoost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•Application</a:t>
            </a:r>
          </a:p>
          <a:p>
            <a:pPr algn="l">
              <a:lnSpc>
                <a:spcPts val="5615"/>
              </a:lnSpc>
            </a:pPr>
            <a:r>
              <a:rPr lang="en-US" sz="4010">
                <a:solidFill>
                  <a:srgbClr val="563C5C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•Conclusions and Future work</a:t>
            </a:r>
          </a:p>
          <a:p>
            <a:pPr algn="l">
              <a:lnSpc>
                <a:spcPts val="561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91642" y="792443"/>
            <a:ext cx="5635727" cy="1592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70"/>
              </a:lnSpc>
            </a:pPr>
            <a:r>
              <a:rPr lang="en-US" sz="8550" spc="-171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Contents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9625"/>
            <a:ext cx="9618537" cy="117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6304" spc="-12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Panic Disorder Detection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647237" y="549776"/>
            <a:ext cx="7282473" cy="5769530"/>
            <a:chOff x="0" y="0"/>
            <a:chExt cx="9709964" cy="76927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09964" cy="7692707"/>
            </a:xfrm>
            <a:custGeom>
              <a:avLst/>
              <a:gdLst/>
              <a:ahLst/>
              <a:cxnLst/>
              <a:rect r="r" b="b" t="t" l="l"/>
              <a:pathLst>
                <a:path h="7692707" w="9709964">
                  <a:moveTo>
                    <a:pt x="0" y="0"/>
                  </a:moveTo>
                  <a:lnTo>
                    <a:pt x="9709964" y="0"/>
                  </a:lnTo>
                  <a:lnTo>
                    <a:pt x="9709964" y="7692707"/>
                  </a:lnTo>
                  <a:lnTo>
                    <a:pt x="0" y="7692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4884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54982" y="5528078"/>
              <a:ext cx="526346" cy="596887"/>
            </a:xfrm>
            <a:custGeom>
              <a:avLst/>
              <a:gdLst/>
              <a:ahLst/>
              <a:cxnLst/>
              <a:rect r="r" b="b" t="t" l="l"/>
              <a:pathLst>
                <a:path h="596887" w="526346">
                  <a:moveTo>
                    <a:pt x="0" y="0"/>
                  </a:moveTo>
                  <a:lnTo>
                    <a:pt x="526346" y="0"/>
                  </a:lnTo>
                  <a:lnTo>
                    <a:pt x="526346" y="596887"/>
                  </a:lnTo>
                  <a:lnTo>
                    <a:pt x="0" y="596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8028" y="2932528"/>
            <a:ext cx="12504009" cy="723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E4D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Domain:</a:t>
            </a: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Mental Health and Machine Learning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E4D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Why?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Panic disorder leads to phobias, heart attacks.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Diagnosis not accessible for everyone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E4D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Solution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Early detection using primary risk factors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Comparing different algorithms for a better prediction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XGBoost accuracy of 99.11%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2170" y="3188116"/>
            <a:ext cx="16327130" cy="607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3891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Prediction using:</a:t>
            </a:r>
          </a:p>
          <a:p>
            <a:pPr algn="l">
              <a:lnSpc>
                <a:spcPts val="5315"/>
              </a:lnSpc>
            </a:pPr>
          </a:p>
          <a:p>
            <a:pPr algn="l" marL="819693" indent="-409847" lvl="1">
              <a:lnSpc>
                <a:spcPts val="5315"/>
              </a:lnSpc>
              <a:buFont typeface="Arial"/>
              <a:buChar char="•"/>
            </a:pP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data from </a:t>
            </a:r>
            <a:r>
              <a:rPr lang="en-US" sz="3796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wearable devices</a:t>
            </a: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–Random forest 87.1%</a:t>
            </a:r>
          </a:p>
          <a:p>
            <a:pPr algn="l" marL="1639386" indent="-546462" lvl="2">
              <a:lnSpc>
                <a:spcPts val="5315"/>
              </a:lnSpc>
              <a:buFont typeface="Arial"/>
              <a:buChar char="⚬"/>
            </a:pP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h</a:t>
            </a: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eart rate, sleep patters, activity level</a:t>
            </a:r>
          </a:p>
          <a:p>
            <a:pPr algn="l">
              <a:lnSpc>
                <a:spcPts val="5315"/>
              </a:lnSpc>
            </a:pPr>
          </a:p>
          <a:p>
            <a:pPr algn="l" marL="819693" indent="-409847" lvl="1">
              <a:lnSpc>
                <a:spcPts val="5315"/>
              </a:lnSpc>
              <a:buFont typeface="Arial"/>
              <a:buChar char="•"/>
            </a:pP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  <a:r>
              <a:rPr lang="en-US" sz="3796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spatiotemporal</a:t>
            </a: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data –Gaussian SVM 94.5%</a:t>
            </a:r>
          </a:p>
          <a:p>
            <a:pPr algn="l" marL="1639386" indent="-546462" lvl="2">
              <a:lnSpc>
                <a:spcPts val="5315"/>
              </a:lnSpc>
              <a:buFont typeface="Arial"/>
              <a:buChar char="⚬"/>
            </a:pP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l</a:t>
            </a:r>
            <a:r>
              <a:rPr lang="en-US" sz="379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ocation, speed, steps</a:t>
            </a:r>
          </a:p>
          <a:p>
            <a:pPr algn="l">
              <a:lnSpc>
                <a:spcPts val="5315"/>
              </a:lnSpc>
            </a:pPr>
          </a:p>
          <a:p>
            <a:pPr algn="l">
              <a:lnSpc>
                <a:spcPts val="531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23823" y="5143500"/>
            <a:ext cx="4135477" cy="4114800"/>
          </a:xfrm>
          <a:custGeom>
            <a:avLst/>
            <a:gdLst/>
            <a:ahLst/>
            <a:cxnLst/>
            <a:rect r="r" b="b" t="t" l="l"/>
            <a:pathLst>
              <a:path h="4114800" w="4135477">
                <a:moveTo>
                  <a:pt x="0" y="0"/>
                </a:moveTo>
                <a:lnTo>
                  <a:pt x="4135477" y="0"/>
                </a:lnTo>
                <a:lnTo>
                  <a:pt x="41354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14239050" cy="117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6304" spc="-12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Related work using Machine Learning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3319" y="1628664"/>
            <a:ext cx="11114602" cy="8658336"/>
          </a:xfrm>
          <a:custGeom>
            <a:avLst/>
            <a:gdLst/>
            <a:ahLst/>
            <a:cxnLst/>
            <a:rect r="r" b="b" t="t" l="l"/>
            <a:pathLst>
              <a:path h="8658336" w="11114602">
                <a:moveTo>
                  <a:pt x="0" y="0"/>
                </a:moveTo>
                <a:lnTo>
                  <a:pt x="11114602" y="0"/>
                </a:lnTo>
                <a:lnTo>
                  <a:pt x="11114602" y="8658336"/>
                </a:lnTo>
                <a:lnTo>
                  <a:pt x="0" y="8658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10958"/>
            <a:ext cx="6265318" cy="194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100.000 records for training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 20.000 records for testing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50795"/>
            <a:ext cx="4852122" cy="117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6304" spc="-12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Dataset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3975"/>
            <a:ext cx="9132507" cy="6844325"/>
          </a:xfrm>
          <a:custGeom>
            <a:avLst/>
            <a:gdLst/>
            <a:ahLst/>
            <a:cxnLst/>
            <a:rect r="r" b="b" t="t" l="l"/>
            <a:pathLst>
              <a:path h="6844325" w="9132507">
                <a:moveTo>
                  <a:pt x="0" y="0"/>
                </a:moveTo>
                <a:lnTo>
                  <a:pt x="9132507" y="0"/>
                </a:lnTo>
                <a:lnTo>
                  <a:pt x="9132507" y="6844325"/>
                </a:lnTo>
                <a:lnTo>
                  <a:pt x="0" y="6844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55" t="-21417" r="-7797" b="-56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40927" y="633957"/>
            <a:ext cx="2698296" cy="2698296"/>
          </a:xfrm>
          <a:custGeom>
            <a:avLst/>
            <a:gdLst/>
            <a:ahLst/>
            <a:cxnLst/>
            <a:rect r="r" b="b" t="t" l="l"/>
            <a:pathLst>
              <a:path h="2698296" w="2698296">
                <a:moveTo>
                  <a:pt x="0" y="0"/>
                </a:moveTo>
                <a:lnTo>
                  <a:pt x="2698295" y="0"/>
                </a:lnTo>
                <a:lnTo>
                  <a:pt x="2698295" y="2698296"/>
                </a:lnTo>
                <a:lnTo>
                  <a:pt x="0" y="2698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29058" y="2309200"/>
            <a:ext cx="5761017" cy="762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 preprocessing :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Missing values</a:t>
            </a:r>
            <a:r>
              <a:rPr lang="en-US" sz="3085" strike="noStrike" u="none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</a:p>
          <a:p>
            <a:pPr algn="l" marL="666145" indent="-333072" lvl="1">
              <a:lnSpc>
                <a:spcPts val="4319"/>
              </a:lnSpc>
              <a:buFont typeface="Arial"/>
              <a:buChar char="•"/>
            </a:pPr>
            <a:r>
              <a:rPr lang="en-US" sz="3085" strike="noStrike" u="none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predictive imputation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Feature scaling</a:t>
            </a:r>
          </a:p>
          <a:p>
            <a:pPr algn="l" marL="666145" indent="-333072" lvl="1">
              <a:lnSpc>
                <a:spcPts val="4319"/>
              </a:lnSpc>
              <a:buFont typeface="Arial"/>
              <a:buChar char="•"/>
            </a:pPr>
            <a:r>
              <a:rPr lang="en-US" sz="3085" strike="noStrike" u="none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standardization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  <a:p>
            <a:pPr algn="l">
              <a:lnSpc>
                <a:spcPts val="4319"/>
              </a:lnSpc>
            </a:pPr>
            <a:r>
              <a:rPr lang="en-US" sz="3085" strike="noStrike" u="none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One Hot Encoding 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Model training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70% training -accuracy 0.98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085" strike="noStrike" u="none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30% validation -accuracy 0.99</a:t>
            </a: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9625"/>
            <a:ext cx="9958045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 spc="-12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Support Vector Machine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97367" y="2264018"/>
            <a:ext cx="8735744" cy="6994282"/>
          </a:xfrm>
          <a:custGeom>
            <a:avLst/>
            <a:gdLst/>
            <a:ahLst/>
            <a:cxnLst/>
            <a:rect r="r" b="b" t="t" l="l"/>
            <a:pathLst>
              <a:path h="6994282" w="8735744">
                <a:moveTo>
                  <a:pt x="0" y="0"/>
                </a:moveTo>
                <a:lnTo>
                  <a:pt x="8735744" y="0"/>
                </a:lnTo>
                <a:lnTo>
                  <a:pt x="8735744" y="6994282"/>
                </a:lnTo>
                <a:lnTo>
                  <a:pt x="0" y="6994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49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24490"/>
            <a:ext cx="11288667" cy="749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 preprocessing :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Missing values </a:t>
            </a:r>
          </a:p>
          <a:p>
            <a:pPr algn="just" marL="658465" indent="-32923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simple imputation</a:t>
            </a:r>
          </a:p>
          <a:p>
            <a:pPr algn="just">
              <a:lnSpc>
                <a:spcPts val="4269"/>
              </a:lnSpc>
            </a:pP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Feature scaling</a:t>
            </a:r>
          </a:p>
          <a:p>
            <a:pPr algn="just" marL="658465" indent="-329232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standardization</a:t>
            </a:r>
          </a:p>
          <a:p>
            <a:pPr algn="just">
              <a:lnSpc>
                <a:spcPts val="4269"/>
              </a:lnSpc>
            </a:pP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Label Encoding </a:t>
            </a:r>
          </a:p>
          <a:p>
            <a:pPr algn="just">
              <a:lnSpc>
                <a:spcPts val="4269"/>
              </a:lnSpc>
            </a:pP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Model training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70% training -accuracy 0.98; -error 0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30% validation -accuracy 0.99; -error 0.01</a:t>
            </a:r>
          </a:p>
          <a:p>
            <a:pPr algn="just">
              <a:lnSpc>
                <a:spcPts val="4269"/>
              </a:lnSpc>
            </a:pPr>
          </a:p>
          <a:p>
            <a:pPr algn="just">
              <a:lnSpc>
                <a:spcPts val="4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120605" y="471408"/>
            <a:ext cx="3023395" cy="3023395"/>
          </a:xfrm>
          <a:custGeom>
            <a:avLst/>
            <a:gdLst/>
            <a:ahLst/>
            <a:cxnLst/>
            <a:rect r="r" b="b" t="t" l="l"/>
            <a:pathLst>
              <a:path h="3023395" w="3023395">
                <a:moveTo>
                  <a:pt x="0" y="0"/>
                </a:moveTo>
                <a:lnTo>
                  <a:pt x="3023395" y="0"/>
                </a:lnTo>
                <a:lnTo>
                  <a:pt x="3023395" y="3023394"/>
                </a:lnTo>
                <a:lnTo>
                  <a:pt x="0" y="3023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09625"/>
            <a:ext cx="5824456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 spc="-126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Decision Tree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3472" y="2378902"/>
            <a:ext cx="8878494" cy="6716848"/>
          </a:xfrm>
          <a:custGeom>
            <a:avLst/>
            <a:gdLst/>
            <a:ahLst/>
            <a:cxnLst/>
            <a:rect r="r" b="b" t="t" l="l"/>
            <a:pathLst>
              <a:path h="6716848" w="8878494">
                <a:moveTo>
                  <a:pt x="0" y="0"/>
                </a:moveTo>
                <a:lnTo>
                  <a:pt x="8878493" y="0"/>
                </a:lnTo>
                <a:lnTo>
                  <a:pt x="8878493" y="6716848"/>
                </a:lnTo>
                <a:lnTo>
                  <a:pt x="0" y="6716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772" r="-19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96564"/>
            <a:ext cx="8440399" cy="6461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1"/>
              </a:lnSpc>
            </a:pPr>
            <a:r>
              <a:rPr lang="en-US" sz="3000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Pruning</a:t>
            </a:r>
          </a:p>
          <a:p>
            <a:pPr algn="l">
              <a:lnSpc>
                <a:spcPts val="4201"/>
              </a:lnSpc>
            </a:pPr>
          </a:p>
          <a:p>
            <a:pPr algn="l">
              <a:lnSpc>
                <a:spcPts val="4201"/>
              </a:lnSpc>
            </a:pPr>
            <a:r>
              <a:rPr lang="en-US" sz="3000">
                <a:solidFill>
                  <a:srgbClr val="1E4D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Bayesian Optimization</a:t>
            </a: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for the hyperparameter combination:</a:t>
            </a:r>
          </a:p>
          <a:p>
            <a:pPr algn="l" marL="647902" indent="-323951" lvl="1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’max depth’=10 </a:t>
            </a:r>
          </a:p>
          <a:p>
            <a:pPr algn="l" marL="647902" indent="-323951" lvl="1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’min samples leaf’=1</a:t>
            </a:r>
          </a:p>
          <a:p>
            <a:pPr algn="l" marL="647902" indent="-323951" lvl="1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’min samples split’=20</a:t>
            </a:r>
          </a:p>
          <a:p>
            <a:pPr algn="l">
              <a:lnSpc>
                <a:spcPts val="4201"/>
              </a:lnSpc>
            </a:pPr>
          </a:p>
          <a:p>
            <a:pPr algn="l">
              <a:lnSpc>
                <a:spcPts val="4201"/>
              </a:lnSpc>
            </a:pPr>
            <a:r>
              <a:rPr lang="en-US" sz="3000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Model training</a:t>
            </a:r>
          </a:p>
          <a:p>
            <a:pPr algn="l">
              <a:lnSpc>
                <a:spcPts val="4201"/>
              </a:lnSpc>
            </a:pP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training -accuracy 0.99; -error 0.008</a:t>
            </a:r>
          </a:p>
          <a:p>
            <a:pPr algn="l">
              <a:lnSpc>
                <a:spcPts val="4201"/>
              </a:lnSpc>
            </a:pPr>
            <a:r>
              <a:rPr lang="en-US" sz="3000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validation -accuracy 0.99; -error 0.09</a:t>
            </a:r>
          </a:p>
          <a:p>
            <a:pPr algn="l">
              <a:lnSpc>
                <a:spcPts val="420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040738" cy="116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09"/>
              </a:lnSpc>
            </a:pPr>
            <a:r>
              <a:rPr lang="en-US" sz="6221" spc="-124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Overfitting in DT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7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77637" y="4727854"/>
            <a:ext cx="7289800" cy="605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1"/>
              </a:lnSpc>
            </a:pPr>
          </a:p>
          <a:p>
            <a:pPr algn="just">
              <a:lnSpc>
                <a:spcPts val="4309"/>
              </a:lnSpc>
            </a:pPr>
            <a:r>
              <a:rPr lang="en-US" sz="3077">
                <a:solidFill>
                  <a:srgbClr val="1E4D2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Overfitting in XGBoost</a:t>
            </a: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Tuning the hyperparameters</a:t>
            </a: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1E4D2B"/>
                </a:solidFill>
                <a:latin typeface="Codec Pro"/>
                <a:ea typeface="Codec Pro"/>
                <a:cs typeface="Codec Pro"/>
                <a:sym typeface="Codec Pro"/>
              </a:rPr>
              <a:t>Optuna search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’max depth’=4</a:t>
            </a: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’learning rate’=0.076</a:t>
            </a: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’min child weight’=4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training -accuracy 0.99; -error 0.008</a:t>
            </a:r>
          </a:p>
          <a:p>
            <a:pPr algn="just">
              <a:lnSpc>
                <a:spcPts val="3600"/>
              </a:lnSpc>
            </a:pPr>
            <a:r>
              <a:rPr lang="en-US" sz="2572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validation -accuracy 0.99; -error 0.009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77637" y="460557"/>
            <a:ext cx="6239876" cy="4682943"/>
          </a:xfrm>
          <a:custGeom>
            <a:avLst/>
            <a:gdLst/>
            <a:ahLst/>
            <a:cxnLst/>
            <a:rect r="r" b="b" t="t" l="l"/>
            <a:pathLst>
              <a:path h="4682943" w="6239876">
                <a:moveTo>
                  <a:pt x="0" y="0"/>
                </a:moveTo>
                <a:lnTo>
                  <a:pt x="6239876" y="0"/>
                </a:lnTo>
                <a:lnTo>
                  <a:pt x="6239876" y="4682943"/>
                </a:lnTo>
                <a:lnTo>
                  <a:pt x="0" y="4682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2" r="0" b="-3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832629"/>
            <a:ext cx="7877096" cy="5454371"/>
          </a:xfrm>
          <a:custGeom>
            <a:avLst/>
            <a:gdLst/>
            <a:ahLst/>
            <a:cxnLst/>
            <a:rect r="r" b="b" t="t" l="l"/>
            <a:pathLst>
              <a:path h="5454371" w="7877096">
                <a:moveTo>
                  <a:pt x="0" y="0"/>
                </a:moveTo>
                <a:lnTo>
                  <a:pt x="7877096" y="0"/>
                </a:lnTo>
                <a:lnTo>
                  <a:pt x="7877096" y="5454371"/>
                </a:lnTo>
                <a:lnTo>
                  <a:pt x="0" y="5454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09625"/>
            <a:ext cx="8780861" cy="116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09"/>
              </a:lnSpc>
            </a:pPr>
            <a:r>
              <a:rPr lang="en-US" sz="6221" spc="-124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Extreme Gradient Boost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04588"/>
            <a:ext cx="7877096" cy="2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3"/>
              </a:lnSpc>
            </a:pPr>
            <a:r>
              <a:rPr lang="en-US" sz="2659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 preprocessing : </a:t>
            </a:r>
            <a:r>
              <a:rPr lang="en-US" sz="265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similar to DT</a:t>
            </a:r>
            <a:r>
              <a:rPr lang="en-US" sz="265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</a:p>
          <a:p>
            <a:pPr algn="just">
              <a:lnSpc>
                <a:spcPts val="3723"/>
              </a:lnSpc>
            </a:pPr>
          </a:p>
          <a:p>
            <a:pPr algn="just">
              <a:lnSpc>
                <a:spcPts val="3723"/>
              </a:lnSpc>
            </a:pPr>
            <a:r>
              <a:rPr lang="en-US" sz="2659">
                <a:solidFill>
                  <a:srgbClr val="563C5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Model training</a:t>
            </a:r>
          </a:p>
          <a:p>
            <a:pPr algn="just">
              <a:lnSpc>
                <a:spcPts val="3723"/>
              </a:lnSpc>
            </a:pPr>
            <a:r>
              <a:rPr lang="en-US" sz="265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70% training -accuracy 0.98; -error 0.001</a:t>
            </a:r>
          </a:p>
          <a:p>
            <a:pPr algn="just">
              <a:lnSpc>
                <a:spcPts val="3723"/>
              </a:lnSpc>
            </a:pPr>
            <a:r>
              <a:rPr lang="en-US" sz="2659">
                <a:solidFill>
                  <a:srgbClr val="563C5C"/>
                </a:solidFill>
                <a:latin typeface="Codec Pro"/>
                <a:ea typeface="Codec Pro"/>
                <a:cs typeface="Codec Pro"/>
                <a:sym typeface="Codec Pro"/>
              </a:rPr>
              <a:t>30% validation -accuracy 0.99; -error 0.01</a:t>
            </a:r>
          </a:p>
          <a:p>
            <a:pPr algn="just" marL="0" indent="0" lvl="0">
              <a:lnSpc>
                <a:spcPts val="3723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DAGJd44JgbQ</dc:identifier>
  <dcterms:modified xsi:type="dcterms:W3CDTF">2011-08-01T06:04:30Z</dcterms:modified>
  <cp:revision>1</cp:revision>
  <dc:title>panichelp</dc:title>
</cp:coreProperties>
</file>