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4" r:id="rId9"/>
    <p:sldId id="261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4" autoAdjust="0"/>
    <p:restoredTop sz="95214" autoAdjust="0"/>
  </p:normalViewPr>
  <p:slideViewPr>
    <p:cSldViewPr snapToGrid="0">
      <p:cViewPr>
        <p:scale>
          <a:sx n="80" d="100"/>
          <a:sy n="80" d="100"/>
        </p:scale>
        <p:origin x="-153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B3BD0-8567-41EE-8168-9380FEE5E2BC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BF6174C5-5F5B-4FE4-BA79-CB0CE9D5A106}">
      <dgm:prSet phldrT="[Text]"/>
      <dgm:spPr>
        <a:solidFill>
          <a:schemeClr val="tx2">
            <a:lumMod val="50000"/>
          </a:schemeClr>
        </a:solidFill>
        <a:ln>
          <a:noFill/>
        </a:ln>
      </dgm:spPr>
      <dgm:t>
        <a:bodyPr/>
        <a:lstStyle/>
        <a:p>
          <a:r>
            <a:rPr lang="en-US"/>
            <a:t>Introduction (network scanning, network security and nmap)</a:t>
          </a:r>
          <a:endParaRPr lang="en-US" dirty="0"/>
        </a:p>
      </dgm:t>
    </dgm:pt>
    <dgm:pt modelId="{5FC7781D-82F5-431D-9C08-F71880717CBA}" type="parTrans" cxnId="{12471411-3936-4359-A542-34B9B2BC9EDE}">
      <dgm:prSet/>
      <dgm:spPr/>
      <dgm:t>
        <a:bodyPr/>
        <a:lstStyle/>
        <a:p>
          <a:endParaRPr lang="en-US"/>
        </a:p>
      </dgm:t>
    </dgm:pt>
    <dgm:pt modelId="{368102A5-0A63-4540-9096-DE4C908FA500}" type="sibTrans" cxnId="{12471411-3936-4359-A542-34B9B2BC9EDE}">
      <dgm:prSet/>
      <dgm:spPr/>
      <dgm:t>
        <a:bodyPr/>
        <a:lstStyle/>
        <a:p>
          <a:endParaRPr lang="en-US"/>
        </a:p>
      </dgm:t>
    </dgm:pt>
    <dgm:pt modelId="{F584E2B9-659D-4242-821A-B0047CE6A6C5}">
      <dgm:prSet/>
      <dgm:spPr>
        <a:solidFill>
          <a:schemeClr val="tx2">
            <a:lumMod val="50000"/>
          </a:schemeClr>
        </a:solidFill>
        <a:ln>
          <a:noFill/>
        </a:ln>
      </dgm:spPr>
      <dgm:t>
        <a:bodyPr/>
        <a:lstStyle/>
        <a:p>
          <a:r>
            <a:rPr lang="en-US"/>
            <a:t>History and Purpose</a:t>
          </a:r>
          <a:endParaRPr lang="en-US" dirty="0"/>
        </a:p>
      </dgm:t>
    </dgm:pt>
    <dgm:pt modelId="{9CC7524A-1FF0-476A-94E1-43C41D800C94}" type="parTrans" cxnId="{675D6123-0700-423B-AF61-1627CAA7D905}">
      <dgm:prSet/>
      <dgm:spPr/>
      <dgm:t>
        <a:bodyPr/>
        <a:lstStyle/>
        <a:p>
          <a:endParaRPr lang="en-US"/>
        </a:p>
      </dgm:t>
    </dgm:pt>
    <dgm:pt modelId="{1A6D2921-37E2-4777-A2D6-B0AE3196C14E}" type="sibTrans" cxnId="{675D6123-0700-423B-AF61-1627CAA7D905}">
      <dgm:prSet/>
      <dgm:spPr/>
      <dgm:t>
        <a:bodyPr/>
        <a:lstStyle/>
        <a:p>
          <a:endParaRPr lang="en-US"/>
        </a:p>
      </dgm:t>
    </dgm:pt>
    <dgm:pt modelId="{9B491E65-F922-4D37-A904-0686B5B812BB}">
      <dgm:prSet/>
      <dgm:spPr>
        <a:solidFill>
          <a:schemeClr val="tx2">
            <a:lumMod val="50000"/>
          </a:schemeClr>
        </a:solidFill>
        <a:ln>
          <a:noFill/>
        </a:ln>
      </dgm:spPr>
      <dgm:t>
        <a:bodyPr/>
        <a:lstStyle/>
        <a:p>
          <a:r>
            <a:rPr lang="en-US"/>
            <a:t>How does Nmap work</a:t>
          </a:r>
          <a:endParaRPr lang="en-US" dirty="0"/>
        </a:p>
      </dgm:t>
    </dgm:pt>
    <dgm:pt modelId="{6EAA4F2F-4A7D-4929-AF62-E44FBDD0F3A7}" type="parTrans" cxnId="{0BEBEF45-22D8-4723-8BA9-16EB1C1F8E5E}">
      <dgm:prSet/>
      <dgm:spPr/>
      <dgm:t>
        <a:bodyPr/>
        <a:lstStyle/>
        <a:p>
          <a:endParaRPr lang="en-US"/>
        </a:p>
      </dgm:t>
    </dgm:pt>
    <dgm:pt modelId="{8C935756-C618-4187-8228-60E4632B2AD2}" type="sibTrans" cxnId="{0BEBEF45-22D8-4723-8BA9-16EB1C1F8E5E}">
      <dgm:prSet/>
      <dgm:spPr/>
      <dgm:t>
        <a:bodyPr/>
        <a:lstStyle/>
        <a:p>
          <a:endParaRPr lang="en-US"/>
        </a:p>
      </dgm:t>
    </dgm:pt>
    <dgm:pt modelId="{E36C5362-FE9B-430C-AEF8-8C4D203F38D3}">
      <dgm:prSet/>
      <dgm:spPr>
        <a:solidFill>
          <a:schemeClr val="tx2">
            <a:lumMod val="50000"/>
          </a:schemeClr>
        </a:solidFill>
        <a:ln>
          <a:noFill/>
        </a:ln>
      </dgm:spPr>
      <dgm:t>
        <a:bodyPr/>
        <a:lstStyle/>
        <a:p>
          <a:r>
            <a:rPr lang="en-US"/>
            <a:t>Nmap Features</a:t>
          </a:r>
          <a:endParaRPr lang="en-US" dirty="0"/>
        </a:p>
      </dgm:t>
    </dgm:pt>
    <dgm:pt modelId="{AFA3C3C3-492C-4540-910F-F0565F740089}" type="parTrans" cxnId="{8D898D63-411F-4FE1-8069-6047FF0E634E}">
      <dgm:prSet/>
      <dgm:spPr/>
      <dgm:t>
        <a:bodyPr/>
        <a:lstStyle/>
        <a:p>
          <a:endParaRPr lang="en-US"/>
        </a:p>
      </dgm:t>
    </dgm:pt>
    <dgm:pt modelId="{7C4B66DE-6F63-4195-85B0-9FEF52CE9CCC}" type="sibTrans" cxnId="{8D898D63-411F-4FE1-8069-6047FF0E634E}">
      <dgm:prSet/>
      <dgm:spPr/>
      <dgm:t>
        <a:bodyPr/>
        <a:lstStyle/>
        <a:p>
          <a:endParaRPr lang="en-US"/>
        </a:p>
      </dgm:t>
    </dgm:pt>
    <dgm:pt modelId="{C110529C-7D1F-468D-911F-8A5939F90122}">
      <dgm:prSet/>
      <dgm:spPr>
        <a:solidFill>
          <a:schemeClr val="tx2">
            <a:lumMod val="50000"/>
          </a:schemeClr>
        </a:solidFill>
        <a:ln>
          <a:noFill/>
        </a:ln>
      </dgm:spPr>
      <dgm:t>
        <a:bodyPr/>
        <a:lstStyle/>
        <a:p>
          <a:r>
            <a:rPr lang="en-US"/>
            <a:t>Demonstration</a:t>
          </a:r>
          <a:endParaRPr lang="en-US" dirty="0"/>
        </a:p>
      </dgm:t>
    </dgm:pt>
    <dgm:pt modelId="{0F296A7F-7D02-4D93-83F2-6FB178136D6D}" type="parTrans" cxnId="{48BF1563-A820-4211-8B8D-8273C9BC4981}">
      <dgm:prSet/>
      <dgm:spPr/>
      <dgm:t>
        <a:bodyPr/>
        <a:lstStyle/>
        <a:p>
          <a:endParaRPr lang="en-US"/>
        </a:p>
      </dgm:t>
    </dgm:pt>
    <dgm:pt modelId="{A66E24B1-5207-4CE8-945D-1467F8267253}" type="sibTrans" cxnId="{48BF1563-A820-4211-8B8D-8273C9BC4981}">
      <dgm:prSet/>
      <dgm:spPr/>
      <dgm:t>
        <a:bodyPr/>
        <a:lstStyle/>
        <a:p>
          <a:endParaRPr lang="en-US"/>
        </a:p>
      </dgm:t>
    </dgm:pt>
    <dgm:pt modelId="{9A6B1711-14D6-4B71-A28B-2B839C1F4445}">
      <dgm:prSet/>
      <dgm:spPr>
        <a:solidFill>
          <a:schemeClr val="tx2">
            <a:lumMod val="50000"/>
          </a:schemeClr>
        </a:solidFill>
        <a:ln>
          <a:noFill/>
        </a:ln>
      </dgm:spPr>
      <dgm:t>
        <a:bodyPr/>
        <a:lstStyle/>
        <a:p>
          <a:r>
            <a:rPr lang="en-US"/>
            <a:t>Bibliographical references</a:t>
          </a:r>
          <a:endParaRPr lang="en-US" dirty="0"/>
        </a:p>
      </dgm:t>
    </dgm:pt>
    <dgm:pt modelId="{7DDF8C98-BD6B-43BE-ACDD-D5CAAF32502F}" type="parTrans" cxnId="{8A6ED04F-B7BF-4724-AEF0-DC05BFC1C7CF}">
      <dgm:prSet/>
      <dgm:spPr/>
      <dgm:t>
        <a:bodyPr/>
        <a:lstStyle/>
        <a:p>
          <a:endParaRPr lang="en-US"/>
        </a:p>
      </dgm:t>
    </dgm:pt>
    <dgm:pt modelId="{E23E9DE2-8C08-49A0-ACE7-E2D39AE78A72}" type="sibTrans" cxnId="{8A6ED04F-B7BF-4724-AEF0-DC05BFC1C7CF}">
      <dgm:prSet/>
      <dgm:spPr/>
      <dgm:t>
        <a:bodyPr/>
        <a:lstStyle/>
        <a:p>
          <a:endParaRPr lang="en-US"/>
        </a:p>
      </dgm:t>
    </dgm:pt>
    <dgm:pt modelId="{AE8DD19B-EF5C-4322-84AD-F97D84D74E83}" type="pres">
      <dgm:prSet presAssocID="{2A2B3BD0-8567-41EE-8168-9380FEE5E2BC}" presName="linear" presStyleCnt="0">
        <dgm:presLayoutVars>
          <dgm:animLvl val="lvl"/>
          <dgm:resizeHandles val="exact"/>
        </dgm:presLayoutVars>
      </dgm:prSet>
      <dgm:spPr/>
    </dgm:pt>
    <dgm:pt modelId="{3D477CE5-882E-401E-91A6-C0091D0858C1}" type="pres">
      <dgm:prSet presAssocID="{BF6174C5-5F5B-4FE4-BA79-CB0CE9D5A10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87C78CF-515C-4E36-B417-2087705CF39F}" type="pres">
      <dgm:prSet presAssocID="{368102A5-0A63-4540-9096-DE4C908FA500}" presName="spacer" presStyleCnt="0"/>
      <dgm:spPr/>
    </dgm:pt>
    <dgm:pt modelId="{97CEAAEF-5751-40E9-9277-A9075516A83D}" type="pres">
      <dgm:prSet presAssocID="{F584E2B9-659D-4242-821A-B0047CE6A6C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59C3A07-CB2B-49AD-A331-4E05586DAC5D}" type="pres">
      <dgm:prSet presAssocID="{1A6D2921-37E2-4777-A2D6-B0AE3196C14E}" presName="spacer" presStyleCnt="0"/>
      <dgm:spPr/>
    </dgm:pt>
    <dgm:pt modelId="{38E5B0AD-A557-41C4-993C-39E126E10D72}" type="pres">
      <dgm:prSet presAssocID="{9B491E65-F922-4D37-A904-0686B5B812B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00698D5-25CB-4090-B0A8-AF7C8D5AEB9C}" type="pres">
      <dgm:prSet presAssocID="{8C935756-C618-4187-8228-60E4632B2AD2}" presName="spacer" presStyleCnt="0"/>
      <dgm:spPr/>
    </dgm:pt>
    <dgm:pt modelId="{E238C5A0-EC33-4DED-BB92-AE58466C43AB}" type="pres">
      <dgm:prSet presAssocID="{E36C5362-FE9B-430C-AEF8-8C4D203F38D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CAB902B-8E1E-4A68-BA8A-5FB02D16E7FA}" type="pres">
      <dgm:prSet presAssocID="{7C4B66DE-6F63-4195-85B0-9FEF52CE9CCC}" presName="spacer" presStyleCnt="0"/>
      <dgm:spPr/>
    </dgm:pt>
    <dgm:pt modelId="{2B4165E5-3A4E-45B0-9FF4-08D7A52A6E5C}" type="pres">
      <dgm:prSet presAssocID="{C110529C-7D1F-468D-911F-8A5939F9012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C0C066E-04B7-4274-8CB6-1D9EA795132E}" type="pres">
      <dgm:prSet presAssocID="{A66E24B1-5207-4CE8-945D-1467F8267253}" presName="spacer" presStyleCnt="0"/>
      <dgm:spPr/>
    </dgm:pt>
    <dgm:pt modelId="{63DD010C-8280-4280-94CD-81CA6A126DEC}" type="pres">
      <dgm:prSet presAssocID="{9A6B1711-14D6-4B71-A28B-2B839C1F444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2471411-3936-4359-A542-34B9B2BC9EDE}" srcId="{2A2B3BD0-8567-41EE-8168-9380FEE5E2BC}" destId="{BF6174C5-5F5B-4FE4-BA79-CB0CE9D5A106}" srcOrd="0" destOrd="0" parTransId="{5FC7781D-82F5-431D-9C08-F71880717CBA}" sibTransId="{368102A5-0A63-4540-9096-DE4C908FA500}"/>
    <dgm:cxn modelId="{67C06222-F9C7-4AAF-B043-05E1B991E18E}" type="presOf" srcId="{2A2B3BD0-8567-41EE-8168-9380FEE5E2BC}" destId="{AE8DD19B-EF5C-4322-84AD-F97D84D74E83}" srcOrd="0" destOrd="0" presId="urn:microsoft.com/office/officeart/2005/8/layout/vList2"/>
    <dgm:cxn modelId="{675D6123-0700-423B-AF61-1627CAA7D905}" srcId="{2A2B3BD0-8567-41EE-8168-9380FEE5E2BC}" destId="{F584E2B9-659D-4242-821A-B0047CE6A6C5}" srcOrd="1" destOrd="0" parTransId="{9CC7524A-1FF0-476A-94E1-43C41D800C94}" sibTransId="{1A6D2921-37E2-4777-A2D6-B0AE3196C14E}"/>
    <dgm:cxn modelId="{B1BED734-6E06-4732-BC27-63EB6C58C169}" type="presOf" srcId="{9B491E65-F922-4D37-A904-0686B5B812BB}" destId="{38E5B0AD-A557-41C4-993C-39E126E10D72}" srcOrd="0" destOrd="0" presId="urn:microsoft.com/office/officeart/2005/8/layout/vList2"/>
    <dgm:cxn modelId="{48BF1563-A820-4211-8B8D-8273C9BC4981}" srcId="{2A2B3BD0-8567-41EE-8168-9380FEE5E2BC}" destId="{C110529C-7D1F-468D-911F-8A5939F90122}" srcOrd="4" destOrd="0" parTransId="{0F296A7F-7D02-4D93-83F2-6FB178136D6D}" sibTransId="{A66E24B1-5207-4CE8-945D-1467F8267253}"/>
    <dgm:cxn modelId="{8D898D63-411F-4FE1-8069-6047FF0E634E}" srcId="{2A2B3BD0-8567-41EE-8168-9380FEE5E2BC}" destId="{E36C5362-FE9B-430C-AEF8-8C4D203F38D3}" srcOrd="3" destOrd="0" parTransId="{AFA3C3C3-492C-4540-910F-F0565F740089}" sibTransId="{7C4B66DE-6F63-4195-85B0-9FEF52CE9CCC}"/>
    <dgm:cxn modelId="{B1657745-DEF6-4D82-93AC-BFFE683D99BA}" type="presOf" srcId="{E36C5362-FE9B-430C-AEF8-8C4D203F38D3}" destId="{E238C5A0-EC33-4DED-BB92-AE58466C43AB}" srcOrd="0" destOrd="0" presId="urn:microsoft.com/office/officeart/2005/8/layout/vList2"/>
    <dgm:cxn modelId="{0BEBEF45-22D8-4723-8BA9-16EB1C1F8E5E}" srcId="{2A2B3BD0-8567-41EE-8168-9380FEE5E2BC}" destId="{9B491E65-F922-4D37-A904-0686B5B812BB}" srcOrd="2" destOrd="0" parTransId="{6EAA4F2F-4A7D-4929-AF62-E44FBDD0F3A7}" sibTransId="{8C935756-C618-4187-8228-60E4632B2AD2}"/>
    <dgm:cxn modelId="{8A6ED04F-B7BF-4724-AEF0-DC05BFC1C7CF}" srcId="{2A2B3BD0-8567-41EE-8168-9380FEE5E2BC}" destId="{9A6B1711-14D6-4B71-A28B-2B839C1F4445}" srcOrd="5" destOrd="0" parTransId="{7DDF8C98-BD6B-43BE-ACDD-D5CAAF32502F}" sibTransId="{E23E9DE2-8C08-49A0-ACE7-E2D39AE78A72}"/>
    <dgm:cxn modelId="{7BE36DA6-9114-484A-A08F-0220ED3E2BD4}" type="presOf" srcId="{F584E2B9-659D-4242-821A-B0047CE6A6C5}" destId="{97CEAAEF-5751-40E9-9277-A9075516A83D}" srcOrd="0" destOrd="0" presId="urn:microsoft.com/office/officeart/2005/8/layout/vList2"/>
    <dgm:cxn modelId="{CDB9F3D5-D284-4A26-BE6F-DC56C12D1CDC}" type="presOf" srcId="{C110529C-7D1F-468D-911F-8A5939F90122}" destId="{2B4165E5-3A4E-45B0-9FF4-08D7A52A6E5C}" srcOrd="0" destOrd="0" presId="urn:microsoft.com/office/officeart/2005/8/layout/vList2"/>
    <dgm:cxn modelId="{A25E12EC-2146-4C0B-AC2B-5579F3C9BA33}" type="presOf" srcId="{9A6B1711-14D6-4B71-A28B-2B839C1F4445}" destId="{63DD010C-8280-4280-94CD-81CA6A126DEC}" srcOrd="0" destOrd="0" presId="urn:microsoft.com/office/officeart/2005/8/layout/vList2"/>
    <dgm:cxn modelId="{E25751F7-C256-46A9-967A-CB6C7AEB6178}" type="presOf" srcId="{BF6174C5-5F5B-4FE4-BA79-CB0CE9D5A106}" destId="{3D477CE5-882E-401E-91A6-C0091D0858C1}" srcOrd="0" destOrd="0" presId="urn:microsoft.com/office/officeart/2005/8/layout/vList2"/>
    <dgm:cxn modelId="{01345654-30DD-4AA2-B7E5-29617CD4817D}" type="presParOf" srcId="{AE8DD19B-EF5C-4322-84AD-F97D84D74E83}" destId="{3D477CE5-882E-401E-91A6-C0091D0858C1}" srcOrd="0" destOrd="0" presId="urn:microsoft.com/office/officeart/2005/8/layout/vList2"/>
    <dgm:cxn modelId="{426A9273-1FD3-4C57-BB23-7FBB7C64C6AA}" type="presParOf" srcId="{AE8DD19B-EF5C-4322-84AD-F97D84D74E83}" destId="{A87C78CF-515C-4E36-B417-2087705CF39F}" srcOrd="1" destOrd="0" presId="urn:microsoft.com/office/officeart/2005/8/layout/vList2"/>
    <dgm:cxn modelId="{31AC3611-EC57-4A93-91A7-4E2A390F8BAE}" type="presParOf" srcId="{AE8DD19B-EF5C-4322-84AD-F97D84D74E83}" destId="{97CEAAEF-5751-40E9-9277-A9075516A83D}" srcOrd="2" destOrd="0" presId="urn:microsoft.com/office/officeart/2005/8/layout/vList2"/>
    <dgm:cxn modelId="{71FD3415-A8D7-4E50-BAD6-7717EC777F2D}" type="presParOf" srcId="{AE8DD19B-EF5C-4322-84AD-F97D84D74E83}" destId="{859C3A07-CB2B-49AD-A331-4E05586DAC5D}" srcOrd="3" destOrd="0" presId="urn:microsoft.com/office/officeart/2005/8/layout/vList2"/>
    <dgm:cxn modelId="{B9222153-8FA5-400D-8F45-7DFD51A8DE55}" type="presParOf" srcId="{AE8DD19B-EF5C-4322-84AD-F97D84D74E83}" destId="{38E5B0AD-A557-41C4-993C-39E126E10D72}" srcOrd="4" destOrd="0" presId="urn:microsoft.com/office/officeart/2005/8/layout/vList2"/>
    <dgm:cxn modelId="{92EB6DCE-344C-4C66-80C2-C43B9A9FB53A}" type="presParOf" srcId="{AE8DD19B-EF5C-4322-84AD-F97D84D74E83}" destId="{300698D5-25CB-4090-B0A8-AF7C8D5AEB9C}" srcOrd="5" destOrd="0" presId="urn:microsoft.com/office/officeart/2005/8/layout/vList2"/>
    <dgm:cxn modelId="{E22465BC-5E75-4B0C-A5A1-6C6C5AAD3793}" type="presParOf" srcId="{AE8DD19B-EF5C-4322-84AD-F97D84D74E83}" destId="{E238C5A0-EC33-4DED-BB92-AE58466C43AB}" srcOrd="6" destOrd="0" presId="urn:microsoft.com/office/officeart/2005/8/layout/vList2"/>
    <dgm:cxn modelId="{3C90C157-3D37-49EE-90E1-62A3A1D760E3}" type="presParOf" srcId="{AE8DD19B-EF5C-4322-84AD-F97D84D74E83}" destId="{5CAB902B-8E1E-4A68-BA8A-5FB02D16E7FA}" srcOrd="7" destOrd="0" presId="urn:microsoft.com/office/officeart/2005/8/layout/vList2"/>
    <dgm:cxn modelId="{23827512-A6FF-4FBD-B8AC-EFA9263AA04E}" type="presParOf" srcId="{AE8DD19B-EF5C-4322-84AD-F97D84D74E83}" destId="{2B4165E5-3A4E-45B0-9FF4-08D7A52A6E5C}" srcOrd="8" destOrd="0" presId="urn:microsoft.com/office/officeart/2005/8/layout/vList2"/>
    <dgm:cxn modelId="{026B84F4-3530-45A8-BA0F-242A2BF0036A}" type="presParOf" srcId="{AE8DD19B-EF5C-4322-84AD-F97D84D74E83}" destId="{DC0C066E-04B7-4274-8CB6-1D9EA795132E}" srcOrd="9" destOrd="0" presId="urn:microsoft.com/office/officeart/2005/8/layout/vList2"/>
    <dgm:cxn modelId="{641293AD-5EFA-4763-B6B9-D6DD394483D4}" type="presParOf" srcId="{AE8DD19B-EF5C-4322-84AD-F97D84D74E83}" destId="{63DD010C-8280-4280-94CD-81CA6A126DE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77CE5-882E-401E-91A6-C0091D0858C1}">
      <dsp:nvSpPr>
        <dsp:cNvPr id="0" name=""/>
        <dsp:cNvSpPr/>
      </dsp:nvSpPr>
      <dsp:spPr>
        <a:xfrm>
          <a:off x="0" y="606888"/>
          <a:ext cx="6800295" cy="479700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Introduction (network scanning, network security and nmap)</a:t>
          </a:r>
          <a:endParaRPr lang="en-US" sz="2000" kern="1200" dirty="0"/>
        </a:p>
      </dsp:txBody>
      <dsp:txXfrm>
        <a:off x="23417" y="630305"/>
        <a:ext cx="6753461" cy="432866"/>
      </dsp:txXfrm>
    </dsp:sp>
    <dsp:sp modelId="{97CEAAEF-5751-40E9-9277-A9075516A83D}">
      <dsp:nvSpPr>
        <dsp:cNvPr id="0" name=""/>
        <dsp:cNvSpPr/>
      </dsp:nvSpPr>
      <dsp:spPr>
        <a:xfrm>
          <a:off x="0" y="1144189"/>
          <a:ext cx="6800295" cy="479700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History and Purpose</a:t>
          </a:r>
          <a:endParaRPr lang="en-US" sz="2000" kern="1200" dirty="0"/>
        </a:p>
      </dsp:txBody>
      <dsp:txXfrm>
        <a:off x="23417" y="1167606"/>
        <a:ext cx="6753461" cy="432866"/>
      </dsp:txXfrm>
    </dsp:sp>
    <dsp:sp modelId="{38E5B0AD-A557-41C4-993C-39E126E10D72}">
      <dsp:nvSpPr>
        <dsp:cNvPr id="0" name=""/>
        <dsp:cNvSpPr/>
      </dsp:nvSpPr>
      <dsp:spPr>
        <a:xfrm>
          <a:off x="0" y="1681489"/>
          <a:ext cx="6800295" cy="479700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does Nmap work</a:t>
          </a:r>
          <a:endParaRPr lang="en-US" sz="2000" kern="1200" dirty="0"/>
        </a:p>
      </dsp:txBody>
      <dsp:txXfrm>
        <a:off x="23417" y="1704906"/>
        <a:ext cx="6753461" cy="432866"/>
      </dsp:txXfrm>
    </dsp:sp>
    <dsp:sp modelId="{E238C5A0-EC33-4DED-BB92-AE58466C43AB}">
      <dsp:nvSpPr>
        <dsp:cNvPr id="0" name=""/>
        <dsp:cNvSpPr/>
      </dsp:nvSpPr>
      <dsp:spPr>
        <a:xfrm>
          <a:off x="0" y="2218789"/>
          <a:ext cx="6800295" cy="479700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Nmap Features</a:t>
          </a:r>
          <a:endParaRPr lang="en-US" sz="2000" kern="1200" dirty="0"/>
        </a:p>
      </dsp:txBody>
      <dsp:txXfrm>
        <a:off x="23417" y="2242206"/>
        <a:ext cx="6753461" cy="432866"/>
      </dsp:txXfrm>
    </dsp:sp>
    <dsp:sp modelId="{2B4165E5-3A4E-45B0-9FF4-08D7A52A6E5C}">
      <dsp:nvSpPr>
        <dsp:cNvPr id="0" name=""/>
        <dsp:cNvSpPr/>
      </dsp:nvSpPr>
      <dsp:spPr>
        <a:xfrm>
          <a:off x="0" y="2756089"/>
          <a:ext cx="6800295" cy="479700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Demonstration</a:t>
          </a:r>
          <a:endParaRPr lang="en-US" sz="2000" kern="1200" dirty="0"/>
        </a:p>
      </dsp:txBody>
      <dsp:txXfrm>
        <a:off x="23417" y="2779506"/>
        <a:ext cx="6753461" cy="432866"/>
      </dsp:txXfrm>
    </dsp:sp>
    <dsp:sp modelId="{63DD010C-8280-4280-94CD-81CA6A126DEC}">
      <dsp:nvSpPr>
        <dsp:cNvPr id="0" name=""/>
        <dsp:cNvSpPr/>
      </dsp:nvSpPr>
      <dsp:spPr>
        <a:xfrm>
          <a:off x="0" y="3293389"/>
          <a:ext cx="6800295" cy="479700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Bibliographical references</a:t>
          </a:r>
          <a:endParaRPr lang="en-US" sz="2000" kern="1200" dirty="0"/>
        </a:p>
      </dsp:txBody>
      <dsp:txXfrm>
        <a:off x="23417" y="3316806"/>
        <a:ext cx="6753461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754A3-9DEB-41EE-8E93-C17ADAD1F1B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25CE0-D228-4F7D-8A31-A3B279B7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9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563E-E933-6BE8-E017-D32C20C6B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9550-4B94-7364-956B-E934C9FFE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2CFA-9F44-F030-92B2-6AD5BD87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5E2D-0879-45D4-8FDB-7B6BC30DCFA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8E47-7E1B-E341-239D-1DFCCB98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6F2E-1EF7-B646-11D9-1B349E41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2D69-A0B0-404B-A8AC-EB61ECF0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1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DE9C-33C2-FFA3-3E89-C33CC41C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AA2E3-C315-94E4-61DA-BF42DA637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50259-A7C2-E843-4807-70B5865F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5E2D-0879-45D4-8FDB-7B6BC30DCFA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E3D5-15E4-872C-60CC-CB5063DF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5202-47FC-839F-5F50-43AB0BEA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2D69-A0B0-404B-A8AC-EB61ECF0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3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9C0C0-4B8B-AC4F-3696-72CE1F6D8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B8739-F5FE-2BE5-A89E-964586F2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7BEC-0573-3E46-41AE-FAB5772C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5E2D-0879-45D4-8FDB-7B6BC30DCFA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F0F2-1C4D-02CB-3E48-23D394A6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1ABE-5B99-C974-DDFF-522BE93B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2D69-A0B0-404B-A8AC-EB61ECF0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5882-EA88-41D2-F981-9EF6757C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1C7E-6467-EBE5-CBCE-B0A7199D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4885-5F6A-557C-9C5D-3E5460BC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5E2D-0879-45D4-8FDB-7B6BC30DCFA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5274-50EF-22D7-6954-98EC78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F211-4CD5-3BAD-3069-6D9D9500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2D69-A0B0-404B-A8AC-EB61ECF0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E50A-3F61-6A2B-0287-7281AFE4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FA936-7E26-CF89-2097-0B30F695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638D2-38CE-B75D-32FE-12B48DFF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5E2D-0879-45D4-8FDB-7B6BC30DCFA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2E00-E3F3-688A-8F05-59BD1D6A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41DF1-F5A5-39CD-C968-0CC43FDC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2D69-A0B0-404B-A8AC-EB61ECF0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6465-9777-7B86-441C-E28AC0E5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6E44-ECBB-A6C1-0E03-30AD601FA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9A6AD-ABD9-94DD-4CF7-A41A26E91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BE037-AFCA-524E-DA68-C62407E1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5E2D-0879-45D4-8FDB-7B6BC30DCFA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4839-0D4A-968F-2611-75EBAF9D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AC285-35FD-8C71-B236-A46E2F54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2D69-A0B0-404B-A8AC-EB61ECF0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84DD-98F6-4C41-662F-DE553C64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6D283-612E-B1BE-09A8-7E7BD1BA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F2C0C-6937-5F44-0B2A-60F3AF2EC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9E6D2-B2C7-1E71-C7DF-471D33034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AD41F-CF62-650E-C8F1-D339A111D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13BE2-F336-D686-6722-F088E50F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5E2D-0879-45D4-8FDB-7B6BC30DCFA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A52E8-643F-DA23-BBEA-144E9AD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72C0D-693F-8B11-A5E4-7921168E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2D69-A0B0-404B-A8AC-EB61ECF0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0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3FA4-94A5-3E39-3DF9-0DEB81BB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692FD-C3E0-5B0E-F615-46869237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5E2D-0879-45D4-8FDB-7B6BC30DCFA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A1ABA-96EE-E1E9-9A9D-2702925F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9446E-80AA-FFCB-B874-4CB54EB2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2D69-A0B0-404B-A8AC-EB61ECF0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3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72E57-0FB1-213C-47EE-31DDFA57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5E2D-0879-45D4-8FDB-7B6BC30DCFA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4EEEE-1D07-8EFC-F99E-124289B6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ACB43-EE8D-453E-1DA3-F75E4A8D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2D69-A0B0-404B-A8AC-EB61ECF0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7031-3211-B20F-338C-A637D723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4AE5-9A98-5536-9745-C485EF53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5CB5D-B18A-6599-B4C7-1A16B014D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835C3-BC9F-A99B-6EA4-0CC6ED9B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5E2D-0879-45D4-8FDB-7B6BC30DCFA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9F1B8-19B8-25B9-86E9-507D1A88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DA6EC-E66B-B39A-4CAB-2F4AE1C2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2D69-A0B0-404B-A8AC-EB61ECF0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764B-91AC-45D4-92AD-3BEF103F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03481-291B-B22E-C6C2-DF1F9FCCC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05F9D-771A-41E4-5E54-BD6AD4BFA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55ED6-8496-4394-9EAC-41534CCF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5E2D-0879-45D4-8FDB-7B6BC30DCFA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E7260-F8EF-45DC-7D00-9A1F5102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09055-1153-54D1-62B1-6C2401B4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2D69-A0B0-404B-A8AC-EB61ECF0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429B0-3B2F-BC33-3AF5-963F8B74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3C93-000A-C707-FA0C-0009372F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6842-2ACF-7BB5-ED05-6575013E6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5E2D-0879-45D4-8FDB-7B6BC30DCFA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50DB-BD6A-46DA-4F45-DCBBDB144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CFC8B-561E-7583-9E1F-5766FAD2B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2D69-A0B0-404B-A8AC-EB61ECF0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00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networking/definition/network-scanning#:~:text=Network%20scanning%20is%20a%20procedure,devices%20and%20await%20a%20response" TargetMode="External"/><Relationship Id="rId2" Type="http://schemas.openxmlformats.org/officeDocument/2006/relationships/hyperlink" Target="https://nma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codecamp.org/news/what-is-nmap-and-how-to-use-it-a-tutorial-for-the-greatest-scanning-tool-of-all-time/" TargetMode="External"/><Relationship Id="rId4" Type="http://schemas.openxmlformats.org/officeDocument/2006/relationships/hyperlink" Target="https://www.blumira.com/using-nma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 hidden="1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C9E81-A60A-1184-7A8B-6268D476D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67" y="4267830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Nmap and Network Scanning</a:t>
            </a:r>
            <a:br>
              <a:rPr lang="en-US" sz="400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F9CEE-935E-31C0-D624-4F5CBF137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Abrudan Rebeca Rafaela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78018DB-227B-5B7C-F629-150798B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977" y="2100943"/>
            <a:ext cx="3187351" cy="31873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485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B5453-B86F-4F54-6AFD-3DB148B3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Bibliographical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B06B-DD6A-0227-59CF-A28DF466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7484238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hlinkClick r:id="rId2"/>
              </a:rPr>
              <a:t>https://nmap.org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hlinkClick r:id="rId3"/>
              </a:rPr>
              <a:t>https://www.techtarget.com/searchnetworking/definition/network-scanning#:~:text=Network%20scanning%20is%20a%20procedure,devices%20and%20await%20a%20response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hlinkClick r:id="rId4"/>
              </a:rPr>
              <a:t>https://www.blumira.com/using-nmap/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hlinkClick r:id="rId5"/>
              </a:rPr>
              <a:t>https://www.freecodecamp.org/news/what-is-nmap-and-how-to-use-it-a-tutorial-for-the-greatest-scanning-tool-of-all-time/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895849"/>
            <a:ext cx="3142400" cy="196726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928900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6" y="-8167"/>
            <a:ext cx="999091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5950-135F-0A1B-FEEB-D14480F55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58" y="2497555"/>
            <a:ext cx="9028517" cy="2274469"/>
          </a:xfrm>
        </p:spPr>
        <p:txBody>
          <a:bodyPr anchor="t">
            <a:normAutofit/>
          </a:bodyPr>
          <a:lstStyle/>
          <a:p>
            <a:pPr marL="0" indent="0" algn="r">
              <a:buNone/>
            </a:pPr>
            <a:r>
              <a:rPr lang="en-US" sz="6000" dirty="0">
                <a:solidFill>
                  <a:schemeClr val="tx2"/>
                </a:solidFill>
              </a:rPr>
              <a:t>Thank you for watching</a:t>
            </a:r>
          </a:p>
          <a:p>
            <a:pPr marL="0" indent="0">
              <a:buNone/>
            </a:pPr>
            <a:endParaRPr lang="en-US" sz="4800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n-US" sz="2200" dirty="0" err="1">
                <a:solidFill>
                  <a:schemeClr val="tx2"/>
                </a:solidFill>
              </a:rPr>
              <a:t>Abrudan</a:t>
            </a:r>
            <a:r>
              <a:rPr lang="en-US" sz="2200" dirty="0">
                <a:solidFill>
                  <a:schemeClr val="tx2"/>
                </a:solidFill>
              </a:rPr>
              <a:t> Rebeca Rafaela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68643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 hidden="1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36E7E-1943-D65D-9707-C83F879B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208" y="606812"/>
            <a:ext cx="3736180" cy="154606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Table of contents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DD156CB-841F-63F2-5C8F-C01000436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332686"/>
              </p:ext>
            </p:extLst>
          </p:nvPr>
        </p:nvGraphicFramePr>
        <p:xfrm>
          <a:off x="867838" y="2432616"/>
          <a:ext cx="6800295" cy="437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7190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DA707-CCA0-F688-CA1C-0944427A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499" y="33249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Introduction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Network Scanning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3A10-947E-0DA4-8AE5-1AFFD01B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072" y="2745827"/>
            <a:ext cx="7357403" cy="2997748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Network scanning is a procedure for identifying 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active hosts</a:t>
            </a:r>
            <a:r>
              <a:rPr lang="en-US" sz="2600" dirty="0"/>
              <a:t>,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open ports</a:t>
            </a:r>
            <a:r>
              <a:rPr lang="en-US" sz="2600" dirty="0"/>
              <a:t>,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services </a:t>
            </a:r>
            <a:r>
              <a:rPr lang="en-US" sz="2600" dirty="0"/>
              <a:t>and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devices </a:t>
            </a:r>
            <a:r>
              <a:rPr lang="en-US" sz="2600" dirty="0">
                <a:solidFill>
                  <a:schemeClr val="tx2"/>
                </a:solidFill>
              </a:rPr>
              <a:t>on a computer network.</a:t>
            </a:r>
          </a:p>
          <a:p>
            <a:r>
              <a:rPr lang="en-US" sz="2600" dirty="0">
                <a:solidFill>
                  <a:schemeClr val="tx2"/>
                </a:solidFill>
              </a:rPr>
              <a:t>It involves sending data packets to analyze network responses. </a:t>
            </a:r>
          </a:p>
          <a:p>
            <a:endParaRPr lang="en-US" sz="26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Network scanning is used in 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monitoring and management</a:t>
            </a:r>
            <a:r>
              <a:rPr lang="en-US" sz="2600" dirty="0">
                <a:solidFill>
                  <a:schemeClr val="tx2"/>
                </a:solidFill>
              </a:rPr>
              <a:t>, but it can be also used 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exploit the weaknesses</a:t>
            </a:r>
            <a:r>
              <a:rPr lang="en-US" sz="2600" dirty="0">
                <a:solidFill>
                  <a:schemeClr val="tx2"/>
                </a:solidFill>
              </a:rPr>
              <a:t> within a network</a:t>
            </a:r>
            <a:endParaRPr lang="en-US" sz="2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9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B59D6-A7F9-7493-D7F2-030D601F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837" y="-148848"/>
            <a:ext cx="3664014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593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718D13-B0A4-6D3C-CC4B-0FB1713B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347" y="78171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FB1B-2484-2E1F-9CA3-2E28F101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229" y="2710543"/>
            <a:ext cx="7041696" cy="269965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Network security is the practice of keeping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safe </a:t>
            </a:r>
            <a:r>
              <a:rPr lang="en-US" sz="2400" dirty="0">
                <a:solidFill>
                  <a:schemeClr val="tx2"/>
                </a:solidFill>
              </a:rPr>
              <a:t>and making sure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network stays reliable</a:t>
            </a:r>
          </a:p>
          <a:p>
            <a:r>
              <a:rPr lang="en-US" sz="2400" b="0" i="0" dirty="0">
                <a:solidFill>
                  <a:schemeClr val="tx2"/>
                </a:solidFill>
                <a:effectLst/>
                <a:latin typeface="Inter"/>
              </a:rPr>
              <a:t>It involves </a:t>
            </a:r>
            <a:r>
              <a:rPr lang="en-US" sz="24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protecting networks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Inter"/>
              </a:rPr>
              <a:t>from external threats, including unauthorized access, viruses, malware, denial of service attacks, spam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3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830C92-3642-74ED-5BDD-E8C09AC9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609336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Nmap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FDA0-4A44-83AF-EB3E-CA0B0930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05" y="2474304"/>
            <a:ext cx="6645755" cy="260088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created by Gordon “Fyodor” Lyon</a:t>
            </a:r>
          </a:p>
          <a:p>
            <a:r>
              <a:rPr lang="en-US" sz="2400" dirty="0">
                <a:solidFill>
                  <a:schemeClr val="tx2"/>
                </a:solidFill>
              </a:rPr>
              <a:t>released in 1997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one of the most widely used and respected network scanning tools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designed to rapidly scan large networks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3027924" y="4146304"/>
            <a:ext cx="917275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201862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AC3A8-B25F-5C9E-1350-8F696F5A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524" y="583572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How does Nmap work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72EA-C3C5-D219-6949-96122DCDDE15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1567741" y="2220234"/>
            <a:ext cx="9056518" cy="4236466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It uses raw IP packets to determine what hosts are available on the network, what services (application name and version) those hosts are offering, what </a:t>
            </a:r>
            <a:r>
              <a:rPr lang="en-US" sz="2200" dirty="0" err="1">
                <a:solidFill>
                  <a:schemeClr val="tx2"/>
                </a:solidFill>
              </a:rPr>
              <a:t>os</a:t>
            </a:r>
            <a:r>
              <a:rPr lang="en-US" sz="2200" dirty="0">
                <a:solidFill>
                  <a:schemeClr val="tx2"/>
                </a:solidFill>
              </a:rPr>
              <a:t> (and the </a:t>
            </a:r>
            <a:r>
              <a:rPr lang="en-US" sz="2200" dirty="0" err="1">
                <a:solidFill>
                  <a:schemeClr val="tx2"/>
                </a:solidFill>
              </a:rPr>
              <a:t>os</a:t>
            </a:r>
            <a:r>
              <a:rPr lang="en-US" sz="2200" dirty="0">
                <a:solidFill>
                  <a:schemeClr val="tx2"/>
                </a:solidFill>
              </a:rPr>
              <a:t> versions) they are running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The simple command </a:t>
            </a:r>
            <a:r>
              <a:rPr lang="en-US" sz="2200" dirty="0" err="1">
                <a:solidFill>
                  <a:schemeClr val="tx2"/>
                </a:solidFill>
              </a:rPr>
              <a:t>nmap</a:t>
            </a:r>
            <a:r>
              <a:rPr lang="en-US" sz="2200" dirty="0">
                <a:solidFill>
                  <a:schemeClr val="tx2"/>
                </a:solidFill>
              </a:rPr>
              <a:t> &lt;target&gt; scans 1,000 TCP ports on the host &lt;target&gt; </a:t>
            </a:r>
          </a:p>
          <a:p>
            <a:r>
              <a:rPr lang="en-US" sz="2200" dirty="0">
                <a:solidFill>
                  <a:schemeClr val="tx2"/>
                </a:solidFill>
              </a:rPr>
              <a:t>The output is a list of scanned targets. </a:t>
            </a:r>
          </a:p>
          <a:p>
            <a:r>
              <a:rPr lang="en-US" sz="2200" dirty="0">
                <a:solidFill>
                  <a:schemeClr val="tx2"/>
                </a:solidFill>
              </a:rPr>
              <a:t>“interesting ports table”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Port number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Service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State: open, filtered, closed, unfiltered</a:t>
            </a:r>
          </a:p>
          <a:p>
            <a:pPr lvl="1"/>
            <a:endParaRPr lang="en-US" sz="2200" dirty="0">
              <a:solidFill>
                <a:schemeClr val="tx2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9869" y="3820333"/>
            <a:ext cx="2945177" cy="3584911"/>
            <a:chOff x="-239994" y="-1"/>
            <a:chExt cx="4643824" cy="2876136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39994" y="1"/>
              <a:ext cx="4023057" cy="2876134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4403525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4023668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" y="-1"/>
              <a:ext cx="4023057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51354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0">
              <a:schemeClr val="bg1">
                <a:tint val="98000"/>
                <a:satMod val="130000"/>
                <a:shade val="90000"/>
                <a:lumMod val="103000"/>
              </a:schemeClr>
            </a:gs>
            <a:gs pos="46000">
              <a:schemeClr val="bg1">
                <a:shade val="63000"/>
                <a:satMod val="1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 hidden="1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6584C-076F-62BB-2D02-C2054A61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325" y="1548288"/>
            <a:ext cx="9725025" cy="5133022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Everything on the command line that isn’t an option is treated as a target host specification.</a:t>
            </a:r>
          </a:p>
          <a:p>
            <a:r>
              <a:rPr lang="en-US" sz="2200" dirty="0">
                <a:solidFill>
                  <a:schemeClr val="tx2"/>
                </a:solidFill>
              </a:rPr>
              <a:t>Targets can be specified using IP addresses, hostnames, CIDR notation, or octet ranges.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Appending</a:t>
            </a:r>
            <a:r>
              <a:rPr lang="en-US" sz="2200" dirty="0">
                <a:solidFill>
                  <a:schemeClr val="tx2"/>
                </a:solidFill>
              </a:rPr>
              <a:t> /&lt;</a:t>
            </a:r>
            <a:r>
              <a:rPr lang="en-US" sz="2200" dirty="0" err="1">
                <a:solidFill>
                  <a:schemeClr val="tx2"/>
                </a:solidFill>
              </a:rPr>
              <a:t>numbits</a:t>
            </a:r>
            <a:r>
              <a:rPr lang="en-US" sz="2200" dirty="0">
                <a:solidFill>
                  <a:schemeClr val="tx2"/>
                </a:solidFill>
              </a:rPr>
              <a:t>&gt; to an IP address/hostname =&gt; 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scan every IP address</a:t>
            </a:r>
          </a:p>
          <a:p>
            <a:r>
              <a:rPr lang="en-US" sz="2200" dirty="0">
                <a:solidFill>
                  <a:schemeClr val="tx2"/>
                </a:solidFill>
              </a:rPr>
              <a:t>Ex: 192.168.10.0/24 =&gt; scan 256 hosts (192.168.10.0-192.168.10.255)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If we want to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skip</a:t>
            </a:r>
            <a:r>
              <a:rPr lang="en-US" sz="2200" dirty="0">
                <a:solidFill>
                  <a:schemeClr val="tx2"/>
                </a:solidFill>
              </a:rPr>
              <a:t> IPs ending with .0 or .255 (subnet and broadcast addresses) =&gt;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octet range addressing</a:t>
            </a:r>
          </a:p>
          <a:p>
            <a:r>
              <a:rPr lang="en-US" sz="2200" dirty="0">
                <a:solidFill>
                  <a:schemeClr val="tx2"/>
                </a:solidFill>
              </a:rPr>
              <a:t>Ex: 192.168.0-255.1-254 will skip all addresses in the range that end in .0 or .255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AC1F38FB-84E2-836E-7C41-21538634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362" y="134303"/>
            <a:ext cx="6634353" cy="11887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Target Host</a:t>
            </a:r>
          </a:p>
        </p:txBody>
      </p:sp>
    </p:spTree>
    <p:extLst>
      <p:ext uri="{BB962C8B-B14F-4D97-AF65-F5344CB8AC3E}">
        <p14:creationId xmlns:p14="http://schemas.microsoft.com/office/powerpoint/2010/main" val="1099751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nmap1">
            <a:extLst>
              <a:ext uri="{FF2B5EF4-FFF2-40B4-BE49-F238E27FC236}">
                <a16:creationId xmlns:a16="http://schemas.microsoft.com/office/drawing/2014/main" id="{5F0ABB0C-6BB8-F106-5658-3B15F071B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3" y="1197690"/>
            <a:ext cx="11688928" cy="55395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6AC039-EA1A-4802-E263-42BDA8674E00}"/>
              </a:ext>
            </a:extLst>
          </p:cNvPr>
          <p:cNvSpPr txBox="1"/>
          <p:nvPr/>
        </p:nvSpPr>
        <p:spPr>
          <a:xfrm>
            <a:off x="175433" y="120729"/>
            <a:ext cx="66157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Arguments: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-A to enable OS and version detection, script scanning, and traceroute; 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-T4 for faster execution; 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-the hostname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3D3BDC-4263-B1D1-7BB0-ADA16A5E7B82}"/>
              </a:ext>
            </a:extLst>
          </p:cNvPr>
          <p:cNvCxnSpPr/>
          <p:nvPr/>
        </p:nvCxnSpPr>
        <p:spPr>
          <a:xfrm>
            <a:off x="5210175" y="1704975"/>
            <a:ext cx="240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A6A58C-CB48-3EC2-B598-BB4E609F34E0}"/>
              </a:ext>
            </a:extLst>
          </p:cNvPr>
          <p:cNvSpPr txBox="1"/>
          <p:nvPr/>
        </p:nvSpPr>
        <p:spPr>
          <a:xfrm>
            <a:off x="7610475" y="1520309"/>
            <a:ext cx="16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The target host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84A072-2367-0002-55AD-EE9BC28C3FA9}"/>
              </a:ext>
            </a:extLst>
          </p:cNvPr>
          <p:cNvCxnSpPr>
            <a:cxnSpLocks/>
          </p:cNvCxnSpPr>
          <p:nvPr/>
        </p:nvCxnSpPr>
        <p:spPr>
          <a:xfrm>
            <a:off x="5876925" y="2134831"/>
            <a:ext cx="173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0A9BDC-4CA7-EC19-087F-606EDDE602CE}"/>
              </a:ext>
            </a:extLst>
          </p:cNvPr>
          <p:cNvSpPr txBox="1"/>
          <p:nvPr/>
        </p:nvSpPr>
        <p:spPr>
          <a:xfrm>
            <a:off x="7610474" y="1950165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The reverse DNS record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0BAD54-A011-5D3C-2C82-74F808F7C5AF}"/>
              </a:ext>
            </a:extLst>
          </p:cNvPr>
          <p:cNvCxnSpPr>
            <a:cxnSpLocks/>
          </p:cNvCxnSpPr>
          <p:nvPr/>
        </p:nvCxnSpPr>
        <p:spPr>
          <a:xfrm flipV="1">
            <a:off x="3990975" y="2535197"/>
            <a:ext cx="3619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4A259A-94E3-5490-F53E-B1E9D69E4A87}"/>
              </a:ext>
            </a:extLst>
          </p:cNvPr>
          <p:cNvSpPr txBox="1"/>
          <p:nvPr/>
        </p:nvSpPr>
        <p:spPr>
          <a:xfrm>
            <a:off x="7610473" y="2380021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The ports table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6CD521-61DA-DC10-CA9E-5874B590B9FC}"/>
              </a:ext>
            </a:extLst>
          </p:cNvPr>
          <p:cNvCxnSpPr>
            <a:cxnSpLocks/>
          </p:cNvCxnSpPr>
          <p:nvPr/>
        </p:nvCxnSpPr>
        <p:spPr>
          <a:xfrm>
            <a:off x="3067050" y="4265371"/>
            <a:ext cx="4543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2A0F37-81C5-70DC-EAF9-2689D97B9832}"/>
              </a:ext>
            </a:extLst>
          </p:cNvPr>
          <p:cNvSpPr txBox="1"/>
          <p:nvPr/>
        </p:nvSpPr>
        <p:spPr>
          <a:xfrm>
            <a:off x="7610473" y="4110195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Device and OS info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9419B7-7B90-594D-818F-40EBD24C3B05}"/>
              </a:ext>
            </a:extLst>
          </p:cNvPr>
          <p:cNvCxnSpPr>
            <a:cxnSpLocks/>
          </p:cNvCxnSpPr>
          <p:nvPr/>
        </p:nvCxnSpPr>
        <p:spPr>
          <a:xfrm>
            <a:off x="2838448" y="5023997"/>
            <a:ext cx="477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6F7955-028D-E524-C047-321B68D52201}"/>
              </a:ext>
            </a:extLst>
          </p:cNvPr>
          <p:cNvSpPr txBox="1"/>
          <p:nvPr/>
        </p:nvSpPr>
        <p:spPr>
          <a:xfrm>
            <a:off x="7610472" y="4830406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Network distance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E716EE-AAD3-A578-CFC2-8324FD7EA7CD}"/>
              </a:ext>
            </a:extLst>
          </p:cNvPr>
          <p:cNvCxnSpPr>
            <a:cxnSpLocks/>
          </p:cNvCxnSpPr>
          <p:nvPr/>
        </p:nvCxnSpPr>
        <p:spPr>
          <a:xfrm>
            <a:off x="4819650" y="5296847"/>
            <a:ext cx="2790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589A31-0267-2348-0AA0-D592DB0A71FF}"/>
              </a:ext>
            </a:extLst>
          </p:cNvPr>
          <p:cNvSpPr txBox="1"/>
          <p:nvPr/>
        </p:nvSpPr>
        <p:spPr>
          <a:xfrm>
            <a:off x="7610472" y="5141671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Service info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01762B-643F-A9A7-3A1A-60D7A366F7D9}"/>
              </a:ext>
            </a:extLst>
          </p:cNvPr>
          <p:cNvCxnSpPr>
            <a:cxnSpLocks/>
          </p:cNvCxnSpPr>
          <p:nvPr/>
        </p:nvCxnSpPr>
        <p:spPr>
          <a:xfrm>
            <a:off x="3067050" y="5660310"/>
            <a:ext cx="4543422" cy="2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A76E37-0EFD-605A-AB05-6AE2D830219D}"/>
              </a:ext>
            </a:extLst>
          </p:cNvPr>
          <p:cNvSpPr txBox="1"/>
          <p:nvPr/>
        </p:nvSpPr>
        <p:spPr>
          <a:xfrm>
            <a:off x="7610472" y="5487034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Traceroute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23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533870" y="-75172"/>
            <a:ext cx="3666041" cy="2560320"/>
            <a:chOff x="-304" y="-80912"/>
            <a:chExt cx="4234102" cy="2957047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6" y="5907"/>
              <a:ext cx="4233492" cy="2647752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6" y="5908"/>
              <a:ext cx="4233492" cy="2647751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4" y="-80912"/>
              <a:ext cx="4233492" cy="2756849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5908"/>
              <a:ext cx="4232882" cy="2870227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7689" y="4812482"/>
            <a:ext cx="8738031" cy="2292520"/>
            <a:chOff x="-2571" y="-239918"/>
            <a:chExt cx="2575115" cy="2212623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71" y="-239918"/>
              <a:ext cx="2539827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4"/>
              <a:ext cx="2537561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"/>
              <a:ext cx="257284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572239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C469763-D0FA-E246-7A05-5B18D56A4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7" y="1391799"/>
            <a:ext cx="10515600" cy="32797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Now let’s try some examples on the host scanme.nmap.org: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nmap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sn</a:t>
            </a:r>
            <a:r>
              <a:rPr lang="en-US" sz="2000" dirty="0"/>
              <a:t>		= host discovery 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nmap</a:t>
            </a:r>
            <a:r>
              <a:rPr lang="en-US" sz="2000" dirty="0"/>
              <a:t>		= basic port scan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nmap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sV</a:t>
            </a:r>
            <a:r>
              <a:rPr lang="en-US" sz="2000" dirty="0"/>
              <a:t>		= service version detection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nmap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–A</a:t>
            </a:r>
            <a:r>
              <a:rPr lang="en-US" sz="2000" dirty="0"/>
              <a:t>		= aggressive scan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nmap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--script=default 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nmap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–v</a:t>
            </a:r>
            <a:r>
              <a:rPr lang="en-US" sz="2000" dirty="0"/>
              <a:t>		= verbose output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nmap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000" dirty="0"/>
              <a:t>	= stealthy scan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67322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  <wetp:taskpane dockstate="right" visibility="0" width="438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E4224D9-8F66-45FD-B22B-FF5D21D34E2C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1D56270-8CCD-4685-B039-A267E39490E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1058</TotalTime>
  <Words>530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Söhne</vt:lpstr>
      <vt:lpstr>Office Theme</vt:lpstr>
      <vt:lpstr>Nmap and Network Scanning </vt:lpstr>
      <vt:lpstr>Table of contents</vt:lpstr>
      <vt:lpstr>Introduction Network Scanning</vt:lpstr>
      <vt:lpstr>Network Security</vt:lpstr>
      <vt:lpstr>Nmap</vt:lpstr>
      <vt:lpstr>How does Nmap work</vt:lpstr>
      <vt:lpstr>Target Host</vt:lpstr>
      <vt:lpstr>PowerPoint Presentation</vt:lpstr>
      <vt:lpstr>PowerPoint Presentation</vt:lpstr>
      <vt:lpstr>Bibliographical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 and Network Scanning </dc:title>
  <dc:creator>R L</dc:creator>
  <cp:lastModifiedBy>R L</cp:lastModifiedBy>
  <cp:revision>5</cp:revision>
  <dcterms:created xsi:type="dcterms:W3CDTF">2023-12-20T12:42:39Z</dcterms:created>
  <dcterms:modified xsi:type="dcterms:W3CDTF">2023-12-21T06:21:25Z</dcterms:modified>
</cp:coreProperties>
</file>