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7_9C4B72B.xml" ContentType="application/vnd.ms-powerpoint.comments+xml"/>
  <Override PartName="/ppt/notesSlides/notesSlide2.xml" ContentType="application/vnd.openxmlformats-officedocument.presentationml.notesSlide+xml"/>
  <Override PartName="/ppt/comments/modernComment_108_6597CB2F.xml" ContentType="application/vnd.ms-powerpoint.comments+xml"/>
  <Override PartName="/ppt/notesSlides/notesSlide3.xml" ContentType="application/vnd.openxmlformats-officedocument.presentationml.notesSlide+xml"/>
  <Override PartName="/ppt/comments/modernComment_109_1E22BAAA.xml" ContentType="application/vnd.ms-powerpoint.comments+xml"/>
  <Override PartName="/ppt/comments/modernComment_101_8A988504.xml" ContentType="application/vnd.ms-powerpoint.comments+xml"/>
  <Override PartName="/ppt/notesSlides/notesSlide4.xml" ContentType="application/vnd.openxmlformats-officedocument.presentationml.notesSlide+xml"/>
  <Override PartName="/ppt/comments/modernComment_102_A8FA2871.xml" ContentType="application/vnd.ms-powerpoint.comments+xml"/>
  <Override PartName="/ppt/comments/modernComment_103_A09CA1D8.xml" ContentType="application/vnd.ms-powerpoint.comments+xml"/>
  <Override PartName="/ppt/comments/modernComment_104_BFFAFDA9.xml" ContentType="application/vnd.ms-powerpoint.comments+xml"/>
  <Override PartName="/ppt/comments/modernComment_105_94A2A9F4.xml" ContentType="application/vnd.ms-powerpoint.comments+xml"/>
  <Override PartName="/ppt/comments/modernComment_106_50374BCB.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13"/>
  </p:notesMasterIdLst>
  <p:sldIdLst>
    <p:sldId id="256" r:id="rId2"/>
    <p:sldId id="263" r:id="rId3"/>
    <p:sldId id="264" r:id="rId4"/>
    <p:sldId id="265" r:id="rId5"/>
    <p:sldId id="257" r:id="rId6"/>
    <p:sldId id="258" r:id="rId7"/>
    <p:sldId id="259" r:id="rId8"/>
    <p:sldId id="266" r:id="rId9"/>
    <p:sldId id="260" r:id="rId10"/>
    <p:sldId id="261"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003B676-2A6C-17EA-5FF3-0C99E585016F}" name="REBECA-RAFAELA ABRUDAN" initials="RA" userId="S::rebeca.abrudan@stud.ubbcluj.ro::c944f3bb-fee4-4e7e-b09f-f4f5c196e9b1" providerId="AD"/>
  <p188:author id="{B18868DB-9944-3ADD-D6F0-3F15BF79FBD8}" name="ALEXANDRA VIOREL" initials="AV" userId="S::alexandra.viorel@stud.ubbcluj.ro::3dffd03f-f557-4fc1-8e3c-4bc0bc2effb7" providerId="AD"/>
  <p188:author id="{0F05A4E8-A91B-ECCC-954C-DF6A2A5C074C}" name="Sorana Gherman" initials="SG" userId="316a820e4489462f"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2732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3971E0-D8F2-40F4-B888-6159E7C01995}" v="189" dt="2024-04-27T22:48:50.544"/>
    <p1510:client id="{A31B0CB4-9703-BE4B-91BA-098BCF7E2206}" v="2" dt="2024-04-09T16:47:23.0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8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modernComment_101_8A988504.xml><?xml version="1.0" encoding="utf-8"?>
<p188:cmLst xmlns:a="http://schemas.openxmlformats.org/drawingml/2006/main" xmlns:r="http://schemas.openxmlformats.org/officeDocument/2006/relationships" xmlns:p188="http://schemas.microsoft.com/office/powerpoint/2018/8/main">
  <p188:cm id="{9EC4D79E-EE6D-5944-B468-0FB188FA602E}" authorId="{0F05A4E8-A91B-ECCC-954C-DF6A2A5C074C}" created="2024-04-04T11:28:21.766">
    <ac:deMkLst xmlns:ac="http://schemas.microsoft.com/office/drawing/2013/main/command">
      <pc:docMk xmlns:pc="http://schemas.microsoft.com/office/powerpoint/2013/main/command"/>
      <pc:sldMk xmlns:pc="http://schemas.microsoft.com/office/powerpoint/2013/main/command" cId="2325251332" sldId="257"/>
      <ac:spMk id="3" creationId="{DD51C7B6-C96D-555E-156B-FD901A38A88C}"/>
    </ac:deMkLst>
    <p188:txBody>
      <a:bodyPr/>
      <a:lstStyle/>
      <a:p>
        <a:r>
          <a:rPr lang="en-RO"/>
          <a:t>AI poate automatiza primul pas de selectare a solicitanților de locuri de muncă, sortând rapid multe CV-uri pentru a le găsi pe cele mai bune. Acest lucru economisește timp pentru recrutori</a:t>
        </a:r>
      </a:p>
    </p188:txBody>
  </p188:cm>
  <p188:cm id="{150A725D-52CE-FD4C-8C2C-C10DBB9372A0}" authorId="{0F05A4E8-A91B-ECCC-954C-DF6A2A5C074C}" created="2024-04-04T11:28:40.890">
    <ac:deMkLst xmlns:ac="http://schemas.microsoft.com/office/drawing/2013/main/command">
      <pc:docMk xmlns:pc="http://schemas.microsoft.com/office/powerpoint/2013/main/command"/>
      <pc:sldMk xmlns:pc="http://schemas.microsoft.com/office/powerpoint/2013/main/command" cId="2325251332" sldId="257"/>
      <ac:spMk id="3" creationId="{DD51C7B6-C96D-555E-156B-FD901A38A88C}"/>
    </ac:deMkLst>
    <p188:txBody>
      <a:bodyPr/>
      <a:lstStyle/>
      <a:p>
        <a:r>
          <a:rPr lang="en-RO"/>
          <a:t> algoritmii de inteligență artificială pot analiza o mulțime de date pentru a determina care candidați sunt cel mai probabil să aibă succes într-un anumit rol, pe baza experienței, educației și abilităților lor.</a:t>
        </a:r>
      </a:p>
    </p188:txBody>
  </p188:cm>
</p188:cmLst>
</file>

<file path=ppt/comments/modernComment_102_A8FA2871.xml><?xml version="1.0" encoding="utf-8"?>
<p188:cmLst xmlns:a="http://schemas.openxmlformats.org/drawingml/2006/main" xmlns:r="http://schemas.openxmlformats.org/officeDocument/2006/relationships" xmlns:p188="http://schemas.microsoft.com/office/powerpoint/2018/8/main">
  <p188:cm id="{947675D4-2B5A-D94A-8393-4F2B1E3012BD}" authorId="{0F05A4E8-A91B-ECCC-954C-DF6A2A5C074C}" created="2024-04-04T11:38:18.166">
    <ac:deMkLst xmlns:ac="http://schemas.microsoft.com/office/drawing/2013/main/command">
      <pc:docMk xmlns:pc="http://schemas.microsoft.com/office/powerpoint/2013/main/command"/>
      <pc:sldMk xmlns:pc="http://schemas.microsoft.com/office/powerpoint/2013/main/command" cId="2834966641" sldId="258"/>
      <ac:spMk id="3" creationId="{7C64BF05-9701-FC4E-3D8C-B7582B7D1C64}"/>
    </ac:deMkLst>
    <p188:replyLst>
      <p188:reply id="{AAD2C84D-4E19-BB40-B642-4BAD8FF14749}" authorId="{0F05A4E8-A91B-ECCC-954C-DF6A2A5C074C}" created="2024-04-04T11:38:35.382">
        <p188:txBody>
          <a:bodyPr/>
          <a:lstStyle/>
          <a:p>
            <a:r>
              <a:rPr lang="en-RO"/>
              <a:t>În același mod, algoritmii AI pot fi părtinitori împotriva anumitor grupuri rasiale și etnice, deoarece este posibil să nu aibă același acces la educație, formare profesională și alte resurse ca și alte grupuri.</a:t>
            </a:r>
          </a:p>
        </p188:txBody>
      </p188:reply>
    </p188:replyLst>
    <p188:txBody>
      <a:bodyPr/>
      <a:lstStyle/>
      <a:p>
        <a:r>
          <a:rPr lang="en-RO"/>
          <a:t>De exemplu, algoritmii AI instruiți pe CV-uri din trecut pot favoriza candidații bărbați, deoarece femeile sunt adesea subreprezentate în anumite industrii și este posibil să nu aibă aceleași șanse de a obține abilitățile și experiența necesare pentru anumite locuri de muncă.</a:t>
        </a:r>
      </a:p>
    </p188:txBody>
  </p188:cm>
  <p188:cm id="{02E546F1-10D4-7C4D-A101-31962DB99609}" authorId="{0F05A4E8-A91B-ECCC-954C-DF6A2A5C074C}" created="2024-04-04T11:38:57.497">
    <ac:deMkLst xmlns:ac="http://schemas.microsoft.com/office/drawing/2013/main/command">
      <pc:docMk xmlns:pc="http://schemas.microsoft.com/office/powerpoint/2013/main/command"/>
      <pc:sldMk xmlns:pc="http://schemas.microsoft.com/office/powerpoint/2013/main/command" cId="2834966641" sldId="258"/>
      <ac:spMk id="3" creationId="{7C64BF05-9701-FC4E-3D8C-B7582B7D1C64}"/>
    </ac:deMkLst>
    <p188:txBody>
      <a:bodyPr/>
      <a:lstStyle/>
      <a:p>
        <a:r>
          <a:rPr lang="en-RO"/>
          <a:t>De exemplu, dacă algoritmul AI este antrenat pe date din interviurile anterioare în care întrebările și răspunsurile au fost părtinitoare, va continua să folosească aceste părtiniri pentru a selecta noii solicitanți.</a:t>
        </a:r>
      </a:p>
    </p188:txBody>
  </p188:cm>
</p188:cmLst>
</file>

<file path=ppt/comments/modernComment_103_A09CA1D8.xml><?xml version="1.0" encoding="utf-8"?>
<p188:cmLst xmlns:a="http://schemas.openxmlformats.org/drawingml/2006/main" xmlns:r="http://schemas.openxmlformats.org/officeDocument/2006/relationships" xmlns:p188="http://schemas.microsoft.com/office/powerpoint/2018/8/main">
  <p188:cm id="{E7CF63A4-C4DA-344F-9C1A-2E2EF3615D5B}" authorId="{0F05A4E8-A91B-ECCC-954C-DF6A2A5C074C}" created="2024-04-04T11:55:09.570">
    <ac:txMkLst xmlns:ac="http://schemas.microsoft.com/office/drawing/2013/main/command">
      <pc:docMk xmlns:pc="http://schemas.microsoft.com/office/powerpoint/2013/main/command"/>
      <pc:sldMk xmlns:pc="http://schemas.microsoft.com/office/powerpoint/2013/main/command" cId="2694619608" sldId="259"/>
      <ac:spMk id="4" creationId="{87EDA79D-180C-4646-BEAA-C42D643F90CC}"/>
      <ac:txMk cp="0">
        <ac:context len="1" hash="13"/>
      </ac:txMk>
    </ac:txMkLst>
    <p188:txBody>
      <a:bodyPr/>
      <a:lstStyle/>
      <a:p>
        <a:r>
          <a:rPr lang="en-RO"/>
          <a:t>Amazon a încercat să înlocuiască echipele de HR folosindu-se de AI.  Aceasta decizie permitea organizațiilor să preia mii de CV-uri și apoi să selecteze primele 5.  Fiecare organizație își dorește acest sistem. Dar, în 2015, s-a observat că sistemul părea că evita luarea in considerare a femeilor pentru evaluarea candidaților pentru dezvoltarea de software și alte poziții tehnice. Motivul acestei părtiniri este datele care sunt utilizate pentru a antrena sistemul. A fost instruit pe aplicațiile din ultimii zece ani, respectându-se astfel modelul de CV trimis. Majoritatea acestor CV-uri sunt bărbați; prin urmare, a existat o reflectare a dominației masculine în industria tehnologiei.
</a:t>
        </a:r>
      </a:p>
    </p188:txBody>
  </p188:cm>
</p188:cmLst>
</file>

<file path=ppt/comments/modernComment_104_BFFAFDA9.xml><?xml version="1.0" encoding="utf-8"?>
<p188:cmLst xmlns:a="http://schemas.openxmlformats.org/drawingml/2006/main" xmlns:r="http://schemas.openxmlformats.org/officeDocument/2006/relationships" xmlns:p188="http://schemas.microsoft.com/office/powerpoint/2018/8/main">
  <p188:cm id="{0D4C635E-C348-4D2D-8700-C19441C6C7A1}" authorId="{B18868DB-9944-3ADD-D6F0-3F15BF79FBD8}" created="2024-04-06T15:10:14.794">
    <pc:sldMkLst xmlns:pc="http://schemas.microsoft.com/office/powerpoint/2013/main/command">
      <pc:docMk/>
      <pc:sldMk cId="3220897193" sldId="260"/>
    </pc:sldMkLst>
    <p188:txBody>
      <a:bodyPr/>
      <a:lstStyle/>
      <a:p>
        <a:r>
          <a:rPr lang="en-US"/>
          <a:t>- Populația se iluzionează cu ideea falsă că AI nu greșește (sau greșește mai puțin decât omul)
- Mediul de afaceri a realizat că apare o nouă piață și noi oportunități, iar mari giganți tehnologici, care nu erau 
asociați în mod tradițional cu sănătatea (Google, IBM și Microsoft), s-au orientat spre AI medical și domină piața, 
- Medicii au sperat ca AI le va permite sa se concentreze mai mult pe problemele reale ale pacientilor, iar tehnologia cu AI sa realizeze restul activitatilor care pot fi realizate de sistemele informatice avand in vedere ca acestea pot accesa si procesa cantitati mari de date mult mai rapid decat un om.</a:t>
        </a:r>
      </a:p>
    </p188:txBody>
  </p188:cm>
  <p188:cm id="{E02BA9C1-1EAF-497A-8084-6D96383B3103}" authorId="{B18868DB-9944-3ADD-D6F0-3F15BF79FBD8}" created="2024-04-06T15:10:40.153">
    <pc:sldMkLst xmlns:pc="http://schemas.microsoft.com/office/powerpoint/2013/main/command">
      <pc:docMk/>
      <pc:sldMk cId="3220897193" sldId="260"/>
    </pc:sldMkLst>
    <p188:txBody>
      <a:bodyPr/>
      <a:lstStyle/>
      <a:p>
        <a:r>
          <a:rPr lang="en-US"/>
          <a:t>Insa realitatea arata ca atat populatia, cat si medicii au avut asteptari practic imposibil de realizat de catre AI.
Actul medical are nu numai suport tehnico-științific, dar și o încărcătură puternică etico-psihologică. 
În medicină, vorbim de compasiune,empatie,inteligență afectivă – elemente care nu pot fi cuprinse într-un algoritm.</a:t>
        </a:r>
      </a:p>
    </p188:txBody>
  </p188:cm>
</p188:cmLst>
</file>

<file path=ppt/comments/modernComment_105_94A2A9F4.xml><?xml version="1.0" encoding="utf-8"?>
<p188:cmLst xmlns:a="http://schemas.openxmlformats.org/drawingml/2006/main" xmlns:r="http://schemas.openxmlformats.org/officeDocument/2006/relationships" xmlns:p188="http://schemas.microsoft.com/office/powerpoint/2018/8/main">
  <p188:cm id="{3F1F5EDE-6A76-44D9-994F-84EC9C814744}" authorId="{B18868DB-9944-3ADD-D6F0-3F15BF79FBD8}" created="2024-04-06T15:13:37.278">
    <ac:deMkLst xmlns:ac="http://schemas.microsoft.com/office/drawing/2013/main/command">
      <pc:docMk xmlns:pc="http://schemas.microsoft.com/office/powerpoint/2013/main/command"/>
      <pc:sldMk xmlns:pc="http://schemas.microsoft.com/office/powerpoint/2013/main/command" cId="2493688308" sldId="261"/>
      <ac:spMk id="3" creationId="{2A3626DB-A6B5-84D7-B8DE-AC19EAB60E35}"/>
    </ac:deMkLst>
    <p188:txBody>
      <a:bodyPr/>
      <a:lstStyle/>
      <a:p>
        <a:r>
          <a:rPr lang="en-US"/>
          <a:t>În domeniul sănătății, promisiunea inteligenței artificiale nu se limitează la reducerea poverii clinicienilor și la îmbunătățirea îngrijirii pacienților; aceasta include, de asemenea, dezvoltarea capabilităților necesare pentru a atinge aceste obiective în primul rând. Acestea oferă o oportunitate de a câștiga bani. Iar astfel etica ar putea ocupa locul 2.</a:t>
        </a:r>
      </a:p>
    </p188:txBody>
  </p188:cm>
</p188:cmLst>
</file>

<file path=ppt/comments/modernComment_106_50374BCB.xml><?xml version="1.0" encoding="utf-8"?>
<p188:cmLst xmlns:a="http://schemas.openxmlformats.org/drawingml/2006/main" xmlns:r="http://schemas.openxmlformats.org/officeDocument/2006/relationships" xmlns:p188="http://schemas.microsoft.com/office/powerpoint/2018/8/main">
  <p188:cm id="{D4BEB00B-715D-4792-9358-9A6F29C9B6DE}" authorId="{B18868DB-9944-3ADD-D6F0-3F15BF79FBD8}" created="2024-04-06T16:06:56.562">
    <ac:deMkLst xmlns:ac="http://schemas.microsoft.com/office/drawing/2013/main/command">
      <pc:docMk xmlns:pc="http://schemas.microsoft.com/office/powerpoint/2013/main/command"/>
      <pc:sldMk xmlns:pc="http://schemas.microsoft.com/office/powerpoint/2013/main/command" cId="1345801163" sldId="262"/>
      <ac:spMk id="3" creationId="{C5B0D5B2-7C0D-B80F-370A-2B06EE71A9D1}"/>
    </ac:deMkLst>
    <p188:txBody>
      <a:bodyPr/>
      <a:lstStyle/>
      <a:p>
        <a:r>
          <a:rPr lang="en-US"/>
          <a:t>Și alte sisteme au avut aceeași problemă. S-a constatat că, atunci când întâlnesc date din lumea reală, care diferă de cele din seturile de date de antrenament, performanța AI poate fi mai slabă, ceea ce duce la riscuri clinice crescute</a:t>
        </a:r>
      </a:p>
    </p188:txBody>
  </p188:cm>
  <p188:cm id="{B96BC16D-F40F-4BA6-A24F-99C835221E15}" authorId="{B18868DB-9944-3ADD-D6F0-3F15BF79FBD8}" created="2024-04-06T16:07:24.140">
    <ac:deMkLst xmlns:ac="http://schemas.microsoft.com/office/drawing/2013/main/command">
      <pc:docMk xmlns:pc="http://schemas.microsoft.com/office/powerpoint/2013/main/command"/>
      <pc:sldMk xmlns:pc="http://schemas.microsoft.com/office/powerpoint/2013/main/command" cId="1345801163" sldId="262"/>
      <ac:spMk id="3" creationId="{C5B0D5B2-7C0D-B80F-370A-2B06EE71A9D1}"/>
    </ac:deMkLst>
    <p188:txBody>
      <a:bodyPr/>
      <a:lstStyle/>
      <a:p>
        <a:r>
          <a:rPr lang="en-US"/>
          <a:t>Riscurile și daunele apar din cauza erorilor de programare, testare, certificare a software-ului etc. toate însoțite de diverse aspecte legale și etice.</a:t>
        </a:r>
      </a:p>
    </p188:txBody>
  </p188:cm>
  <p188:cm id="{E9392AED-043A-4603-886E-13B58C0A2D0B}" authorId="{B18868DB-9944-3ADD-D6F0-3F15BF79FBD8}" created="2024-04-06T16:24:51.199">
    <pc:sldMkLst xmlns:pc="http://schemas.microsoft.com/office/powerpoint/2013/main/command">
      <pc:docMk/>
      <pc:sldMk cId="1345801163" sldId="262"/>
    </pc:sldMkLst>
    <p188:txBody>
      <a:bodyPr/>
      <a:lstStyle/>
      <a:p>
        <a:r>
          <a:rPr lang="en-US"/>
          <a:t>De exemplu:
- între 2000 și 2013, roboții chirurgicali din Statele Unite au fost responsabili pentru peste 1000 de incidente care au cauzat vătămări și peste 100 de decese 
- in 2015, britanicii au folosit un robot medical pentru efectuarea unei operatii de reparare a valvei cardiace, insa robotul a facut erori operationale grave, impiedicandu-i totodata pe medici sa salveze viata pacientului, fapt ce a dus la decesul acestuia</a:t>
        </a:r>
      </a:p>
    </p188:txBody>
  </p188:cm>
  <p188:cm id="{43A0FE20-A0EF-44F1-AB6A-9A3712453628}" authorId="{B18868DB-9944-3ADD-D6F0-3F15BF79FBD8}" created="2024-04-06T16:25:05.152">
    <pc:sldMkLst xmlns:pc="http://schemas.microsoft.com/office/powerpoint/2013/main/command">
      <pc:docMk/>
      <pc:sldMk cId="1345801163" sldId="262"/>
    </pc:sldMkLst>
    <p188:txBody>
      <a:bodyPr/>
      <a:lstStyle/>
      <a:p>
        <a:r>
          <a:rPr lang="en-US"/>
          <a:t>Ce este grav este faptul că defectele AI pot pune în pericol mai mulți pacienți decât un diagnostic greșit al unui medic, deoarece sistemele automate vor replica aceste erori la toți pacienții</a:t>
        </a:r>
      </a:p>
    </p188:txBody>
  </p188:cm>
</p188:cmLst>
</file>

<file path=ppt/comments/modernComment_107_9C4B72B.xml><?xml version="1.0" encoding="utf-8"?>
<p188:cmLst xmlns:a="http://schemas.openxmlformats.org/drawingml/2006/main" xmlns:r="http://schemas.openxmlformats.org/officeDocument/2006/relationships" xmlns:p188="http://schemas.microsoft.com/office/powerpoint/2018/8/main">
  <p188:cm id="{5849F161-F494-46F0-8275-349D93D37D8B}" authorId="{7003B676-2A6C-17EA-5FF3-0C99E585016F}" created="2024-04-09T20:44:25.676">
    <pc:sldMkLst xmlns:pc="http://schemas.microsoft.com/office/powerpoint/2013/main/command">
      <pc:docMk/>
      <pc:sldMk cId="163886891" sldId="263"/>
    </pc:sldMkLst>
    <p188:txBody>
      <a:bodyPr/>
      <a:lstStyle/>
      <a:p>
        <a:r>
          <a:rPr lang="en-US"/>
          <a:t>O alta dilema etică aparută odată cu avansarea tehnologiei este modul în care AI afectează locurile de muncă și mediul professional.
[bullet 1&amp;2]
Nivele ridicate de șomaj duc adesea la tulburări sociale și instabilitate economică.
[bullet 3]
Așadar, pe măsură ce tot mai multe joburi sunt automatizate, apar noi oportunități de muncă care necesită abilități precum creativitatea, rezolvarea problemelor, inteligența emoțională și adaptabilitatea. AI poate îmbunătăți capacitățile umane
Totuși, AI poate duce la stagnarea salariilor. 
</a:t>
        </a:r>
      </a:p>
    </p188:txBody>
  </p188:cm>
</p188:cmLst>
</file>

<file path=ppt/comments/modernComment_108_6597CB2F.xml><?xml version="1.0" encoding="utf-8"?>
<p188:cmLst xmlns:a="http://schemas.openxmlformats.org/drawingml/2006/main" xmlns:r="http://schemas.openxmlformats.org/officeDocument/2006/relationships" xmlns:p188="http://schemas.microsoft.com/office/powerpoint/2018/8/main">
  <p188:cm id="{C1418452-7B33-41E1-AD97-77CABC99C2BC}" authorId="{7003B676-2A6C-17EA-5FF3-0C99E585016F}" created="2024-04-09T20:44:43.361">
    <pc:sldMkLst xmlns:pc="http://schemas.microsoft.com/office/powerpoint/2013/main/command">
      <pc:docMk/>
      <pc:sldMk cId="1704446767" sldId="264"/>
    </pc:sldMkLst>
    <p188:txBody>
      <a:bodyPr/>
      <a:lstStyle/>
      <a:p>
        <a:r>
          <a:rPr lang="en-US"/>
          <a:t>Automatizarea începe să înlocuiască anumite locuri de muncă care duce la o scădere a cererii de muncă umană. 
Aceasta ar afecta în special lucrătorii cu calificări scăzute. (cei care depind de lucrul manual). Așa că persoanele din medii defavorizate ar putea să rămână captive în locuri de muncă slab plătite, având mai puține șanse de a-și îmbunătăți situația financiară. 
Automatizarea în Industria Manufacturieră: introducerea roboților în fabrici pentru asamblarea și manipularea pieselor
Digitalizarea în Sectorul Serviciilor: afectează locurile de muncă în sectorul serviciilor, inclusiv în domenii precum asistența clienților, contabilitatea și serviciile bancare. 
introducerea asistenților virtuali în centrele de apel sau implementarea sistemelor de plată online în industria bancară
GOOGLE a disponibilizat forța umană de muncă în încercarea de a reduce costurile și de a-și concentra atenția asupra inteligenței artificiale (AI).
</a:t>
        </a:r>
      </a:p>
    </p188:txBody>
  </p188:cm>
</p188:cmLst>
</file>

<file path=ppt/comments/modernComment_109_1E22BAAA.xml><?xml version="1.0" encoding="utf-8"?>
<p188:cmLst xmlns:a="http://schemas.openxmlformats.org/drawingml/2006/main" xmlns:r="http://schemas.openxmlformats.org/officeDocument/2006/relationships" xmlns:p188="http://schemas.microsoft.com/office/powerpoint/2018/8/main">
  <p188:cm id="{8EB942C6-ED2A-4A05-874F-6C825EC14C36}" authorId="{7003B676-2A6C-17EA-5FF3-0C99E585016F}" created="2024-04-09T20:44:49.153">
    <pc:sldMkLst xmlns:pc="http://schemas.microsoft.com/office/powerpoint/2013/main/command">
      <pc:docMk/>
      <pc:sldMk cId="505592490" sldId="265"/>
    </pc:sldMkLst>
    <p188:txBody>
      <a:bodyPr/>
      <a:lstStyle/>
      <a:p>
        <a:r>
          <a:rPr lang="en-US"/>
          <a:t>cum putem garanta că impactul AI asupra pieței muncii este gestionat într-un mod cât mai responsabil?
În timp ce tehnologia aduce oportunități și eficiență sporită, trebuie să ne asigurăm că aceste avantaje nu vin în detrimentul drepturilor și protecției lucrătorilor.
Este esențială [bullet 3] (adapteze abilitățile la cerințele pieței muncii în schimbare)
[bullet 4]
</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15889C-1B59-4BE2-886C-9C63501C9205}" type="datetimeFigureOut">
              <a:rPr lang="en-US" smtClean="0"/>
              <a:t>4/28/2024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596D43-0BDF-4730-8DC6-792BFFBB0C96}" type="slidenum">
              <a:rPr lang="en-US" smtClean="0"/>
              <a:t>‹#›</a:t>
            </a:fld>
            <a:endParaRPr lang="en-US"/>
          </a:p>
        </p:txBody>
      </p:sp>
    </p:spTree>
    <p:extLst>
      <p:ext uri="{BB962C8B-B14F-4D97-AF65-F5344CB8AC3E}">
        <p14:creationId xmlns:p14="http://schemas.microsoft.com/office/powerpoint/2010/main" val="15800488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0"/>
              </a:spcBef>
              <a:spcAft>
                <a:spcPts val="800"/>
              </a:spcAft>
            </a:pPr>
            <a:r>
              <a:rPr lang="en-US" sz="1800" kern="100">
                <a:effectLst/>
                <a:latin typeface="Aptos" panose="020B0004020202020204" pitchFamily="34" charset="0"/>
                <a:ea typeface="Aptos" panose="020B0004020202020204" pitchFamily="34" charset="0"/>
                <a:cs typeface="Times New Roman" panose="02020603050405020304" pitchFamily="18" charset="0"/>
              </a:rPr>
              <a:t>O </a:t>
            </a:r>
            <a:r>
              <a:rPr lang="en-US" sz="1800" kern="100" err="1">
                <a:effectLst/>
                <a:latin typeface="Aptos" panose="020B0004020202020204" pitchFamily="34" charset="0"/>
                <a:ea typeface="Aptos" panose="020B0004020202020204" pitchFamily="34" charset="0"/>
                <a:cs typeface="Times New Roman" panose="02020603050405020304" pitchFamily="18" charset="0"/>
              </a:rPr>
              <a:t>alta</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dilema</a:t>
            </a:r>
            <a:r>
              <a:rPr lang="en-US" sz="1800" kern="100">
                <a:effectLst/>
                <a:latin typeface="Aptos" panose="020B0004020202020204" pitchFamily="34" charset="0"/>
                <a:ea typeface="Aptos" panose="020B0004020202020204" pitchFamily="34" charset="0"/>
                <a:cs typeface="Times New Roman" panose="02020603050405020304" pitchFamily="18" charset="0"/>
              </a:rPr>
              <a:t> etic</a:t>
            </a:r>
            <a:r>
              <a:rPr lang="ro-RO" sz="1800" kern="100">
                <a:effectLst/>
                <a:latin typeface="Aptos" panose="020B0004020202020204" pitchFamily="34" charset="0"/>
                <a:ea typeface="Aptos" panose="020B0004020202020204" pitchFamily="34" charset="0"/>
                <a:cs typeface="Times New Roman" panose="02020603050405020304" pitchFamily="18" charset="0"/>
              </a:rPr>
              <a:t>ă aparută odată cu avansarea tehnologiei este</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modul</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în</a:t>
            </a:r>
            <a:r>
              <a:rPr lang="en-US" sz="1800" kern="100">
                <a:effectLst/>
                <a:latin typeface="Aptos" panose="020B0004020202020204" pitchFamily="34" charset="0"/>
                <a:ea typeface="Aptos" panose="020B0004020202020204" pitchFamily="34" charset="0"/>
                <a:cs typeface="Times New Roman" panose="02020603050405020304" pitchFamily="18" charset="0"/>
              </a:rPr>
              <a:t> care AI </a:t>
            </a:r>
            <a:r>
              <a:rPr lang="en-US" sz="1800" kern="100" err="1">
                <a:effectLst/>
                <a:latin typeface="Aptos" panose="020B0004020202020204" pitchFamily="34" charset="0"/>
                <a:ea typeface="Aptos" panose="020B0004020202020204" pitchFamily="34" charset="0"/>
                <a:cs typeface="Times New Roman" panose="02020603050405020304" pitchFamily="18" charset="0"/>
              </a:rPr>
              <a:t>afectează</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locurile</a:t>
            </a:r>
            <a:r>
              <a:rPr lang="en-US" sz="1800" kern="100">
                <a:effectLst/>
                <a:latin typeface="Aptos" panose="020B0004020202020204" pitchFamily="34" charset="0"/>
                <a:ea typeface="Aptos" panose="020B0004020202020204" pitchFamily="34" charset="0"/>
                <a:cs typeface="Times New Roman" panose="02020603050405020304" pitchFamily="18" charset="0"/>
              </a:rPr>
              <a:t> de </a:t>
            </a:r>
            <a:r>
              <a:rPr lang="en-US" sz="1800" kern="100" err="1">
                <a:effectLst/>
                <a:latin typeface="Aptos" panose="020B0004020202020204" pitchFamily="34" charset="0"/>
                <a:ea typeface="Aptos" panose="020B0004020202020204" pitchFamily="34" charset="0"/>
                <a:cs typeface="Times New Roman" panose="02020603050405020304" pitchFamily="18" charset="0"/>
              </a:rPr>
              <a:t>muncă</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și</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mediul</a:t>
            </a:r>
            <a:r>
              <a:rPr lang="en-US" sz="1800" kern="100">
                <a:effectLst/>
                <a:latin typeface="Aptos" panose="020B0004020202020204" pitchFamily="34" charset="0"/>
                <a:ea typeface="Aptos" panose="020B0004020202020204" pitchFamily="34" charset="0"/>
                <a:cs typeface="Times New Roman" panose="02020603050405020304" pitchFamily="18" charset="0"/>
              </a:rPr>
              <a:t> professional.</a:t>
            </a:r>
          </a:p>
          <a:p>
            <a:pPr marL="0" marR="0">
              <a:lnSpc>
                <a:spcPct val="115000"/>
              </a:lnSpc>
              <a:spcBef>
                <a:spcPts val="0"/>
              </a:spcBef>
              <a:spcAft>
                <a:spcPts val="800"/>
              </a:spcAft>
            </a:pPr>
            <a:r>
              <a:rPr lang="en-US" sz="1800" kern="100">
                <a:effectLst/>
                <a:latin typeface="Aptos" panose="020B0004020202020204" pitchFamily="34" charset="0"/>
                <a:ea typeface="Aptos" panose="020B0004020202020204" pitchFamily="34" charset="0"/>
                <a:cs typeface="Times New Roman" panose="02020603050405020304" pitchFamily="18" charset="0"/>
              </a:rPr>
              <a:t>[bullet 1&amp;2]</a:t>
            </a:r>
          </a:p>
          <a:p>
            <a:pPr marL="0" marR="0">
              <a:lnSpc>
                <a:spcPct val="115000"/>
              </a:lnSpc>
              <a:spcBef>
                <a:spcPts val="0"/>
              </a:spcBef>
              <a:spcAft>
                <a:spcPts val="800"/>
              </a:spcAft>
            </a:pPr>
            <a:r>
              <a:rPr lang="en-US" sz="1800" kern="100" err="1">
                <a:effectLst/>
                <a:latin typeface="Aptos" panose="020B0004020202020204" pitchFamily="34" charset="0"/>
                <a:ea typeface="Aptos" panose="020B0004020202020204" pitchFamily="34" charset="0"/>
                <a:cs typeface="Times New Roman" panose="02020603050405020304" pitchFamily="18" charset="0"/>
              </a:rPr>
              <a:t>Nivele</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ridicate</a:t>
            </a:r>
            <a:r>
              <a:rPr lang="en-US" sz="1800" kern="100">
                <a:effectLst/>
                <a:latin typeface="Aptos" panose="020B0004020202020204" pitchFamily="34" charset="0"/>
                <a:ea typeface="Aptos" panose="020B0004020202020204" pitchFamily="34" charset="0"/>
                <a:cs typeface="Times New Roman" panose="02020603050405020304" pitchFamily="18" charset="0"/>
              </a:rPr>
              <a:t> de </a:t>
            </a:r>
            <a:r>
              <a:rPr lang="en-US" sz="1800" kern="100" err="1">
                <a:effectLst/>
                <a:latin typeface="Aptos" panose="020B0004020202020204" pitchFamily="34" charset="0"/>
                <a:ea typeface="Aptos" panose="020B0004020202020204" pitchFamily="34" charset="0"/>
                <a:cs typeface="Times New Roman" panose="02020603050405020304" pitchFamily="18" charset="0"/>
              </a:rPr>
              <a:t>șomaj</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duc</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adesea</a:t>
            </a:r>
            <a:r>
              <a:rPr lang="en-US" sz="1800" kern="100">
                <a:effectLst/>
                <a:latin typeface="Aptos" panose="020B0004020202020204" pitchFamily="34" charset="0"/>
                <a:ea typeface="Aptos" panose="020B0004020202020204" pitchFamily="34" charset="0"/>
                <a:cs typeface="Times New Roman" panose="02020603050405020304" pitchFamily="18" charset="0"/>
              </a:rPr>
              <a:t> la </a:t>
            </a:r>
            <a:r>
              <a:rPr lang="en-US" sz="1800" kern="100" err="1">
                <a:effectLst/>
                <a:latin typeface="Aptos" panose="020B0004020202020204" pitchFamily="34" charset="0"/>
                <a:ea typeface="Aptos" panose="020B0004020202020204" pitchFamily="34" charset="0"/>
                <a:cs typeface="Times New Roman" panose="02020603050405020304" pitchFamily="18" charset="0"/>
              </a:rPr>
              <a:t>tulburări</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sociale</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și</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instabilitate</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economică</a:t>
            </a:r>
            <a:r>
              <a:rPr lang="en-US" sz="1800" kern="100">
                <a:effectLst/>
                <a:latin typeface="Aptos" panose="020B0004020202020204" pitchFamily="34" charset="0"/>
                <a:ea typeface="Aptos" panose="020B0004020202020204" pitchFamily="34" charset="0"/>
                <a:cs typeface="Times New Roman" panose="02020603050405020304" pitchFamily="18" charset="0"/>
              </a:rPr>
              <a:t>.</a:t>
            </a:r>
          </a:p>
          <a:p>
            <a:pPr marL="0" marR="0">
              <a:lnSpc>
                <a:spcPct val="115000"/>
              </a:lnSpc>
              <a:spcBef>
                <a:spcPts val="0"/>
              </a:spcBef>
              <a:spcAft>
                <a:spcPts val="800"/>
              </a:spcAft>
            </a:pPr>
            <a:r>
              <a:rPr lang="en-US" sz="1800" kern="100">
                <a:effectLst/>
                <a:latin typeface="Aptos" panose="020B0004020202020204" pitchFamily="34" charset="0"/>
                <a:ea typeface="Aptos" panose="020B0004020202020204" pitchFamily="34" charset="0"/>
                <a:cs typeface="Times New Roman" panose="02020603050405020304" pitchFamily="18" charset="0"/>
              </a:rPr>
              <a:t>[bullet 3]</a:t>
            </a:r>
          </a:p>
          <a:p>
            <a:pPr marL="0" marR="0">
              <a:lnSpc>
                <a:spcPct val="115000"/>
              </a:lnSpc>
              <a:spcBef>
                <a:spcPts val="0"/>
              </a:spcBef>
              <a:spcAft>
                <a:spcPts val="800"/>
              </a:spcAft>
            </a:pPr>
            <a:r>
              <a:rPr lang="en-US" sz="1800" kern="100" err="1">
                <a:effectLst/>
                <a:latin typeface="Aptos" panose="020B0004020202020204" pitchFamily="34" charset="0"/>
                <a:ea typeface="Aptos" panose="020B0004020202020204" pitchFamily="34" charset="0"/>
                <a:cs typeface="Times New Roman" panose="02020603050405020304" pitchFamily="18" charset="0"/>
              </a:rPr>
              <a:t>Așadar</a:t>
            </a:r>
            <a:r>
              <a:rPr lang="en-US" sz="1800" kern="100">
                <a:effectLst/>
                <a:latin typeface="Aptos" panose="020B0004020202020204" pitchFamily="34" charset="0"/>
                <a:ea typeface="Aptos" panose="020B0004020202020204" pitchFamily="34" charset="0"/>
                <a:cs typeface="Times New Roman" panose="02020603050405020304" pitchFamily="18" charset="0"/>
              </a:rPr>
              <a:t>, pe </a:t>
            </a:r>
            <a:r>
              <a:rPr lang="en-US" sz="1800" kern="100" err="1">
                <a:effectLst/>
                <a:latin typeface="Aptos" panose="020B0004020202020204" pitchFamily="34" charset="0"/>
                <a:ea typeface="Aptos" panose="020B0004020202020204" pitchFamily="34" charset="0"/>
                <a:cs typeface="Times New Roman" panose="02020603050405020304" pitchFamily="18" charset="0"/>
              </a:rPr>
              <a:t>măsură</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ce</a:t>
            </a:r>
            <a:r>
              <a:rPr lang="en-US" sz="1800" kern="100">
                <a:effectLst/>
                <a:latin typeface="Aptos" panose="020B0004020202020204" pitchFamily="34" charset="0"/>
                <a:ea typeface="Aptos" panose="020B0004020202020204" pitchFamily="34" charset="0"/>
                <a:cs typeface="Times New Roman" panose="02020603050405020304" pitchFamily="18" charset="0"/>
              </a:rPr>
              <a:t> tot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mai</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multe</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joburi</a:t>
            </a:r>
            <a:r>
              <a:rPr lang="en-US" sz="1800" kern="100">
                <a:effectLst/>
                <a:latin typeface="Aptos" panose="020B0004020202020204" pitchFamily="34" charset="0"/>
                <a:ea typeface="Aptos" panose="020B0004020202020204" pitchFamily="34" charset="0"/>
                <a:cs typeface="Times New Roman" panose="02020603050405020304" pitchFamily="18" charset="0"/>
              </a:rPr>
              <a:t> sunt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automatizate</a:t>
            </a:r>
            <a:r>
              <a:rPr lang="en-US" sz="1800" kern="100">
                <a:effectLst/>
                <a:latin typeface="Aptos" panose="020B0004020202020204" pitchFamily="34" charset="0"/>
                <a:ea typeface="Aptos" panose="020B0004020202020204" pitchFamily="34" charset="0"/>
                <a:cs typeface="Times New Roman" panose="02020603050405020304" pitchFamily="18" charset="0"/>
              </a:rPr>
              <a:t>, apar </a:t>
            </a:r>
            <a:r>
              <a:rPr lang="en-US" sz="1800" kern="100" err="1">
                <a:effectLst/>
                <a:latin typeface="Aptos" panose="020B0004020202020204" pitchFamily="34" charset="0"/>
                <a:ea typeface="Aptos" panose="020B0004020202020204" pitchFamily="34" charset="0"/>
                <a:cs typeface="Times New Roman" panose="02020603050405020304" pitchFamily="18" charset="0"/>
              </a:rPr>
              <a:t>noi</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oportunități</a:t>
            </a:r>
            <a:r>
              <a:rPr lang="en-US" sz="1800" kern="100">
                <a:effectLst/>
                <a:latin typeface="Aptos" panose="020B0004020202020204" pitchFamily="34" charset="0"/>
                <a:ea typeface="Aptos" panose="020B0004020202020204" pitchFamily="34" charset="0"/>
                <a:cs typeface="Times New Roman" panose="02020603050405020304" pitchFamily="18" charset="0"/>
              </a:rPr>
              <a:t> de </a:t>
            </a:r>
            <a:r>
              <a:rPr lang="en-US" sz="1800" kern="100" err="1">
                <a:effectLst/>
                <a:latin typeface="Aptos" panose="020B0004020202020204" pitchFamily="34" charset="0"/>
                <a:ea typeface="Aptos" panose="020B0004020202020204" pitchFamily="34" charset="0"/>
                <a:cs typeface="Times New Roman" panose="02020603050405020304" pitchFamily="18" charset="0"/>
              </a:rPr>
              <a:t>muncă</a:t>
            </a:r>
            <a:r>
              <a:rPr lang="en-US" sz="1800" kern="100">
                <a:effectLst/>
                <a:latin typeface="Aptos" panose="020B0004020202020204" pitchFamily="34" charset="0"/>
                <a:ea typeface="Aptos" panose="020B0004020202020204" pitchFamily="34" charset="0"/>
                <a:cs typeface="Times New Roman" panose="02020603050405020304" pitchFamily="18" charset="0"/>
              </a:rPr>
              <a:t> care </a:t>
            </a:r>
            <a:r>
              <a:rPr lang="en-US" sz="1800" kern="100" err="1">
                <a:effectLst/>
                <a:latin typeface="Aptos" panose="020B0004020202020204" pitchFamily="34" charset="0"/>
                <a:ea typeface="Aptos" panose="020B0004020202020204" pitchFamily="34" charset="0"/>
                <a:cs typeface="Times New Roman" panose="02020603050405020304" pitchFamily="18" charset="0"/>
              </a:rPr>
              <a:t>necesită</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abilități</a:t>
            </a:r>
            <a:r>
              <a:rPr lang="en-US" sz="1800" kern="100">
                <a:effectLst/>
                <a:latin typeface="Aptos" panose="020B0004020202020204" pitchFamily="34" charset="0"/>
                <a:ea typeface="Aptos" panose="020B0004020202020204" pitchFamily="34" charset="0"/>
                <a:cs typeface="Times New Roman" panose="02020603050405020304" pitchFamily="18" charset="0"/>
              </a:rPr>
              <a:t> precum </a:t>
            </a:r>
            <a:r>
              <a:rPr lang="en-US" sz="1800" kern="100" err="1">
                <a:effectLst/>
                <a:latin typeface="Aptos" panose="020B0004020202020204" pitchFamily="34" charset="0"/>
                <a:ea typeface="Aptos" panose="020B0004020202020204" pitchFamily="34" charset="0"/>
                <a:cs typeface="Times New Roman" panose="02020603050405020304" pitchFamily="18" charset="0"/>
              </a:rPr>
              <a:t>creativitatea</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rezolvarea</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problemelor</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inteligența</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emoțională</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și</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adaptabilitatea</a:t>
            </a:r>
            <a:r>
              <a:rPr lang="en-US" sz="1800" kern="100">
                <a:effectLst/>
                <a:latin typeface="Aptos" panose="020B0004020202020204" pitchFamily="34" charset="0"/>
                <a:ea typeface="Aptos" panose="020B0004020202020204" pitchFamily="34" charset="0"/>
                <a:cs typeface="Times New Roman" panose="02020603050405020304" pitchFamily="18" charset="0"/>
              </a:rPr>
              <a:t>. AI </a:t>
            </a:r>
            <a:r>
              <a:rPr lang="en-US" sz="1800" kern="100" err="1">
                <a:effectLst/>
                <a:latin typeface="Aptos" panose="020B0004020202020204" pitchFamily="34" charset="0"/>
                <a:ea typeface="Aptos" panose="020B0004020202020204" pitchFamily="34" charset="0"/>
                <a:cs typeface="Times New Roman" panose="02020603050405020304" pitchFamily="18" charset="0"/>
              </a:rPr>
              <a:t>poate</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îmbunătăți</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capacitățile</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umane</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1800" kern="100" err="1">
                <a:effectLst/>
                <a:latin typeface="Aptos" panose="020B0004020202020204" pitchFamily="34" charset="0"/>
                <a:ea typeface="Aptos" panose="020B0004020202020204" pitchFamily="34" charset="0"/>
                <a:cs typeface="Times New Roman" panose="02020603050405020304" pitchFamily="18" charset="0"/>
              </a:rPr>
              <a:t>Totuși</a:t>
            </a:r>
            <a:r>
              <a:rPr lang="en-US" sz="1800" kern="100">
                <a:effectLst/>
                <a:latin typeface="Aptos" panose="020B0004020202020204" pitchFamily="34" charset="0"/>
                <a:ea typeface="Aptos" panose="020B0004020202020204" pitchFamily="34" charset="0"/>
                <a:cs typeface="Times New Roman" panose="02020603050405020304" pitchFamily="18" charset="0"/>
              </a:rPr>
              <a:t>, AI </a:t>
            </a:r>
            <a:r>
              <a:rPr lang="en-US" sz="1800" kern="100" err="1">
                <a:effectLst/>
                <a:latin typeface="Aptos" panose="020B0004020202020204" pitchFamily="34" charset="0"/>
                <a:ea typeface="Aptos" panose="020B0004020202020204" pitchFamily="34" charset="0"/>
                <a:cs typeface="Times New Roman" panose="02020603050405020304" pitchFamily="18" charset="0"/>
              </a:rPr>
              <a:t>poate</a:t>
            </a:r>
            <a:r>
              <a:rPr lang="en-US" sz="1800" kern="100">
                <a:effectLst/>
                <a:latin typeface="Aptos" panose="020B0004020202020204" pitchFamily="34" charset="0"/>
                <a:ea typeface="Aptos" panose="020B0004020202020204" pitchFamily="34" charset="0"/>
                <a:cs typeface="Times New Roman" panose="02020603050405020304" pitchFamily="18" charset="0"/>
              </a:rPr>
              <a:t> duce la </a:t>
            </a:r>
            <a:r>
              <a:rPr lang="en-US" sz="1800" kern="100" err="1">
                <a:effectLst/>
                <a:latin typeface="Aptos" panose="020B0004020202020204" pitchFamily="34" charset="0"/>
                <a:ea typeface="Aptos" panose="020B0004020202020204" pitchFamily="34" charset="0"/>
                <a:cs typeface="Times New Roman" panose="02020603050405020304" pitchFamily="18" charset="0"/>
              </a:rPr>
              <a:t>stagnarea</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salariilor</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p>
          <a:p>
            <a:endParaRPr lang="en-US"/>
          </a:p>
        </p:txBody>
      </p:sp>
      <p:sp>
        <p:nvSpPr>
          <p:cNvPr id="4" name="Slide Number Placeholder 3"/>
          <p:cNvSpPr>
            <a:spLocks noGrp="1"/>
          </p:cNvSpPr>
          <p:nvPr>
            <p:ph type="sldNum" sz="quarter" idx="5"/>
          </p:nvPr>
        </p:nvSpPr>
        <p:spPr/>
        <p:txBody>
          <a:bodyPr/>
          <a:lstStyle/>
          <a:p>
            <a:fld id="{EB596D43-0BDF-4730-8DC6-792BFFBB0C96}" type="slidenum">
              <a:rPr lang="en-US" smtClean="0"/>
              <a:t>2</a:t>
            </a:fld>
            <a:endParaRPr lang="en-US"/>
          </a:p>
        </p:txBody>
      </p:sp>
    </p:spTree>
    <p:extLst>
      <p:ext uri="{BB962C8B-B14F-4D97-AF65-F5344CB8AC3E}">
        <p14:creationId xmlns:p14="http://schemas.microsoft.com/office/powerpoint/2010/main" val="1910178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0"/>
              </a:spcBef>
              <a:spcAft>
                <a:spcPts val="800"/>
              </a:spcAft>
            </a:pPr>
            <a:r>
              <a:rPr lang="en-US" sz="1800" kern="100" err="1">
                <a:effectLst/>
                <a:latin typeface="Aptos" panose="020B0004020202020204" pitchFamily="34" charset="0"/>
                <a:ea typeface="Aptos" panose="020B0004020202020204" pitchFamily="34" charset="0"/>
                <a:cs typeface="Times New Roman" panose="02020603050405020304" pitchFamily="18" charset="0"/>
              </a:rPr>
              <a:t>Automatizarea</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începe</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să</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înlocuiască</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anumite</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locuri</a:t>
            </a:r>
            <a:r>
              <a:rPr lang="en-US" sz="1800" kern="100">
                <a:effectLst/>
                <a:latin typeface="Aptos" panose="020B0004020202020204" pitchFamily="34" charset="0"/>
                <a:ea typeface="Aptos" panose="020B0004020202020204" pitchFamily="34" charset="0"/>
                <a:cs typeface="Times New Roman" panose="02020603050405020304" pitchFamily="18" charset="0"/>
              </a:rPr>
              <a:t> de </a:t>
            </a:r>
            <a:r>
              <a:rPr lang="en-US" sz="1800" kern="100" err="1">
                <a:effectLst/>
                <a:latin typeface="Aptos" panose="020B0004020202020204" pitchFamily="34" charset="0"/>
                <a:ea typeface="Aptos" panose="020B0004020202020204" pitchFamily="34" charset="0"/>
                <a:cs typeface="Times New Roman" panose="02020603050405020304" pitchFamily="18" charset="0"/>
              </a:rPr>
              <a:t>muncă</a:t>
            </a:r>
            <a:r>
              <a:rPr lang="en-US" sz="1800" kern="100">
                <a:effectLst/>
                <a:latin typeface="Aptos" panose="020B0004020202020204" pitchFamily="34" charset="0"/>
                <a:ea typeface="Aptos" panose="020B0004020202020204" pitchFamily="34" charset="0"/>
                <a:cs typeface="Times New Roman" panose="02020603050405020304" pitchFamily="18" charset="0"/>
              </a:rPr>
              <a:t> care duce la o </a:t>
            </a:r>
            <a:r>
              <a:rPr lang="en-US" sz="1800" kern="100" err="1">
                <a:effectLst/>
                <a:latin typeface="Aptos" panose="020B0004020202020204" pitchFamily="34" charset="0"/>
                <a:ea typeface="Aptos" panose="020B0004020202020204" pitchFamily="34" charset="0"/>
                <a:cs typeface="Times New Roman" panose="02020603050405020304" pitchFamily="18" charset="0"/>
              </a:rPr>
              <a:t>scădere</a:t>
            </a:r>
            <a:r>
              <a:rPr lang="en-US" sz="1800" kern="100">
                <a:effectLst/>
                <a:latin typeface="Aptos" panose="020B0004020202020204" pitchFamily="34" charset="0"/>
                <a:ea typeface="Aptos" panose="020B0004020202020204" pitchFamily="34" charset="0"/>
                <a:cs typeface="Times New Roman" panose="02020603050405020304" pitchFamily="18" charset="0"/>
              </a:rPr>
              <a:t> a </a:t>
            </a:r>
            <a:r>
              <a:rPr lang="en-US" sz="1800" kern="100" err="1">
                <a:effectLst/>
                <a:latin typeface="Aptos" panose="020B0004020202020204" pitchFamily="34" charset="0"/>
                <a:ea typeface="Aptos" panose="020B0004020202020204" pitchFamily="34" charset="0"/>
                <a:cs typeface="Times New Roman" panose="02020603050405020304" pitchFamily="18" charset="0"/>
              </a:rPr>
              <a:t>cererii</a:t>
            </a:r>
            <a:r>
              <a:rPr lang="en-US" sz="1800" kern="100">
                <a:effectLst/>
                <a:latin typeface="Aptos" panose="020B0004020202020204" pitchFamily="34" charset="0"/>
                <a:ea typeface="Aptos" panose="020B0004020202020204" pitchFamily="34" charset="0"/>
                <a:cs typeface="Times New Roman" panose="02020603050405020304" pitchFamily="18" charset="0"/>
              </a:rPr>
              <a:t> de </a:t>
            </a:r>
            <a:r>
              <a:rPr lang="en-US" sz="1800" kern="100" err="1">
                <a:effectLst/>
                <a:latin typeface="Aptos" panose="020B0004020202020204" pitchFamily="34" charset="0"/>
                <a:ea typeface="Aptos" panose="020B0004020202020204" pitchFamily="34" charset="0"/>
                <a:cs typeface="Times New Roman" panose="02020603050405020304" pitchFamily="18" charset="0"/>
              </a:rPr>
              <a:t>muncă</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umană</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Bef>
                <a:spcPts val="0"/>
              </a:spcBef>
              <a:spcAft>
                <a:spcPts val="800"/>
              </a:spcAft>
            </a:pPr>
            <a:r>
              <a:rPr lang="en-US" sz="1800" kern="100" err="1">
                <a:effectLst/>
                <a:latin typeface="Aptos" panose="020B0004020202020204" pitchFamily="34" charset="0"/>
                <a:ea typeface="Aptos" panose="020B0004020202020204" pitchFamily="34" charset="0"/>
                <a:cs typeface="Times New Roman" panose="02020603050405020304" pitchFamily="18" charset="0"/>
              </a:rPr>
              <a:t>Aceasta</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ar</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afecta</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în</a:t>
            </a:r>
            <a:r>
              <a:rPr lang="en-US" sz="1800" kern="100">
                <a:effectLst/>
                <a:latin typeface="Aptos" panose="020B0004020202020204" pitchFamily="34" charset="0"/>
                <a:ea typeface="Aptos" panose="020B0004020202020204" pitchFamily="34" charset="0"/>
                <a:cs typeface="Times New Roman" panose="02020603050405020304" pitchFamily="18" charset="0"/>
              </a:rPr>
              <a:t> special </a:t>
            </a:r>
            <a:r>
              <a:rPr lang="en-US" sz="1800" kern="100" err="1">
                <a:effectLst/>
                <a:latin typeface="Aptos" panose="020B0004020202020204" pitchFamily="34" charset="0"/>
                <a:ea typeface="Aptos" panose="020B0004020202020204" pitchFamily="34" charset="0"/>
                <a:cs typeface="Times New Roman" panose="02020603050405020304" pitchFamily="18" charset="0"/>
              </a:rPr>
              <a:t>lucrătorii</a:t>
            </a:r>
            <a:r>
              <a:rPr lang="en-US" sz="1800" kern="100">
                <a:effectLst/>
                <a:latin typeface="Aptos" panose="020B0004020202020204" pitchFamily="34" charset="0"/>
                <a:ea typeface="Aptos" panose="020B0004020202020204" pitchFamily="34" charset="0"/>
                <a:cs typeface="Times New Roman" panose="02020603050405020304" pitchFamily="18" charset="0"/>
              </a:rPr>
              <a:t> cu </a:t>
            </a:r>
            <a:r>
              <a:rPr lang="en-US" sz="1800" kern="100" err="1">
                <a:effectLst/>
                <a:latin typeface="Aptos" panose="020B0004020202020204" pitchFamily="34" charset="0"/>
                <a:ea typeface="Aptos" panose="020B0004020202020204" pitchFamily="34" charset="0"/>
                <a:cs typeface="Times New Roman" panose="02020603050405020304" pitchFamily="18" charset="0"/>
              </a:rPr>
              <a:t>calificări</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scăzute</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cei</a:t>
            </a:r>
            <a:r>
              <a:rPr lang="en-US" sz="1800" kern="100">
                <a:effectLst/>
                <a:latin typeface="Aptos" panose="020B0004020202020204" pitchFamily="34" charset="0"/>
                <a:ea typeface="Aptos" panose="020B0004020202020204" pitchFamily="34" charset="0"/>
                <a:cs typeface="Times New Roman" panose="02020603050405020304" pitchFamily="18" charset="0"/>
              </a:rPr>
              <a:t> care </a:t>
            </a:r>
            <a:r>
              <a:rPr lang="en-US" sz="1800" kern="100" err="1">
                <a:effectLst/>
                <a:latin typeface="Aptos" panose="020B0004020202020204" pitchFamily="34" charset="0"/>
                <a:ea typeface="Aptos" panose="020B0004020202020204" pitchFamily="34" charset="0"/>
                <a:cs typeface="Times New Roman" panose="02020603050405020304" pitchFamily="18" charset="0"/>
              </a:rPr>
              <a:t>depind</a:t>
            </a:r>
            <a:r>
              <a:rPr lang="en-US" sz="1800" kern="100">
                <a:effectLst/>
                <a:latin typeface="Aptos" panose="020B0004020202020204" pitchFamily="34" charset="0"/>
                <a:ea typeface="Aptos" panose="020B0004020202020204" pitchFamily="34" charset="0"/>
                <a:cs typeface="Times New Roman" panose="02020603050405020304" pitchFamily="18" charset="0"/>
              </a:rPr>
              <a:t> de </a:t>
            </a:r>
            <a:r>
              <a:rPr lang="en-US" sz="1800" kern="100" err="1">
                <a:effectLst/>
                <a:latin typeface="Aptos" panose="020B0004020202020204" pitchFamily="34" charset="0"/>
                <a:ea typeface="Aptos" panose="020B0004020202020204" pitchFamily="34" charset="0"/>
                <a:cs typeface="Times New Roman" panose="02020603050405020304" pitchFamily="18" charset="0"/>
              </a:rPr>
              <a:t>lucrul</a:t>
            </a:r>
            <a:r>
              <a:rPr lang="en-US" sz="1800" kern="100">
                <a:effectLst/>
                <a:latin typeface="Aptos" panose="020B0004020202020204" pitchFamily="34" charset="0"/>
                <a:ea typeface="Aptos" panose="020B0004020202020204" pitchFamily="34" charset="0"/>
                <a:cs typeface="Times New Roman" panose="02020603050405020304" pitchFamily="18" charset="0"/>
              </a:rPr>
              <a:t> manual). </a:t>
            </a:r>
            <a:r>
              <a:rPr lang="en-US" sz="1800" kern="100" err="1">
                <a:effectLst/>
                <a:latin typeface="Aptos" panose="020B0004020202020204" pitchFamily="34" charset="0"/>
                <a:ea typeface="Aptos" panose="020B0004020202020204" pitchFamily="34" charset="0"/>
                <a:cs typeface="Times New Roman" panose="02020603050405020304" pitchFamily="18" charset="0"/>
              </a:rPr>
              <a:t>Așa</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că</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persoanele</a:t>
            </a:r>
            <a:r>
              <a:rPr lang="en-US" sz="1800" kern="100">
                <a:effectLst/>
                <a:latin typeface="Aptos" panose="020B0004020202020204" pitchFamily="34" charset="0"/>
                <a:ea typeface="Aptos" panose="020B0004020202020204" pitchFamily="34" charset="0"/>
                <a:cs typeface="Times New Roman" panose="02020603050405020304" pitchFamily="18" charset="0"/>
              </a:rPr>
              <a:t> din </a:t>
            </a:r>
            <a:r>
              <a:rPr lang="en-US" sz="1800" kern="100" err="1">
                <a:effectLst/>
                <a:latin typeface="Aptos" panose="020B0004020202020204" pitchFamily="34" charset="0"/>
                <a:ea typeface="Aptos" panose="020B0004020202020204" pitchFamily="34" charset="0"/>
                <a:cs typeface="Times New Roman" panose="02020603050405020304" pitchFamily="18" charset="0"/>
              </a:rPr>
              <a:t>medii</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defavorizate</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ar</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putea</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să</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rămână</a:t>
            </a:r>
            <a:r>
              <a:rPr lang="en-US" sz="1800" kern="100">
                <a:effectLst/>
                <a:latin typeface="Aptos" panose="020B0004020202020204" pitchFamily="34" charset="0"/>
                <a:ea typeface="Aptos" panose="020B0004020202020204" pitchFamily="34" charset="0"/>
                <a:cs typeface="Times New Roman" panose="02020603050405020304" pitchFamily="18" charset="0"/>
              </a:rPr>
              <a:t> captive </a:t>
            </a:r>
            <a:r>
              <a:rPr lang="en-US" sz="1800" kern="100" err="1">
                <a:effectLst/>
                <a:latin typeface="Aptos" panose="020B0004020202020204" pitchFamily="34" charset="0"/>
                <a:ea typeface="Aptos" panose="020B0004020202020204" pitchFamily="34" charset="0"/>
                <a:cs typeface="Times New Roman" panose="02020603050405020304" pitchFamily="18" charset="0"/>
              </a:rPr>
              <a:t>în</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locuri</a:t>
            </a:r>
            <a:r>
              <a:rPr lang="en-US" sz="1800" kern="100">
                <a:effectLst/>
                <a:latin typeface="Aptos" panose="020B0004020202020204" pitchFamily="34" charset="0"/>
                <a:ea typeface="Aptos" panose="020B0004020202020204" pitchFamily="34" charset="0"/>
                <a:cs typeface="Times New Roman" panose="02020603050405020304" pitchFamily="18" charset="0"/>
              </a:rPr>
              <a:t> de </a:t>
            </a:r>
            <a:r>
              <a:rPr lang="en-US" sz="1800" kern="100" err="1">
                <a:effectLst/>
                <a:latin typeface="Aptos" panose="020B0004020202020204" pitchFamily="34" charset="0"/>
                <a:ea typeface="Aptos" panose="020B0004020202020204" pitchFamily="34" charset="0"/>
                <a:cs typeface="Times New Roman" panose="02020603050405020304" pitchFamily="18" charset="0"/>
              </a:rPr>
              <a:t>muncă</a:t>
            </a:r>
            <a:r>
              <a:rPr lang="en-US" sz="1800" kern="100">
                <a:effectLst/>
                <a:latin typeface="Aptos" panose="020B0004020202020204" pitchFamily="34" charset="0"/>
                <a:ea typeface="Aptos" panose="020B0004020202020204" pitchFamily="34" charset="0"/>
                <a:cs typeface="Times New Roman" panose="02020603050405020304" pitchFamily="18" charset="0"/>
              </a:rPr>
              <a:t> slab </a:t>
            </a:r>
            <a:r>
              <a:rPr lang="en-US" sz="1800" kern="100" err="1">
                <a:effectLst/>
                <a:latin typeface="Aptos" panose="020B0004020202020204" pitchFamily="34" charset="0"/>
                <a:ea typeface="Aptos" panose="020B0004020202020204" pitchFamily="34" charset="0"/>
                <a:cs typeface="Times New Roman" panose="02020603050405020304" pitchFamily="18" charset="0"/>
              </a:rPr>
              <a:t>plătite</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având</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mai</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puține</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șanse</a:t>
            </a:r>
            <a:r>
              <a:rPr lang="en-US" sz="1800" kern="100">
                <a:effectLst/>
                <a:latin typeface="Aptos" panose="020B0004020202020204" pitchFamily="34" charset="0"/>
                <a:ea typeface="Aptos" panose="020B0004020202020204" pitchFamily="34" charset="0"/>
                <a:cs typeface="Times New Roman" panose="02020603050405020304" pitchFamily="18" charset="0"/>
              </a:rPr>
              <a:t> de a-</a:t>
            </a:r>
            <a:r>
              <a:rPr lang="en-US" sz="1800" kern="100" err="1">
                <a:effectLst/>
                <a:latin typeface="Aptos" panose="020B0004020202020204" pitchFamily="34" charset="0"/>
                <a:ea typeface="Aptos" panose="020B0004020202020204" pitchFamily="34" charset="0"/>
                <a:cs typeface="Times New Roman" panose="02020603050405020304" pitchFamily="18" charset="0"/>
              </a:rPr>
              <a:t>și</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îmbunătăți</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situația</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financiară</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Bef>
                <a:spcPts val="0"/>
              </a:spcBef>
              <a:spcAft>
                <a:spcPts val="800"/>
              </a:spcAft>
            </a:pPr>
            <a:r>
              <a:rPr lang="en-US" sz="1800" kern="100" err="1">
                <a:effectLst/>
                <a:latin typeface="Aptos" panose="020B0004020202020204" pitchFamily="34" charset="0"/>
                <a:ea typeface="Aptos" panose="020B0004020202020204" pitchFamily="34" charset="0"/>
                <a:cs typeface="Times New Roman" panose="02020603050405020304" pitchFamily="18" charset="0"/>
              </a:rPr>
              <a:t>Automatizarea</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în</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Industria</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Manufacturieră</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introducerea</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roboților</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în</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fabrici</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pentru</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asamblarea</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și</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manipularea</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pieselor</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1800" kern="100" err="1">
                <a:effectLst/>
                <a:latin typeface="Aptos" panose="020B0004020202020204" pitchFamily="34" charset="0"/>
                <a:ea typeface="Aptos" panose="020B0004020202020204" pitchFamily="34" charset="0"/>
                <a:cs typeface="Times New Roman" panose="02020603050405020304" pitchFamily="18" charset="0"/>
              </a:rPr>
              <a:t>Digitalizarea</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în</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Sectorul</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Serviciilor</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afectează</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locurile</a:t>
            </a:r>
            <a:r>
              <a:rPr lang="en-US" sz="1800" kern="100">
                <a:effectLst/>
                <a:latin typeface="Aptos" panose="020B0004020202020204" pitchFamily="34" charset="0"/>
                <a:ea typeface="Aptos" panose="020B0004020202020204" pitchFamily="34" charset="0"/>
                <a:cs typeface="Times New Roman" panose="02020603050405020304" pitchFamily="18" charset="0"/>
              </a:rPr>
              <a:t> de </a:t>
            </a:r>
            <a:r>
              <a:rPr lang="en-US" sz="1800" kern="100" err="1">
                <a:effectLst/>
                <a:latin typeface="Aptos" panose="020B0004020202020204" pitchFamily="34" charset="0"/>
                <a:ea typeface="Aptos" panose="020B0004020202020204" pitchFamily="34" charset="0"/>
                <a:cs typeface="Times New Roman" panose="02020603050405020304" pitchFamily="18" charset="0"/>
              </a:rPr>
              <a:t>muncă</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în</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sectorul</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serviciilor</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inclusiv</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în</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domenii</a:t>
            </a:r>
            <a:r>
              <a:rPr lang="en-US" sz="1800" kern="100">
                <a:effectLst/>
                <a:latin typeface="Aptos" panose="020B0004020202020204" pitchFamily="34" charset="0"/>
                <a:ea typeface="Aptos" panose="020B0004020202020204" pitchFamily="34" charset="0"/>
                <a:cs typeface="Times New Roman" panose="02020603050405020304" pitchFamily="18" charset="0"/>
              </a:rPr>
              <a:t> precum </a:t>
            </a:r>
            <a:r>
              <a:rPr lang="en-US" sz="1800" kern="100" err="1">
                <a:effectLst/>
                <a:latin typeface="Aptos" panose="020B0004020202020204" pitchFamily="34" charset="0"/>
                <a:ea typeface="Aptos" panose="020B0004020202020204" pitchFamily="34" charset="0"/>
                <a:cs typeface="Times New Roman" panose="02020603050405020304" pitchFamily="18" charset="0"/>
              </a:rPr>
              <a:t>asistența</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clienților</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contabilitatea</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și</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serviciile</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bancare</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Bef>
                <a:spcPts val="0"/>
              </a:spcBef>
              <a:spcAft>
                <a:spcPts val="800"/>
              </a:spcAft>
            </a:pPr>
            <a:r>
              <a:rPr lang="en-US" sz="1800" kern="100" err="1">
                <a:effectLst/>
                <a:latin typeface="Aptos" panose="020B0004020202020204" pitchFamily="34" charset="0"/>
                <a:ea typeface="Aptos" panose="020B0004020202020204" pitchFamily="34" charset="0"/>
                <a:cs typeface="Times New Roman" panose="02020603050405020304" pitchFamily="18" charset="0"/>
              </a:rPr>
              <a:t>introducerea</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asistenților</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virtuali</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în</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centrele</a:t>
            </a:r>
            <a:r>
              <a:rPr lang="en-US" sz="1800" kern="100">
                <a:effectLst/>
                <a:latin typeface="Aptos" panose="020B0004020202020204" pitchFamily="34" charset="0"/>
                <a:ea typeface="Aptos" panose="020B0004020202020204" pitchFamily="34" charset="0"/>
                <a:cs typeface="Times New Roman" panose="02020603050405020304" pitchFamily="18" charset="0"/>
              </a:rPr>
              <a:t> de </a:t>
            </a:r>
            <a:r>
              <a:rPr lang="en-US" sz="1800" kern="100" err="1">
                <a:effectLst/>
                <a:latin typeface="Aptos" panose="020B0004020202020204" pitchFamily="34" charset="0"/>
                <a:ea typeface="Aptos" panose="020B0004020202020204" pitchFamily="34" charset="0"/>
                <a:cs typeface="Times New Roman" panose="02020603050405020304" pitchFamily="18" charset="0"/>
              </a:rPr>
              <a:t>apel</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sau</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implementarea</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sistemelor</a:t>
            </a:r>
            <a:r>
              <a:rPr lang="en-US" sz="1800" kern="100">
                <a:effectLst/>
                <a:latin typeface="Aptos" panose="020B0004020202020204" pitchFamily="34" charset="0"/>
                <a:ea typeface="Aptos" panose="020B0004020202020204" pitchFamily="34" charset="0"/>
                <a:cs typeface="Times New Roman" panose="02020603050405020304" pitchFamily="18" charset="0"/>
              </a:rPr>
              <a:t> de </a:t>
            </a:r>
            <a:r>
              <a:rPr lang="en-US" sz="1800" kern="100" err="1">
                <a:effectLst/>
                <a:latin typeface="Aptos" panose="020B0004020202020204" pitchFamily="34" charset="0"/>
                <a:ea typeface="Aptos" panose="020B0004020202020204" pitchFamily="34" charset="0"/>
                <a:cs typeface="Times New Roman" panose="02020603050405020304" pitchFamily="18" charset="0"/>
              </a:rPr>
              <a:t>plată</a:t>
            </a:r>
            <a:r>
              <a:rPr lang="en-US" sz="1800" kern="100">
                <a:effectLst/>
                <a:latin typeface="Aptos" panose="020B0004020202020204" pitchFamily="34" charset="0"/>
                <a:ea typeface="Aptos" panose="020B0004020202020204" pitchFamily="34" charset="0"/>
                <a:cs typeface="Times New Roman" panose="02020603050405020304" pitchFamily="18" charset="0"/>
              </a:rPr>
              <a:t> online </a:t>
            </a:r>
            <a:r>
              <a:rPr lang="en-US" sz="1800" kern="100" err="1">
                <a:effectLst/>
                <a:latin typeface="Aptos" panose="020B0004020202020204" pitchFamily="34" charset="0"/>
                <a:ea typeface="Aptos" panose="020B0004020202020204" pitchFamily="34" charset="0"/>
                <a:cs typeface="Times New Roman" panose="02020603050405020304" pitchFamily="18" charset="0"/>
              </a:rPr>
              <a:t>în</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industria</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bancară</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1800" kern="100">
                <a:effectLst/>
                <a:latin typeface="Aptos" panose="020B0004020202020204" pitchFamily="34" charset="0"/>
                <a:ea typeface="Aptos" panose="020B0004020202020204" pitchFamily="34" charset="0"/>
                <a:cs typeface="Times New Roman" panose="02020603050405020304" pitchFamily="18" charset="0"/>
              </a:rPr>
              <a:t>GOOGLE a </a:t>
            </a:r>
            <a:r>
              <a:rPr lang="en-US" sz="1800" kern="100" err="1">
                <a:effectLst/>
                <a:latin typeface="Aptos" panose="020B0004020202020204" pitchFamily="34" charset="0"/>
                <a:ea typeface="Aptos" panose="020B0004020202020204" pitchFamily="34" charset="0"/>
                <a:cs typeface="Times New Roman" panose="02020603050405020304" pitchFamily="18" charset="0"/>
              </a:rPr>
              <a:t>disponibilizat</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forța</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umană</a:t>
            </a:r>
            <a:r>
              <a:rPr lang="en-US" sz="1800" kern="100">
                <a:effectLst/>
                <a:latin typeface="Aptos" panose="020B0004020202020204" pitchFamily="34" charset="0"/>
                <a:ea typeface="Aptos" panose="020B0004020202020204" pitchFamily="34" charset="0"/>
                <a:cs typeface="Times New Roman" panose="02020603050405020304" pitchFamily="18" charset="0"/>
              </a:rPr>
              <a:t> de </a:t>
            </a:r>
            <a:r>
              <a:rPr lang="en-US" sz="1800" kern="100" err="1">
                <a:effectLst/>
                <a:latin typeface="Aptos" panose="020B0004020202020204" pitchFamily="34" charset="0"/>
                <a:ea typeface="Aptos" panose="020B0004020202020204" pitchFamily="34" charset="0"/>
                <a:cs typeface="Times New Roman" panose="02020603050405020304" pitchFamily="18" charset="0"/>
              </a:rPr>
              <a:t>muncă</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în</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încercarea</a:t>
            </a:r>
            <a:r>
              <a:rPr lang="en-US" sz="1800" kern="100">
                <a:effectLst/>
                <a:latin typeface="Aptos" panose="020B0004020202020204" pitchFamily="34" charset="0"/>
                <a:ea typeface="Aptos" panose="020B0004020202020204" pitchFamily="34" charset="0"/>
                <a:cs typeface="Times New Roman" panose="02020603050405020304" pitchFamily="18" charset="0"/>
              </a:rPr>
              <a:t> de a reduce </a:t>
            </a:r>
            <a:r>
              <a:rPr lang="en-US" sz="1800" kern="100" err="1">
                <a:effectLst/>
                <a:latin typeface="Aptos" panose="020B0004020202020204" pitchFamily="34" charset="0"/>
                <a:ea typeface="Aptos" panose="020B0004020202020204" pitchFamily="34" charset="0"/>
                <a:cs typeface="Times New Roman" panose="02020603050405020304" pitchFamily="18" charset="0"/>
              </a:rPr>
              <a:t>costurile</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și</a:t>
            </a:r>
            <a:r>
              <a:rPr lang="en-US" sz="1800" kern="100">
                <a:effectLst/>
                <a:latin typeface="Aptos" panose="020B0004020202020204" pitchFamily="34" charset="0"/>
                <a:ea typeface="Aptos" panose="020B0004020202020204" pitchFamily="34" charset="0"/>
                <a:cs typeface="Times New Roman" panose="02020603050405020304" pitchFamily="18" charset="0"/>
              </a:rPr>
              <a:t> de a-</a:t>
            </a:r>
            <a:r>
              <a:rPr lang="en-US" sz="1800" kern="100" err="1">
                <a:effectLst/>
                <a:latin typeface="Aptos" panose="020B0004020202020204" pitchFamily="34" charset="0"/>
                <a:ea typeface="Aptos" panose="020B0004020202020204" pitchFamily="34" charset="0"/>
                <a:cs typeface="Times New Roman" panose="02020603050405020304" pitchFamily="18" charset="0"/>
              </a:rPr>
              <a:t>și</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concentra</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atenția</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asupra</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inteligenței</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artificiale</a:t>
            </a:r>
            <a:r>
              <a:rPr lang="en-US" sz="1800" kern="100">
                <a:effectLst/>
                <a:latin typeface="Aptos" panose="020B0004020202020204" pitchFamily="34" charset="0"/>
                <a:ea typeface="Aptos" panose="020B0004020202020204" pitchFamily="34" charset="0"/>
                <a:cs typeface="Times New Roman" panose="02020603050405020304" pitchFamily="18" charset="0"/>
              </a:rPr>
              <a:t> (AI).</a:t>
            </a:r>
          </a:p>
          <a:p>
            <a:endParaRPr lang="en-US"/>
          </a:p>
        </p:txBody>
      </p:sp>
      <p:sp>
        <p:nvSpPr>
          <p:cNvPr id="4" name="Slide Number Placeholder 3"/>
          <p:cNvSpPr>
            <a:spLocks noGrp="1"/>
          </p:cNvSpPr>
          <p:nvPr>
            <p:ph type="sldNum" sz="quarter" idx="5"/>
          </p:nvPr>
        </p:nvSpPr>
        <p:spPr/>
        <p:txBody>
          <a:bodyPr/>
          <a:lstStyle/>
          <a:p>
            <a:fld id="{EB596D43-0BDF-4730-8DC6-792BFFBB0C96}" type="slidenum">
              <a:rPr lang="en-US" smtClean="0"/>
              <a:t>3</a:t>
            </a:fld>
            <a:endParaRPr lang="en-US"/>
          </a:p>
        </p:txBody>
      </p:sp>
    </p:spTree>
    <p:extLst>
      <p:ext uri="{BB962C8B-B14F-4D97-AF65-F5344CB8AC3E}">
        <p14:creationId xmlns:p14="http://schemas.microsoft.com/office/powerpoint/2010/main" val="1168140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0"/>
              </a:spcBef>
              <a:spcAft>
                <a:spcPts val="800"/>
              </a:spcAft>
            </a:pPr>
            <a:r>
              <a:rPr lang="en-US" sz="1800" kern="100">
                <a:effectLst/>
                <a:latin typeface="Aptos" panose="020B0004020202020204" pitchFamily="34" charset="0"/>
                <a:ea typeface="Aptos" panose="020B0004020202020204" pitchFamily="34" charset="0"/>
                <a:cs typeface="Times New Roman" panose="02020603050405020304" pitchFamily="18" charset="0"/>
              </a:rPr>
              <a:t>cum </a:t>
            </a:r>
            <a:r>
              <a:rPr lang="en-US" sz="1800" kern="100" err="1">
                <a:effectLst/>
                <a:latin typeface="Aptos" panose="020B0004020202020204" pitchFamily="34" charset="0"/>
                <a:ea typeface="Aptos" panose="020B0004020202020204" pitchFamily="34" charset="0"/>
                <a:cs typeface="Times New Roman" panose="02020603050405020304" pitchFamily="18" charset="0"/>
              </a:rPr>
              <a:t>putem</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garanta</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că</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impactul</a:t>
            </a:r>
            <a:r>
              <a:rPr lang="en-US" sz="1800" kern="100">
                <a:effectLst/>
                <a:latin typeface="Aptos" panose="020B0004020202020204" pitchFamily="34" charset="0"/>
                <a:ea typeface="Aptos" panose="020B0004020202020204" pitchFamily="34" charset="0"/>
                <a:cs typeface="Times New Roman" panose="02020603050405020304" pitchFamily="18" charset="0"/>
              </a:rPr>
              <a:t> AI </a:t>
            </a:r>
            <a:r>
              <a:rPr lang="en-US" sz="1800" kern="100" err="1">
                <a:effectLst/>
                <a:latin typeface="Aptos" panose="020B0004020202020204" pitchFamily="34" charset="0"/>
                <a:ea typeface="Aptos" panose="020B0004020202020204" pitchFamily="34" charset="0"/>
                <a:cs typeface="Times New Roman" panose="02020603050405020304" pitchFamily="18" charset="0"/>
              </a:rPr>
              <a:t>asupra</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pieței</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muncii</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este</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gestionat</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într</a:t>
            </a:r>
            <a:r>
              <a:rPr lang="en-US" sz="1800" kern="100">
                <a:effectLst/>
                <a:latin typeface="Aptos" panose="020B0004020202020204" pitchFamily="34" charset="0"/>
                <a:ea typeface="Aptos" panose="020B0004020202020204" pitchFamily="34" charset="0"/>
                <a:cs typeface="Times New Roman" panose="02020603050405020304" pitchFamily="18" charset="0"/>
              </a:rPr>
              <a:t>-un mod </a:t>
            </a:r>
            <a:r>
              <a:rPr lang="en-US" sz="1800" kern="100" err="1">
                <a:effectLst/>
                <a:latin typeface="Aptos" panose="020B0004020202020204" pitchFamily="34" charset="0"/>
                <a:ea typeface="Aptos" panose="020B0004020202020204" pitchFamily="34" charset="0"/>
                <a:cs typeface="Times New Roman" panose="02020603050405020304" pitchFamily="18" charset="0"/>
              </a:rPr>
              <a:t>cât</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mai</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responsabil</a:t>
            </a:r>
            <a:r>
              <a:rPr lang="en-US" sz="1800" kern="100">
                <a:effectLst/>
                <a:latin typeface="Aptos" panose="020B0004020202020204" pitchFamily="34" charset="0"/>
                <a:ea typeface="Aptos" panose="020B0004020202020204" pitchFamily="34" charset="0"/>
                <a:cs typeface="Times New Roman" panose="02020603050405020304" pitchFamily="18" charset="0"/>
              </a:rPr>
              <a:t>?</a:t>
            </a:r>
          </a:p>
          <a:p>
            <a:pPr marL="0" marR="0">
              <a:lnSpc>
                <a:spcPct val="115000"/>
              </a:lnSpc>
              <a:spcBef>
                <a:spcPts val="0"/>
              </a:spcBef>
              <a:spcAft>
                <a:spcPts val="800"/>
              </a:spcAft>
            </a:pPr>
            <a:r>
              <a:rPr lang="en-US" sz="1800" kern="100" err="1">
                <a:effectLst/>
                <a:latin typeface="Aptos" panose="020B0004020202020204" pitchFamily="34" charset="0"/>
                <a:ea typeface="Aptos" panose="020B0004020202020204" pitchFamily="34" charset="0"/>
                <a:cs typeface="Times New Roman" panose="02020603050405020304" pitchFamily="18" charset="0"/>
              </a:rPr>
              <a:t>În</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timp</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ce</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tehnologia</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aduce</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oportunități</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și</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eficiență</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sporită</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trebuie</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să</a:t>
            </a:r>
            <a:r>
              <a:rPr lang="en-US" sz="1800" kern="100">
                <a:effectLst/>
                <a:latin typeface="Aptos" panose="020B0004020202020204" pitchFamily="34" charset="0"/>
                <a:ea typeface="Aptos" panose="020B0004020202020204" pitchFamily="34" charset="0"/>
                <a:cs typeface="Times New Roman" panose="02020603050405020304" pitchFamily="18" charset="0"/>
              </a:rPr>
              <a:t> ne </a:t>
            </a:r>
            <a:r>
              <a:rPr lang="en-US" sz="1800" kern="100" err="1">
                <a:effectLst/>
                <a:latin typeface="Aptos" panose="020B0004020202020204" pitchFamily="34" charset="0"/>
                <a:ea typeface="Aptos" panose="020B0004020202020204" pitchFamily="34" charset="0"/>
                <a:cs typeface="Times New Roman" panose="02020603050405020304" pitchFamily="18" charset="0"/>
              </a:rPr>
              <a:t>asigurăm</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că</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aceste</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avantaje</a:t>
            </a:r>
            <a:r>
              <a:rPr lang="en-US" sz="1800" kern="100">
                <a:effectLst/>
                <a:latin typeface="Aptos" panose="020B0004020202020204" pitchFamily="34" charset="0"/>
                <a:ea typeface="Aptos" panose="020B0004020202020204" pitchFamily="34" charset="0"/>
                <a:cs typeface="Times New Roman" panose="02020603050405020304" pitchFamily="18" charset="0"/>
              </a:rPr>
              <a:t> nu vin </a:t>
            </a:r>
            <a:r>
              <a:rPr lang="en-US" sz="1800" kern="100" err="1">
                <a:effectLst/>
                <a:latin typeface="Aptos" panose="020B0004020202020204" pitchFamily="34" charset="0"/>
                <a:ea typeface="Aptos" panose="020B0004020202020204" pitchFamily="34" charset="0"/>
                <a:cs typeface="Times New Roman" panose="02020603050405020304" pitchFamily="18" charset="0"/>
              </a:rPr>
              <a:t>în</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detrimentul</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drepturilor</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și</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protecției</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lucrătorilor</a:t>
            </a:r>
            <a:r>
              <a:rPr lang="en-US" sz="1800" kern="100">
                <a:effectLst/>
                <a:latin typeface="Aptos" panose="020B0004020202020204" pitchFamily="34" charset="0"/>
                <a:ea typeface="Aptos" panose="020B0004020202020204" pitchFamily="34" charset="0"/>
                <a:cs typeface="Times New Roman" panose="02020603050405020304" pitchFamily="18" charset="0"/>
              </a:rPr>
              <a:t>.</a:t>
            </a:r>
          </a:p>
          <a:p>
            <a:pPr marL="0" marR="0">
              <a:lnSpc>
                <a:spcPct val="115000"/>
              </a:lnSpc>
              <a:spcBef>
                <a:spcPts val="0"/>
              </a:spcBef>
              <a:spcAft>
                <a:spcPts val="800"/>
              </a:spcAft>
            </a:pPr>
            <a:r>
              <a:rPr lang="en-US" sz="1800" kern="100">
                <a:effectLst/>
                <a:latin typeface="Aptos" panose="020B0004020202020204" pitchFamily="34" charset="0"/>
                <a:ea typeface="Aptos" panose="020B0004020202020204" pitchFamily="34" charset="0"/>
                <a:cs typeface="Times New Roman" panose="02020603050405020304" pitchFamily="18" charset="0"/>
              </a:rPr>
              <a:t>Este </a:t>
            </a:r>
            <a:r>
              <a:rPr lang="en-US" sz="1800" kern="100" err="1">
                <a:effectLst/>
                <a:latin typeface="Aptos" panose="020B0004020202020204" pitchFamily="34" charset="0"/>
                <a:ea typeface="Aptos" panose="020B0004020202020204" pitchFamily="34" charset="0"/>
                <a:cs typeface="Times New Roman" panose="02020603050405020304" pitchFamily="18" charset="0"/>
              </a:rPr>
              <a:t>esențială</a:t>
            </a:r>
            <a:r>
              <a:rPr lang="en-US" sz="1800" kern="100">
                <a:effectLst/>
                <a:latin typeface="Aptos" panose="020B0004020202020204" pitchFamily="34" charset="0"/>
                <a:ea typeface="Aptos" panose="020B0004020202020204" pitchFamily="34" charset="0"/>
                <a:cs typeface="Times New Roman" panose="02020603050405020304" pitchFamily="18" charset="0"/>
              </a:rPr>
              <a:t> [bullet 3] (</a:t>
            </a:r>
            <a:r>
              <a:rPr lang="en-US" sz="1800" kern="100" err="1">
                <a:effectLst/>
                <a:latin typeface="Aptos" panose="020B0004020202020204" pitchFamily="34" charset="0"/>
                <a:ea typeface="Aptos" panose="020B0004020202020204" pitchFamily="34" charset="0"/>
                <a:cs typeface="Times New Roman" panose="02020603050405020304" pitchFamily="18" charset="0"/>
              </a:rPr>
              <a:t>adapteze</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abilitățile</a:t>
            </a:r>
            <a:r>
              <a:rPr lang="en-US" sz="1800" kern="100">
                <a:effectLst/>
                <a:latin typeface="Aptos" panose="020B0004020202020204" pitchFamily="34" charset="0"/>
                <a:ea typeface="Aptos" panose="020B0004020202020204" pitchFamily="34" charset="0"/>
                <a:cs typeface="Times New Roman" panose="02020603050405020304" pitchFamily="18" charset="0"/>
              </a:rPr>
              <a:t> la </a:t>
            </a:r>
            <a:r>
              <a:rPr lang="en-US" sz="1800" kern="100" err="1">
                <a:effectLst/>
                <a:latin typeface="Aptos" panose="020B0004020202020204" pitchFamily="34" charset="0"/>
                <a:ea typeface="Aptos" panose="020B0004020202020204" pitchFamily="34" charset="0"/>
                <a:cs typeface="Times New Roman" panose="02020603050405020304" pitchFamily="18" charset="0"/>
              </a:rPr>
              <a:t>cerințele</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pieței</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muncii</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în</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err="1">
                <a:effectLst/>
                <a:latin typeface="Aptos" panose="020B0004020202020204" pitchFamily="34" charset="0"/>
                <a:ea typeface="Aptos" panose="020B0004020202020204" pitchFamily="34" charset="0"/>
                <a:cs typeface="Times New Roman" panose="02020603050405020304" pitchFamily="18" charset="0"/>
              </a:rPr>
              <a:t>schimbare</a:t>
            </a:r>
            <a:r>
              <a:rPr lang="en-US" sz="1800" kern="100">
                <a:effectLst/>
                <a:latin typeface="Aptos" panose="020B0004020202020204" pitchFamily="34" charset="0"/>
                <a:ea typeface="Aptos" panose="020B0004020202020204" pitchFamily="34" charset="0"/>
                <a:cs typeface="Times New Roman" panose="02020603050405020304" pitchFamily="18" charset="0"/>
              </a:rPr>
              <a:t>)</a:t>
            </a:r>
          </a:p>
          <a:p>
            <a:pPr marL="0" marR="0">
              <a:lnSpc>
                <a:spcPct val="115000"/>
              </a:lnSpc>
              <a:spcBef>
                <a:spcPts val="0"/>
              </a:spcBef>
              <a:spcAft>
                <a:spcPts val="800"/>
              </a:spcAft>
            </a:pPr>
            <a:r>
              <a:rPr lang="en-US" sz="1800" kern="100">
                <a:effectLst/>
                <a:latin typeface="Aptos" panose="020B0004020202020204" pitchFamily="34" charset="0"/>
                <a:ea typeface="Aptos" panose="020B0004020202020204" pitchFamily="34" charset="0"/>
                <a:cs typeface="Times New Roman" panose="02020603050405020304" pitchFamily="18" charset="0"/>
              </a:rPr>
              <a:t>[bullet 4]</a:t>
            </a:r>
          </a:p>
          <a:p>
            <a:endParaRPr lang="en-US"/>
          </a:p>
        </p:txBody>
      </p:sp>
      <p:sp>
        <p:nvSpPr>
          <p:cNvPr id="4" name="Slide Number Placeholder 3"/>
          <p:cNvSpPr>
            <a:spLocks noGrp="1"/>
          </p:cNvSpPr>
          <p:nvPr>
            <p:ph type="sldNum" sz="quarter" idx="5"/>
          </p:nvPr>
        </p:nvSpPr>
        <p:spPr/>
        <p:txBody>
          <a:bodyPr/>
          <a:lstStyle/>
          <a:p>
            <a:fld id="{EB596D43-0BDF-4730-8DC6-792BFFBB0C96}" type="slidenum">
              <a:rPr lang="en-US" smtClean="0"/>
              <a:t>4</a:t>
            </a:fld>
            <a:endParaRPr lang="en-US"/>
          </a:p>
        </p:txBody>
      </p:sp>
    </p:spTree>
    <p:extLst>
      <p:ext uri="{BB962C8B-B14F-4D97-AF65-F5344CB8AC3E}">
        <p14:creationId xmlns:p14="http://schemas.microsoft.com/office/powerpoint/2010/main" val="1084468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596D43-0BDF-4730-8DC6-792BFFBB0C96}" type="slidenum">
              <a:rPr lang="en-US" smtClean="0"/>
              <a:t>6</a:t>
            </a:fld>
            <a:endParaRPr lang="en-US"/>
          </a:p>
        </p:txBody>
      </p:sp>
    </p:spTree>
    <p:extLst>
      <p:ext uri="{BB962C8B-B14F-4D97-AF65-F5344CB8AC3E}">
        <p14:creationId xmlns:p14="http://schemas.microsoft.com/office/powerpoint/2010/main" val="2662817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7" name="Date Placeholder 6"/>
          <p:cNvSpPr>
            <a:spLocks noGrp="1"/>
          </p:cNvSpPr>
          <p:nvPr>
            <p:ph type="dt" sz="half" idx="10"/>
          </p:nvPr>
        </p:nvSpPr>
        <p:spPr/>
        <p:txBody>
          <a:bodyPr/>
          <a:lstStyle/>
          <a:p>
            <a:fld id="{1160EA64-D806-43AC-9DF2-F8C432F32B4C}" type="datetimeFigureOut">
              <a:rPr lang="en-US" dirty="0"/>
              <a:t>4/28/2024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E9F9C37B-1D36-470B-8223-D6C91242EC14}" type="datetimeFigureOut">
              <a:rPr lang="en-US" dirty="0"/>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67C6F52A-A82B-47A2-A83A-8C4C91F2D59F}" type="datetimeFigureOut">
              <a:rPr lang="en-US" dirty="0"/>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F070A7B3-6521-4DCA-87E5-044747A908C1}" type="datetimeFigureOut">
              <a:rPr lang="en-US" dirty="0"/>
              <a:t>4/28/2024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4/28/2024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8" name="Date Placeholder 7"/>
          <p:cNvSpPr>
            <a:spLocks noGrp="1"/>
          </p:cNvSpPr>
          <p:nvPr>
            <p:ph type="dt" sz="half" idx="10"/>
          </p:nvPr>
        </p:nvSpPr>
        <p:spPr/>
        <p:txBody>
          <a:bodyPr/>
          <a:lstStyle/>
          <a:p>
            <a:fld id="{AB134690-1557-4C89-A502-4959FE7FAD70}" type="datetimeFigureOut">
              <a:rPr lang="en-US" dirty="0"/>
              <a:t>4/28/2024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4/28/2024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a:p>
        </p:txBody>
      </p:sp>
      <p:sp>
        <p:nvSpPr>
          <p:cNvPr id="10" name="Title 9"/>
          <p:cNvSpPr>
            <a:spLocks noGrp="1"/>
          </p:cNvSpPr>
          <p:nvPr>
            <p:ph type="title"/>
          </p:nvPr>
        </p:nvSpPr>
        <p:spPr/>
        <p:txBody>
          <a:bodyPr/>
          <a:lstStyle/>
          <a:p>
            <a:r>
              <a:rPr lang="en-GB"/>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E1037C31-9E7A-4F99-8774-A0E530DE1A42}" type="datetimeFigureOut">
              <a:rPr lang="en-US" dirty="0"/>
              <a:t>4/28/2024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4/28/2024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4/28/2024</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4/28/2024</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4/28/2024</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microsoft.com/office/2018/10/relationships/comments" Target="../comments/modernComment_105_94A2A9F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microsoft.com/office/2018/10/relationships/comments" Target="../comments/modernComment_106_50374BCB.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18/10/relationships/comments" Target="../comments/modernComment_107_9C4B72B.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microsoft.com/office/2018/10/relationships/comments" Target="../comments/modernComment_108_6597CB2F.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microsoft.com/office/2018/10/relationships/comments" Target="../comments/modernComment_109_1E22BAAA.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8/10/relationships/comments" Target="../comments/modernComment_101_8A98850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18/10/relationships/comments" Target="../comments/modernComment_102_A8FA2871.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8/10/relationships/comments" Target="../comments/modernComment_103_A09CA1D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microsoft.com/office/2018/10/relationships/comments" Target="../comments/modernComment_104_BFFAFDA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8ED1D-6CB0-3A73-E8C7-DB99100B3CFB}"/>
              </a:ext>
            </a:extLst>
          </p:cNvPr>
          <p:cNvSpPr>
            <a:spLocks noGrp="1"/>
          </p:cNvSpPr>
          <p:nvPr>
            <p:ph type="ctrTitle"/>
          </p:nvPr>
        </p:nvSpPr>
        <p:spPr/>
        <p:txBody>
          <a:bodyPr/>
          <a:lstStyle/>
          <a:p>
            <a:r>
              <a:rPr lang="en-RO"/>
              <a:t>Dileme etice in inteligenta artificiala</a:t>
            </a:r>
          </a:p>
        </p:txBody>
      </p:sp>
      <p:sp>
        <p:nvSpPr>
          <p:cNvPr id="3" name="Subtitle 2">
            <a:extLst>
              <a:ext uri="{FF2B5EF4-FFF2-40B4-BE49-F238E27FC236}">
                <a16:creationId xmlns:a16="http://schemas.microsoft.com/office/drawing/2014/main" id="{D1378922-7693-69F8-955D-20B1D69A5709}"/>
              </a:ext>
            </a:extLst>
          </p:cNvPr>
          <p:cNvSpPr>
            <a:spLocks noGrp="1"/>
          </p:cNvSpPr>
          <p:nvPr>
            <p:ph type="subTitle" idx="1"/>
          </p:nvPr>
        </p:nvSpPr>
        <p:spPr/>
        <p:txBody>
          <a:bodyPr/>
          <a:lstStyle/>
          <a:p>
            <a:endParaRPr lang="en-RO"/>
          </a:p>
        </p:txBody>
      </p:sp>
    </p:spTree>
    <p:extLst>
      <p:ext uri="{BB962C8B-B14F-4D97-AF65-F5344CB8AC3E}">
        <p14:creationId xmlns:p14="http://schemas.microsoft.com/office/powerpoint/2010/main" val="3252768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rtificial Intelligence in Healthcare: Hype or Hope?">
            <a:extLst>
              <a:ext uri="{FF2B5EF4-FFF2-40B4-BE49-F238E27FC236}">
                <a16:creationId xmlns:a16="http://schemas.microsoft.com/office/drawing/2014/main" id="{C0D05704-E0C3-A881-20A1-DE760E8DA601}"/>
              </a:ext>
            </a:extLst>
          </p:cNvPr>
          <p:cNvPicPr>
            <a:picLocks noChangeAspect="1"/>
          </p:cNvPicPr>
          <p:nvPr/>
        </p:nvPicPr>
        <p:blipFill rotWithShape="1">
          <a:blip r:embed="rId3">
            <a:alphaModFix amt="40000"/>
          </a:blip>
          <a:srcRect t="7763" b="7967"/>
          <a:stretch/>
        </p:blipFill>
        <p:spPr>
          <a:xfrm>
            <a:off x="20" y="10"/>
            <a:ext cx="12191980" cy="6857990"/>
          </a:xfrm>
          <a:prstGeom prst="rect">
            <a:avLst/>
          </a:prstGeom>
        </p:spPr>
      </p:pic>
      <p:sp>
        <p:nvSpPr>
          <p:cNvPr id="2" name="Title 1">
            <a:extLst>
              <a:ext uri="{FF2B5EF4-FFF2-40B4-BE49-F238E27FC236}">
                <a16:creationId xmlns:a16="http://schemas.microsoft.com/office/drawing/2014/main" id="{75807725-6472-88ED-B591-1082E06FB6D8}"/>
              </a:ext>
            </a:extLst>
          </p:cNvPr>
          <p:cNvSpPr>
            <a:spLocks noGrp="1"/>
          </p:cNvSpPr>
          <p:nvPr>
            <p:ph type="title"/>
          </p:nvPr>
        </p:nvSpPr>
        <p:spPr>
          <a:xfrm>
            <a:off x="2231136" y="964692"/>
            <a:ext cx="7729728" cy="1188720"/>
          </a:xfrm>
          <a:noFill/>
          <a:ln>
            <a:solidFill>
              <a:srgbClr val="FFFFFF"/>
            </a:solidFill>
          </a:ln>
        </p:spPr>
        <p:txBody>
          <a:bodyPr>
            <a:normAutofit/>
          </a:bodyPr>
          <a:lstStyle/>
          <a:p>
            <a:r>
              <a:rPr lang="en-US">
                <a:solidFill>
                  <a:schemeClr val="tx1"/>
                </a:solidFill>
              </a:rPr>
              <a:t>”</a:t>
            </a:r>
            <a:r>
              <a:rPr lang="en-US" err="1">
                <a:solidFill>
                  <a:schemeClr val="tx1"/>
                </a:solidFill>
              </a:rPr>
              <a:t>să</a:t>
            </a:r>
            <a:r>
              <a:rPr lang="en-US">
                <a:solidFill>
                  <a:schemeClr val="tx1"/>
                </a:solidFill>
              </a:rPr>
              <a:t> nu </a:t>
            </a:r>
            <a:r>
              <a:rPr lang="en-US" err="1">
                <a:solidFill>
                  <a:schemeClr val="tx1"/>
                </a:solidFill>
              </a:rPr>
              <a:t>faci</a:t>
            </a:r>
            <a:r>
              <a:rPr lang="en-US">
                <a:solidFill>
                  <a:schemeClr val="tx1"/>
                </a:solidFill>
              </a:rPr>
              <a:t> </a:t>
            </a:r>
            <a:r>
              <a:rPr lang="en-US" err="1">
                <a:solidFill>
                  <a:schemeClr val="tx1"/>
                </a:solidFill>
              </a:rPr>
              <a:t>rău</a:t>
            </a:r>
            <a:r>
              <a:rPr lang="en-US">
                <a:solidFill>
                  <a:schemeClr val="tx1"/>
                </a:solidFill>
              </a:rPr>
              <a:t>”</a:t>
            </a:r>
          </a:p>
        </p:txBody>
      </p:sp>
      <p:sp>
        <p:nvSpPr>
          <p:cNvPr id="3" name="Content Placeholder 2">
            <a:extLst>
              <a:ext uri="{FF2B5EF4-FFF2-40B4-BE49-F238E27FC236}">
                <a16:creationId xmlns:a16="http://schemas.microsoft.com/office/drawing/2014/main" id="{2A3626DB-A6B5-84D7-B8DE-AC19EAB60E35}"/>
              </a:ext>
            </a:extLst>
          </p:cNvPr>
          <p:cNvSpPr>
            <a:spLocks noGrp="1"/>
          </p:cNvSpPr>
          <p:nvPr>
            <p:ph idx="1"/>
          </p:nvPr>
        </p:nvSpPr>
        <p:spPr>
          <a:xfrm>
            <a:off x="670851" y="2638044"/>
            <a:ext cx="11237346" cy="3101983"/>
          </a:xfrm>
        </p:spPr>
        <p:txBody>
          <a:bodyPr vert="horz" lIns="91440" tIns="45720" rIns="91440" bIns="45720" rtlCol="0" anchor="t">
            <a:normAutofit/>
          </a:bodyPr>
          <a:lstStyle/>
          <a:p>
            <a:r>
              <a:rPr lang="en-US" sz="2400">
                <a:ea typeface="+mn-lt"/>
                <a:cs typeface="+mn-lt"/>
              </a:rPr>
              <a:t>„</a:t>
            </a:r>
            <a:r>
              <a:rPr lang="en-US" sz="2400" err="1">
                <a:ea typeface="+mn-lt"/>
                <a:cs typeface="+mn-lt"/>
              </a:rPr>
              <a:t>În</a:t>
            </a:r>
            <a:r>
              <a:rPr lang="en-US" sz="2400">
                <a:ea typeface="+mn-lt"/>
                <a:cs typeface="+mn-lt"/>
              </a:rPr>
              <a:t> </a:t>
            </a:r>
            <a:r>
              <a:rPr lang="en-US" sz="2400" err="1">
                <a:ea typeface="+mn-lt"/>
                <a:cs typeface="+mn-lt"/>
              </a:rPr>
              <a:t>primul</a:t>
            </a:r>
            <a:r>
              <a:rPr lang="en-US" sz="2400">
                <a:ea typeface="+mn-lt"/>
                <a:cs typeface="+mn-lt"/>
              </a:rPr>
              <a:t> </a:t>
            </a:r>
            <a:r>
              <a:rPr lang="en-US" sz="2400" err="1">
                <a:ea typeface="+mn-lt"/>
                <a:cs typeface="+mn-lt"/>
              </a:rPr>
              <a:t>rând</a:t>
            </a:r>
            <a:r>
              <a:rPr lang="en-US" sz="2400">
                <a:ea typeface="+mn-lt"/>
                <a:cs typeface="+mn-lt"/>
              </a:rPr>
              <a:t>, </a:t>
            </a:r>
            <a:r>
              <a:rPr lang="en-US" sz="2400" err="1">
                <a:ea typeface="+mn-lt"/>
                <a:cs typeface="+mn-lt"/>
              </a:rPr>
              <a:t>să</a:t>
            </a:r>
            <a:r>
              <a:rPr lang="en-US" sz="2400">
                <a:ea typeface="+mn-lt"/>
                <a:cs typeface="+mn-lt"/>
              </a:rPr>
              <a:t> nu </a:t>
            </a:r>
            <a:r>
              <a:rPr lang="en-US" sz="2400" err="1">
                <a:ea typeface="+mn-lt"/>
                <a:cs typeface="+mn-lt"/>
              </a:rPr>
              <a:t>faci</a:t>
            </a:r>
            <a:r>
              <a:rPr lang="en-US" sz="2400">
                <a:ea typeface="+mn-lt"/>
                <a:cs typeface="+mn-lt"/>
              </a:rPr>
              <a:t> </a:t>
            </a:r>
            <a:r>
              <a:rPr lang="en-US" sz="2400" err="1">
                <a:ea typeface="+mn-lt"/>
                <a:cs typeface="+mn-lt"/>
              </a:rPr>
              <a:t>rău</a:t>
            </a:r>
            <a:r>
              <a:rPr lang="en-US" sz="2400">
                <a:ea typeface="+mn-lt"/>
                <a:cs typeface="+mn-lt"/>
              </a:rPr>
              <a:t>” </a:t>
            </a:r>
            <a:r>
              <a:rPr lang="en-US" sz="2400" err="1">
                <a:ea typeface="+mn-lt"/>
                <a:cs typeface="+mn-lt"/>
              </a:rPr>
              <a:t>este</a:t>
            </a:r>
            <a:r>
              <a:rPr lang="en-US" sz="2400">
                <a:ea typeface="+mn-lt"/>
                <a:cs typeface="+mn-lt"/>
              </a:rPr>
              <a:t> </a:t>
            </a:r>
            <a:r>
              <a:rPr lang="en-US" sz="2400" err="1">
                <a:ea typeface="+mn-lt"/>
                <a:cs typeface="+mn-lt"/>
              </a:rPr>
              <a:t>esențial</a:t>
            </a:r>
            <a:r>
              <a:rPr lang="en-US" sz="2400">
                <a:ea typeface="+mn-lt"/>
                <a:cs typeface="+mn-lt"/>
              </a:rPr>
              <a:t> </a:t>
            </a:r>
            <a:r>
              <a:rPr lang="en-US" sz="2400" err="1">
                <a:ea typeface="+mn-lt"/>
                <a:cs typeface="+mn-lt"/>
              </a:rPr>
              <a:t>pentru</a:t>
            </a:r>
            <a:r>
              <a:rPr lang="en-US" sz="2400">
                <a:ea typeface="+mn-lt"/>
                <a:cs typeface="+mn-lt"/>
              </a:rPr>
              <a:t> </a:t>
            </a:r>
            <a:r>
              <a:rPr lang="en-US" sz="2400" err="1">
                <a:ea typeface="+mn-lt"/>
                <a:cs typeface="+mn-lt"/>
              </a:rPr>
              <a:t>Jurământul</a:t>
            </a:r>
            <a:r>
              <a:rPr lang="en-US" sz="2400">
                <a:ea typeface="+mn-lt"/>
                <a:cs typeface="+mn-lt"/>
              </a:rPr>
              <a:t> </a:t>
            </a:r>
            <a:r>
              <a:rPr lang="en-US" sz="2400" err="1">
                <a:ea typeface="+mn-lt"/>
                <a:cs typeface="+mn-lt"/>
              </a:rPr>
              <a:t>lui</a:t>
            </a:r>
            <a:r>
              <a:rPr lang="en-US" sz="2400">
                <a:ea typeface="+mn-lt"/>
                <a:cs typeface="+mn-lt"/>
              </a:rPr>
              <a:t> </a:t>
            </a:r>
            <a:r>
              <a:rPr lang="en-US" sz="2400" err="1">
                <a:ea typeface="+mn-lt"/>
                <a:cs typeface="+mn-lt"/>
              </a:rPr>
              <a:t>Hipocrate</a:t>
            </a:r>
            <a:r>
              <a:rPr lang="en-US" sz="2400">
                <a:ea typeface="+mn-lt"/>
                <a:cs typeface="+mn-lt"/>
              </a:rPr>
              <a:t> </a:t>
            </a:r>
            <a:r>
              <a:rPr lang="en-US" sz="2400" err="1">
                <a:ea typeface="+mn-lt"/>
                <a:cs typeface="+mn-lt"/>
              </a:rPr>
              <a:t>și</a:t>
            </a:r>
            <a:r>
              <a:rPr lang="en-US" sz="2400">
                <a:ea typeface="+mn-lt"/>
                <a:cs typeface="+mn-lt"/>
              </a:rPr>
              <a:t> o </a:t>
            </a:r>
            <a:r>
              <a:rPr lang="en-US" sz="2400" err="1">
                <a:ea typeface="+mn-lt"/>
                <a:cs typeface="+mn-lt"/>
              </a:rPr>
              <a:t>mantră</a:t>
            </a:r>
            <a:r>
              <a:rPr lang="en-US" sz="2400">
                <a:ea typeface="+mn-lt"/>
                <a:cs typeface="+mn-lt"/>
              </a:rPr>
              <a:t> </a:t>
            </a:r>
            <a:r>
              <a:rPr lang="en-US" sz="2400" err="1">
                <a:ea typeface="+mn-lt"/>
                <a:cs typeface="+mn-lt"/>
              </a:rPr>
              <a:t>adesea</a:t>
            </a:r>
            <a:r>
              <a:rPr lang="en-US" sz="2400">
                <a:ea typeface="+mn-lt"/>
                <a:cs typeface="+mn-lt"/>
              </a:rPr>
              <a:t> </a:t>
            </a:r>
            <a:r>
              <a:rPr lang="en-US" sz="2400" err="1">
                <a:ea typeface="+mn-lt"/>
                <a:cs typeface="+mn-lt"/>
              </a:rPr>
              <a:t>repetă</a:t>
            </a:r>
            <a:r>
              <a:rPr lang="en-US" sz="2400">
                <a:ea typeface="+mn-lt"/>
                <a:cs typeface="+mn-lt"/>
              </a:rPr>
              <a:t> </a:t>
            </a:r>
            <a:r>
              <a:rPr lang="en-US" sz="2400" err="1">
                <a:ea typeface="+mn-lt"/>
                <a:cs typeface="+mn-lt"/>
              </a:rPr>
              <a:t>în</a:t>
            </a:r>
            <a:r>
              <a:rPr lang="en-US" sz="2400">
                <a:ea typeface="+mn-lt"/>
                <a:cs typeface="+mn-lt"/>
              </a:rPr>
              <a:t> </a:t>
            </a:r>
            <a:r>
              <a:rPr lang="en-US" sz="2400" err="1">
                <a:ea typeface="+mn-lt"/>
                <a:cs typeface="+mn-lt"/>
              </a:rPr>
              <a:t>îngrijirea</a:t>
            </a:r>
            <a:r>
              <a:rPr lang="en-US" sz="2400">
                <a:ea typeface="+mn-lt"/>
                <a:cs typeface="+mn-lt"/>
              </a:rPr>
              <a:t> </a:t>
            </a:r>
            <a:r>
              <a:rPr lang="en-US" sz="2400" err="1">
                <a:ea typeface="+mn-lt"/>
                <a:cs typeface="+mn-lt"/>
              </a:rPr>
              <a:t>sănătății</a:t>
            </a:r>
            <a:r>
              <a:rPr lang="en-US" sz="2400">
                <a:ea typeface="+mn-lt"/>
                <a:cs typeface="+mn-lt"/>
              </a:rPr>
              <a:t>.</a:t>
            </a:r>
          </a:p>
          <a:p>
            <a:r>
              <a:rPr lang="en-US" sz="2400" err="1">
                <a:ea typeface="+mn-lt"/>
                <a:cs typeface="+mn-lt"/>
              </a:rPr>
              <a:t>Indiferent</a:t>
            </a:r>
            <a:r>
              <a:rPr lang="en-US" sz="2400">
                <a:ea typeface="+mn-lt"/>
                <a:cs typeface="+mn-lt"/>
              </a:rPr>
              <a:t> de </a:t>
            </a:r>
            <a:r>
              <a:rPr lang="en-US" sz="2400" err="1">
                <a:ea typeface="+mn-lt"/>
                <a:cs typeface="+mn-lt"/>
              </a:rPr>
              <a:t>ramură</a:t>
            </a:r>
            <a:r>
              <a:rPr lang="en-US" sz="2400">
                <a:ea typeface="+mn-lt"/>
                <a:cs typeface="+mn-lt"/>
              </a:rPr>
              <a:t>, </a:t>
            </a:r>
            <a:r>
              <a:rPr lang="en-US" sz="2400" err="1">
                <a:ea typeface="+mn-lt"/>
                <a:cs typeface="+mn-lt"/>
              </a:rPr>
              <a:t>dezvoltarea</a:t>
            </a:r>
            <a:r>
              <a:rPr lang="en-US" sz="2400">
                <a:ea typeface="+mn-lt"/>
                <a:cs typeface="+mn-lt"/>
              </a:rPr>
              <a:t> AI </a:t>
            </a:r>
            <a:r>
              <a:rPr lang="en-US" sz="2400" err="1">
                <a:ea typeface="+mn-lt"/>
                <a:cs typeface="+mn-lt"/>
              </a:rPr>
              <a:t>în</a:t>
            </a:r>
            <a:r>
              <a:rPr lang="en-US" sz="2400">
                <a:ea typeface="+mn-lt"/>
                <a:cs typeface="+mn-lt"/>
              </a:rPr>
              <a:t> </a:t>
            </a:r>
            <a:r>
              <a:rPr lang="en-US" sz="2400" err="1">
                <a:ea typeface="+mn-lt"/>
                <a:cs typeface="+mn-lt"/>
              </a:rPr>
              <a:t>medicină</a:t>
            </a:r>
            <a:r>
              <a:rPr lang="en-US" sz="2400">
                <a:ea typeface="+mn-lt"/>
                <a:cs typeface="+mn-lt"/>
              </a:rPr>
              <a:t> </a:t>
            </a:r>
            <a:r>
              <a:rPr lang="en-US" sz="2400" err="1">
                <a:ea typeface="+mn-lt"/>
                <a:cs typeface="+mn-lt"/>
              </a:rPr>
              <a:t>ridică</a:t>
            </a:r>
            <a:r>
              <a:rPr lang="en-US" sz="2400">
                <a:ea typeface="+mn-lt"/>
                <a:cs typeface="+mn-lt"/>
              </a:rPr>
              <a:t> </a:t>
            </a:r>
            <a:r>
              <a:rPr lang="en-US" sz="2400" err="1">
                <a:ea typeface="+mn-lt"/>
                <a:cs typeface="+mn-lt"/>
              </a:rPr>
              <a:t>aceeași</a:t>
            </a:r>
            <a:r>
              <a:rPr lang="en-US" sz="2400">
                <a:ea typeface="+mn-lt"/>
                <a:cs typeface="+mn-lt"/>
              </a:rPr>
              <a:t> </a:t>
            </a:r>
            <a:r>
              <a:rPr lang="en-US" sz="2400" err="1">
                <a:ea typeface="+mn-lt"/>
                <a:cs typeface="+mn-lt"/>
              </a:rPr>
              <a:t>întrebare</a:t>
            </a:r>
            <a:r>
              <a:rPr lang="en-US" sz="2400">
                <a:ea typeface="+mn-lt"/>
                <a:cs typeface="+mn-lt"/>
              </a:rPr>
              <a:t>: care sunt </a:t>
            </a:r>
            <a:r>
              <a:rPr lang="en-US" sz="2400" err="1">
                <a:ea typeface="+mn-lt"/>
                <a:cs typeface="+mn-lt"/>
              </a:rPr>
              <a:t>limitele</a:t>
            </a:r>
            <a:r>
              <a:rPr lang="en-US" sz="2400">
                <a:ea typeface="+mn-lt"/>
                <a:cs typeface="+mn-lt"/>
              </a:rPr>
              <a:t> </a:t>
            </a:r>
            <a:r>
              <a:rPr lang="en-US" sz="2400" err="1">
                <a:ea typeface="+mn-lt"/>
                <a:cs typeface="+mn-lt"/>
              </a:rPr>
              <a:t>tehnice</a:t>
            </a:r>
            <a:r>
              <a:rPr lang="en-US" sz="2400">
                <a:ea typeface="+mn-lt"/>
                <a:cs typeface="+mn-lt"/>
              </a:rPr>
              <a:t> </a:t>
            </a:r>
            <a:r>
              <a:rPr lang="en-US" sz="2400" err="1">
                <a:ea typeface="+mn-lt"/>
                <a:cs typeface="+mn-lt"/>
              </a:rPr>
              <a:t>și</a:t>
            </a:r>
            <a:r>
              <a:rPr lang="en-US" sz="2400">
                <a:ea typeface="+mn-lt"/>
                <a:cs typeface="+mn-lt"/>
              </a:rPr>
              <a:t> </a:t>
            </a:r>
            <a:r>
              <a:rPr lang="en-US" sz="2400" err="1">
                <a:ea typeface="+mn-lt"/>
                <a:cs typeface="+mn-lt"/>
              </a:rPr>
              <a:t>etice</a:t>
            </a:r>
            <a:r>
              <a:rPr lang="en-US" sz="2400">
                <a:ea typeface="+mn-lt"/>
                <a:cs typeface="+mn-lt"/>
              </a:rPr>
              <a:t> ale </a:t>
            </a:r>
            <a:r>
              <a:rPr lang="en-US" sz="2400" err="1">
                <a:ea typeface="+mn-lt"/>
                <a:cs typeface="+mn-lt"/>
              </a:rPr>
              <a:t>unei</a:t>
            </a:r>
            <a:r>
              <a:rPr lang="en-US" sz="2400">
                <a:ea typeface="+mn-lt"/>
                <a:cs typeface="+mn-lt"/>
              </a:rPr>
              <a:t> </a:t>
            </a:r>
            <a:r>
              <a:rPr lang="en-US" sz="2400" err="1">
                <a:ea typeface="+mn-lt"/>
                <a:cs typeface="+mn-lt"/>
              </a:rPr>
              <a:t>astfel</a:t>
            </a:r>
            <a:r>
              <a:rPr lang="en-US" sz="2400">
                <a:ea typeface="+mn-lt"/>
                <a:cs typeface="+mn-lt"/>
              </a:rPr>
              <a:t> de </a:t>
            </a:r>
            <a:r>
              <a:rPr lang="en-US" sz="2400" err="1">
                <a:ea typeface="+mn-lt"/>
                <a:cs typeface="+mn-lt"/>
              </a:rPr>
              <a:t>tehnologii</a:t>
            </a:r>
            <a:r>
              <a:rPr lang="en-US" sz="2400">
                <a:ea typeface="+mn-lt"/>
                <a:cs typeface="+mn-lt"/>
              </a:rPr>
              <a:t>? </a:t>
            </a:r>
            <a:r>
              <a:rPr lang="en-US" sz="2400" err="1">
                <a:ea typeface="+mn-lt"/>
                <a:cs typeface="+mn-lt"/>
              </a:rPr>
              <a:t>Există</a:t>
            </a:r>
            <a:r>
              <a:rPr lang="en-US" sz="2400">
                <a:ea typeface="+mn-lt"/>
                <a:cs typeface="+mn-lt"/>
              </a:rPr>
              <a:t> </a:t>
            </a:r>
            <a:r>
              <a:rPr lang="en-US" sz="2400" err="1">
                <a:ea typeface="+mn-lt"/>
                <a:cs typeface="+mn-lt"/>
              </a:rPr>
              <a:t>aproape</a:t>
            </a:r>
            <a:r>
              <a:rPr lang="en-US" sz="2400">
                <a:ea typeface="+mn-lt"/>
                <a:cs typeface="+mn-lt"/>
              </a:rPr>
              <a:t> un </a:t>
            </a:r>
            <a:r>
              <a:rPr lang="en-US" sz="2400" err="1">
                <a:ea typeface="+mn-lt"/>
                <a:cs typeface="+mn-lt"/>
              </a:rPr>
              <a:t>consens</a:t>
            </a:r>
            <a:r>
              <a:rPr lang="en-US" sz="2400">
                <a:ea typeface="+mn-lt"/>
                <a:cs typeface="+mn-lt"/>
              </a:rPr>
              <a:t> </a:t>
            </a:r>
            <a:r>
              <a:rPr lang="en-US" sz="2400" err="1">
                <a:ea typeface="+mn-lt"/>
                <a:cs typeface="+mn-lt"/>
              </a:rPr>
              <a:t>în</a:t>
            </a:r>
            <a:r>
              <a:rPr lang="en-US" sz="2400">
                <a:ea typeface="+mn-lt"/>
                <a:cs typeface="+mn-lt"/>
              </a:rPr>
              <a:t> </a:t>
            </a:r>
            <a:r>
              <a:rPr lang="en-US" sz="2400" err="1">
                <a:ea typeface="+mn-lt"/>
                <a:cs typeface="+mn-lt"/>
              </a:rPr>
              <a:t>lumea</a:t>
            </a:r>
            <a:r>
              <a:rPr lang="en-US" sz="2400">
                <a:ea typeface="+mn-lt"/>
                <a:cs typeface="+mn-lt"/>
              </a:rPr>
              <a:t> </a:t>
            </a:r>
            <a:r>
              <a:rPr lang="en-US" sz="2400" err="1">
                <a:ea typeface="+mn-lt"/>
                <a:cs typeface="+mn-lt"/>
              </a:rPr>
              <a:t>medicală</a:t>
            </a:r>
            <a:r>
              <a:rPr lang="en-US" sz="2400">
                <a:ea typeface="+mn-lt"/>
                <a:cs typeface="+mn-lt"/>
              </a:rPr>
              <a:t> </a:t>
            </a:r>
            <a:r>
              <a:rPr lang="en-US" sz="2400" err="1">
                <a:ea typeface="+mn-lt"/>
                <a:cs typeface="+mn-lt"/>
              </a:rPr>
              <a:t>că</a:t>
            </a:r>
            <a:r>
              <a:rPr lang="en-US" sz="2400">
                <a:ea typeface="+mn-lt"/>
                <a:cs typeface="+mn-lt"/>
              </a:rPr>
              <a:t> </a:t>
            </a:r>
            <a:r>
              <a:rPr lang="en-US" sz="2400" err="1">
                <a:ea typeface="+mn-lt"/>
                <a:cs typeface="+mn-lt"/>
              </a:rPr>
              <a:t>problema</a:t>
            </a:r>
            <a:r>
              <a:rPr lang="en-US" sz="2400">
                <a:ea typeface="+mn-lt"/>
                <a:cs typeface="+mn-lt"/>
              </a:rPr>
              <a:t> </a:t>
            </a:r>
            <a:r>
              <a:rPr lang="en-US" sz="2400" err="1">
                <a:ea typeface="+mn-lt"/>
                <a:cs typeface="+mn-lt"/>
              </a:rPr>
              <a:t>esențială</a:t>
            </a:r>
            <a:r>
              <a:rPr lang="en-US" sz="2400">
                <a:ea typeface="+mn-lt"/>
                <a:cs typeface="+mn-lt"/>
              </a:rPr>
              <a:t> a </a:t>
            </a:r>
            <a:r>
              <a:rPr lang="en-US" sz="2400" err="1">
                <a:ea typeface="+mn-lt"/>
                <a:cs typeface="+mn-lt"/>
              </a:rPr>
              <a:t>utilizarii</a:t>
            </a:r>
            <a:r>
              <a:rPr lang="en-US" sz="2400">
                <a:ea typeface="+mn-lt"/>
                <a:cs typeface="+mn-lt"/>
              </a:rPr>
              <a:t> AI </a:t>
            </a:r>
            <a:r>
              <a:rPr lang="en-US" sz="2400" err="1">
                <a:ea typeface="+mn-lt"/>
                <a:cs typeface="+mn-lt"/>
              </a:rPr>
              <a:t>este</a:t>
            </a:r>
            <a:r>
              <a:rPr lang="en-US" sz="2400">
                <a:ea typeface="+mn-lt"/>
                <a:cs typeface="+mn-lt"/>
              </a:rPr>
              <a:t> </a:t>
            </a:r>
            <a:r>
              <a:rPr lang="en-US" sz="2400" err="1">
                <a:ea typeface="+mn-lt"/>
                <a:cs typeface="+mn-lt"/>
              </a:rPr>
              <a:t>cea</a:t>
            </a:r>
            <a:r>
              <a:rPr lang="en-US" sz="2400">
                <a:ea typeface="+mn-lt"/>
                <a:cs typeface="+mn-lt"/>
              </a:rPr>
              <a:t> a </a:t>
            </a:r>
            <a:r>
              <a:rPr lang="en-US" sz="2400" err="1">
                <a:ea typeface="+mn-lt"/>
                <a:cs typeface="+mn-lt"/>
              </a:rPr>
              <a:t>riscurilor</a:t>
            </a:r>
            <a:r>
              <a:rPr lang="en-US" sz="2400">
                <a:ea typeface="+mn-lt"/>
                <a:cs typeface="+mn-lt"/>
              </a:rPr>
              <a:t> </a:t>
            </a:r>
            <a:r>
              <a:rPr lang="en-US" sz="2400" err="1">
                <a:ea typeface="+mn-lt"/>
                <a:cs typeface="+mn-lt"/>
              </a:rPr>
              <a:t>etice</a:t>
            </a:r>
            <a:r>
              <a:rPr lang="en-US" sz="2400">
                <a:ea typeface="+mn-lt"/>
                <a:cs typeface="+mn-lt"/>
              </a:rPr>
              <a:t>, care </a:t>
            </a:r>
            <a:r>
              <a:rPr lang="en-US" sz="2400" err="1">
                <a:ea typeface="+mn-lt"/>
                <a:cs typeface="+mn-lt"/>
              </a:rPr>
              <a:t>afectează</a:t>
            </a:r>
            <a:r>
              <a:rPr lang="en-US" sz="2400">
                <a:ea typeface="+mn-lt"/>
                <a:cs typeface="+mn-lt"/>
              </a:rPr>
              <a:t> </a:t>
            </a:r>
            <a:r>
              <a:rPr lang="en-US" sz="2400" err="1">
                <a:ea typeface="+mn-lt"/>
                <a:cs typeface="+mn-lt"/>
              </a:rPr>
              <a:t>siguranța</a:t>
            </a:r>
            <a:r>
              <a:rPr lang="en-US" sz="2400">
                <a:ea typeface="+mn-lt"/>
                <a:cs typeface="+mn-lt"/>
              </a:rPr>
              <a:t> </a:t>
            </a:r>
            <a:r>
              <a:rPr lang="en-US" sz="2400" err="1">
                <a:ea typeface="+mn-lt"/>
                <a:cs typeface="+mn-lt"/>
              </a:rPr>
              <a:t>pacientului</a:t>
            </a:r>
            <a:r>
              <a:rPr lang="en-US" sz="2400">
                <a:ea typeface="+mn-lt"/>
                <a:cs typeface="+mn-lt"/>
              </a:rPr>
              <a:t>, </a:t>
            </a:r>
            <a:r>
              <a:rPr lang="en-US" sz="2400" err="1">
                <a:ea typeface="+mn-lt"/>
                <a:cs typeface="+mn-lt"/>
              </a:rPr>
              <a:t>autonomia</a:t>
            </a:r>
            <a:r>
              <a:rPr lang="en-US" sz="2400">
                <a:ea typeface="+mn-lt"/>
                <a:cs typeface="+mn-lt"/>
              </a:rPr>
              <a:t> </a:t>
            </a:r>
            <a:r>
              <a:rPr lang="en-US" sz="2400" err="1">
                <a:ea typeface="+mn-lt"/>
                <a:cs typeface="+mn-lt"/>
              </a:rPr>
              <a:t>persoanei</a:t>
            </a:r>
            <a:r>
              <a:rPr lang="en-US" sz="2400">
                <a:ea typeface="+mn-lt"/>
                <a:cs typeface="+mn-lt"/>
              </a:rPr>
              <a:t> (</a:t>
            </a:r>
            <a:r>
              <a:rPr lang="en-US" sz="2400" err="1">
                <a:ea typeface="+mn-lt"/>
                <a:cs typeface="+mn-lt"/>
              </a:rPr>
              <a:t>exprimată</a:t>
            </a:r>
            <a:r>
              <a:rPr lang="en-US" sz="2400">
                <a:ea typeface="+mn-lt"/>
                <a:cs typeface="+mn-lt"/>
              </a:rPr>
              <a:t> </a:t>
            </a:r>
            <a:r>
              <a:rPr lang="en-US" sz="2400" err="1">
                <a:ea typeface="+mn-lt"/>
                <a:cs typeface="+mn-lt"/>
              </a:rPr>
              <a:t>prin</a:t>
            </a:r>
            <a:r>
              <a:rPr lang="en-US" sz="2400">
                <a:ea typeface="+mn-lt"/>
                <a:cs typeface="+mn-lt"/>
              </a:rPr>
              <a:t> </a:t>
            </a:r>
            <a:r>
              <a:rPr lang="en-US" sz="2400" err="1">
                <a:ea typeface="+mn-lt"/>
                <a:cs typeface="+mn-lt"/>
              </a:rPr>
              <a:t>consimțământul</a:t>
            </a:r>
            <a:r>
              <a:rPr lang="en-US" sz="2400">
                <a:ea typeface="+mn-lt"/>
                <a:cs typeface="+mn-lt"/>
              </a:rPr>
              <a:t> </a:t>
            </a:r>
            <a:r>
              <a:rPr lang="en-US" sz="2400" err="1">
                <a:ea typeface="+mn-lt"/>
                <a:cs typeface="+mn-lt"/>
              </a:rPr>
              <a:t>informat</a:t>
            </a:r>
            <a:r>
              <a:rPr lang="en-US" sz="2400">
                <a:ea typeface="+mn-lt"/>
                <a:cs typeface="+mn-lt"/>
              </a:rPr>
              <a:t> </a:t>
            </a:r>
            <a:r>
              <a:rPr lang="en-US" sz="2400" err="1">
                <a:ea typeface="+mn-lt"/>
                <a:cs typeface="+mn-lt"/>
              </a:rPr>
              <a:t>și</a:t>
            </a:r>
            <a:r>
              <a:rPr lang="en-US" sz="2400">
                <a:ea typeface="+mn-lt"/>
                <a:cs typeface="+mn-lt"/>
              </a:rPr>
              <a:t> </a:t>
            </a:r>
            <a:r>
              <a:rPr lang="en-US" sz="2400" err="1">
                <a:ea typeface="+mn-lt"/>
                <a:cs typeface="+mn-lt"/>
              </a:rPr>
              <a:t>confidențialitate</a:t>
            </a:r>
            <a:r>
              <a:rPr lang="en-US" sz="2400">
                <a:ea typeface="+mn-lt"/>
                <a:cs typeface="+mn-lt"/>
              </a:rPr>
              <a:t>), </a:t>
            </a:r>
            <a:r>
              <a:rPr lang="en-US" sz="2400" err="1">
                <a:ea typeface="+mn-lt"/>
                <a:cs typeface="+mn-lt"/>
              </a:rPr>
              <a:t>protecția</a:t>
            </a:r>
            <a:r>
              <a:rPr lang="en-US" sz="2400">
                <a:ea typeface="+mn-lt"/>
                <a:cs typeface="+mn-lt"/>
              </a:rPr>
              <a:t> </a:t>
            </a:r>
            <a:r>
              <a:rPr lang="en-US" sz="2400" err="1">
                <a:ea typeface="+mn-lt"/>
                <a:cs typeface="+mn-lt"/>
              </a:rPr>
              <a:t>datelor</a:t>
            </a:r>
            <a:r>
              <a:rPr lang="en-US" sz="2400">
                <a:ea typeface="+mn-lt"/>
                <a:cs typeface="+mn-lt"/>
              </a:rPr>
              <a:t> </a:t>
            </a:r>
            <a:r>
              <a:rPr lang="en-US" sz="2400" err="1">
                <a:ea typeface="+mn-lt"/>
                <a:cs typeface="+mn-lt"/>
              </a:rPr>
              <a:t>personale</a:t>
            </a:r>
            <a:r>
              <a:rPr lang="en-US" sz="2400">
                <a:ea typeface="+mn-lt"/>
                <a:cs typeface="+mn-lt"/>
              </a:rPr>
              <a:t> etc.</a:t>
            </a:r>
          </a:p>
        </p:txBody>
      </p:sp>
    </p:spTree>
    <p:extLst>
      <p:ext uri="{BB962C8B-B14F-4D97-AF65-F5344CB8AC3E}">
        <p14:creationId xmlns:p14="http://schemas.microsoft.com/office/powerpoint/2010/main" val="2493688308"/>
      </p:ext>
    </p:extLst>
  </p:cSld>
  <p:clrMapOvr>
    <a:overrideClrMapping bg1="dk1" tx1="lt1" bg2="dk2" tx2="lt2" accent1="accent1" accent2="accent2" accent3="accent3" accent4="accent4" accent5="accent5" accent6="accent6" hlink="hlink" folHlink="folHlink"/>
  </p:clrMapOvr>
  <p:extLst>
    <p:ext uri="{6950BFC3-D8DA-4A85-94F7-54DA5524770B}">
      <p188:commentRel xmlns:p188="http://schemas.microsoft.com/office/powerpoint/2018/8/main" r:id="rId2"/>
    </p:ext>
  </p:extLs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3" descr="IBM Tries to Ease Customers' Qualms About Using Generative A.I. - The New  York Times">
            <a:extLst>
              <a:ext uri="{FF2B5EF4-FFF2-40B4-BE49-F238E27FC236}">
                <a16:creationId xmlns:a16="http://schemas.microsoft.com/office/drawing/2014/main" id="{F9DF1B23-E78F-6BE2-171C-F0DD9CEEFF9C}"/>
              </a:ext>
            </a:extLst>
          </p:cNvPr>
          <p:cNvPicPr>
            <a:picLocks noChangeAspect="1"/>
          </p:cNvPicPr>
          <p:nvPr/>
        </p:nvPicPr>
        <p:blipFill rotWithShape="1">
          <a:blip r:embed="rId3"/>
          <a:srcRect l="11227" r="15406" b="-1"/>
          <a:stretch/>
        </p:blipFill>
        <p:spPr>
          <a:xfrm>
            <a:off x="20" y="10"/>
            <a:ext cx="7537684" cy="6857990"/>
          </a:xfrm>
          <a:prstGeom prst="rect">
            <a:avLst/>
          </a:prstGeom>
        </p:spPr>
      </p:pic>
      <p:sp>
        <p:nvSpPr>
          <p:cNvPr id="16" name="Rectangle 15">
            <a:extLst>
              <a:ext uri="{FF2B5EF4-FFF2-40B4-BE49-F238E27FC236}">
                <a16:creationId xmlns:a16="http://schemas.microsoft.com/office/drawing/2014/main" id="{68D8C857-9447-4941-8520-9A44A926F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6740"/>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5B0D5B2-7C0D-B80F-370A-2B06EE71A9D1}"/>
              </a:ext>
            </a:extLst>
          </p:cNvPr>
          <p:cNvSpPr>
            <a:spLocks noGrp="1"/>
          </p:cNvSpPr>
          <p:nvPr>
            <p:ph idx="1"/>
          </p:nvPr>
        </p:nvSpPr>
        <p:spPr>
          <a:xfrm>
            <a:off x="7697988" y="284172"/>
            <a:ext cx="4353849" cy="6399898"/>
          </a:xfrm>
        </p:spPr>
        <p:txBody>
          <a:bodyPr vert="horz" lIns="91440" tIns="45720" rIns="91440" bIns="45720" rtlCol="0" anchor="ctr">
            <a:normAutofit/>
          </a:bodyPr>
          <a:lstStyle/>
          <a:p>
            <a:pPr>
              <a:lnSpc>
                <a:spcPct val="90000"/>
              </a:lnSpc>
            </a:pPr>
            <a:r>
              <a:rPr lang="en-US" err="1">
                <a:solidFill>
                  <a:srgbClr val="FFFFFF"/>
                </a:solidFill>
              </a:rPr>
              <a:t>În</a:t>
            </a:r>
            <a:r>
              <a:rPr lang="en-US">
                <a:solidFill>
                  <a:srgbClr val="FFFFFF"/>
                </a:solidFill>
              </a:rPr>
              <a:t> 2012, </a:t>
            </a:r>
            <a:r>
              <a:rPr lang="en-US" err="1">
                <a:solidFill>
                  <a:srgbClr val="FFFFFF"/>
                </a:solidFill>
              </a:rPr>
              <a:t>sistemul</a:t>
            </a:r>
            <a:r>
              <a:rPr lang="en-US">
                <a:solidFill>
                  <a:srgbClr val="FFFFFF"/>
                </a:solidFill>
              </a:rPr>
              <a:t> AI Watson (IBM), </a:t>
            </a:r>
            <a:r>
              <a:rPr lang="en-US" err="1">
                <a:solidFill>
                  <a:srgbClr val="FFFFFF"/>
                </a:solidFill>
              </a:rPr>
              <a:t>după</a:t>
            </a:r>
            <a:r>
              <a:rPr lang="en-US">
                <a:solidFill>
                  <a:srgbClr val="FFFFFF"/>
                </a:solidFill>
              </a:rPr>
              <a:t> o </a:t>
            </a:r>
            <a:r>
              <a:rPr lang="en-US" err="1">
                <a:solidFill>
                  <a:srgbClr val="FFFFFF"/>
                </a:solidFill>
              </a:rPr>
              <a:t>perioadă</a:t>
            </a:r>
            <a:r>
              <a:rPr lang="en-US">
                <a:solidFill>
                  <a:srgbClr val="FFFFFF"/>
                </a:solidFill>
              </a:rPr>
              <a:t> „de </a:t>
            </a:r>
            <a:r>
              <a:rPr lang="en-US" err="1">
                <a:solidFill>
                  <a:srgbClr val="FFFFFF"/>
                </a:solidFill>
              </a:rPr>
              <a:t>studiu</a:t>
            </a:r>
            <a:r>
              <a:rPr lang="en-US">
                <a:solidFill>
                  <a:srgbClr val="FFFFFF"/>
                </a:solidFill>
              </a:rPr>
              <a:t>” (ca student la </a:t>
            </a:r>
            <a:r>
              <a:rPr lang="en-US" err="1">
                <a:solidFill>
                  <a:srgbClr val="FFFFFF"/>
                </a:solidFill>
              </a:rPr>
              <a:t>medicină</a:t>
            </a:r>
            <a:r>
              <a:rPr lang="en-US">
                <a:solidFill>
                  <a:srgbClr val="FFFFFF"/>
                </a:solidFill>
              </a:rPr>
              <a:t> la Cleveland Clinic Lerner College of Medicine din Case Western Reserve University), a </a:t>
            </a:r>
            <a:r>
              <a:rPr lang="en-US" err="1">
                <a:solidFill>
                  <a:srgbClr val="FFFFFF"/>
                </a:solidFill>
              </a:rPr>
              <a:t>promovat</a:t>
            </a:r>
            <a:r>
              <a:rPr lang="en-US">
                <a:solidFill>
                  <a:srgbClr val="FFFFFF"/>
                </a:solidFill>
              </a:rPr>
              <a:t> </a:t>
            </a:r>
            <a:r>
              <a:rPr lang="en-US" err="1">
                <a:solidFill>
                  <a:srgbClr val="FFFFFF"/>
                </a:solidFill>
              </a:rPr>
              <a:t>examenul</a:t>
            </a:r>
            <a:r>
              <a:rPr lang="en-US">
                <a:solidFill>
                  <a:srgbClr val="FFFFFF"/>
                </a:solidFill>
              </a:rPr>
              <a:t> de </a:t>
            </a:r>
            <a:r>
              <a:rPr lang="en-US" err="1">
                <a:solidFill>
                  <a:srgbClr val="FFFFFF"/>
                </a:solidFill>
              </a:rPr>
              <a:t>autorizare</a:t>
            </a:r>
            <a:r>
              <a:rPr lang="en-US">
                <a:solidFill>
                  <a:srgbClr val="FFFFFF"/>
                </a:solidFill>
              </a:rPr>
              <a:t> a </a:t>
            </a:r>
            <a:r>
              <a:rPr lang="en-US" err="1">
                <a:solidFill>
                  <a:srgbClr val="FFFFFF"/>
                </a:solidFill>
              </a:rPr>
              <a:t>medicilor</a:t>
            </a:r>
            <a:r>
              <a:rPr lang="en-US">
                <a:solidFill>
                  <a:srgbClr val="FFFFFF"/>
                </a:solidFill>
              </a:rPr>
              <a:t> din SUA.</a:t>
            </a:r>
          </a:p>
          <a:p>
            <a:pPr>
              <a:lnSpc>
                <a:spcPct val="90000"/>
              </a:lnSpc>
            </a:pPr>
            <a:endParaRPr lang="en-US">
              <a:solidFill>
                <a:srgbClr val="FFFFFF"/>
              </a:solidFill>
            </a:endParaRPr>
          </a:p>
          <a:p>
            <a:pPr>
              <a:lnSpc>
                <a:spcPct val="90000"/>
              </a:lnSpc>
            </a:pPr>
            <a:r>
              <a:rPr lang="en-US">
                <a:solidFill>
                  <a:srgbClr val="FFFFFF"/>
                </a:solidFill>
              </a:rPr>
              <a:t>Ulterior, s-a </a:t>
            </a:r>
            <a:r>
              <a:rPr lang="en-US" err="1">
                <a:solidFill>
                  <a:srgbClr val="FFFFFF"/>
                </a:solidFill>
              </a:rPr>
              <a:t>dovedit</a:t>
            </a:r>
            <a:r>
              <a:rPr lang="en-US">
                <a:solidFill>
                  <a:srgbClr val="FFFFFF"/>
                </a:solidFill>
              </a:rPr>
              <a:t> </a:t>
            </a:r>
            <a:r>
              <a:rPr lang="en-US" err="1">
                <a:solidFill>
                  <a:srgbClr val="FFFFFF"/>
                </a:solidFill>
              </a:rPr>
              <a:t>că</a:t>
            </a:r>
            <a:r>
              <a:rPr lang="en-US">
                <a:solidFill>
                  <a:srgbClr val="FFFFFF"/>
                </a:solidFill>
              </a:rPr>
              <a:t> Watson </a:t>
            </a:r>
            <a:r>
              <a:rPr lang="en-US" err="1">
                <a:solidFill>
                  <a:srgbClr val="FFFFFF"/>
                </a:solidFill>
              </a:rPr>
              <a:t>utilizat</a:t>
            </a:r>
            <a:r>
              <a:rPr lang="en-US">
                <a:solidFill>
                  <a:srgbClr val="FFFFFF"/>
                </a:solidFill>
              </a:rPr>
              <a:t> </a:t>
            </a:r>
            <a:r>
              <a:rPr lang="en-US" err="1">
                <a:solidFill>
                  <a:srgbClr val="FFFFFF"/>
                </a:solidFill>
              </a:rPr>
              <a:t>în</a:t>
            </a:r>
            <a:r>
              <a:rPr lang="en-US">
                <a:solidFill>
                  <a:srgbClr val="FFFFFF"/>
                </a:solidFill>
              </a:rPr>
              <a:t> </a:t>
            </a:r>
            <a:r>
              <a:rPr lang="en-US" err="1">
                <a:solidFill>
                  <a:srgbClr val="FFFFFF"/>
                </a:solidFill>
              </a:rPr>
              <a:t>practica</a:t>
            </a:r>
            <a:r>
              <a:rPr lang="en-US">
                <a:solidFill>
                  <a:srgbClr val="FFFFFF"/>
                </a:solidFill>
              </a:rPr>
              <a:t> </a:t>
            </a:r>
            <a:r>
              <a:rPr lang="en-US" err="1">
                <a:solidFill>
                  <a:srgbClr val="FFFFFF"/>
                </a:solidFill>
              </a:rPr>
              <a:t>medicală</a:t>
            </a:r>
            <a:r>
              <a:rPr lang="en-US">
                <a:solidFill>
                  <a:srgbClr val="FFFFFF"/>
                </a:solidFill>
              </a:rPr>
              <a:t> (</a:t>
            </a:r>
            <a:r>
              <a:rPr lang="en-US" err="1">
                <a:solidFill>
                  <a:srgbClr val="FFFFFF"/>
                </a:solidFill>
              </a:rPr>
              <a:t>oncologie</a:t>
            </a:r>
            <a:r>
              <a:rPr lang="en-US">
                <a:solidFill>
                  <a:srgbClr val="FFFFFF"/>
                </a:solidFill>
              </a:rPr>
              <a:t>) </a:t>
            </a:r>
            <a:r>
              <a:rPr lang="en-US" err="1">
                <a:solidFill>
                  <a:srgbClr val="FFFFFF"/>
                </a:solidFill>
              </a:rPr>
              <a:t>recomandă</a:t>
            </a:r>
            <a:r>
              <a:rPr lang="en-US">
                <a:solidFill>
                  <a:srgbClr val="FFFFFF"/>
                </a:solidFill>
              </a:rPr>
              <a:t> </a:t>
            </a:r>
            <a:r>
              <a:rPr lang="en-US" err="1">
                <a:solidFill>
                  <a:srgbClr val="FFFFFF"/>
                </a:solidFill>
              </a:rPr>
              <a:t>adesea</a:t>
            </a:r>
            <a:r>
              <a:rPr lang="en-US">
                <a:solidFill>
                  <a:srgbClr val="FFFFFF"/>
                </a:solidFill>
              </a:rPr>
              <a:t> </a:t>
            </a:r>
            <a:r>
              <a:rPr lang="en-US" err="1">
                <a:solidFill>
                  <a:srgbClr val="FFFFFF"/>
                </a:solidFill>
              </a:rPr>
              <a:t>tratamente</a:t>
            </a:r>
            <a:r>
              <a:rPr lang="en-US">
                <a:solidFill>
                  <a:srgbClr val="FFFFFF"/>
                </a:solidFill>
              </a:rPr>
              <a:t> </a:t>
            </a:r>
            <a:r>
              <a:rPr lang="en-US" err="1">
                <a:solidFill>
                  <a:srgbClr val="FFFFFF"/>
                </a:solidFill>
              </a:rPr>
              <a:t>nesigure</a:t>
            </a:r>
            <a:r>
              <a:rPr lang="en-US">
                <a:solidFill>
                  <a:srgbClr val="FFFFFF"/>
                </a:solidFill>
              </a:rPr>
              <a:t> </a:t>
            </a:r>
            <a:r>
              <a:rPr lang="en-US" err="1">
                <a:solidFill>
                  <a:srgbClr val="FFFFFF"/>
                </a:solidFill>
              </a:rPr>
              <a:t>și</a:t>
            </a:r>
            <a:r>
              <a:rPr lang="en-US">
                <a:solidFill>
                  <a:srgbClr val="FFFFFF"/>
                </a:solidFill>
              </a:rPr>
              <a:t> </a:t>
            </a:r>
            <a:r>
              <a:rPr lang="en-US" err="1">
                <a:solidFill>
                  <a:srgbClr val="FFFFFF"/>
                </a:solidFill>
              </a:rPr>
              <a:t>incorecte</a:t>
            </a:r>
            <a:r>
              <a:rPr lang="en-US">
                <a:solidFill>
                  <a:srgbClr val="FFFFFF"/>
                </a:solidFill>
              </a:rPr>
              <a:t>, </a:t>
            </a:r>
            <a:r>
              <a:rPr lang="en-US" err="1">
                <a:solidFill>
                  <a:srgbClr val="FFFFFF"/>
                </a:solidFill>
              </a:rPr>
              <a:t>aceasta</a:t>
            </a:r>
            <a:r>
              <a:rPr lang="en-US">
                <a:solidFill>
                  <a:srgbClr val="FFFFFF"/>
                </a:solidFill>
              </a:rPr>
              <a:t> </a:t>
            </a:r>
            <a:r>
              <a:rPr lang="en-US" err="1">
                <a:solidFill>
                  <a:srgbClr val="FFFFFF"/>
                </a:solidFill>
              </a:rPr>
              <a:t>deoarece</a:t>
            </a:r>
            <a:r>
              <a:rPr lang="en-US">
                <a:solidFill>
                  <a:srgbClr val="FFFFFF"/>
                </a:solidFill>
              </a:rPr>
              <a:t> </a:t>
            </a:r>
            <a:r>
              <a:rPr lang="en-US" err="1">
                <a:solidFill>
                  <a:srgbClr val="FFFFFF"/>
                </a:solidFill>
              </a:rPr>
              <a:t>datele</a:t>
            </a:r>
            <a:r>
              <a:rPr lang="en-US">
                <a:solidFill>
                  <a:srgbClr val="FFFFFF"/>
                </a:solidFill>
              </a:rPr>
              <a:t> </a:t>
            </a:r>
            <a:r>
              <a:rPr lang="en-US" err="1">
                <a:solidFill>
                  <a:srgbClr val="FFFFFF"/>
                </a:solidFill>
              </a:rPr>
              <a:t>utilizate</a:t>
            </a:r>
            <a:r>
              <a:rPr lang="en-US">
                <a:solidFill>
                  <a:srgbClr val="FFFFFF"/>
                </a:solidFill>
              </a:rPr>
              <a:t> </a:t>
            </a:r>
            <a:r>
              <a:rPr lang="en-US" err="1">
                <a:solidFill>
                  <a:srgbClr val="FFFFFF"/>
                </a:solidFill>
              </a:rPr>
              <a:t>pentru</a:t>
            </a:r>
            <a:r>
              <a:rPr lang="en-US">
                <a:solidFill>
                  <a:srgbClr val="FFFFFF"/>
                </a:solidFill>
              </a:rPr>
              <a:t> </a:t>
            </a:r>
            <a:r>
              <a:rPr lang="en-US" err="1">
                <a:solidFill>
                  <a:srgbClr val="FFFFFF"/>
                </a:solidFill>
              </a:rPr>
              <a:t>antrenarea</a:t>
            </a:r>
            <a:r>
              <a:rPr lang="en-US">
                <a:solidFill>
                  <a:srgbClr val="FFFFFF"/>
                </a:solidFill>
              </a:rPr>
              <a:t> </a:t>
            </a:r>
            <a:r>
              <a:rPr lang="en-US" err="1">
                <a:solidFill>
                  <a:srgbClr val="FFFFFF"/>
                </a:solidFill>
              </a:rPr>
              <a:t>algoritmului</a:t>
            </a:r>
            <a:r>
              <a:rPr lang="en-US">
                <a:solidFill>
                  <a:srgbClr val="FFFFFF"/>
                </a:solidFill>
              </a:rPr>
              <a:t> </a:t>
            </a:r>
            <a:r>
              <a:rPr lang="en-US" err="1">
                <a:solidFill>
                  <a:srgbClr val="FFFFFF"/>
                </a:solidFill>
              </a:rPr>
              <a:t>lui</a:t>
            </a:r>
            <a:r>
              <a:rPr lang="en-US">
                <a:solidFill>
                  <a:srgbClr val="FFFFFF"/>
                </a:solidFill>
              </a:rPr>
              <a:t> Watson nu au </a:t>
            </a:r>
            <a:r>
              <a:rPr lang="en-US" err="1">
                <a:solidFill>
                  <a:srgbClr val="FFFFFF"/>
                </a:solidFill>
              </a:rPr>
              <a:t>fost</a:t>
            </a:r>
            <a:r>
              <a:rPr lang="en-US">
                <a:solidFill>
                  <a:srgbClr val="FFFFFF"/>
                </a:solidFill>
              </a:rPr>
              <a:t> de la </a:t>
            </a:r>
            <a:r>
              <a:rPr lang="en-US" err="1">
                <a:solidFill>
                  <a:srgbClr val="FFFFFF"/>
                </a:solidFill>
              </a:rPr>
              <a:t>pacienți</a:t>
            </a:r>
            <a:r>
              <a:rPr lang="en-US">
                <a:solidFill>
                  <a:srgbClr val="FFFFFF"/>
                </a:solidFill>
              </a:rPr>
              <a:t> </a:t>
            </a:r>
            <a:r>
              <a:rPr lang="en-US" err="1">
                <a:solidFill>
                  <a:srgbClr val="FFFFFF"/>
                </a:solidFill>
              </a:rPr>
              <a:t>reali</a:t>
            </a:r>
            <a:r>
              <a:rPr lang="en-US">
                <a:solidFill>
                  <a:srgbClr val="FFFFFF"/>
                </a:solidFill>
              </a:rPr>
              <a:t>, ci date (</a:t>
            </a:r>
            <a:r>
              <a:rPr lang="en-US" err="1">
                <a:solidFill>
                  <a:srgbClr val="FFFFFF"/>
                </a:solidFill>
              </a:rPr>
              <a:t>ipotetice</a:t>
            </a:r>
            <a:r>
              <a:rPr lang="en-US">
                <a:solidFill>
                  <a:srgbClr val="FFFFFF"/>
                </a:solidFill>
              </a:rPr>
              <a:t> </a:t>
            </a:r>
            <a:r>
              <a:rPr lang="en-US" err="1">
                <a:solidFill>
                  <a:srgbClr val="FFFFFF"/>
                </a:solidFill>
              </a:rPr>
              <a:t>și</a:t>
            </a:r>
            <a:r>
              <a:rPr lang="en-US">
                <a:solidFill>
                  <a:srgbClr val="FFFFFF"/>
                </a:solidFill>
              </a:rPr>
              <a:t> </a:t>
            </a:r>
            <a:r>
              <a:rPr lang="en-US" err="1">
                <a:solidFill>
                  <a:srgbClr val="FFFFFF"/>
                </a:solidFill>
              </a:rPr>
              <a:t>insuficiente</a:t>
            </a:r>
            <a:r>
              <a:rPr lang="en-US">
                <a:solidFill>
                  <a:srgbClr val="FFFFFF"/>
                </a:solidFill>
              </a:rPr>
              <a:t>) de la </a:t>
            </a:r>
            <a:r>
              <a:rPr lang="en-US" err="1">
                <a:solidFill>
                  <a:srgbClr val="FFFFFF"/>
                </a:solidFill>
              </a:rPr>
              <a:t>pacienți</a:t>
            </a:r>
            <a:r>
              <a:rPr lang="en-US">
                <a:solidFill>
                  <a:srgbClr val="FFFFFF"/>
                </a:solidFill>
              </a:rPr>
              <a:t> </a:t>
            </a:r>
            <a:r>
              <a:rPr lang="en-US" err="1">
                <a:solidFill>
                  <a:srgbClr val="FFFFFF"/>
                </a:solidFill>
              </a:rPr>
              <a:t>virtuali</a:t>
            </a:r>
            <a:r>
              <a:rPr lang="en-US">
                <a:solidFill>
                  <a:srgbClr val="FFFFFF"/>
                </a:solidFill>
              </a:rPr>
              <a:t>.</a:t>
            </a:r>
          </a:p>
          <a:p>
            <a:pPr marL="0" indent="0">
              <a:lnSpc>
                <a:spcPct val="90000"/>
              </a:lnSpc>
              <a:buNone/>
            </a:pPr>
            <a:endParaRPr lang="en-US">
              <a:solidFill>
                <a:srgbClr val="FFFFFF"/>
              </a:solidFill>
              <a:ea typeface="+mn-lt"/>
              <a:cs typeface="+mn-lt"/>
            </a:endParaRPr>
          </a:p>
          <a:p>
            <a:pPr>
              <a:lnSpc>
                <a:spcPct val="90000"/>
              </a:lnSpc>
            </a:pPr>
            <a:r>
              <a:rPr lang="en-US" err="1">
                <a:solidFill>
                  <a:srgbClr val="FFFFFF"/>
                </a:solidFill>
                <a:ea typeface="+mn-lt"/>
                <a:cs typeface="+mn-lt"/>
              </a:rPr>
              <a:t>Când</a:t>
            </a:r>
            <a:r>
              <a:rPr lang="en-US">
                <a:solidFill>
                  <a:srgbClr val="FFFFFF"/>
                </a:solidFill>
                <a:ea typeface="+mn-lt"/>
                <a:cs typeface="+mn-lt"/>
              </a:rPr>
              <a:t> </a:t>
            </a:r>
            <a:r>
              <a:rPr lang="en-US" err="1">
                <a:solidFill>
                  <a:srgbClr val="FFFFFF"/>
                </a:solidFill>
                <a:ea typeface="+mn-lt"/>
                <a:cs typeface="+mn-lt"/>
              </a:rPr>
              <a:t>inteligența</a:t>
            </a:r>
            <a:r>
              <a:rPr lang="en-US">
                <a:solidFill>
                  <a:srgbClr val="FFFFFF"/>
                </a:solidFill>
                <a:ea typeface="+mn-lt"/>
                <a:cs typeface="+mn-lt"/>
              </a:rPr>
              <a:t> </a:t>
            </a:r>
            <a:r>
              <a:rPr lang="en-US" err="1">
                <a:solidFill>
                  <a:srgbClr val="FFFFFF"/>
                </a:solidFill>
                <a:ea typeface="+mn-lt"/>
                <a:cs typeface="+mn-lt"/>
              </a:rPr>
              <a:t>artificială</a:t>
            </a:r>
            <a:r>
              <a:rPr lang="en-US">
                <a:solidFill>
                  <a:srgbClr val="FFFFFF"/>
                </a:solidFill>
                <a:ea typeface="+mn-lt"/>
                <a:cs typeface="+mn-lt"/>
              </a:rPr>
              <a:t> </a:t>
            </a:r>
            <a:r>
              <a:rPr lang="en-US" err="1">
                <a:solidFill>
                  <a:srgbClr val="FFFFFF"/>
                </a:solidFill>
                <a:ea typeface="+mn-lt"/>
                <a:cs typeface="+mn-lt"/>
              </a:rPr>
              <a:t>medicală</a:t>
            </a:r>
            <a:r>
              <a:rPr lang="en-US">
                <a:solidFill>
                  <a:srgbClr val="FFFFFF"/>
                </a:solidFill>
                <a:ea typeface="+mn-lt"/>
                <a:cs typeface="+mn-lt"/>
              </a:rPr>
              <a:t> merge prost, </a:t>
            </a:r>
            <a:r>
              <a:rPr lang="en-US" err="1">
                <a:solidFill>
                  <a:srgbClr val="FFFFFF"/>
                </a:solidFill>
                <a:ea typeface="+mn-lt"/>
                <a:cs typeface="+mn-lt"/>
              </a:rPr>
              <a:t>poate</a:t>
            </a:r>
            <a:r>
              <a:rPr lang="en-US">
                <a:solidFill>
                  <a:srgbClr val="FFFFFF"/>
                </a:solidFill>
                <a:ea typeface="+mn-lt"/>
                <a:cs typeface="+mn-lt"/>
              </a:rPr>
              <a:t> </a:t>
            </a:r>
            <a:r>
              <a:rPr lang="en-US" err="1">
                <a:solidFill>
                  <a:srgbClr val="FFFFFF"/>
                </a:solidFill>
                <a:ea typeface="+mn-lt"/>
                <a:cs typeface="+mn-lt"/>
              </a:rPr>
              <a:t>provoca</a:t>
            </a:r>
            <a:r>
              <a:rPr lang="en-US">
                <a:solidFill>
                  <a:srgbClr val="FFFFFF"/>
                </a:solidFill>
                <a:ea typeface="+mn-lt"/>
                <a:cs typeface="+mn-lt"/>
              </a:rPr>
              <a:t> </a:t>
            </a:r>
            <a:r>
              <a:rPr lang="en-US" err="1">
                <a:solidFill>
                  <a:srgbClr val="FFFFFF"/>
                </a:solidFill>
                <a:ea typeface="+mn-lt"/>
                <a:cs typeface="+mn-lt"/>
              </a:rPr>
              <a:t>vătămări</a:t>
            </a:r>
            <a:r>
              <a:rPr lang="en-US">
                <a:solidFill>
                  <a:srgbClr val="FFFFFF"/>
                </a:solidFill>
                <a:ea typeface="+mn-lt"/>
                <a:cs typeface="+mn-lt"/>
              </a:rPr>
              <a:t> grave </a:t>
            </a:r>
            <a:r>
              <a:rPr lang="en-US" err="1">
                <a:solidFill>
                  <a:srgbClr val="FFFFFF"/>
                </a:solidFill>
                <a:ea typeface="+mn-lt"/>
                <a:cs typeface="+mn-lt"/>
              </a:rPr>
              <a:t>oamenilor</a:t>
            </a:r>
            <a:r>
              <a:rPr lang="en-US">
                <a:solidFill>
                  <a:srgbClr val="FFFFFF"/>
                </a:solidFill>
                <a:ea typeface="+mn-lt"/>
                <a:cs typeface="+mn-lt"/>
              </a:rPr>
              <a:t>.</a:t>
            </a:r>
            <a:endParaRPr lang="en-US">
              <a:solidFill>
                <a:srgbClr val="FFFFFF"/>
              </a:solidFill>
            </a:endParaRPr>
          </a:p>
        </p:txBody>
      </p:sp>
    </p:spTree>
    <p:extLst>
      <p:ext uri="{BB962C8B-B14F-4D97-AF65-F5344CB8AC3E}">
        <p14:creationId xmlns:p14="http://schemas.microsoft.com/office/powerpoint/2010/main" val="1345801163"/>
      </p:ext>
    </p:extLst>
  </p:cSld>
  <p:clrMapOvr>
    <a:overrideClrMapping bg1="dk1" tx1="lt1" bg2="dk2" tx2="lt2" accent1="accent1" accent2="accent2" accent3="accent3" accent4="accent4" accent5="accent5" accent6="accent6" hlink="hlink" folHlink="folHlink"/>
  </p:clrMapOvr>
  <p:extLst>
    <p:ext uri="{6950BFC3-D8DA-4A85-94F7-54DA5524770B}">
      <p188:commentRel xmlns:p188="http://schemas.microsoft.com/office/powerpoint/2018/8/main" r:id="rId2"/>
    </p:ext>
  </p:extLs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81" name="Rectangle 80">
            <a:extLst>
              <a:ext uri="{FF2B5EF4-FFF2-40B4-BE49-F238E27FC236}">
                <a16:creationId xmlns:a16="http://schemas.microsoft.com/office/drawing/2014/main" id="{930BC020-BDBF-49EB-9898-BAB5BF559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0" y="-2"/>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64950C64-5D81-40F1-9601-8BA0D63BAE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0" y="3429000"/>
            <a:ext cx="12192000" cy="3429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6D63F2-6C58-A4EB-F4E6-77104F9A2956}"/>
              </a:ext>
            </a:extLst>
          </p:cNvPr>
          <p:cNvSpPr>
            <a:spLocks noGrp="1" noRot="1" noMove="1" noResize="1" noEditPoints="1" noAdjustHandles="1" noChangeArrowheads="1" noChangeShapeType="1"/>
          </p:cNvSpPr>
          <p:nvPr>
            <p:ph type="title"/>
          </p:nvPr>
        </p:nvSpPr>
        <p:spPr>
          <a:xfrm>
            <a:off x="2014194" y="3610504"/>
            <a:ext cx="8163611" cy="855406"/>
          </a:xfrm>
          <a:noFill/>
          <a:ln>
            <a:solidFill>
              <a:schemeClr val="bg1"/>
            </a:solidFill>
          </a:ln>
        </p:spPr>
        <p:txBody>
          <a:bodyPr>
            <a:normAutofit/>
          </a:bodyPr>
          <a:lstStyle/>
          <a:p>
            <a:r>
              <a:rPr lang="en-US" sz="2400" err="1">
                <a:solidFill>
                  <a:schemeClr val="bg1"/>
                </a:solidFill>
              </a:rPr>
              <a:t>Etica</a:t>
            </a:r>
            <a:r>
              <a:rPr lang="en-US" sz="2400">
                <a:solidFill>
                  <a:schemeClr val="bg1"/>
                </a:solidFill>
              </a:rPr>
              <a:t> ai </a:t>
            </a:r>
            <a:r>
              <a:rPr lang="ro-RO" sz="2400">
                <a:solidFill>
                  <a:schemeClr val="bg1"/>
                </a:solidFill>
              </a:rPr>
              <a:t>ș</a:t>
            </a:r>
            <a:r>
              <a:rPr lang="en-US" sz="2400" err="1">
                <a:solidFill>
                  <a:schemeClr val="bg1"/>
                </a:solidFill>
              </a:rPr>
              <a:t>i</a:t>
            </a:r>
            <a:r>
              <a:rPr lang="en-US" sz="2400">
                <a:solidFill>
                  <a:schemeClr val="bg1"/>
                </a:solidFill>
              </a:rPr>
              <a:t> pia</a:t>
            </a:r>
            <a:r>
              <a:rPr lang="ro-RO" sz="2400">
                <a:solidFill>
                  <a:schemeClr val="bg1"/>
                </a:solidFill>
              </a:rPr>
              <a:t>Ț</a:t>
            </a:r>
            <a:r>
              <a:rPr lang="en-US" sz="2400">
                <a:solidFill>
                  <a:schemeClr val="bg1"/>
                </a:solidFill>
              </a:rPr>
              <a:t>a </a:t>
            </a:r>
            <a:r>
              <a:rPr lang="en-US" sz="2400" err="1">
                <a:solidFill>
                  <a:schemeClr val="bg1"/>
                </a:solidFill>
              </a:rPr>
              <a:t>muncii</a:t>
            </a:r>
            <a:endParaRPr lang="en-US" sz="2400">
              <a:solidFill>
                <a:schemeClr val="bg1"/>
              </a:solidFill>
            </a:endParaRPr>
          </a:p>
        </p:txBody>
      </p:sp>
      <p:pic>
        <p:nvPicPr>
          <p:cNvPr id="6" name="Picture 5" descr="A person walking past a robot&#10;&#10;Description automatically generated">
            <a:extLst>
              <a:ext uri="{FF2B5EF4-FFF2-40B4-BE49-F238E27FC236}">
                <a16:creationId xmlns:a16="http://schemas.microsoft.com/office/drawing/2014/main" id="{2D93144F-FE4B-19B5-6D61-DC8C637172AE}"/>
              </a:ext>
            </a:extLst>
          </p:cNvPr>
          <p:cNvPicPr>
            <a:picLocks noGrp="1" noRot="1" noChangeAspect="1" noMove="1" noResize="1" noEditPoints="1" noAdjustHandles="1" noChangeArrowheads="1" noChangeShapeType="1" noCrop="1"/>
          </p:cNvPicPr>
          <p:nvPr/>
        </p:nvPicPr>
        <p:blipFill rotWithShape="1">
          <a:blip r:embed="rId4"/>
          <a:srcRect t="24319" b="5368"/>
          <a:stretch/>
        </p:blipFill>
        <p:spPr>
          <a:xfrm>
            <a:off x="20" y="-2"/>
            <a:ext cx="12191980" cy="3429000"/>
          </a:xfrm>
          <a:prstGeom prst="rect">
            <a:avLst/>
          </a:prstGeom>
        </p:spPr>
      </p:pic>
      <p:sp>
        <p:nvSpPr>
          <p:cNvPr id="3" name="Content Placeholder 2">
            <a:extLst>
              <a:ext uri="{FF2B5EF4-FFF2-40B4-BE49-F238E27FC236}">
                <a16:creationId xmlns:a16="http://schemas.microsoft.com/office/drawing/2014/main" id="{06E567DA-4DB9-EBF4-436F-48692B1A2CC8}"/>
              </a:ext>
            </a:extLst>
          </p:cNvPr>
          <p:cNvSpPr>
            <a:spLocks noGrp="1" noRot="1" noMove="1" noResize="1" noEditPoints="1" noAdjustHandles="1" noChangeArrowheads="1" noChangeShapeType="1"/>
          </p:cNvSpPr>
          <p:nvPr>
            <p:ph idx="1"/>
          </p:nvPr>
        </p:nvSpPr>
        <p:spPr>
          <a:xfrm>
            <a:off x="2014194" y="4738309"/>
            <a:ext cx="8289303" cy="1847290"/>
          </a:xfrm>
        </p:spPr>
        <p:txBody>
          <a:bodyPr>
            <a:normAutofit/>
          </a:bodyPr>
          <a:lstStyle/>
          <a:p>
            <a:r>
              <a:rPr lang="en-US" err="1">
                <a:solidFill>
                  <a:schemeClr val="bg1"/>
                </a:solidFill>
              </a:rPr>
              <a:t>Automatizarea</a:t>
            </a:r>
            <a:r>
              <a:rPr lang="en-US">
                <a:solidFill>
                  <a:schemeClr val="bg1"/>
                </a:solidFill>
              </a:rPr>
              <a:t> </a:t>
            </a:r>
            <a:r>
              <a:rPr lang="en-US" err="1">
                <a:solidFill>
                  <a:schemeClr val="bg1"/>
                </a:solidFill>
              </a:rPr>
              <a:t>și</a:t>
            </a:r>
            <a:r>
              <a:rPr lang="en-US">
                <a:solidFill>
                  <a:schemeClr val="bg1"/>
                </a:solidFill>
              </a:rPr>
              <a:t> </a:t>
            </a:r>
            <a:r>
              <a:rPr lang="en-US" err="1">
                <a:solidFill>
                  <a:schemeClr val="bg1"/>
                </a:solidFill>
              </a:rPr>
              <a:t>roboții</a:t>
            </a:r>
            <a:r>
              <a:rPr lang="en-US">
                <a:solidFill>
                  <a:schemeClr val="bg1"/>
                </a:solidFill>
              </a:rPr>
              <a:t> sunt tot </a:t>
            </a:r>
            <a:r>
              <a:rPr lang="en-US" err="1">
                <a:solidFill>
                  <a:schemeClr val="bg1"/>
                </a:solidFill>
              </a:rPr>
              <a:t>mai</a:t>
            </a:r>
            <a:r>
              <a:rPr lang="en-US">
                <a:solidFill>
                  <a:schemeClr val="bg1"/>
                </a:solidFill>
              </a:rPr>
              <a:t> </a:t>
            </a:r>
            <a:r>
              <a:rPr lang="en-US" err="1">
                <a:solidFill>
                  <a:schemeClr val="bg1"/>
                </a:solidFill>
              </a:rPr>
              <a:t>prezenți</a:t>
            </a:r>
            <a:r>
              <a:rPr lang="en-US">
                <a:solidFill>
                  <a:schemeClr val="bg1"/>
                </a:solidFill>
              </a:rPr>
              <a:t> </a:t>
            </a:r>
            <a:r>
              <a:rPr lang="en-US" err="1">
                <a:solidFill>
                  <a:schemeClr val="bg1"/>
                </a:solidFill>
              </a:rPr>
              <a:t>în</a:t>
            </a:r>
            <a:r>
              <a:rPr lang="en-US">
                <a:solidFill>
                  <a:schemeClr val="bg1"/>
                </a:solidFill>
              </a:rPr>
              <a:t> diverse </a:t>
            </a:r>
            <a:r>
              <a:rPr lang="en-US" err="1">
                <a:solidFill>
                  <a:schemeClr val="bg1"/>
                </a:solidFill>
              </a:rPr>
              <a:t>sectoare</a:t>
            </a:r>
            <a:r>
              <a:rPr lang="en-US">
                <a:solidFill>
                  <a:schemeClr val="bg1"/>
                </a:solidFill>
              </a:rPr>
              <a:t> de </a:t>
            </a:r>
            <a:r>
              <a:rPr lang="en-US" err="1">
                <a:solidFill>
                  <a:schemeClr val="bg1"/>
                </a:solidFill>
              </a:rPr>
              <a:t>munc</a:t>
            </a:r>
            <a:r>
              <a:rPr lang="ro-RO">
                <a:solidFill>
                  <a:schemeClr val="bg1"/>
                </a:solidFill>
              </a:rPr>
              <a:t>ă.</a:t>
            </a:r>
          </a:p>
          <a:p>
            <a:r>
              <a:rPr lang="it-IT">
                <a:solidFill>
                  <a:schemeClr val="bg1"/>
                </a:solidFill>
              </a:rPr>
              <a:t>Introducerea rapidă a tehnologiilor AI poate duce la </a:t>
            </a:r>
            <a:r>
              <a:rPr lang="it-IT">
                <a:solidFill>
                  <a:schemeClr val="accent3">
                    <a:lumMod val="60000"/>
                    <a:lumOff val="40000"/>
                  </a:schemeClr>
                </a:solidFill>
              </a:rPr>
              <a:t>incertitudine</a:t>
            </a:r>
            <a:r>
              <a:rPr lang="it-IT">
                <a:solidFill>
                  <a:schemeClr val="bg1"/>
                </a:solidFill>
              </a:rPr>
              <a:t> și </a:t>
            </a:r>
            <a:r>
              <a:rPr lang="it-IT">
                <a:solidFill>
                  <a:schemeClr val="accent3">
                    <a:lumMod val="60000"/>
                    <a:lumOff val="40000"/>
                  </a:schemeClr>
                </a:solidFill>
              </a:rPr>
              <a:t>anxietate</a:t>
            </a:r>
            <a:r>
              <a:rPr lang="it-IT">
                <a:solidFill>
                  <a:schemeClr val="bg1"/>
                </a:solidFill>
              </a:rPr>
              <a:t> în rândul forței de muncă</a:t>
            </a:r>
          </a:p>
          <a:p>
            <a:r>
              <a:rPr lang="ro-RO">
                <a:solidFill>
                  <a:schemeClr val="bg1"/>
                </a:solidFill>
              </a:rPr>
              <a:t>Istoric, a</a:t>
            </a:r>
            <a:r>
              <a:rPr lang="it-IT">
                <a:solidFill>
                  <a:schemeClr val="bg1"/>
                </a:solidFill>
              </a:rPr>
              <a:t>vansurile tehnologice au transformat natura muncii, în loc să elimine complet locurile de muncă</a:t>
            </a:r>
          </a:p>
          <a:p>
            <a:endParaRPr lang="ro-RO">
              <a:solidFill>
                <a:schemeClr val="bg1"/>
              </a:solidFill>
            </a:endParaRPr>
          </a:p>
          <a:p>
            <a:endParaRPr lang="ro-RO">
              <a:solidFill>
                <a:schemeClr val="bg1"/>
              </a:solidFill>
            </a:endParaRPr>
          </a:p>
        </p:txBody>
      </p:sp>
    </p:spTree>
    <p:extLst>
      <p:ext uri="{BB962C8B-B14F-4D97-AF65-F5344CB8AC3E}">
        <p14:creationId xmlns:p14="http://schemas.microsoft.com/office/powerpoint/2010/main" val="163886891"/>
      </p:ext>
    </p:extLst>
  </p:cSld>
  <p:clrMapOvr>
    <a:masterClrMapping/>
  </p:clrMapOvr>
  <p:extLst>
    <p:ext uri="{6950BFC3-D8DA-4A85-94F7-54DA5524770B}">
      <p188:commentRel xmlns:p188="http://schemas.microsoft.com/office/powerpoint/2018/8/main" r:id="rId3"/>
    </p:ext>
  </p:extLs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343EE4E4-4F6E-4D0C-8241-7422485C59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9085"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F03726-3D5B-D201-F389-3F6BDAB7BEC0}"/>
              </a:ext>
            </a:extLst>
          </p:cNvPr>
          <p:cNvSpPr>
            <a:spLocks noGrp="1" noRot="1" noMove="1" noResize="1" noEditPoints="1" noAdjustHandles="1" noChangeArrowheads="1" noChangeShapeType="1"/>
          </p:cNvSpPr>
          <p:nvPr>
            <p:ph type="title"/>
          </p:nvPr>
        </p:nvSpPr>
        <p:spPr>
          <a:xfrm>
            <a:off x="6923757" y="806357"/>
            <a:ext cx="4475892" cy="1188720"/>
          </a:xfrm>
          <a:solidFill>
            <a:srgbClr val="FFFFFF"/>
          </a:solidFill>
          <a:ln>
            <a:solidFill>
              <a:srgbClr val="404040"/>
            </a:solidFill>
          </a:ln>
        </p:spPr>
        <p:txBody>
          <a:bodyPr>
            <a:normAutofit/>
          </a:bodyPr>
          <a:lstStyle/>
          <a:p>
            <a:r>
              <a:rPr lang="ro-RO" sz="2600"/>
              <a:t>Dislocarea locurilor de muncă</a:t>
            </a:r>
            <a:endParaRPr lang="en-US" sz="2600"/>
          </a:p>
        </p:txBody>
      </p:sp>
      <p:sp>
        <p:nvSpPr>
          <p:cNvPr id="24" name="Rectangle 23">
            <a:extLst>
              <a:ext uri="{FF2B5EF4-FFF2-40B4-BE49-F238E27FC236}">
                <a16:creationId xmlns:a16="http://schemas.microsoft.com/office/drawing/2014/main" id="{39CDFF21-67C6-4C4C-9A1C-C7726D3D3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966"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5" name="Rectangle 24">
            <a:extLst>
              <a:ext uri="{FF2B5EF4-FFF2-40B4-BE49-F238E27FC236}">
                <a16:creationId xmlns:a16="http://schemas.microsoft.com/office/drawing/2014/main" id="{E98F8D60-BC6F-4B41-9481-5F49C96A10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1520" y="806357"/>
            <a:ext cx="451126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4B0EF40-6950-C9F4-EBEA-545EED794AD2}"/>
              </a:ext>
            </a:extLst>
          </p:cNvPr>
          <p:cNvPicPr>
            <a:picLocks noChangeAspect="1"/>
          </p:cNvPicPr>
          <p:nvPr/>
        </p:nvPicPr>
        <p:blipFill rotWithShape="1">
          <a:blip r:embed="rId4"/>
          <a:srcRect l="17570" r="18392"/>
          <a:stretch/>
        </p:blipFill>
        <p:spPr>
          <a:xfrm>
            <a:off x="801519" y="1722387"/>
            <a:ext cx="4511265" cy="3381461"/>
          </a:xfrm>
          <a:prstGeom prst="rect">
            <a:avLst/>
          </a:prstGeom>
        </p:spPr>
      </p:pic>
      <p:sp>
        <p:nvSpPr>
          <p:cNvPr id="3" name="Content Placeholder 2">
            <a:extLst>
              <a:ext uri="{FF2B5EF4-FFF2-40B4-BE49-F238E27FC236}">
                <a16:creationId xmlns:a16="http://schemas.microsoft.com/office/drawing/2014/main" id="{9D199F87-DBC8-F323-E332-06FB7C5EB7D6}"/>
              </a:ext>
            </a:extLst>
          </p:cNvPr>
          <p:cNvSpPr>
            <a:spLocks noGrp="1"/>
          </p:cNvSpPr>
          <p:nvPr>
            <p:ph idx="1"/>
          </p:nvPr>
        </p:nvSpPr>
        <p:spPr>
          <a:xfrm>
            <a:off x="6923757" y="2243579"/>
            <a:ext cx="4611277" cy="4147793"/>
          </a:xfrm>
        </p:spPr>
        <p:txBody>
          <a:bodyPr>
            <a:normAutofit/>
          </a:bodyPr>
          <a:lstStyle/>
          <a:p>
            <a:pPr>
              <a:buClr>
                <a:schemeClr val="bg1"/>
              </a:buClr>
            </a:pPr>
            <a:r>
              <a:rPr lang="en-US">
                <a:solidFill>
                  <a:srgbClr val="FFFFFF"/>
                </a:solidFill>
              </a:rPr>
              <a:t>Sc</a:t>
            </a:r>
            <a:r>
              <a:rPr lang="ro-RO">
                <a:solidFill>
                  <a:srgbClr val="FFFFFF"/>
                </a:solidFill>
              </a:rPr>
              <a:t>ădere a cererii de muncă umană </a:t>
            </a:r>
          </a:p>
          <a:p>
            <a:pPr>
              <a:buClr>
                <a:schemeClr val="bg1"/>
              </a:buClr>
            </a:pPr>
            <a:r>
              <a:rPr lang="ro-RO">
                <a:solidFill>
                  <a:srgbClr val="FFFFFF"/>
                </a:solidFill>
              </a:rPr>
              <a:t>L</a:t>
            </a:r>
            <a:r>
              <a:rPr lang="en-US" err="1">
                <a:solidFill>
                  <a:srgbClr val="FFFFFF"/>
                </a:solidFill>
              </a:rPr>
              <a:t>ucr</a:t>
            </a:r>
            <a:r>
              <a:rPr lang="ro-RO">
                <a:solidFill>
                  <a:srgbClr val="FFFFFF"/>
                </a:solidFill>
              </a:rPr>
              <a:t>ătorii cu calificări scăzute</a:t>
            </a:r>
            <a:endParaRPr lang="en-US">
              <a:solidFill>
                <a:srgbClr val="FFFFFF"/>
              </a:solidFill>
            </a:endParaRPr>
          </a:p>
          <a:p>
            <a:pPr>
              <a:buClr>
                <a:schemeClr val="bg1"/>
              </a:buClr>
            </a:pPr>
            <a:endParaRPr lang="en-US">
              <a:solidFill>
                <a:srgbClr val="FFFFFF"/>
              </a:solidFill>
            </a:endParaRPr>
          </a:p>
          <a:p>
            <a:pPr>
              <a:buClr>
                <a:schemeClr val="bg1"/>
              </a:buClr>
            </a:pPr>
            <a:r>
              <a:rPr lang="en-US" err="1">
                <a:solidFill>
                  <a:srgbClr val="FFFFFF"/>
                </a:solidFill>
              </a:rPr>
              <a:t>Automatizarea</a:t>
            </a:r>
            <a:r>
              <a:rPr lang="en-US">
                <a:solidFill>
                  <a:srgbClr val="FFFFFF"/>
                </a:solidFill>
              </a:rPr>
              <a:t> </a:t>
            </a:r>
            <a:r>
              <a:rPr lang="en-US" err="1">
                <a:solidFill>
                  <a:srgbClr val="FFFFFF"/>
                </a:solidFill>
              </a:rPr>
              <a:t>în</a:t>
            </a:r>
            <a:r>
              <a:rPr lang="en-US">
                <a:solidFill>
                  <a:srgbClr val="FFFFFF"/>
                </a:solidFill>
              </a:rPr>
              <a:t> </a:t>
            </a:r>
            <a:r>
              <a:rPr lang="en-US" err="1">
                <a:solidFill>
                  <a:srgbClr val="FFFFFF"/>
                </a:solidFill>
              </a:rPr>
              <a:t>Industria</a:t>
            </a:r>
            <a:r>
              <a:rPr lang="en-US">
                <a:solidFill>
                  <a:srgbClr val="FFFFFF"/>
                </a:solidFill>
              </a:rPr>
              <a:t> </a:t>
            </a:r>
            <a:r>
              <a:rPr lang="en-US" err="1">
                <a:solidFill>
                  <a:srgbClr val="FFFFFF"/>
                </a:solidFill>
              </a:rPr>
              <a:t>Manufacturieră</a:t>
            </a:r>
            <a:endParaRPr lang="en-US">
              <a:solidFill>
                <a:srgbClr val="FFFFFF"/>
              </a:solidFill>
            </a:endParaRPr>
          </a:p>
          <a:p>
            <a:pPr>
              <a:buClr>
                <a:schemeClr val="bg1"/>
              </a:buClr>
            </a:pPr>
            <a:r>
              <a:rPr lang="en-US" err="1">
                <a:solidFill>
                  <a:srgbClr val="FFFFFF"/>
                </a:solidFill>
              </a:rPr>
              <a:t>Digitalizarea</a:t>
            </a:r>
            <a:r>
              <a:rPr lang="en-US">
                <a:solidFill>
                  <a:srgbClr val="FFFFFF"/>
                </a:solidFill>
              </a:rPr>
              <a:t> </a:t>
            </a:r>
            <a:r>
              <a:rPr lang="en-US" err="1">
                <a:solidFill>
                  <a:srgbClr val="FFFFFF"/>
                </a:solidFill>
              </a:rPr>
              <a:t>în</a:t>
            </a:r>
            <a:r>
              <a:rPr lang="en-US">
                <a:solidFill>
                  <a:srgbClr val="FFFFFF"/>
                </a:solidFill>
              </a:rPr>
              <a:t> </a:t>
            </a:r>
            <a:r>
              <a:rPr lang="en-US" err="1">
                <a:solidFill>
                  <a:srgbClr val="FFFFFF"/>
                </a:solidFill>
              </a:rPr>
              <a:t>Sectorul</a:t>
            </a:r>
            <a:r>
              <a:rPr lang="en-US">
                <a:solidFill>
                  <a:srgbClr val="FFFFFF"/>
                </a:solidFill>
              </a:rPr>
              <a:t> </a:t>
            </a:r>
            <a:r>
              <a:rPr lang="en-US" err="1">
                <a:solidFill>
                  <a:srgbClr val="FFFFFF"/>
                </a:solidFill>
              </a:rPr>
              <a:t>Serviciilor</a:t>
            </a:r>
            <a:r>
              <a:rPr lang="ro-RO">
                <a:solidFill>
                  <a:srgbClr val="FFFFFF"/>
                </a:solidFill>
              </a:rPr>
              <a:t>, Departamentele</a:t>
            </a:r>
            <a:r>
              <a:rPr lang="en-US">
                <a:solidFill>
                  <a:srgbClr val="FFFFFF"/>
                </a:solidFill>
              </a:rPr>
              <a:t> de </a:t>
            </a:r>
            <a:r>
              <a:rPr lang="en-US" err="1">
                <a:solidFill>
                  <a:srgbClr val="FFFFFF"/>
                </a:solidFill>
              </a:rPr>
              <a:t>vânzări</a:t>
            </a:r>
            <a:r>
              <a:rPr lang="en-US">
                <a:solidFill>
                  <a:srgbClr val="FFFFFF"/>
                </a:solidFill>
              </a:rPr>
              <a:t> </a:t>
            </a:r>
            <a:r>
              <a:rPr lang="en-US" err="1">
                <a:solidFill>
                  <a:srgbClr val="FFFFFF"/>
                </a:solidFill>
              </a:rPr>
              <a:t>și</a:t>
            </a:r>
            <a:r>
              <a:rPr lang="en-US">
                <a:solidFill>
                  <a:srgbClr val="FFFFFF"/>
                </a:solidFill>
              </a:rPr>
              <a:t> marketing</a:t>
            </a:r>
          </a:p>
          <a:p>
            <a:pPr>
              <a:buClr>
                <a:schemeClr val="bg1"/>
              </a:buClr>
            </a:pPr>
            <a:endParaRPr lang="en-US">
              <a:solidFill>
                <a:srgbClr val="FFFFFF"/>
              </a:solidFill>
            </a:endParaRPr>
          </a:p>
          <a:p>
            <a:pPr>
              <a:buClr>
                <a:schemeClr val="bg1"/>
              </a:buClr>
            </a:pPr>
            <a:r>
              <a:rPr lang="en-US">
                <a:solidFill>
                  <a:srgbClr val="FFFFFF"/>
                </a:solidFill>
              </a:rPr>
              <a:t>Duolingo </a:t>
            </a:r>
            <a:r>
              <a:rPr lang="ro-RO">
                <a:solidFill>
                  <a:srgbClr val="FFFFFF"/>
                </a:solidFill>
              </a:rPr>
              <a:t>a disponibilizat </a:t>
            </a:r>
            <a:r>
              <a:rPr lang="en-US">
                <a:solidFill>
                  <a:srgbClr val="FFFFFF"/>
                </a:solidFill>
              </a:rPr>
              <a:t>~10% din </a:t>
            </a:r>
            <a:r>
              <a:rPr lang="en-US" err="1">
                <a:solidFill>
                  <a:srgbClr val="FFFFFF"/>
                </a:solidFill>
              </a:rPr>
              <a:t>subcontractanții</a:t>
            </a:r>
            <a:r>
              <a:rPr lang="en-US">
                <a:solidFill>
                  <a:srgbClr val="FFFFFF"/>
                </a:solidFill>
              </a:rPr>
              <a:t> </a:t>
            </a:r>
            <a:r>
              <a:rPr lang="en-US" err="1">
                <a:solidFill>
                  <a:srgbClr val="FFFFFF"/>
                </a:solidFill>
              </a:rPr>
              <a:t>săi</a:t>
            </a:r>
            <a:endParaRPr lang="en-US">
              <a:solidFill>
                <a:srgbClr val="FFFFFF"/>
              </a:solidFill>
            </a:endParaRPr>
          </a:p>
          <a:p>
            <a:pPr>
              <a:buClr>
                <a:schemeClr val="bg1"/>
              </a:buClr>
            </a:pPr>
            <a:r>
              <a:rPr lang="en-US">
                <a:solidFill>
                  <a:srgbClr val="FFFFFF"/>
                </a:solidFill>
              </a:rPr>
              <a:t>Google </a:t>
            </a:r>
            <a:r>
              <a:rPr lang="ro-RO">
                <a:solidFill>
                  <a:srgbClr val="FFFFFF"/>
                </a:solidFill>
              </a:rPr>
              <a:t>- </a:t>
            </a:r>
            <a:r>
              <a:rPr lang="en-US">
                <a:solidFill>
                  <a:srgbClr val="FFFFFF"/>
                </a:solidFill>
              </a:rPr>
              <a:t>~30.000 </a:t>
            </a:r>
            <a:r>
              <a:rPr lang="en-US" err="1">
                <a:solidFill>
                  <a:srgbClr val="FFFFFF"/>
                </a:solidFill>
              </a:rPr>
              <a:t>joburi</a:t>
            </a:r>
            <a:r>
              <a:rPr lang="en-US">
                <a:solidFill>
                  <a:srgbClr val="FFFFFF"/>
                </a:solidFill>
              </a:rPr>
              <a:t> (6% din for</a:t>
            </a:r>
            <a:r>
              <a:rPr lang="ro-RO">
                <a:solidFill>
                  <a:srgbClr val="FFFFFF"/>
                </a:solidFill>
              </a:rPr>
              <a:t>ța sa globală de muncă)</a:t>
            </a:r>
            <a:endParaRPr lang="en-US">
              <a:solidFill>
                <a:srgbClr val="FFFFFF"/>
              </a:solidFill>
            </a:endParaRPr>
          </a:p>
        </p:txBody>
      </p:sp>
    </p:spTree>
    <p:extLst>
      <p:ext uri="{BB962C8B-B14F-4D97-AF65-F5344CB8AC3E}">
        <p14:creationId xmlns:p14="http://schemas.microsoft.com/office/powerpoint/2010/main" val="1704446767"/>
      </p:ext>
    </p:extLst>
  </p:cSld>
  <p:clrMapOvr>
    <a:masterClrMapping/>
  </p:clrMapOvr>
  <p:extLst>
    <p:ext uri="{6950BFC3-D8DA-4A85-94F7-54DA5524770B}">
      <p188:commentRel xmlns:p188="http://schemas.microsoft.com/office/powerpoint/2018/8/main" r:id="rId3"/>
    </p:ext>
  </p:extLs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DCA398B-8CB4-4C0C-89C6-A8AB6F78D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0"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21B54A-D8D3-18AF-A08B-C0DA4BA38D36}"/>
              </a:ext>
            </a:extLst>
          </p:cNvPr>
          <p:cNvSpPr>
            <a:spLocks noGrp="1" noRot="1" noMove="1" noResize="1" noEditPoints="1" noAdjustHandles="1" noChangeArrowheads="1" noChangeShapeType="1"/>
          </p:cNvSpPr>
          <p:nvPr>
            <p:ph type="title"/>
          </p:nvPr>
        </p:nvSpPr>
        <p:spPr>
          <a:xfrm>
            <a:off x="6985262" y="1074656"/>
            <a:ext cx="4258132" cy="881484"/>
          </a:xfrm>
          <a:ln w="19050">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a:normAutofit/>
          </a:bodyPr>
          <a:lstStyle/>
          <a:p>
            <a:r>
              <a:rPr lang="en-US" cap="none">
                <a:solidFill>
                  <a:schemeClr val="accent2">
                    <a:lumMod val="50000"/>
                  </a:schemeClr>
                </a:solidFill>
              </a:rPr>
              <a:t>un AI mai </a:t>
            </a:r>
            <a:r>
              <a:rPr lang="en-US" cap="none" err="1">
                <a:solidFill>
                  <a:schemeClr val="accent2">
                    <a:lumMod val="50000"/>
                  </a:schemeClr>
                </a:solidFill>
              </a:rPr>
              <a:t>responsabil</a:t>
            </a:r>
            <a:endParaRPr lang="en-US" cap="none">
              <a:solidFill>
                <a:schemeClr val="accent2">
                  <a:lumMod val="50000"/>
                </a:schemeClr>
              </a:solidFill>
            </a:endParaRPr>
          </a:p>
        </p:txBody>
      </p:sp>
      <p:sp>
        <p:nvSpPr>
          <p:cNvPr id="3" name="Content Placeholder 2">
            <a:extLst>
              <a:ext uri="{FF2B5EF4-FFF2-40B4-BE49-F238E27FC236}">
                <a16:creationId xmlns:a16="http://schemas.microsoft.com/office/drawing/2014/main" id="{8B86DEA7-848C-451C-18CF-5FA2E3944409}"/>
              </a:ext>
            </a:extLst>
          </p:cNvPr>
          <p:cNvSpPr>
            <a:spLocks noGrp="1"/>
          </p:cNvSpPr>
          <p:nvPr>
            <p:ph idx="1"/>
          </p:nvPr>
        </p:nvSpPr>
        <p:spPr>
          <a:xfrm>
            <a:off x="370086" y="1752600"/>
            <a:ext cx="4475892" cy="3722914"/>
          </a:xfrm>
        </p:spPr>
        <p:txBody>
          <a:bodyPr>
            <a:normAutofit/>
          </a:bodyPr>
          <a:lstStyle/>
          <a:p>
            <a:pPr>
              <a:buClr>
                <a:schemeClr val="tx2">
                  <a:lumMod val="50000"/>
                </a:schemeClr>
              </a:buClr>
            </a:pPr>
            <a:r>
              <a:rPr lang="ro-RO">
                <a:solidFill>
                  <a:schemeClr val="tx2">
                    <a:lumMod val="50000"/>
                  </a:schemeClr>
                </a:solidFill>
              </a:rPr>
              <a:t>Tehnologia</a:t>
            </a:r>
            <a:r>
              <a:rPr lang="en-US">
                <a:solidFill>
                  <a:schemeClr val="tx2">
                    <a:lumMod val="50000"/>
                  </a:schemeClr>
                </a:solidFill>
              </a:rPr>
              <a:t>: o</a:t>
            </a:r>
            <a:r>
              <a:rPr lang="ro-RO">
                <a:solidFill>
                  <a:schemeClr val="tx2">
                    <a:lumMod val="50000"/>
                  </a:schemeClr>
                </a:solidFill>
              </a:rPr>
              <a:t>portunități și eficiență sporită</a:t>
            </a:r>
          </a:p>
          <a:p>
            <a:pPr>
              <a:buClr>
                <a:schemeClr val="tx2">
                  <a:lumMod val="50000"/>
                </a:schemeClr>
              </a:buClr>
            </a:pPr>
            <a:r>
              <a:rPr lang="en-US">
                <a:solidFill>
                  <a:schemeClr val="tx2">
                    <a:lumMod val="50000"/>
                  </a:schemeClr>
                </a:solidFill>
              </a:rPr>
              <a:t>A</a:t>
            </a:r>
            <a:r>
              <a:rPr lang="ro-RO">
                <a:solidFill>
                  <a:schemeClr val="tx2">
                    <a:lumMod val="50000"/>
                  </a:schemeClr>
                </a:solidFill>
              </a:rPr>
              <a:t>sigurarea drepturilor și protecției lucrătorilor.</a:t>
            </a:r>
          </a:p>
          <a:p>
            <a:pPr>
              <a:buClr>
                <a:schemeClr val="tx2">
                  <a:lumMod val="50000"/>
                </a:schemeClr>
              </a:buClr>
            </a:pPr>
            <a:endParaRPr lang="ro-RO">
              <a:solidFill>
                <a:schemeClr val="tx2">
                  <a:lumMod val="50000"/>
                </a:schemeClr>
              </a:solidFill>
            </a:endParaRPr>
          </a:p>
          <a:p>
            <a:pPr>
              <a:buClr>
                <a:schemeClr val="tx2">
                  <a:lumMod val="50000"/>
                </a:schemeClr>
              </a:buClr>
            </a:pPr>
            <a:r>
              <a:rPr lang="en-US" err="1">
                <a:solidFill>
                  <a:schemeClr val="tx2">
                    <a:lumMod val="50000"/>
                  </a:schemeClr>
                </a:solidFill>
              </a:rPr>
              <a:t>Investi</a:t>
            </a:r>
            <a:r>
              <a:rPr lang="ro-RO">
                <a:solidFill>
                  <a:schemeClr val="tx2">
                    <a:lumMod val="50000"/>
                  </a:schemeClr>
                </a:solidFill>
              </a:rPr>
              <a:t>ți</a:t>
            </a:r>
            <a:r>
              <a:rPr lang="en-US">
                <a:solidFill>
                  <a:schemeClr val="tx2">
                    <a:lumMod val="50000"/>
                  </a:schemeClr>
                </a:solidFill>
              </a:rPr>
              <a:t>a </a:t>
            </a:r>
            <a:r>
              <a:rPr lang="en-US" err="1">
                <a:solidFill>
                  <a:schemeClr val="tx2">
                    <a:lumMod val="50000"/>
                  </a:schemeClr>
                </a:solidFill>
              </a:rPr>
              <a:t>în</a:t>
            </a:r>
            <a:r>
              <a:rPr lang="en-US">
                <a:solidFill>
                  <a:schemeClr val="tx2">
                    <a:lumMod val="50000"/>
                  </a:schemeClr>
                </a:solidFill>
              </a:rPr>
              <a:t> </a:t>
            </a:r>
            <a:r>
              <a:rPr lang="en-US" err="1">
                <a:solidFill>
                  <a:schemeClr val="accent3">
                    <a:lumMod val="75000"/>
                  </a:schemeClr>
                </a:solidFill>
              </a:rPr>
              <a:t>educație</a:t>
            </a:r>
            <a:r>
              <a:rPr lang="en-US">
                <a:solidFill>
                  <a:schemeClr val="tx2">
                    <a:lumMod val="50000"/>
                  </a:schemeClr>
                </a:solidFill>
              </a:rPr>
              <a:t>, </a:t>
            </a:r>
            <a:r>
              <a:rPr lang="en-US" err="1">
                <a:solidFill>
                  <a:schemeClr val="accent3">
                    <a:lumMod val="75000"/>
                  </a:schemeClr>
                </a:solidFill>
              </a:rPr>
              <a:t>programe</a:t>
            </a:r>
            <a:r>
              <a:rPr lang="en-US">
                <a:solidFill>
                  <a:schemeClr val="tx2">
                    <a:lumMod val="50000"/>
                  </a:schemeClr>
                </a:solidFill>
              </a:rPr>
              <a:t> și </a:t>
            </a:r>
            <a:r>
              <a:rPr lang="en-US" err="1">
                <a:solidFill>
                  <a:schemeClr val="tx2">
                    <a:lumMod val="50000"/>
                  </a:schemeClr>
                </a:solidFill>
              </a:rPr>
              <a:t>resurse</a:t>
            </a:r>
            <a:r>
              <a:rPr lang="en-US">
                <a:solidFill>
                  <a:schemeClr val="tx2">
                    <a:lumMod val="50000"/>
                  </a:schemeClr>
                </a:solidFill>
              </a:rPr>
              <a:t> care </a:t>
            </a:r>
            <a:r>
              <a:rPr lang="en-US" err="1">
                <a:solidFill>
                  <a:schemeClr val="tx2">
                    <a:lumMod val="50000"/>
                  </a:schemeClr>
                </a:solidFill>
              </a:rPr>
              <a:t>pregătesc</a:t>
            </a:r>
            <a:r>
              <a:rPr lang="en-US">
                <a:solidFill>
                  <a:schemeClr val="tx2">
                    <a:lumMod val="50000"/>
                  </a:schemeClr>
                </a:solidFill>
              </a:rPr>
              <a:t> </a:t>
            </a:r>
            <a:r>
              <a:rPr lang="en-US" err="1">
                <a:solidFill>
                  <a:schemeClr val="tx2">
                    <a:lumMod val="50000"/>
                  </a:schemeClr>
                </a:solidFill>
              </a:rPr>
              <a:t>oamenii</a:t>
            </a:r>
            <a:r>
              <a:rPr lang="en-US">
                <a:solidFill>
                  <a:schemeClr val="tx2">
                    <a:lumMod val="50000"/>
                  </a:schemeClr>
                </a:solidFill>
              </a:rPr>
              <a:t> </a:t>
            </a:r>
            <a:r>
              <a:rPr lang="en-US" err="1">
                <a:solidFill>
                  <a:schemeClr val="tx2">
                    <a:lumMod val="50000"/>
                  </a:schemeClr>
                </a:solidFill>
              </a:rPr>
              <a:t>pentru</a:t>
            </a:r>
            <a:r>
              <a:rPr lang="en-US">
                <a:solidFill>
                  <a:schemeClr val="tx2">
                    <a:lumMod val="50000"/>
                  </a:schemeClr>
                </a:solidFill>
              </a:rPr>
              <a:t> </a:t>
            </a:r>
            <a:r>
              <a:rPr lang="en-US" err="1">
                <a:solidFill>
                  <a:schemeClr val="tx2">
                    <a:lumMod val="50000"/>
                  </a:schemeClr>
                </a:solidFill>
              </a:rPr>
              <a:t>locurile</a:t>
            </a:r>
            <a:r>
              <a:rPr lang="en-US">
                <a:solidFill>
                  <a:schemeClr val="tx2">
                    <a:lumMod val="50000"/>
                  </a:schemeClr>
                </a:solidFill>
              </a:rPr>
              <a:t> de </a:t>
            </a:r>
            <a:r>
              <a:rPr lang="en-US" err="1">
                <a:solidFill>
                  <a:schemeClr val="tx2">
                    <a:lumMod val="50000"/>
                  </a:schemeClr>
                </a:solidFill>
              </a:rPr>
              <a:t>muncă</a:t>
            </a:r>
            <a:r>
              <a:rPr lang="en-US">
                <a:solidFill>
                  <a:schemeClr val="tx2">
                    <a:lumMod val="50000"/>
                  </a:schemeClr>
                </a:solidFill>
              </a:rPr>
              <a:t> ale </a:t>
            </a:r>
            <a:r>
              <a:rPr lang="en-US" err="1">
                <a:solidFill>
                  <a:schemeClr val="tx2">
                    <a:lumMod val="50000"/>
                  </a:schemeClr>
                </a:solidFill>
              </a:rPr>
              <a:t>viitorului</a:t>
            </a:r>
            <a:endParaRPr lang="ro-RO">
              <a:solidFill>
                <a:schemeClr val="tx2">
                  <a:lumMod val="50000"/>
                </a:schemeClr>
              </a:solidFill>
            </a:endParaRPr>
          </a:p>
          <a:p>
            <a:pPr>
              <a:buClr>
                <a:schemeClr val="tx2">
                  <a:lumMod val="50000"/>
                </a:schemeClr>
              </a:buClr>
            </a:pPr>
            <a:endParaRPr lang="en-US">
              <a:solidFill>
                <a:schemeClr val="tx2">
                  <a:lumMod val="50000"/>
                </a:schemeClr>
              </a:solidFill>
            </a:endParaRPr>
          </a:p>
          <a:p>
            <a:pPr>
              <a:buClr>
                <a:schemeClr val="tx2">
                  <a:lumMod val="50000"/>
                </a:schemeClr>
              </a:buClr>
            </a:pPr>
            <a:r>
              <a:rPr lang="it-IT">
                <a:solidFill>
                  <a:schemeClr val="tx2">
                    <a:lumMod val="50000"/>
                  </a:schemeClr>
                </a:solidFill>
              </a:rPr>
              <a:t>AI transparente și explicabile, care</a:t>
            </a:r>
            <a:r>
              <a:rPr lang="it-IT">
                <a:solidFill>
                  <a:schemeClr val="accent3">
                    <a:lumMod val="75000"/>
                  </a:schemeClr>
                </a:solidFill>
              </a:rPr>
              <a:t> să reducă riscul de discriminare</a:t>
            </a:r>
            <a:endParaRPr lang="en-US">
              <a:solidFill>
                <a:schemeClr val="accent3">
                  <a:lumMod val="75000"/>
                </a:schemeClr>
              </a:solidFill>
            </a:endParaRPr>
          </a:p>
        </p:txBody>
      </p:sp>
      <p:sp>
        <p:nvSpPr>
          <p:cNvPr id="15" name="Rectangle 14">
            <a:extLst>
              <a:ext uri="{FF2B5EF4-FFF2-40B4-BE49-F238E27FC236}">
                <a16:creationId xmlns:a16="http://schemas.microsoft.com/office/drawing/2014/main" id="{9E8345C6-0280-4226-BD83-7333BA6C3A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285688" y="1382486"/>
            <a:ext cx="5360968" cy="4283023"/>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1CAD45A-4539-6B1C-F35E-E788D1B2EFAA}"/>
              </a:ext>
            </a:extLst>
          </p:cNvPr>
          <p:cNvPicPr>
            <a:picLocks noGrp="1" noRot="1" noChangeAspect="1" noMove="1" noResize="1" noEditPoints="1" noAdjustHandles="1" noChangeArrowheads="1" noChangeShapeType="1" noCrop="1"/>
          </p:cNvPicPr>
          <p:nvPr/>
        </p:nvPicPr>
        <p:blipFill>
          <a:blip r:embed="rId4"/>
          <a:stretch>
            <a:fillRect/>
          </a:stretch>
        </p:blipFill>
        <p:spPr>
          <a:xfrm>
            <a:off x="4889226" y="2630078"/>
            <a:ext cx="7302774" cy="4227922"/>
          </a:xfrm>
          <a:prstGeom prst="rect">
            <a:avLst/>
          </a:prstGeom>
        </p:spPr>
      </p:pic>
    </p:spTree>
    <p:extLst>
      <p:ext uri="{BB962C8B-B14F-4D97-AF65-F5344CB8AC3E}">
        <p14:creationId xmlns:p14="http://schemas.microsoft.com/office/powerpoint/2010/main" val="505592490"/>
      </p:ext>
    </p:extLst>
  </p:cSld>
  <p:clrMapOvr>
    <a:masterClrMapping/>
  </p:clrMapOvr>
  <p:transition spd="slow">
    <p:push/>
  </p:transition>
  <p:extLst>
    <p:ext uri="{6950BFC3-D8DA-4A85-94F7-54DA5524770B}">
      <p188:commentRel xmlns:p188="http://schemas.microsoft.com/office/powerpoint/2018/8/main" r:id="rId3"/>
    </p:ext>
  </p:extLs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9529EE-ED4E-2666-6CA4-D12576DEABC7}"/>
              </a:ext>
            </a:extLst>
          </p:cNvPr>
          <p:cNvSpPr>
            <a:spLocks noGrp="1"/>
          </p:cNvSpPr>
          <p:nvPr>
            <p:ph type="title"/>
          </p:nvPr>
        </p:nvSpPr>
        <p:spPr>
          <a:xfrm>
            <a:off x="643467" y="643467"/>
            <a:ext cx="3363974" cy="1728044"/>
          </a:xfrm>
          <a:noFill/>
          <a:ln>
            <a:solidFill>
              <a:schemeClr val="bg1"/>
            </a:solidFill>
          </a:ln>
        </p:spPr>
        <p:txBody>
          <a:bodyPr wrap="square">
            <a:normAutofit/>
          </a:bodyPr>
          <a:lstStyle/>
          <a:p>
            <a:r>
              <a:rPr lang="en-RO">
                <a:solidFill>
                  <a:schemeClr val="bg1"/>
                </a:solidFill>
              </a:rPr>
              <a:t>ETICA AI IN PROCESUL DE RECRUTARE</a:t>
            </a:r>
          </a:p>
        </p:txBody>
      </p:sp>
      <p:sp>
        <p:nvSpPr>
          <p:cNvPr id="3" name="Content Placeholder 2">
            <a:extLst>
              <a:ext uri="{FF2B5EF4-FFF2-40B4-BE49-F238E27FC236}">
                <a16:creationId xmlns:a16="http://schemas.microsoft.com/office/drawing/2014/main" id="{DD51C7B6-C96D-555E-156B-FD901A38A88C}"/>
              </a:ext>
            </a:extLst>
          </p:cNvPr>
          <p:cNvSpPr>
            <a:spLocks noGrp="1"/>
          </p:cNvSpPr>
          <p:nvPr>
            <p:ph idx="1"/>
          </p:nvPr>
        </p:nvSpPr>
        <p:spPr>
          <a:xfrm>
            <a:off x="643468" y="2638044"/>
            <a:ext cx="3363974" cy="3415622"/>
          </a:xfrm>
        </p:spPr>
        <p:txBody>
          <a:bodyPr>
            <a:normAutofit/>
          </a:bodyPr>
          <a:lstStyle/>
          <a:p>
            <a:pPr marL="0" indent="0" algn="just">
              <a:buNone/>
            </a:pPr>
            <a:r>
              <a:rPr lang="en-GB" b="0" i="0">
                <a:solidFill>
                  <a:schemeClr val="bg1"/>
                </a:solidFill>
                <a:effectLst/>
                <a:latin typeface="+mj-lt"/>
              </a:rPr>
              <a:t>AI </a:t>
            </a:r>
            <a:r>
              <a:rPr lang="en-GB" b="0" i="0" err="1">
                <a:solidFill>
                  <a:schemeClr val="bg1"/>
                </a:solidFill>
                <a:effectLst/>
                <a:latin typeface="+mj-lt"/>
              </a:rPr>
              <a:t>este</a:t>
            </a:r>
            <a:r>
              <a:rPr lang="en-GB" b="0" i="0">
                <a:solidFill>
                  <a:schemeClr val="bg1"/>
                </a:solidFill>
                <a:effectLst/>
                <a:latin typeface="+mj-lt"/>
              </a:rPr>
              <a:t> </a:t>
            </a:r>
            <a:r>
              <a:rPr lang="en-GB" b="0" i="0" err="1">
                <a:solidFill>
                  <a:schemeClr val="bg1"/>
                </a:solidFill>
                <a:effectLst/>
                <a:latin typeface="+mj-lt"/>
              </a:rPr>
              <a:t>folosită</a:t>
            </a:r>
            <a:r>
              <a:rPr lang="en-GB" b="0" i="0">
                <a:solidFill>
                  <a:schemeClr val="bg1"/>
                </a:solidFill>
                <a:effectLst/>
                <a:latin typeface="+mj-lt"/>
              </a:rPr>
              <a:t> din </a:t>
            </a:r>
            <a:r>
              <a:rPr lang="en-GB" b="0" i="0" err="1">
                <a:solidFill>
                  <a:schemeClr val="bg1"/>
                </a:solidFill>
                <a:effectLst/>
                <a:latin typeface="+mj-lt"/>
              </a:rPr>
              <a:t>ce</a:t>
            </a:r>
            <a:r>
              <a:rPr lang="en-GB" b="0" i="0">
                <a:solidFill>
                  <a:schemeClr val="bg1"/>
                </a:solidFill>
                <a:effectLst/>
                <a:latin typeface="+mj-lt"/>
              </a:rPr>
              <a:t> </a:t>
            </a:r>
            <a:r>
              <a:rPr lang="en-GB" b="0" i="0" err="1">
                <a:solidFill>
                  <a:schemeClr val="bg1"/>
                </a:solidFill>
                <a:effectLst/>
                <a:latin typeface="+mj-lt"/>
              </a:rPr>
              <a:t>în</a:t>
            </a:r>
            <a:r>
              <a:rPr lang="en-GB" b="0" i="0">
                <a:solidFill>
                  <a:schemeClr val="bg1"/>
                </a:solidFill>
                <a:effectLst/>
                <a:latin typeface="+mj-lt"/>
              </a:rPr>
              <a:t> </a:t>
            </a:r>
            <a:r>
              <a:rPr lang="en-GB" b="0" i="0" err="1">
                <a:solidFill>
                  <a:schemeClr val="bg1"/>
                </a:solidFill>
                <a:effectLst/>
                <a:latin typeface="+mj-lt"/>
              </a:rPr>
              <a:t>ce</a:t>
            </a:r>
            <a:r>
              <a:rPr lang="en-GB" b="0" i="0">
                <a:solidFill>
                  <a:schemeClr val="bg1"/>
                </a:solidFill>
                <a:effectLst/>
                <a:latin typeface="+mj-lt"/>
              </a:rPr>
              <a:t> </a:t>
            </a:r>
            <a:r>
              <a:rPr lang="en-GB" b="0" i="0" err="1">
                <a:solidFill>
                  <a:schemeClr val="bg1"/>
                </a:solidFill>
                <a:effectLst/>
                <a:latin typeface="+mj-lt"/>
              </a:rPr>
              <a:t>mai</a:t>
            </a:r>
            <a:r>
              <a:rPr lang="en-GB" b="0" i="0">
                <a:solidFill>
                  <a:schemeClr val="bg1"/>
                </a:solidFill>
                <a:effectLst/>
                <a:latin typeface="+mj-lt"/>
              </a:rPr>
              <a:t> </a:t>
            </a:r>
            <a:r>
              <a:rPr lang="en-GB" b="0" i="0" err="1">
                <a:solidFill>
                  <a:schemeClr val="bg1"/>
                </a:solidFill>
                <a:effectLst/>
                <a:latin typeface="+mj-lt"/>
              </a:rPr>
              <a:t>mult</a:t>
            </a:r>
            <a:r>
              <a:rPr lang="en-GB" b="0" i="0">
                <a:solidFill>
                  <a:schemeClr val="bg1"/>
                </a:solidFill>
                <a:effectLst/>
                <a:latin typeface="+mj-lt"/>
              </a:rPr>
              <a:t> </a:t>
            </a:r>
            <a:r>
              <a:rPr lang="en-GB" b="0" i="0" err="1">
                <a:solidFill>
                  <a:schemeClr val="bg1"/>
                </a:solidFill>
                <a:effectLst/>
                <a:latin typeface="+mj-lt"/>
              </a:rPr>
              <a:t>în</a:t>
            </a:r>
            <a:r>
              <a:rPr lang="en-GB" b="0" i="0">
                <a:solidFill>
                  <a:schemeClr val="bg1"/>
                </a:solidFill>
                <a:effectLst/>
                <a:latin typeface="+mj-lt"/>
              </a:rPr>
              <a:t> </a:t>
            </a:r>
            <a:r>
              <a:rPr lang="en-GB" b="0" i="0" err="1">
                <a:solidFill>
                  <a:schemeClr val="bg1"/>
                </a:solidFill>
                <a:effectLst/>
                <a:latin typeface="+mj-lt"/>
              </a:rPr>
              <a:t>managementul</a:t>
            </a:r>
            <a:r>
              <a:rPr lang="en-GB" b="0" i="0">
                <a:solidFill>
                  <a:schemeClr val="bg1"/>
                </a:solidFill>
                <a:effectLst/>
                <a:latin typeface="+mj-lt"/>
              </a:rPr>
              <a:t> </a:t>
            </a:r>
            <a:r>
              <a:rPr lang="en-GB" b="0" i="0" err="1">
                <a:solidFill>
                  <a:schemeClr val="bg1"/>
                </a:solidFill>
                <a:effectLst/>
                <a:latin typeface="+mj-lt"/>
              </a:rPr>
              <a:t>resurselor</a:t>
            </a:r>
            <a:r>
              <a:rPr lang="en-GB" b="0" i="0">
                <a:solidFill>
                  <a:schemeClr val="bg1"/>
                </a:solidFill>
                <a:effectLst/>
                <a:latin typeface="+mj-lt"/>
              </a:rPr>
              <a:t> </a:t>
            </a:r>
            <a:r>
              <a:rPr lang="en-GB" b="0" i="0" err="1">
                <a:solidFill>
                  <a:schemeClr val="bg1"/>
                </a:solidFill>
                <a:effectLst/>
                <a:latin typeface="+mj-lt"/>
              </a:rPr>
              <a:t>umane</a:t>
            </a:r>
            <a:r>
              <a:rPr lang="en-GB" b="0" i="0">
                <a:solidFill>
                  <a:schemeClr val="bg1"/>
                </a:solidFill>
                <a:effectLst/>
                <a:latin typeface="+mj-lt"/>
              </a:rPr>
              <a:t> (HRM). </a:t>
            </a:r>
            <a:r>
              <a:rPr lang="en-GB" b="0" i="0" err="1">
                <a:solidFill>
                  <a:schemeClr val="bg1"/>
                </a:solidFill>
                <a:effectLst/>
                <a:latin typeface="+mj-lt"/>
              </a:rPr>
              <a:t>Companiile</a:t>
            </a:r>
            <a:r>
              <a:rPr lang="en-GB" b="0" i="0">
                <a:solidFill>
                  <a:schemeClr val="bg1"/>
                </a:solidFill>
                <a:effectLst/>
                <a:latin typeface="+mj-lt"/>
              </a:rPr>
              <a:t> </a:t>
            </a:r>
            <a:r>
              <a:rPr lang="en-GB" b="0" i="0" err="1">
                <a:solidFill>
                  <a:schemeClr val="bg1"/>
                </a:solidFill>
                <a:effectLst/>
                <a:latin typeface="+mj-lt"/>
              </a:rPr>
              <a:t>caută</a:t>
            </a:r>
            <a:r>
              <a:rPr lang="en-GB" b="0" i="0">
                <a:solidFill>
                  <a:schemeClr val="bg1"/>
                </a:solidFill>
                <a:effectLst/>
                <a:latin typeface="+mj-lt"/>
              </a:rPr>
              <a:t> </a:t>
            </a:r>
            <a:r>
              <a:rPr lang="en-GB" b="0" i="0" err="1">
                <a:solidFill>
                  <a:schemeClr val="bg1"/>
                </a:solidFill>
                <a:effectLst/>
                <a:latin typeface="+mj-lt"/>
              </a:rPr>
              <a:t>modalități</a:t>
            </a:r>
            <a:r>
              <a:rPr lang="en-GB" b="0" i="0">
                <a:solidFill>
                  <a:schemeClr val="bg1"/>
                </a:solidFill>
                <a:effectLst/>
                <a:latin typeface="+mj-lt"/>
              </a:rPr>
              <a:t> </a:t>
            </a:r>
            <a:r>
              <a:rPr lang="en-GB" b="0" i="0" err="1">
                <a:solidFill>
                  <a:schemeClr val="bg1"/>
                </a:solidFill>
                <a:effectLst/>
                <a:latin typeface="+mj-lt"/>
              </a:rPr>
              <a:t>noi</a:t>
            </a:r>
            <a:r>
              <a:rPr lang="en-GB" b="0" i="0">
                <a:solidFill>
                  <a:schemeClr val="bg1"/>
                </a:solidFill>
                <a:effectLst/>
                <a:latin typeface="+mj-lt"/>
              </a:rPr>
              <a:t> </a:t>
            </a:r>
            <a:r>
              <a:rPr lang="en-GB" b="0" i="0" err="1">
                <a:solidFill>
                  <a:schemeClr val="bg1"/>
                </a:solidFill>
                <a:effectLst/>
                <a:latin typeface="+mj-lt"/>
              </a:rPr>
              <a:t>și</a:t>
            </a:r>
            <a:r>
              <a:rPr lang="en-GB" b="0" i="0">
                <a:solidFill>
                  <a:schemeClr val="bg1"/>
                </a:solidFill>
                <a:effectLst/>
                <a:latin typeface="+mj-lt"/>
              </a:rPr>
              <a:t> creative de a-</a:t>
            </a:r>
            <a:r>
              <a:rPr lang="en-GB" b="0" i="0" err="1">
                <a:solidFill>
                  <a:schemeClr val="bg1"/>
                </a:solidFill>
                <a:effectLst/>
                <a:latin typeface="+mj-lt"/>
              </a:rPr>
              <a:t>și</a:t>
            </a:r>
            <a:r>
              <a:rPr lang="en-GB" b="0" i="0">
                <a:solidFill>
                  <a:schemeClr val="bg1"/>
                </a:solidFill>
                <a:effectLst/>
                <a:latin typeface="+mj-lt"/>
              </a:rPr>
              <a:t> </a:t>
            </a:r>
            <a:r>
              <a:rPr lang="en-GB" b="0" i="0" err="1">
                <a:solidFill>
                  <a:schemeClr val="bg1"/>
                </a:solidFill>
                <a:effectLst/>
                <a:latin typeface="+mj-lt"/>
              </a:rPr>
              <a:t>eficientiza</a:t>
            </a:r>
            <a:r>
              <a:rPr lang="en-GB" b="0" i="0">
                <a:solidFill>
                  <a:schemeClr val="bg1"/>
                </a:solidFill>
                <a:effectLst/>
                <a:latin typeface="+mj-lt"/>
              </a:rPr>
              <a:t> </a:t>
            </a:r>
            <a:r>
              <a:rPr lang="en-GB" b="0" i="0" err="1">
                <a:solidFill>
                  <a:schemeClr val="bg1"/>
                </a:solidFill>
                <a:effectLst/>
                <a:latin typeface="+mj-lt"/>
              </a:rPr>
              <a:t>și</a:t>
            </a:r>
            <a:r>
              <a:rPr lang="en-GB" b="0" i="0">
                <a:solidFill>
                  <a:schemeClr val="bg1"/>
                </a:solidFill>
                <a:effectLst/>
                <a:latin typeface="+mj-lt"/>
              </a:rPr>
              <a:t> </a:t>
            </a:r>
            <a:r>
              <a:rPr lang="en-GB" b="0" i="0" err="1">
                <a:solidFill>
                  <a:schemeClr val="bg1"/>
                </a:solidFill>
                <a:effectLst/>
                <a:latin typeface="+mj-lt"/>
              </a:rPr>
              <a:t>automatiza</a:t>
            </a:r>
            <a:r>
              <a:rPr lang="en-GB" b="0" i="0">
                <a:solidFill>
                  <a:schemeClr val="bg1"/>
                </a:solidFill>
                <a:effectLst/>
                <a:latin typeface="+mj-lt"/>
              </a:rPr>
              <a:t> </a:t>
            </a:r>
            <a:r>
              <a:rPr lang="en-GB" b="0" i="0" err="1">
                <a:solidFill>
                  <a:schemeClr val="bg1"/>
                </a:solidFill>
                <a:effectLst/>
                <a:latin typeface="+mj-lt"/>
              </a:rPr>
              <a:t>procesele</a:t>
            </a:r>
            <a:r>
              <a:rPr lang="en-GB" b="0" i="0">
                <a:solidFill>
                  <a:schemeClr val="bg1"/>
                </a:solidFill>
                <a:effectLst/>
                <a:latin typeface="+mj-lt"/>
              </a:rPr>
              <a:t> de </a:t>
            </a:r>
            <a:r>
              <a:rPr lang="en-GB" b="0" i="0" err="1">
                <a:solidFill>
                  <a:schemeClr val="bg1"/>
                </a:solidFill>
                <a:effectLst/>
                <a:latin typeface="+mj-lt"/>
              </a:rPr>
              <a:t>angajare</a:t>
            </a:r>
            <a:r>
              <a:rPr lang="en-GB" b="0" i="0">
                <a:solidFill>
                  <a:schemeClr val="bg1"/>
                </a:solidFill>
                <a:effectLst/>
                <a:latin typeface="+mj-lt"/>
              </a:rPr>
              <a:t> </a:t>
            </a:r>
            <a:r>
              <a:rPr lang="en-GB" b="0" i="0" err="1">
                <a:solidFill>
                  <a:schemeClr val="bg1"/>
                </a:solidFill>
                <a:effectLst/>
                <a:latin typeface="+mj-lt"/>
              </a:rPr>
              <a:t>și</a:t>
            </a:r>
            <a:r>
              <a:rPr lang="en-GB" b="0" i="0">
                <a:solidFill>
                  <a:schemeClr val="bg1"/>
                </a:solidFill>
                <a:effectLst/>
                <a:latin typeface="+mj-lt"/>
              </a:rPr>
              <a:t> de </a:t>
            </a:r>
            <a:r>
              <a:rPr lang="en-GB" b="0" i="0" err="1">
                <a:solidFill>
                  <a:schemeClr val="bg1"/>
                </a:solidFill>
                <a:effectLst/>
                <a:latin typeface="+mj-lt"/>
              </a:rPr>
              <a:t>resurse</a:t>
            </a:r>
            <a:r>
              <a:rPr lang="en-GB" b="0" i="0">
                <a:solidFill>
                  <a:schemeClr val="bg1"/>
                </a:solidFill>
                <a:effectLst/>
                <a:latin typeface="+mj-lt"/>
              </a:rPr>
              <a:t> </a:t>
            </a:r>
            <a:r>
              <a:rPr lang="en-GB" b="0" i="0" err="1">
                <a:solidFill>
                  <a:schemeClr val="bg1"/>
                </a:solidFill>
                <a:effectLst/>
                <a:latin typeface="+mj-lt"/>
              </a:rPr>
              <a:t>umane</a:t>
            </a:r>
            <a:r>
              <a:rPr lang="en-GB" b="0" i="0">
                <a:solidFill>
                  <a:schemeClr val="bg1"/>
                </a:solidFill>
                <a:effectLst/>
                <a:latin typeface="+mj-lt"/>
              </a:rPr>
              <a:t>. </a:t>
            </a:r>
          </a:p>
          <a:p>
            <a:pPr marL="0" indent="0">
              <a:buNone/>
            </a:pPr>
            <a:endParaRPr lang="en-RO">
              <a:solidFill>
                <a:schemeClr val="bg1"/>
              </a:solidFill>
              <a:latin typeface="+mj-lt"/>
            </a:endParaRPr>
          </a:p>
          <a:p>
            <a:pPr marL="0" indent="0">
              <a:buNone/>
            </a:pPr>
            <a:r>
              <a:rPr lang="en-RO">
                <a:solidFill>
                  <a:schemeClr val="bg1"/>
                </a:solidFill>
                <a:latin typeface="+mj-lt"/>
              </a:rPr>
              <a:t>Printre acestea se numără:</a:t>
            </a:r>
          </a:p>
          <a:p>
            <a:pPr marL="342900" indent="-342900">
              <a:buAutoNum type="arabicPeriod"/>
            </a:pPr>
            <a:r>
              <a:rPr lang="en-RO">
                <a:solidFill>
                  <a:schemeClr val="bg1"/>
                </a:solidFill>
                <a:latin typeface="+mj-lt"/>
              </a:rPr>
              <a:t>Selectarea CV-urilor</a:t>
            </a:r>
          </a:p>
          <a:p>
            <a:pPr marL="342900" indent="-342900">
              <a:buAutoNum type="arabicPeriod"/>
            </a:pPr>
            <a:r>
              <a:rPr lang="en-RO">
                <a:solidFill>
                  <a:schemeClr val="bg1"/>
                </a:solidFill>
                <a:latin typeface="+mj-lt"/>
              </a:rPr>
              <a:t>Angajarea predictivă</a:t>
            </a:r>
          </a:p>
          <a:p>
            <a:pPr marL="0" indent="0">
              <a:buNone/>
            </a:pPr>
            <a:endParaRPr lang="en-RO">
              <a:solidFill>
                <a:schemeClr val="bg1"/>
              </a:solidFill>
              <a:latin typeface="+mj-lt"/>
            </a:endParaRPr>
          </a:p>
          <a:p>
            <a:pPr marL="0" indent="0">
              <a:buNone/>
            </a:pPr>
            <a:endParaRPr lang="en-RO">
              <a:solidFill>
                <a:schemeClr val="bg1"/>
              </a:solidFill>
              <a:latin typeface="+mj-lt"/>
            </a:endParaRPr>
          </a:p>
        </p:txBody>
      </p:sp>
      <p:pic>
        <p:nvPicPr>
          <p:cNvPr id="5" name="Picture 4" descr="A robot standing next to a person&#10;&#10;Description automatically generated">
            <a:extLst>
              <a:ext uri="{FF2B5EF4-FFF2-40B4-BE49-F238E27FC236}">
                <a16:creationId xmlns:a16="http://schemas.microsoft.com/office/drawing/2014/main" id="{1A53D281-E6A6-01C0-D38B-F1B452255809}"/>
              </a:ext>
            </a:extLst>
          </p:cNvPr>
          <p:cNvPicPr>
            <a:picLocks noChangeAspect="1"/>
          </p:cNvPicPr>
          <p:nvPr/>
        </p:nvPicPr>
        <p:blipFill>
          <a:blip r:embed="rId3"/>
          <a:stretch>
            <a:fillRect/>
          </a:stretch>
        </p:blipFill>
        <p:spPr>
          <a:xfrm>
            <a:off x="4936791" y="1563799"/>
            <a:ext cx="6972713" cy="3730401"/>
          </a:xfrm>
          <a:prstGeom prst="rect">
            <a:avLst/>
          </a:prstGeom>
        </p:spPr>
      </p:pic>
    </p:spTree>
    <p:extLst>
      <p:ext uri="{BB962C8B-B14F-4D97-AF65-F5344CB8AC3E}">
        <p14:creationId xmlns:p14="http://schemas.microsoft.com/office/powerpoint/2010/main" val="2325251332"/>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descr="A robot shaking hands with a person&#10;&#10;Description automatically generated">
            <a:extLst>
              <a:ext uri="{FF2B5EF4-FFF2-40B4-BE49-F238E27FC236}">
                <a16:creationId xmlns:a16="http://schemas.microsoft.com/office/drawing/2014/main" id="{EE31D0FF-6A43-E71E-4B5B-A69184BAB856}"/>
              </a:ext>
            </a:extLst>
          </p:cNvPr>
          <p:cNvPicPr>
            <a:picLocks noChangeAspect="1"/>
          </p:cNvPicPr>
          <p:nvPr/>
        </p:nvPicPr>
        <p:blipFill rotWithShape="1">
          <a:blip r:embed="rId4"/>
          <a:srcRect l="4019" r="6421"/>
          <a:stretch/>
        </p:blipFill>
        <p:spPr>
          <a:xfrm>
            <a:off x="642" y="10"/>
            <a:ext cx="6096000" cy="6857990"/>
          </a:xfrm>
          <a:prstGeom prst="rect">
            <a:avLst/>
          </a:prstGeom>
        </p:spPr>
      </p:pic>
      <p:sp>
        <p:nvSpPr>
          <p:cNvPr id="3" name="Content Placeholder 2">
            <a:extLst>
              <a:ext uri="{FF2B5EF4-FFF2-40B4-BE49-F238E27FC236}">
                <a16:creationId xmlns:a16="http://schemas.microsoft.com/office/drawing/2014/main" id="{7C64BF05-9701-FC4E-3D8C-B7582B7D1C64}"/>
              </a:ext>
            </a:extLst>
          </p:cNvPr>
          <p:cNvSpPr>
            <a:spLocks noGrp="1"/>
          </p:cNvSpPr>
          <p:nvPr>
            <p:ph idx="1"/>
          </p:nvPr>
        </p:nvSpPr>
        <p:spPr>
          <a:xfrm>
            <a:off x="6215269" y="145774"/>
            <a:ext cx="5864087" cy="6096000"/>
          </a:xfrm>
        </p:spPr>
        <p:txBody>
          <a:bodyPr anchor="ctr">
            <a:normAutofit/>
          </a:bodyPr>
          <a:lstStyle/>
          <a:p>
            <a:pPr marL="0" indent="0" algn="just">
              <a:lnSpc>
                <a:spcPct val="90000"/>
              </a:lnSpc>
              <a:buNone/>
            </a:pPr>
            <a:endParaRPr lang="en-GB">
              <a:latin typeface="+mj-lt"/>
            </a:endParaRPr>
          </a:p>
          <a:p>
            <a:pPr marL="0" indent="0" algn="just">
              <a:lnSpc>
                <a:spcPct val="90000"/>
              </a:lnSpc>
              <a:buNone/>
            </a:pPr>
            <a:r>
              <a:rPr lang="en-GB" b="0" i="0">
                <a:effectLst/>
                <a:latin typeface="+mj-lt"/>
              </a:rPr>
              <a:t>AI </a:t>
            </a:r>
            <a:r>
              <a:rPr lang="en-GB" b="0" i="0" err="1">
                <a:effectLst/>
                <a:latin typeface="+mj-lt"/>
              </a:rPr>
              <a:t>aduce</a:t>
            </a:r>
            <a:r>
              <a:rPr lang="en-GB" b="0" i="0">
                <a:effectLst/>
                <a:latin typeface="+mj-lt"/>
              </a:rPr>
              <a:t> </a:t>
            </a:r>
            <a:r>
              <a:rPr lang="en-GB" b="0" i="0" err="1">
                <a:effectLst/>
                <a:latin typeface="+mj-lt"/>
              </a:rPr>
              <a:t>atât</a:t>
            </a:r>
            <a:r>
              <a:rPr lang="en-GB" b="0" i="0">
                <a:effectLst/>
                <a:latin typeface="+mj-lt"/>
              </a:rPr>
              <a:t> </a:t>
            </a:r>
            <a:r>
              <a:rPr lang="en-GB" b="0" i="0" err="1">
                <a:effectLst/>
                <a:latin typeface="+mj-lt"/>
              </a:rPr>
              <a:t>avantaje</a:t>
            </a:r>
            <a:r>
              <a:rPr lang="en-GB">
                <a:latin typeface="+mj-lt"/>
              </a:rPr>
              <a:t>, </a:t>
            </a:r>
            <a:r>
              <a:rPr lang="en-GB" err="1">
                <a:latin typeface="+mj-lt"/>
              </a:rPr>
              <a:t>cât</a:t>
            </a:r>
            <a:r>
              <a:rPr lang="en-GB">
                <a:latin typeface="+mj-lt"/>
              </a:rPr>
              <a:t> </a:t>
            </a:r>
            <a:r>
              <a:rPr lang="en-GB" err="1">
                <a:latin typeface="+mj-lt"/>
              </a:rPr>
              <a:t>și</a:t>
            </a:r>
            <a:r>
              <a:rPr lang="en-GB">
                <a:latin typeface="+mj-lt"/>
              </a:rPr>
              <a:t> </a:t>
            </a:r>
            <a:r>
              <a:rPr lang="en-GB" err="1">
                <a:latin typeface="+mj-lt"/>
              </a:rPr>
              <a:t>dezavantaje</a:t>
            </a:r>
            <a:r>
              <a:rPr lang="en-GB">
                <a:latin typeface="+mj-lt"/>
              </a:rPr>
              <a:t> </a:t>
            </a:r>
            <a:r>
              <a:rPr lang="en-GB" err="1">
                <a:latin typeface="+mj-lt"/>
              </a:rPr>
              <a:t>în</a:t>
            </a:r>
            <a:r>
              <a:rPr lang="en-GB">
                <a:latin typeface="+mj-lt"/>
              </a:rPr>
              <a:t> </a:t>
            </a:r>
            <a:r>
              <a:rPr lang="en-GB" err="1">
                <a:latin typeface="+mj-lt"/>
              </a:rPr>
              <a:t>procesul</a:t>
            </a:r>
            <a:r>
              <a:rPr lang="en-GB">
                <a:latin typeface="+mj-lt"/>
              </a:rPr>
              <a:t> de </a:t>
            </a:r>
            <a:r>
              <a:rPr lang="en-GB" err="1">
                <a:latin typeface="+mj-lt"/>
              </a:rPr>
              <a:t>angajare</a:t>
            </a:r>
            <a:r>
              <a:rPr lang="en-GB" b="0" i="0">
                <a:effectLst/>
                <a:latin typeface="+mj-lt"/>
              </a:rPr>
              <a:t>. Pe de o </a:t>
            </a:r>
            <a:r>
              <a:rPr lang="en-GB" b="0" i="0" err="1">
                <a:effectLst/>
                <a:latin typeface="+mj-lt"/>
              </a:rPr>
              <a:t>parte</a:t>
            </a:r>
            <a:r>
              <a:rPr lang="en-GB" b="0" i="0">
                <a:effectLst/>
                <a:latin typeface="+mj-lt"/>
              </a:rPr>
              <a:t>, </a:t>
            </a:r>
            <a:r>
              <a:rPr lang="en-GB" b="0" i="0" err="1">
                <a:effectLst/>
                <a:latin typeface="+mj-lt"/>
              </a:rPr>
              <a:t>poate</a:t>
            </a:r>
            <a:r>
              <a:rPr lang="en-GB" b="0" i="0">
                <a:effectLst/>
                <a:latin typeface="+mj-lt"/>
              </a:rPr>
              <a:t> face </a:t>
            </a:r>
            <a:r>
              <a:rPr lang="en-GB" b="0" i="0" err="1">
                <a:effectLst/>
                <a:latin typeface="+mj-lt"/>
              </a:rPr>
              <a:t>procesul</a:t>
            </a:r>
            <a:r>
              <a:rPr lang="en-GB" b="0" i="0">
                <a:effectLst/>
                <a:latin typeface="+mj-lt"/>
              </a:rPr>
              <a:t> </a:t>
            </a:r>
            <a:r>
              <a:rPr lang="en-GB" b="0" i="0" err="1">
                <a:effectLst/>
                <a:latin typeface="+mj-lt"/>
              </a:rPr>
              <a:t>mai</a:t>
            </a:r>
            <a:r>
              <a:rPr lang="en-GB" b="0" i="0">
                <a:effectLst/>
                <a:latin typeface="+mj-lt"/>
              </a:rPr>
              <a:t> rapid, </a:t>
            </a:r>
            <a:r>
              <a:rPr lang="en-GB" b="0" i="0" err="1">
                <a:effectLst/>
                <a:latin typeface="+mj-lt"/>
              </a:rPr>
              <a:t>mai</a:t>
            </a:r>
            <a:r>
              <a:rPr lang="en-GB" b="0" i="0">
                <a:effectLst/>
                <a:latin typeface="+mj-lt"/>
              </a:rPr>
              <a:t> </a:t>
            </a:r>
            <a:r>
              <a:rPr lang="en-GB" b="0" i="0" err="1">
                <a:effectLst/>
                <a:latin typeface="+mj-lt"/>
              </a:rPr>
              <a:t>eficient</a:t>
            </a:r>
            <a:r>
              <a:rPr lang="en-GB" b="0" i="0">
                <a:effectLst/>
                <a:latin typeface="+mj-lt"/>
              </a:rPr>
              <a:t>. Pe de </a:t>
            </a:r>
            <a:r>
              <a:rPr lang="en-GB" b="0" i="0" err="1">
                <a:effectLst/>
                <a:latin typeface="+mj-lt"/>
              </a:rPr>
              <a:t>altă</a:t>
            </a:r>
            <a:r>
              <a:rPr lang="en-GB" b="0" i="0">
                <a:effectLst/>
                <a:latin typeface="+mj-lt"/>
              </a:rPr>
              <a:t> </a:t>
            </a:r>
            <a:r>
              <a:rPr lang="en-GB" b="0" i="0" err="1">
                <a:effectLst/>
                <a:latin typeface="+mj-lt"/>
              </a:rPr>
              <a:t>parte</a:t>
            </a:r>
            <a:r>
              <a:rPr lang="en-GB" b="0" i="0">
                <a:effectLst/>
                <a:latin typeface="+mj-lt"/>
              </a:rPr>
              <a:t>, </a:t>
            </a:r>
            <a:r>
              <a:rPr lang="en-GB" b="0" i="0" err="1">
                <a:effectLst/>
                <a:latin typeface="+mj-lt"/>
              </a:rPr>
              <a:t>algoritmii</a:t>
            </a:r>
            <a:r>
              <a:rPr lang="en-GB" b="0" i="0">
                <a:effectLst/>
                <a:latin typeface="+mj-lt"/>
              </a:rPr>
              <a:t> AI sunt la </a:t>
            </a:r>
            <a:r>
              <a:rPr lang="en-GB" b="0" i="0" err="1">
                <a:effectLst/>
                <a:latin typeface="+mj-lt"/>
              </a:rPr>
              <a:t>fel</a:t>
            </a:r>
            <a:r>
              <a:rPr lang="en-GB" b="0" i="0">
                <a:effectLst/>
                <a:latin typeface="+mj-lt"/>
              </a:rPr>
              <a:t> de </a:t>
            </a:r>
            <a:r>
              <a:rPr lang="en-GB" b="0" i="0" err="1">
                <a:effectLst/>
                <a:latin typeface="+mj-lt"/>
              </a:rPr>
              <a:t>echitabili</a:t>
            </a:r>
            <a:r>
              <a:rPr lang="en-GB" b="0" i="0">
                <a:effectLst/>
                <a:latin typeface="+mj-lt"/>
              </a:rPr>
              <a:t> ca </a:t>
            </a:r>
            <a:r>
              <a:rPr lang="en-GB" b="0" i="0" err="1">
                <a:effectLst/>
                <a:latin typeface="+mj-lt"/>
              </a:rPr>
              <a:t>datele</a:t>
            </a:r>
            <a:r>
              <a:rPr lang="en-GB" b="0" i="0">
                <a:effectLst/>
                <a:latin typeface="+mj-lt"/>
              </a:rPr>
              <a:t> pe care sunt </a:t>
            </a:r>
            <a:r>
              <a:rPr lang="en-GB" b="0" i="0" err="1">
                <a:effectLst/>
                <a:latin typeface="+mj-lt"/>
              </a:rPr>
              <a:t>antrenați</a:t>
            </a:r>
            <a:r>
              <a:rPr lang="en-GB" b="0" i="0">
                <a:effectLst/>
                <a:latin typeface="+mj-lt"/>
              </a:rPr>
              <a:t>, </a:t>
            </a:r>
            <a:r>
              <a:rPr lang="en-GB" b="0" i="0" err="1">
                <a:effectLst/>
                <a:latin typeface="+mj-lt"/>
              </a:rPr>
              <a:t>iar</a:t>
            </a:r>
            <a:r>
              <a:rPr lang="en-GB" b="0" i="0">
                <a:effectLst/>
                <a:latin typeface="+mj-lt"/>
              </a:rPr>
              <a:t> </a:t>
            </a:r>
            <a:r>
              <a:rPr lang="en-GB" b="0" i="0" err="1">
                <a:effectLst/>
                <a:latin typeface="+mj-lt"/>
              </a:rPr>
              <a:t>dacă</a:t>
            </a:r>
            <a:r>
              <a:rPr lang="en-GB" b="0" i="0">
                <a:effectLst/>
                <a:latin typeface="+mj-lt"/>
              </a:rPr>
              <a:t> </a:t>
            </a:r>
            <a:r>
              <a:rPr lang="en-GB" b="0" i="0" err="1">
                <a:effectLst/>
                <a:latin typeface="+mj-lt"/>
              </a:rPr>
              <a:t>aceste</a:t>
            </a:r>
            <a:r>
              <a:rPr lang="en-GB" b="0" i="0">
                <a:effectLst/>
                <a:latin typeface="+mj-lt"/>
              </a:rPr>
              <a:t> date </a:t>
            </a:r>
            <a:r>
              <a:rPr lang="en-GB" b="0" i="0" err="1">
                <a:effectLst/>
                <a:latin typeface="+mj-lt"/>
              </a:rPr>
              <a:t>avantajeaza</a:t>
            </a:r>
            <a:r>
              <a:rPr lang="en-GB" b="0" i="0">
                <a:effectLst/>
                <a:latin typeface="+mj-lt"/>
              </a:rPr>
              <a:t> o </a:t>
            </a:r>
            <a:r>
              <a:rPr lang="en-GB" b="0" i="0" err="1">
                <a:effectLst/>
                <a:latin typeface="+mj-lt"/>
              </a:rPr>
              <a:t>anumită</a:t>
            </a:r>
            <a:r>
              <a:rPr lang="en-GB" b="0" i="0">
                <a:effectLst/>
                <a:latin typeface="+mj-lt"/>
              </a:rPr>
              <a:t> </a:t>
            </a:r>
            <a:r>
              <a:rPr lang="en-GB" b="0" i="0" err="1">
                <a:effectLst/>
                <a:latin typeface="+mj-lt"/>
              </a:rPr>
              <a:t>categorie</a:t>
            </a:r>
            <a:r>
              <a:rPr lang="en-GB" b="0" i="0">
                <a:effectLst/>
                <a:latin typeface="+mj-lt"/>
              </a:rPr>
              <a:t> de </a:t>
            </a:r>
            <a:r>
              <a:rPr lang="en-GB" b="0" i="0" err="1">
                <a:effectLst/>
                <a:latin typeface="+mj-lt"/>
              </a:rPr>
              <a:t>oameni</a:t>
            </a:r>
            <a:r>
              <a:rPr lang="en-GB" b="0" i="0">
                <a:effectLst/>
                <a:latin typeface="+mj-lt"/>
              </a:rPr>
              <a:t>, </a:t>
            </a:r>
            <a:r>
              <a:rPr lang="en-GB" b="0" i="0" err="1">
                <a:effectLst/>
                <a:latin typeface="+mj-lt"/>
              </a:rPr>
              <a:t>algoritmul</a:t>
            </a:r>
            <a:r>
              <a:rPr lang="en-GB" b="0" i="0">
                <a:effectLst/>
                <a:latin typeface="+mj-lt"/>
              </a:rPr>
              <a:t> </a:t>
            </a:r>
            <a:r>
              <a:rPr lang="en-GB" b="0" i="0" err="1">
                <a:effectLst/>
                <a:latin typeface="+mj-lt"/>
              </a:rPr>
              <a:t>va</a:t>
            </a:r>
            <a:r>
              <a:rPr lang="en-GB" b="0" i="0">
                <a:effectLst/>
                <a:latin typeface="+mj-lt"/>
              </a:rPr>
              <a:t> continua </a:t>
            </a:r>
            <a:r>
              <a:rPr lang="en-GB" b="0" i="0" err="1">
                <a:effectLst/>
                <a:latin typeface="+mj-lt"/>
              </a:rPr>
              <a:t>și</a:t>
            </a:r>
            <a:r>
              <a:rPr lang="en-GB" b="0" i="0">
                <a:effectLst/>
                <a:latin typeface="+mj-lt"/>
              </a:rPr>
              <a:t> </a:t>
            </a:r>
            <a:r>
              <a:rPr lang="en-GB" b="0" i="0" err="1">
                <a:effectLst/>
                <a:latin typeface="+mj-lt"/>
              </a:rPr>
              <a:t>va</a:t>
            </a:r>
            <a:r>
              <a:rPr lang="en-GB" b="0" i="0">
                <a:effectLst/>
                <a:latin typeface="+mj-lt"/>
              </a:rPr>
              <a:t> </a:t>
            </a:r>
            <a:r>
              <a:rPr lang="en-GB" b="0" i="0" err="1">
                <a:effectLst/>
                <a:latin typeface="+mj-lt"/>
              </a:rPr>
              <a:t>amplifica</a:t>
            </a:r>
            <a:r>
              <a:rPr lang="en-GB" b="0" i="0">
                <a:effectLst/>
                <a:latin typeface="+mj-lt"/>
              </a:rPr>
              <a:t> </a:t>
            </a:r>
            <a:r>
              <a:rPr lang="en-GB" b="0" i="0" err="1">
                <a:effectLst/>
                <a:latin typeface="+mj-lt"/>
              </a:rPr>
              <a:t>favorizarea</a:t>
            </a:r>
            <a:r>
              <a:rPr lang="en-GB" b="0" i="0">
                <a:effectLst/>
                <a:latin typeface="+mj-lt"/>
              </a:rPr>
              <a:t> </a:t>
            </a:r>
            <a:r>
              <a:rPr lang="en-GB" b="0" i="0" err="1">
                <a:effectLst/>
                <a:latin typeface="+mj-lt"/>
              </a:rPr>
              <a:t>acestora</a:t>
            </a:r>
            <a:r>
              <a:rPr lang="en-GB" b="0" i="0">
                <a:effectLst/>
                <a:latin typeface="+mj-lt"/>
              </a:rPr>
              <a:t>.</a:t>
            </a:r>
            <a:endParaRPr lang="en-GB">
              <a:latin typeface="+mj-lt"/>
            </a:endParaRPr>
          </a:p>
          <a:p>
            <a:pPr algn="just">
              <a:lnSpc>
                <a:spcPct val="90000"/>
              </a:lnSpc>
            </a:pPr>
            <a:endParaRPr lang="en-GB">
              <a:latin typeface="+mj-lt"/>
            </a:endParaRPr>
          </a:p>
          <a:p>
            <a:pPr marL="0" indent="0" algn="just">
              <a:lnSpc>
                <a:spcPct val="90000"/>
              </a:lnSpc>
              <a:buNone/>
            </a:pPr>
            <a:r>
              <a:rPr lang="en-GB" err="1">
                <a:latin typeface="+mj-lt"/>
              </a:rPr>
              <a:t>Cel</a:t>
            </a:r>
            <a:r>
              <a:rPr lang="en-GB">
                <a:latin typeface="+mj-lt"/>
              </a:rPr>
              <a:t> </a:t>
            </a:r>
            <a:r>
              <a:rPr lang="en-GB" err="1">
                <a:latin typeface="+mj-lt"/>
              </a:rPr>
              <a:t>mai</a:t>
            </a:r>
            <a:r>
              <a:rPr lang="en-GB">
                <a:latin typeface="+mj-lt"/>
              </a:rPr>
              <a:t> recent Criteria Candidate Experience Report </a:t>
            </a:r>
            <a:r>
              <a:rPr lang="en-GB" err="1">
                <a:latin typeface="+mj-lt"/>
              </a:rPr>
              <a:t>arata</a:t>
            </a:r>
            <a:r>
              <a:rPr lang="en-GB">
                <a:latin typeface="+mj-lt"/>
              </a:rPr>
              <a:t> ca 39% </a:t>
            </a:r>
            <a:r>
              <a:rPr lang="en-GB" err="1">
                <a:latin typeface="+mj-lt"/>
              </a:rPr>
              <a:t>dintre</a:t>
            </a:r>
            <a:r>
              <a:rPr lang="en-GB">
                <a:latin typeface="+mj-lt"/>
              </a:rPr>
              <a:t> candidate au </a:t>
            </a:r>
            <a:r>
              <a:rPr lang="en-GB" err="1">
                <a:latin typeface="+mj-lt"/>
              </a:rPr>
              <a:t>fost</a:t>
            </a:r>
            <a:r>
              <a:rPr lang="en-GB">
                <a:latin typeface="+mj-lt"/>
              </a:rPr>
              <a:t> ghosted in </a:t>
            </a:r>
            <a:r>
              <a:rPr lang="en-GB" err="1">
                <a:latin typeface="+mj-lt"/>
              </a:rPr>
              <a:t>ultimul</a:t>
            </a:r>
            <a:r>
              <a:rPr lang="en-GB">
                <a:latin typeface="+mj-lt"/>
              </a:rPr>
              <a:t> an. Un studio din 2021de la National Bureau of Economic Research </a:t>
            </a:r>
            <a:r>
              <a:rPr lang="en-GB" err="1">
                <a:latin typeface="+mj-lt"/>
              </a:rPr>
              <a:t>arata</a:t>
            </a:r>
            <a:r>
              <a:rPr lang="en-GB">
                <a:latin typeface="+mj-lt"/>
              </a:rPr>
              <a:t> ca Black names reduce </a:t>
            </a:r>
            <a:r>
              <a:rPr lang="en-GB" err="1">
                <a:latin typeface="+mj-lt"/>
              </a:rPr>
              <a:t>probabilitatea</a:t>
            </a:r>
            <a:r>
              <a:rPr lang="en-GB">
                <a:latin typeface="+mj-lt"/>
              </a:rPr>
              <a:t> de a fi </a:t>
            </a:r>
            <a:r>
              <a:rPr lang="en-GB" err="1">
                <a:latin typeface="+mj-lt"/>
              </a:rPr>
              <a:t>contactat</a:t>
            </a:r>
            <a:r>
              <a:rPr lang="en-GB">
                <a:latin typeface="+mj-lt"/>
              </a:rPr>
              <a:t> de </a:t>
            </a:r>
            <a:r>
              <a:rPr lang="en-GB" err="1">
                <a:latin typeface="+mj-lt"/>
              </a:rPr>
              <a:t>angajator</a:t>
            </a:r>
            <a:r>
              <a:rPr lang="en-GB">
                <a:latin typeface="+mj-lt"/>
              </a:rPr>
              <a:t> cu 2.1% in </a:t>
            </a:r>
            <a:r>
              <a:rPr lang="en-GB" err="1">
                <a:latin typeface="+mj-lt"/>
              </a:rPr>
              <a:t>raport</a:t>
            </a:r>
            <a:r>
              <a:rPr lang="en-GB">
                <a:latin typeface="+mj-lt"/>
              </a:rPr>
              <a:t> cu White names. </a:t>
            </a:r>
          </a:p>
          <a:p>
            <a:pPr marL="0" indent="0" algn="just">
              <a:lnSpc>
                <a:spcPct val="90000"/>
              </a:lnSpc>
              <a:buNone/>
            </a:pPr>
            <a:r>
              <a:rPr lang="en-GB" err="1">
                <a:latin typeface="+mj-lt"/>
              </a:rPr>
              <a:t>iTutorGroup</a:t>
            </a:r>
            <a:r>
              <a:rPr lang="en-GB">
                <a:latin typeface="+mj-lt"/>
              </a:rPr>
              <a:t> din China a </a:t>
            </a:r>
            <a:r>
              <a:rPr lang="en-GB" err="1">
                <a:latin typeface="+mj-lt"/>
              </a:rPr>
              <a:t>trebuit</a:t>
            </a:r>
            <a:r>
              <a:rPr lang="en-GB">
                <a:latin typeface="+mj-lt"/>
              </a:rPr>
              <a:t> </a:t>
            </a:r>
            <a:r>
              <a:rPr lang="en-GB" err="1">
                <a:latin typeface="+mj-lt"/>
              </a:rPr>
              <a:t>să</a:t>
            </a:r>
            <a:r>
              <a:rPr lang="en-GB">
                <a:latin typeface="+mj-lt"/>
              </a:rPr>
              <a:t> </a:t>
            </a:r>
            <a:r>
              <a:rPr lang="en-GB" err="1">
                <a:latin typeface="+mj-lt"/>
              </a:rPr>
              <a:t>plătească</a:t>
            </a:r>
            <a:r>
              <a:rPr lang="en-GB">
                <a:latin typeface="+mj-lt"/>
              </a:rPr>
              <a:t> un </a:t>
            </a:r>
            <a:r>
              <a:rPr lang="en-GB" err="1">
                <a:latin typeface="+mj-lt"/>
              </a:rPr>
              <a:t>acord</a:t>
            </a:r>
            <a:r>
              <a:rPr lang="en-GB">
                <a:latin typeface="+mj-lt"/>
              </a:rPr>
              <a:t> de 365.000 de </a:t>
            </a:r>
            <a:r>
              <a:rPr lang="en-GB" err="1">
                <a:latin typeface="+mj-lt"/>
              </a:rPr>
              <a:t>dolari</a:t>
            </a:r>
            <a:r>
              <a:rPr lang="en-GB">
                <a:latin typeface="+mj-lt"/>
              </a:rPr>
              <a:t> </a:t>
            </a:r>
            <a:r>
              <a:rPr lang="en-GB" err="1">
                <a:latin typeface="+mj-lt"/>
              </a:rPr>
              <a:t>Comisiei</a:t>
            </a:r>
            <a:r>
              <a:rPr lang="en-GB">
                <a:latin typeface="+mj-lt"/>
              </a:rPr>
              <a:t> </a:t>
            </a:r>
            <a:r>
              <a:rPr lang="en-GB" err="1">
                <a:latin typeface="+mj-lt"/>
              </a:rPr>
              <a:t>pentru</a:t>
            </a:r>
            <a:r>
              <a:rPr lang="en-GB">
                <a:latin typeface="+mj-lt"/>
              </a:rPr>
              <a:t> </a:t>
            </a:r>
            <a:r>
              <a:rPr lang="en-GB" err="1">
                <a:latin typeface="+mj-lt"/>
              </a:rPr>
              <a:t>șanse</a:t>
            </a:r>
            <a:r>
              <a:rPr lang="en-GB">
                <a:latin typeface="+mj-lt"/>
              </a:rPr>
              <a:t> </a:t>
            </a:r>
            <a:r>
              <a:rPr lang="en-GB" err="1">
                <a:latin typeface="+mj-lt"/>
              </a:rPr>
              <a:t>egale</a:t>
            </a:r>
            <a:r>
              <a:rPr lang="en-GB">
                <a:latin typeface="+mj-lt"/>
              </a:rPr>
              <a:t> </a:t>
            </a:r>
            <a:r>
              <a:rPr lang="en-GB" err="1">
                <a:latin typeface="+mj-lt"/>
              </a:rPr>
              <a:t>în</a:t>
            </a:r>
            <a:r>
              <a:rPr lang="en-GB">
                <a:latin typeface="+mj-lt"/>
              </a:rPr>
              <a:t> </a:t>
            </a:r>
            <a:r>
              <a:rPr lang="en-GB" err="1">
                <a:latin typeface="+mj-lt"/>
              </a:rPr>
              <a:t>muncă</a:t>
            </a:r>
            <a:r>
              <a:rPr lang="en-GB">
                <a:latin typeface="+mj-lt"/>
              </a:rPr>
              <a:t> din SUA </a:t>
            </a:r>
            <a:r>
              <a:rPr lang="en-GB" err="1">
                <a:latin typeface="+mj-lt"/>
              </a:rPr>
              <a:t>pentru</a:t>
            </a:r>
            <a:r>
              <a:rPr lang="en-GB">
                <a:latin typeface="+mj-lt"/>
              </a:rPr>
              <a:t> </a:t>
            </a:r>
            <a:r>
              <a:rPr lang="en-GB" err="1">
                <a:latin typeface="+mj-lt"/>
              </a:rPr>
              <a:t>încălcarea</a:t>
            </a:r>
            <a:r>
              <a:rPr lang="en-GB">
                <a:latin typeface="+mj-lt"/>
              </a:rPr>
              <a:t> </a:t>
            </a:r>
            <a:r>
              <a:rPr lang="en-GB" err="1">
                <a:latin typeface="+mj-lt"/>
              </a:rPr>
              <a:t>Legii</a:t>
            </a:r>
            <a:r>
              <a:rPr lang="en-GB">
                <a:latin typeface="+mj-lt"/>
              </a:rPr>
              <a:t> </a:t>
            </a:r>
            <a:r>
              <a:rPr lang="en-GB" err="1">
                <a:latin typeface="+mj-lt"/>
              </a:rPr>
              <a:t>privind</a:t>
            </a:r>
            <a:r>
              <a:rPr lang="en-GB">
                <a:latin typeface="+mj-lt"/>
              </a:rPr>
              <a:t> </a:t>
            </a:r>
            <a:r>
              <a:rPr lang="en-GB" err="1">
                <a:latin typeface="+mj-lt"/>
              </a:rPr>
              <a:t>discriminarea</a:t>
            </a:r>
            <a:r>
              <a:rPr lang="en-GB">
                <a:latin typeface="+mj-lt"/>
              </a:rPr>
              <a:t> </a:t>
            </a:r>
            <a:r>
              <a:rPr lang="en-GB" err="1">
                <a:latin typeface="+mj-lt"/>
              </a:rPr>
              <a:t>în</a:t>
            </a:r>
            <a:r>
              <a:rPr lang="en-GB">
                <a:latin typeface="+mj-lt"/>
              </a:rPr>
              <a:t> </a:t>
            </a:r>
            <a:r>
              <a:rPr lang="en-GB" err="1">
                <a:latin typeface="+mj-lt"/>
              </a:rPr>
              <a:t>funcție</a:t>
            </a:r>
            <a:r>
              <a:rPr lang="en-GB">
                <a:latin typeface="+mj-lt"/>
              </a:rPr>
              <a:t> de </a:t>
            </a:r>
            <a:r>
              <a:rPr lang="en-GB" err="1">
                <a:latin typeface="+mj-lt"/>
              </a:rPr>
              <a:t>vârstă</a:t>
            </a:r>
            <a:r>
              <a:rPr lang="en-GB">
                <a:latin typeface="+mj-lt"/>
              </a:rPr>
              <a:t> </a:t>
            </a:r>
            <a:r>
              <a:rPr lang="en-GB" err="1">
                <a:latin typeface="+mj-lt"/>
              </a:rPr>
              <a:t>în</a:t>
            </a:r>
            <a:r>
              <a:rPr lang="en-GB">
                <a:latin typeface="+mj-lt"/>
              </a:rPr>
              <a:t> </a:t>
            </a:r>
            <a:r>
              <a:rPr lang="en-GB" err="1">
                <a:latin typeface="+mj-lt"/>
              </a:rPr>
              <a:t>domeniul</a:t>
            </a:r>
            <a:r>
              <a:rPr lang="en-GB">
                <a:latin typeface="+mj-lt"/>
              </a:rPr>
              <a:t> </a:t>
            </a:r>
            <a:r>
              <a:rPr lang="en-GB" err="1">
                <a:latin typeface="+mj-lt"/>
              </a:rPr>
              <a:t>angajării</a:t>
            </a:r>
            <a:r>
              <a:rPr lang="en-GB">
                <a:latin typeface="+mj-lt"/>
              </a:rPr>
              <a:t>, </a:t>
            </a:r>
            <a:r>
              <a:rPr lang="en-GB" err="1">
                <a:latin typeface="+mj-lt"/>
              </a:rPr>
              <a:t>antrenându-și</a:t>
            </a:r>
            <a:r>
              <a:rPr lang="en-GB">
                <a:latin typeface="+mj-lt"/>
              </a:rPr>
              <a:t> AI </a:t>
            </a:r>
            <a:r>
              <a:rPr lang="en-GB" err="1">
                <a:latin typeface="+mj-lt"/>
              </a:rPr>
              <a:t>pentru</a:t>
            </a:r>
            <a:r>
              <a:rPr lang="en-GB">
                <a:latin typeface="+mj-lt"/>
              </a:rPr>
              <a:t> a </a:t>
            </a:r>
            <a:r>
              <a:rPr lang="en-GB" err="1">
                <a:latin typeface="+mj-lt"/>
              </a:rPr>
              <a:t>elimina</a:t>
            </a:r>
            <a:r>
              <a:rPr lang="en-GB">
                <a:latin typeface="+mj-lt"/>
              </a:rPr>
              <a:t> </a:t>
            </a:r>
            <a:r>
              <a:rPr lang="en-GB" err="1">
                <a:latin typeface="+mj-lt"/>
              </a:rPr>
              <a:t>persoanele</a:t>
            </a:r>
            <a:r>
              <a:rPr lang="en-GB">
                <a:latin typeface="+mj-lt"/>
              </a:rPr>
              <a:t> cu </a:t>
            </a:r>
            <a:r>
              <a:rPr lang="en-GB" err="1">
                <a:latin typeface="+mj-lt"/>
              </a:rPr>
              <a:t>vârsta</a:t>
            </a:r>
            <a:r>
              <a:rPr lang="en-GB">
                <a:latin typeface="+mj-lt"/>
              </a:rPr>
              <a:t> </a:t>
            </a:r>
            <a:r>
              <a:rPr lang="en-GB" err="1">
                <a:latin typeface="+mj-lt"/>
              </a:rPr>
              <a:t>peste</a:t>
            </a:r>
            <a:r>
              <a:rPr lang="en-GB">
                <a:latin typeface="+mj-lt"/>
              </a:rPr>
              <a:t> 60 de ani.</a:t>
            </a:r>
            <a:endParaRPr lang="en-RO">
              <a:latin typeface="+mj-lt"/>
            </a:endParaRPr>
          </a:p>
        </p:txBody>
      </p:sp>
    </p:spTree>
    <p:extLst>
      <p:ext uri="{BB962C8B-B14F-4D97-AF65-F5344CB8AC3E}">
        <p14:creationId xmlns:p14="http://schemas.microsoft.com/office/powerpoint/2010/main" val="2834966641"/>
      </p:ext>
    </p:extLst>
  </p:cSld>
  <p:clrMapOvr>
    <a:masterClrMapping/>
  </p:clrMapOvr>
  <p:extLst>
    <p:ext uri="{6950BFC3-D8DA-4A85-94F7-54DA5524770B}">
      <p188:commentRel xmlns:p188="http://schemas.microsoft.com/office/powerpoint/2018/8/main" r:id="rId3"/>
    </p:ext>
  </p:extLs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Content Placeholder 5" descr="A person standing in front of a sign&#10;&#10;Description automatically generated">
            <a:extLst>
              <a:ext uri="{FF2B5EF4-FFF2-40B4-BE49-F238E27FC236}">
                <a16:creationId xmlns:a16="http://schemas.microsoft.com/office/drawing/2014/main" id="{85259E09-E2BB-6093-1A10-C51044AF95B2}"/>
              </a:ext>
            </a:extLst>
          </p:cNvPr>
          <p:cNvPicPr>
            <a:picLocks noChangeAspect="1"/>
          </p:cNvPicPr>
          <p:nvPr/>
        </p:nvPicPr>
        <p:blipFill rotWithShape="1">
          <a:blip r:embed="rId3"/>
          <a:srcRect r="29999" b="-2"/>
          <a:stretch/>
        </p:blipFill>
        <p:spPr>
          <a:xfrm>
            <a:off x="642" y="10"/>
            <a:ext cx="6096000" cy="6857990"/>
          </a:xfrm>
          <a:prstGeom prst="rect">
            <a:avLst/>
          </a:prstGeom>
        </p:spPr>
      </p:pic>
      <p:sp>
        <p:nvSpPr>
          <p:cNvPr id="10" name="Content Placeholder 9">
            <a:extLst>
              <a:ext uri="{FF2B5EF4-FFF2-40B4-BE49-F238E27FC236}">
                <a16:creationId xmlns:a16="http://schemas.microsoft.com/office/drawing/2014/main" id="{CFDDC280-7A47-903C-C60F-56808E82B05B}"/>
              </a:ext>
            </a:extLst>
          </p:cNvPr>
          <p:cNvSpPr>
            <a:spLocks noGrp="1"/>
          </p:cNvSpPr>
          <p:nvPr>
            <p:ph idx="1"/>
          </p:nvPr>
        </p:nvSpPr>
        <p:spPr>
          <a:xfrm>
            <a:off x="6654489" y="1463147"/>
            <a:ext cx="4804931" cy="4927714"/>
          </a:xfrm>
        </p:spPr>
        <p:txBody>
          <a:bodyPr anchor="ctr">
            <a:normAutofit/>
          </a:bodyPr>
          <a:lstStyle/>
          <a:p>
            <a:pPr marL="0" indent="0" algn="just">
              <a:buNone/>
            </a:pPr>
            <a:r>
              <a:rPr lang="ro-RO"/>
              <a:t>Amazon a încercat să creeze un instrument de inteligență artificială pentru a ajuta la recrutare, dar a arătat o favorizare împotriva femeilor.</a:t>
            </a:r>
          </a:p>
          <a:p>
            <a:pPr marL="0" indent="0" algn="just">
              <a:buNone/>
            </a:pPr>
            <a:endParaRPr lang="ro-RO"/>
          </a:p>
          <a:p>
            <a:pPr marL="0" indent="0" algn="just">
              <a:buNone/>
            </a:pPr>
            <a:r>
              <a:rPr lang="ro-RO"/>
              <a:t>Inginerii au descoperit că inteligența artificială era nefavorabilă pentru femeile candidate, deoarece a analizat CV-urile dominate de bărbați pentru a-și acumula datele. </a:t>
            </a:r>
          </a:p>
          <a:p>
            <a:pPr marL="0" indent="0" algn="just">
              <a:buNone/>
            </a:pPr>
            <a:endParaRPr lang="ro-RO"/>
          </a:p>
          <a:p>
            <a:pPr marL="0" indent="0" algn="just">
              <a:buNone/>
            </a:pPr>
            <a:r>
              <a:rPr lang="ro-RO"/>
              <a:t>Amazon a abandonat proiectul la începutul anului 2017.</a:t>
            </a:r>
          </a:p>
          <a:p>
            <a:pPr marL="0" indent="0" algn="just">
              <a:buNone/>
            </a:pPr>
            <a:endParaRPr lang="ro-RO"/>
          </a:p>
          <a:p>
            <a:pPr marL="0" indent="0" algn="just">
              <a:buNone/>
            </a:pPr>
            <a:endParaRPr lang="ro-RO"/>
          </a:p>
          <a:p>
            <a:pPr marL="0" indent="0" algn="just">
              <a:buNone/>
            </a:pPr>
            <a:endParaRPr lang="ro-RO"/>
          </a:p>
          <a:p>
            <a:pPr marL="0" indent="0" algn="just">
              <a:buNone/>
            </a:pPr>
            <a:endParaRPr lang="en-US"/>
          </a:p>
        </p:txBody>
      </p:sp>
    </p:spTree>
    <p:extLst>
      <p:ext uri="{BB962C8B-B14F-4D97-AF65-F5344CB8AC3E}">
        <p14:creationId xmlns:p14="http://schemas.microsoft.com/office/powerpoint/2010/main" val="2694619608"/>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7" name="Picture 6" descr="A graph showing the gender of two people&#10;&#10;Description automatically generated">
            <a:extLst>
              <a:ext uri="{FF2B5EF4-FFF2-40B4-BE49-F238E27FC236}">
                <a16:creationId xmlns:a16="http://schemas.microsoft.com/office/drawing/2014/main" id="{8B70167D-1538-25A2-D437-5D4CF319A204}"/>
              </a:ext>
            </a:extLst>
          </p:cNvPr>
          <p:cNvPicPr>
            <a:picLocks noChangeAspect="1"/>
          </p:cNvPicPr>
          <p:nvPr/>
        </p:nvPicPr>
        <p:blipFill rotWithShape="1">
          <a:blip r:embed="rId2"/>
          <a:srcRect l="1140" r="2417" b="1"/>
          <a:stretch/>
        </p:blipFill>
        <p:spPr>
          <a:xfrm>
            <a:off x="20" y="10"/>
            <a:ext cx="12191980" cy="6857990"/>
          </a:xfrm>
          <a:prstGeom prst="rect">
            <a:avLst/>
          </a:prstGeom>
        </p:spPr>
      </p:pic>
    </p:spTree>
    <p:extLst>
      <p:ext uri="{BB962C8B-B14F-4D97-AF65-F5344CB8AC3E}">
        <p14:creationId xmlns:p14="http://schemas.microsoft.com/office/powerpoint/2010/main" val="3160232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C94EB-06F9-9614-9442-0DC97843634D}"/>
              </a:ext>
            </a:extLst>
          </p:cNvPr>
          <p:cNvSpPr>
            <a:spLocks noGrp="1"/>
          </p:cNvSpPr>
          <p:nvPr>
            <p:ph type="title"/>
          </p:nvPr>
        </p:nvSpPr>
        <p:spPr>
          <a:xfrm>
            <a:off x="6900672" y="978776"/>
            <a:ext cx="4486656" cy="1174991"/>
          </a:xfrm>
        </p:spPr>
        <p:txBody>
          <a:bodyPr>
            <a:normAutofit/>
          </a:bodyPr>
          <a:lstStyle/>
          <a:p>
            <a:r>
              <a:rPr lang="en-US" sz="2400"/>
              <a:t>ETICA AI in </a:t>
            </a:r>
            <a:r>
              <a:rPr lang="en-US" sz="2400" err="1"/>
              <a:t>medicină</a:t>
            </a:r>
            <a:endParaRPr lang="en-US" sz="2400"/>
          </a:p>
        </p:txBody>
      </p:sp>
      <p:pic>
        <p:nvPicPr>
          <p:cNvPr id="4" name="Picture 3" descr="Humanity and Technology Unite: The Rise of AI in Medicine and the Role of  Doctors | by Abdullah Güvhan | Medium">
            <a:extLst>
              <a:ext uri="{FF2B5EF4-FFF2-40B4-BE49-F238E27FC236}">
                <a16:creationId xmlns:a16="http://schemas.microsoft.com/office/drawing/2014/main" id="{D3EFE430-8A42-C572-29BA-82E8E7D3D5EF}"/>
              </a:ext>
            </a:extLst>
          </p:cNvPr>
          <p:cNvPicPr>
            <a:picLocks noChangeAspect="1"/>
          </p:cNvPicPr>
          <p:nvPr/>
        </p:nvPicPr>
        <p:blipFill rotWithShape="1">
          <a:blip r:embed="rId3"/>
          <a:srcRect l="1431" r="9817"/>
          <a:stretch/>
        </p:blipFill>
        <p:spPr>
          <a:xfrm>
            <a:off x="20" y="10"/>
            <a:ext cx="6086621" cy="6857990"/>
          </a:xfrm>
          <a:prstGeom prst="rect">
            <a:avLst/>
          </a:prstGeom>
        </p:spPr>
      </p:pic>
      <p:sp>
        <p:nvSpPr>
          <p:cNvPr id="3" name="Content Placeholder 2">
            <a:extLst>
              <a:ext uri="{FF2B5EF4-FFF2-40B4-BE49-F238E27FC236}">
                <a16:creationId xmlns:a16="http://schemas.microsoft.com/office/drawing/2014/main" id="{02B9F96E-7A7A-20C2-B916-8B245AD7AEA9}"/>
              </a:ext>
            </a:extLst>
          </p:cNvPr>
          <p:cNvSpPr>
            <a:spLocks noGrp="1"/>
          </p:cNvSpPr>
          <p:nvPr>
            <p:ph idx="1"/>
          </p:nvPr>
        </p:nvSpPr>
        <p:spPr>
          <a:xfrm>
            <a:off x="6900672" y="2640692"/>
            <a:ext cx="4486656" cy="3255252"/>
          </a:xfrm>
        </p:spPr>
        <p:txBody>
          <a:bodyPr vert="horz" lIns="91440" tIns="45720" rIns="91440" bIns="45720" rtlCol="0">
            <a:normAutofit/>
          </a:bodyPr>
          <a:lstStyle/>
          <a:p>
            <a:r>
              <a:rPr lang="en-US" err="1"/>
              <a:t>În</a:t>
            </a:r>
            <a:r>
              <a:rPr lang="en-US"/>
              <a:t> </a:t>
            </a:r>
            <a:r>
              <a:rPr lang="en-US" err="1"/>
              <a:t>medicină</a:t>
            </a:r>
            <a:r>
              <a:rPr lang="en-US"/>
              <a:t>, AI are din </a:t>
            </a:r>
            <a:r>
              <a:rPr lang="en-US" err="1"/>
              <a:t>ce</a:t>
            </a:r>
            <a:r>
              <a:rPr lang="en-US"/>
              <a:t> </a:t>
            </a:r>
            <a:r>
              <a:rPr lang="en-US" err="1"/>
              <a:t>în</a:t>
            </a:r>
            <a:r>
              <a:rPr lang="en-US"/>
              <a:t> </a:t>
            </a:r>
            <a:r>
              <a:rPr lang="en-US" err="1"/>
              <a:t>ce</a:t>
            </a:r>
            <a:r>
              <a:rPr lang="en-US"/>
              <a:t> </a:t>
            </a:r>
            <a:r>
              <a:rPr lang="en-US" err="1"/>
              <a:t>mai</a:t>
            </a:r>
            <a:r>
              <a:rPr lang="en-US"/>
              <a:t> </a:t>
            </a:r>
            <a:r>
              <a:rPr lang="en-US" err="1"/>
              <a:t>multe</a:t>
            </a:r>
            <a:r>
              <a:rPr lang="en-US"/>
              <a:t> </a:t>
            </a:r>
            <a:r>
              <a:rPr lang="en-US" err="1"/>
              <a:t>aplicabilități</a:t>
            </a:r>
            <a:r>
              <a:rPr lang="en-US"/>
              <a:t>, </a:t>
            </a:r>
            <a:r>
              <a:rPr lang="en-US" err="1"/>
              <a:t>oferindu</a:t>
            </a:r>
            <a:r>
              <a:rPr lang="en-US"/>
              <a:t>-le </a:t>
            </a:r>
            <a:r>
              <a:rPr lang="en-US" err="1"/>
              <a:t>specialiștilor</a:t>
            </a:r>
            <a:r>
              <a:rPr lang="en-US"/>
              <a:t> </a:t>
            </a:r>
            <a:r>
              <a:rPr lang="en-US" err="1"/>
              <a:t>posibilitatea</a:t>
            </a:r>
            <a:r>
              <a:rPr lang="en-US"/>
              <a:t> </a:t>
            </a:r>
            <a:r>
              <a:rPr lang="en-US" err="1"/>
              <a:t>să</a:t>
            </a:r>
            <a:r>
              <a:rPr lang="en-US"/>
              <a:t> </a:t>
            </a:r>
            <a:r>
              <a:rPr lang="en-US" err="1"/>
              <a:t>ofere</a:t>
            </a:r>
            <a:r>
              <a:rPr lang="en-US"/>
              <a:t> </a:t>
            </a:r>
            <a:r>
              <a:rPr lang="en-US" err="1"/>
              <a:t>pacienților</a:t>
            </a:r>
            <a:r>
              <a:rPr lang="en-US"/>
              <a:t> o </a:t>
            </a:r>
            <a:r>
              <a:rPr lang="en-US" err="1"/>
              <a:t>calitate</a:t>
            </a:r>
            <a:r>
              <a:rPr lang="en-US"/>
              <a:t> </a:t>
            </a:r>
            <a:r>
              <a:rPr lang="en-US" err="1"/>
              <a:t>mai</a:t>
            </a:r>
            <a:r>
              <a:rPr lang="en-US"/>
              <a:t> </a:t>
            </a:r>
            <a:r>
              <a:rPr lang="en-US" err="1"/>
              <a:t>bună</a:t>
            </a:r>
            <a:r>
              <a:rPr lang="en-US"/>
              <a:t> a </a:t>
            </a:r>
            <a:r>
              <a:rPr lang="en-US" err="1"/>
              <a:t>asistenței</a:t>
            </a:r>
            <a:r>
              <a:rPr lang="en-US"/>
              <a:t> </a:t>
            </a:r>
            <a:r>
              <a:rPr lang="en-US" err="1"/>
              <a:t>medicale</a:t>
            </a:r>
            <a:r>
              <a:rPr lang="en-US"/>
              <a:t>, </a:t>
            </a:r>
            <a:r>
              <a:rPr lang="en-US" err="1"/>
              <a:t>prin</a:t>
            </a:r>
            <a:r>
              <a:rPr lang="en-US"/>
              <a:t> </a:t>
            </a:r>
            <a:r>
              <a:rPr lang="en-US" err="1"/>
              <a:t>diagnosticarea</a:t>
            </a:r>
            <a:r>
              <a:rPr lang="en-US"/>
              <a:t> </a:t>
            </a:r>
            <a:r>
              <a:rPr lang="en-US" err="1"/>
              <a:t>rapidă</a:t>
            </a:r>
            <a:r>
              <a:rPr lang="en-US"/>
              <a:t>, </a:t>
            </a:r>
            <a:r>
              <a:rPr lang="en-US" err="1"/>
              <a:t>reducerea</a:t>
            </a:r>
            <a:r>
              <a:rPr lang="en-US"/>
              <a:t> </a:t>
            </a:r>
            <a:r>
              <a:rPr lang="en-US" err="1"/>
              <a:t>complicațiilor</a:t>
            </a:r>
            <a:r>
              <a:rPr lang="en-US"/>
              <a:t> </a:t>
            </a:r>
            <a:r>
              <a:rPr lang="en-US" err="1"/>
              <a:t>sau</a:t>
            </a:r>
            <a:r>
              <a:rPr lang="en-US"/>
              <a:t> </a:t>
            </a:r>
            <a:r>
              <a:rPr lang="en-US" err="1"/>
              <a:t>optimizarea</a:t>
            </a:r>
            <a:r>
              <a:rPr lang="en-US"/>
              <a:t> </a:t>
            </a:r>
            <a:r>
              <a:rPr lang="en-US" err="1"/>
              <a:t>tratamentului</a:t>
            </a:r>
            <a:r>
              <a:rPr lang="en-US"/>
              <a:t>.</a:t>
            </a:r>
          </a:p>
          <a:p>
            <a:r>
              <a:rPr lang="en-US" err="1">
                <a:ea typeface="+mn-lt"/>
                <a:cs typeface="+mn-lt"/>
              </a:rPr>
              <a:t>Tehnologiile</a:t>
            </a:r>
            <a:r>
              <a:rPr lang="en-US">
                <a:ea typeface="+mn-lt"/>
                <a:cs typeface="+mn-lt"/>
              </a:rPr>
              <a:t> </a:t>
            </a:r>
            <a:r>
              <a:rPr lang="en-US" err="1">
                <a:ea typeface="+mn-lt"/>
                <a:cs typeface="+mn-lt"/>
              </a:rPr>
              <a:t>medicale</a:t>
            </a:r>
            <a:r>
              <a:rPr lang="en-US">
                <a:ea typeface="+mn-lt"/>
                <a:cs typeface="+mn-lt"/>
              </a:rPr>
              <a:t> </a:t>
            </a:r>
            <a:r>
              <a:rPr lang="en-US" err="1">
                <a:ea typeface="+mn-lt"/>
                <a:cs typeface="+mn-lt"/>
              </a:rPr>
              <a:t>bazate</a:t>
            </a:r>
            <a:r>
              <a:rPr lang="en-US">
                <a:ea typeface="+mn-lt"/>
                <a:cs typeface="+mn-lt"/>
              </a:rPr>
              <a:t> pe </a:t>
            </a:r>
            <a:r>
              <a:rPr lang="en-US" err="1">
                <a:ea typeface="+mn-lt"/>
                <a:cs typeface="+mn-lt"/>
              </a:rPr>
              <a:t>inteligență</a:t>
            </a:r>
            <a:r>
              <a:rPr lang="en-US">
                <a:ea typeface="+mn-lt"/>
                <a:cs typeface="+mn-lt"/>
              </a:rPr>
              <a:t> </a:t>
            </a:r>
            <a:r>
              <a:rPr lang="en-US" err="1">
                <a:ea typeface="+mn-lt"/>
                <a:cs typeface="+mn-lt"/>
              </a:rPr>
              <a:t>artificială</a:t>
            </a:r>
            <a:r>
              <a:rPr lang="en-US">
                <a:ea typeface="+mn-lt"/>
                <a:cs typeface="+mn-lt"/>
              </a:rPr>
              <a:t> au </a:t>
            </a:r>
            <a:r>
              <a:rPr lang="en-US" err="1">
                <a:ea typeface="+mn-lt"/>
                <a:cs typeface="+mn-lt"/>
              </a:rPr>
              <a:t>fost</a:t>
            </a:r>
            <a:r>
              <a:rPr lang="en-US">
                <a:ea typeface="+mn-lt"/>
                <a:cs typeface="+mn-lt"/>
              </a:rPr>
              <a:t> </a:t>
            </a:r>
            <a:r>
              <a:rPr lang="en-US" err="1">
                <a:ea typeface="+mn-lt"/>
                <a:cs typeface="+mn-lt"/>
              </a:rPr>
              <a:t>întâmpinate</a:t>
            </a:r>
            <a:r>
              <a:rPr lang="en-US">
                <a:ea typeface="+mn-lt"/>
                <a:cs typeface="+mn-lt"/>
              </a:rPr>
              <a:t> cu </a:t>
            </a:r>
            <a:r>
              <a:rPr lang="en-US" err="1">
                <a:ea typeface="+mn-lt"/>
                <a:cs typeface="+mn-lt"/>
              </a:rPr>
              <a:t>entuziasm</a:t>
            </a:r>
            <a:r>
              <a:rPr lang="en-US">
                <a:ea typeface="+mn-lt"/>
                <a:cs typeface="+mn-lt"/>
              </a:rPr>
              <a:t> de </a:t>
            </a:r>
            <a:r>
              <a:rPr lang="en-US" err="1">
                <a:ea typeface="+mn-lt"/>
                <a:cs typeface="+mn-lt"/>
              </a:rPr>
              <a:t>către</a:t>
            </a:r>
            <a:r>
              <a:rPr lang="en-US">
                <a:ea typeface="+mn-lt"/>
                <a:cs typeface="+mn-lt"/>
              </a:rPr>
              <a:t> </a:t>
            </a:r>
            <a:r>
              <a:rPr lang="en-US" err="1">
                <a:ea typeface="+mn-lt"/>
                <a:cs typeface="+mn-lt"/>
              </a:rPr>
              <a:t>populația</a:t>
            </a:r>
            <a:r>
              <a:rPr lang="en-US">
                <a:ea typeface="+mn-lt"/>
                <a:cs typeface="+mn-lt"/>
              </a:rPr>
              <a:t> </a:t>
            </a:r>
            <a:r>
              <a:rPr lang="en-US" err="1">
                <a:ea typeface="+mn-lt"/>
                <a:cs typeface="+mn-lt"/>
              </a:rPr>
              <a:t>generală</a:t>
            </a:r>
            <a:r>
              <a:rPr lang="en-US">
                <a:ea typeface="+mn-lt"/>
                <a:cs typeface="+mn-lt"/>
              </a:rPr>
              <a:t>, de </a:t>
            </a:r>
            <a:r>
              <a:rPr lang="en-US" err="1">
                <a:ea typeface="+mn-lt"/>
                <a:cs typeface="+mn-lt"/>
              </a:rPr>
              <a:t>mediul</a:t>
            </a:r>
            <a:r>
              <a:rPr lang="en-US">
                <a:ea typeface="+mn-lt"/>
                <a:cs typeface="+mn-lt"/>
              </a:rPr>
              <a:t> de </a:t>
            </a:r>
            <a:r>
              <a:rPr lang="en-US" err="1">
                <a:ea typeface="+mn-lt"/>
                <a:cs typeface="+mn-lt"/>
              </a:rPr>
              <a:t>afaceri</a:t>
            </a:r>
            <a:r>
              <a:rPr lang="en-US">
                <a:ea typeface="+mn-lt"/>
                <a:cs typeface="+mn-lt"/>
              </a:rPr>
              <a:t> </a:t>
            </a:r>
            <a:r>
              <a:rPr lang="en-US" err="1">
                <a:ea typeface="+mn-lt"/>
                <a:cs typeface="+mn-lt"/>
              </a:rPr>
              <a:t>și</a:t>
            </a:r>
            <a:r>
              <a:rPr lang="en-US">
                <a:ea typeface="+mn-lt"/>
                <a:cs typeface="+mn-lt"/>
              </a:rPr>
              <a:t> </a:t>
            </a:r>
            <a:r>
              <a:rPr lang="en-US" err="1">
                <a:ea typeface="+mn-lt"/>
                <a:cs typeface="+mn-lt"/>
              </a:rPr>
              <a:t>parțial</a:t>
            </a:r>
            <a:r>
              <a:rPr lang="en-US">
                <a:ea typeface="+mn-lt"/>
                <a:cs typeface="+mn-lt"/>
              </a:rPr>
              <a:t> de </a:t>
            </a:r>
            <a:r>
              <a:rPr lang="en-US" err="1">
                <a:ea typeface="+mn-lt"/>
                <a:cs typeface="+mn-lt"/>
              </a:rPr>
              <a:t>lumea</a:t>
            </a:r>
            <a:r>
              <a:rPr lang="en-US">
                <a:ea typeface="+mn-lt"/>
                <a:cs typeface="+mn-lt"/>
              </a:rPr>
              <a:t> </a:t>
            </a:r>
            <a:r>
              <a:rPr lang="en-US" err="1">
                <a:ea typeface="+mn-lt"/>
                <a:cs typeface="+mn-lt"/>
              </a:rPr>
              <a:t>medicală</a:t>
            </a:r>
            <a:r>
              <a:rPr lang="en-US">
                <a:ea typeface="+mn-lt"/>
                <a:cs typeface="+mn-lt"/>
              </a:rPr>
              <a:t>.</a:t>
            </a:r>
            <a:endParaRPr lang="en-US"/>
          </a:p>
          <a:p>
            <a:pPr lvl="1">
              <a:buFont typeface="Courier New" panose="020B0604020202020204" pitchFamily="34" charset="0"/>
              <a:buChar char="o"/>
            </a:pPr>
            <a:endParaRPr lang="en-US"/>
          </a:p>
        </p:txBody>
      </p:sp>
    </p:spTree>
    <p:extLst>
      <p:ext uri="{BB962C8B-B14F-4D97-AF65-F5344CB8AC3E}">
        <p14:creationId xmlns:p14="http://schemas.microsoft.com/office/powerpoint/2010/main" val="3220897193"/>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Parcel</Template>
  <TotalTime>0</TotalTime>
  <Words>1002</Words>
  <Application>Microsoft Office PowerPoint</Application>
  <PresentationFormat>Widescreen</PresentationFormat>
  <Paragraphs>70</Paragraphs>
  <Slides>11</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vt:lpstr>
      <vt:lpstr>Arial</vt:lpstr>
      <vt:lpstr>Courier New</vt:lpstr>
      <vt:lpstr>Gill Sans MT</vt:lpstr>
      <vt:lpstr>Parcel</vt:lpstr>
      <vt:lpstr>Dileme etice in inteligenta artificiala</vt:lpstr>
      <vt:lpstr>Etica ai și piaȚa muncii</vt:lpstr>
      <vt:lpstr>Dislocarea locurilor de muncă</vt:lpstr>
      <vt:lpstr>un AI mai responsabil</vt:lpstr>
      <vt:lpstr>ETICA AI IN PROCESUL DE RECRUTARE</vt:lpstr>
      <vt:lpstr>PowerPoint Presentation</vt:lpstr>
      <vt:lpstr>PowerPoint Presentation</vt:lpstr>
      <vt:lpstr>PowerPoint Presentation</vt:lpstr>
      <vt:lpstr>ETICA AI in medicină</vt:lpstr>
      <vt:lpstr>”să nu faci rău”</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Dileme etice in inteligenta artificiala</dc:title>
  <dc:creator>Sorana Gherman</dc:creator>
  <cp:lastModifiedBy>REBECA-RAFAELA ABRUDAN</cp:lastModifiedBy>
  <cp:revision>1</cp:revision>
  <dcterms:created xsi:type="dcterms:W3CDTF">2024-04-04T11:19:35Z</dcterms:created>
  <dcterms:modified xsi:type="dcterms:W3CDTF">2024-04-27T22:48:50Z</dcterms:modified>
</cp:coreProperties>
</file>