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webextensions/webextension2.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79" r:id="rId5"/>
    <p:sldId id="257" r:id="rId6"/>
    <p:sldId id="280" r:id="rId7"/>
    <p:sldId id="281" r:id="rId8"/>
    <p:sldId id="258" r:id="rId9"/>
    <p:sldId id="282" r:id="rId10"/>
    <p:sldId id="286" r:id="rId11"/>
    <p:sldId id="266" r:id="rId12"/>
    <p:sldId id="283" r:id="rId13"/>
    <p:sldId id="290" r:id="rId14"/>
    <p:sldId id="287" r:id="rId15"/>
    <p:sldId id="289" r:id="rId16"/>
    <p:sldId id="284" r:id="rId17"/>
    <p:sldId id="28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719" autoAdjust="0"/>
  </p:normalViewPr>
  <p:slideViewPr>
    <p:cSldViewPr snapToGrid="0">
      <p:cViewPr varScale="1">
        <p:scale>
          <a:sx n="75" d="100"/>
          <a:sy n="75" d="100"/>
        </p:scale>
        <p:origin x="974"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351829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Stakeholders for a movie analysis project can vary depending on the goal of the analysis and the industry context. Here are some key stakeholders who would likely be interested in the findings:</a:t>
            </a:r>
          </a:p>
          <a:p>
            <a:r>
              <a:rPr lang="en-US" b="1" dirty="0"/>
              <a:t>1. Movie Studios and Producers</a:t>
            </a:r>
          </a:p>
          <a:p>
            <a:pPr>
              <a:buFont typeface="Arial" panose="020B0604020202020204" pitchFamily="34" charset="0"/>
              <a:buChar char="•"/>
            </a:pPr>
            <a:r>
              <a:rPr lang="en-US" b="1" dirty="0"/>
              <a:t>Interest</a:t>
            </a:r>
            <a:r>
              <a:rPr lang="en-US" dirty="0"/>
              <a:t>: Understanding genre trends, audience preferences, and popularity to make data-driven decisions on future film production and investments.</a:t>
            </a:r>
          </a:p>
          <a:p>
            <a:r>
              <a:rPr lang="en-US" b="1" dirty="0"/>
              <a:t>2. Marketing and Distribution Teams</a:t>
            </a:r>
          </a:p>
          <a:p>
            <a:pPr>
              <a:buFont typeface="Arial" panose="020B0604020202020204" pitchFamily="34" charset="0"/>
              <a:buChar char="•"/>
            </a:pPr>
            <a:r>
              <a:rPr lang="en-US" b="1" dirty="0"/>
              <a:t>Interest</a:t>
            </a:r>
            <a:r>
              <a:rPr lang="en-US" dirty="0"/>
              <a:t>: Using the data to plan effective marketing strategies, promotional campaigns, and distribution schedules.</a:t>
            </a:r>
          </a:p>
          <a:p>
            <a:r>
              <a:rPr lang="en-US" b="1" dirty="0"/>
              <a:t>3. Streaming Platforms (e.g., Netflix, Amazon Prime)</a:t>
            </a:r>
          </a:p>
          <a:p>
            <a:pPr>
              <a:buFont typeface="Arial" panose="020B0604020202020204" pitchFamily="34" charset="0"/>
              <a:buChar char="•"/>
            </a:pPr>
            <a:r>
              <a:rPr lang="en-US" b="1" dirty="0"/>
              <a:t>Interest</a:t>
            </a:r>
            <a:r>
              <a:rPr lang="en-US" dirty="0"/>
              <a:t>: Insights on what content to acquire, produce, or recommend based on audience preferences and viewership patterns.</a:t>
            </a:r>
          </a:p>
          <a:p>
            <a:r>
              <a:rPr lang="en-US" b="1" dirty="0"/>
              <a:t>4. Cinema Chains and Theaters</a:t>
            </a:r>
          </a:p>
          <a:p>
            <a:pPr>
              <a:buFont typeface="Arial" panose="020B0604020202020204" pitchFamily="34" charset="0"/>
              <a:buChar char="•"/>
            </a:pPr>
            <a:r>
              <a:rPr lang="en-US" b="1" dirty="0"/>
              <a:t>Interest</a:t>
            </a:r>
            <a:r>
              <a:rPr lang="en-US" dirty="0"/>
              <a:t>: Understanding what movies will attract larger audiences and when to schedule them.</a:t>
            </a:r>
          </a:p>
          <a:p>
            <a:r>
              <a:rPr lang="en-US" b="1" dirty="0"/>
              <a:t>5. Content Creators and Directors</a:t>
            </a:r>
          </a:p>
          <a:p>
            <a:pPr>
              <a:buFont typeface="Arial" panose="020B0604020202020204" pitchFamily="34" charset="0"/>
              <a:buChar char="•"/>
            </a:pPr>
            <a:r>
              <a:rPr lang="en-US" b="1" dirty="0"/>
              <a:t>Interest</a:t>
            </a:r>
            <a:r>
              <a:rPr lang="en-US" dirty="0"/>
              <a:t>: Creative decision-making based on what resonates with audiences.</a:t>
            </a:r>
          </a:p>
          <a:p>
            <a:r>
              <a:rPr lang="en-US" b="1" dirty="0"/>
              <a:t>6. Investors and Financial Analysts</a:t>
            </a:r>
          </a:p>
          <a:p>
            <a:pPr>
              <a:buFont typeface="Arial" panose="020B0604020202020204" pitchFamily="34" charset="0"/>
              <a:buChar char="•"/>
            </a:pPr>
            <a:r>
              <a:rPr lang="en-US" b="1" dirty="0"/>
              <a:t>Interest</a:t>
            </a:r>
            <a:r>
              <a:rPr lang="en-US" dirty="0"/>
              <a:t>: Evaluating potential financial success or returns on investment (ROI) for upcoming films or production companies.</a:t>
            </a:r>
          </a:p>
          <a:p>
            <a:r>
              <a:rPr lang="en-US" b="1" dirty="0"/>
              <a:t>7. Audience Research and Analytics Teams</a:t>
            </a:r>
          </a:p>
          <a:p>
            <a:pPr>
              <a:buFont typeface="Arial" panose="020B0604020202020204" pitchFamily="34" charset="0"/>
              <a:buChar char="•"/>
            </a:pPr>
            <a:r>
              <a:rPr lang="en-US" b="1" dirty="0"/>
              <a:t>Interest</a:t>
            </a:r>
            <a:r>
              <a:rPr lang="en-US" dirty="0"/>
              <a:t>: Gaining a deeper understanding of audience behavior and preferences.</a:t>
            </a:r>
          </a:p>
          <a:p>
            <a:r>
              <a:rPr lang="en-US" b="1" dirty="0"/>
              <a:t>8. Film Critics and Review Aggregators</a:t>
            </a:r>
          </a:p>
          <a:p>
            <a:pPr>
              <a:buFont typeface="Arial" panose="020B0604020202020204" pitchFamily="34" charset="0"/>
              <a:buChar char="•"/>
            </a:pPr>
            <a:r>
              <a:rPr lang="en-US" b="1" dirty="0"/>
              <a:t>Interest</a:t>
            </a:r>
            <a:r>
              <a:rPr lang="en-US" dirty="0"/>
              <a:t>: Tracking movie success, audience opinions, and emerging trends to refine their reviews and recommendations.</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079574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2056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2687781"/>
            <a:ext cx="10515600" cy="3489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pic>
        <p:nvPicPr>
          <p:cNvPr id="8" name="Picture 7" descr="A logo of a digital egypt pioneers&#10;&#10;Description automatically generated">
            <a:extLst>
              <a:ext uri="{FF2B5EF4-FFF2-40B4-BE49-F238E27FC236}">
                <a16:creationId xmlns:a16="http://schemas.microsoft.com/office/drawing/2014/main" id="{9B046A28-1CE1-F4D9-D421-800AE7A8083D}"/>
              </a:ext>
            </a:extLst>
          </p:cNvPr>
          <p:cNvPicPr>
            <a:picLocks noChangeAspect="1"/>
          </p:cNvPicPr>
          <p:nvPr userDrawn="1"/>
        </p:nvPicPr>
        <p:blipFill>
          <a:blip r:embed="rId15"/>
          <a:stretch>
            <a:fillRect/>
          </a:stretch>
        </p:blipFill>
        <p:spPr>
          <a:xfrm>
            <a:off x="0" y="289"/>
            <a:ext cx="1579418" cy="888423"/>
          </a:xfrm>
          <a:prstGeom prst="rect">
            <a:avLst/>
          </a:prstGeom>
        </p:spPr>
      </p:pic>
      <p:pic>
        <p:nvPicPr>
          <p:cNvPr id="10" name="Picture 9" descr="A blue and yellow logo&#10;&#10;Description automatically generated">
            <a:extLst>
              <a:ext uri="{FF2B5EF4-FFF2-40B4-BE49-F238E27FC236}">
                <a16:creationId xmlns:a16="http://schemas.microsoft.com/office/drawing/2014/main" id="{27ECCF4E-7F1D-7512-0A51-8BC9BC27192B}"/>
              </a:ext>
            </a:extLst>
          </p:cNvPr>
          <p:cNvPicPr>
            <a:picLocks noChangeAspect="1"/>
          </p:cNvPicPr>
          <p:nvPr userDrawn="1"/>
        </p:nvPicPr>
        <p:blipFill>
          <a:blip r:embed="rId16"/>
          <a:stretch>
            <a:fillRect/>
          </a:stretch>
        </p:blipFill>
        <p:spPr>
          <a:xfrm>
            <a:off x="1607126" y="87773"/>
            <a:ext cx="1801091" cy="689113"/>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0C97177C-E6F0-9379-2986-BA0F92741A55}"/>
              </a:ext>
            </a:extLst>
          </p:cNvPr>
          <p:cNvPicPr>
            <a:picLocks noChangeAspect="1"/>
          </p:cNvPicPr>
          <p:nvPr userDrawn="1"/>
        </p:nvPicPr>
        <p:blipFill>
          <a:blip r:embed="rId17"/>
          <a:stretch>
            <a:fillRect/>
          </a:stretch>
        </p:blipFill>
        <p:spPr>
          <a:xfrm>
            <a:off x="10390909" y="-2163"/>
            <a:ext cx="1801091" cy="873256"/>
          </a:xfrm>
          <a:prstGeom prst="rect">
            <a:avLst/>
          </a:prstGeom>
        </p:spPr>
      </p:pic>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rawan-reda-479016284"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ollage of images of men and women&#10;&#10;Description automatically generated">
            <a:extLst>
              <a:ext uri="{FF2B5EF4-FFF2-40B4-BE49-F238E27FC236}">
                <a16:creationId xmlns:a16="http://schemas.microsoft.com/office/drawing/2014/main" id="{74E8C23D-85D1-224B-1CDC-D37B5D068ED6}"/>
              </a:ext>
            </a:extLst>
          </p:cNvPr>
          <p:cNvPicPr>
            <a:picLocks noGrp="1" noChangeAspect="1"/>
          </p:cNvPicPr>
          <p:nvPr>
            <p:ph type="pic" sz="quarter" idx="10"/>
          </p:nvPr>
        </p:nvPicPr>
        <p:blipFill>
          <a:blip r:embed="rId3"/>
          <a:srcRect l="23083" r="23083"/>
          <a:stretch>
            <a:fillRect/>
          </a:stretch>
        </p:blipFill>
        <p:spPr/>
      </p:pic>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br>
              <a:rPr lang="en-US" sz="3600" dirty="0">
                <a:latin typeface="Yeseva One"/>
                <a:ea typeface="Yeseva One"/>
                <a:cs typeface="Yeseva One"/>
                <a:sym typeface="Yeseva One"/>
              </a:rPr>
            </a:br>
            <a:br>
              <a:rPr lang="en-US" sz="3600" dirty="0">
                <a:latin typeface="Yeseva One"/>
                <a:ea typeface="Yeseva One"/>
                <a:cs typeface="Yeseva One"/>
                <a:sym typeface="Yeseva One"/>
              </a:rPr>
            </a:br>
            <a:br>
              <a:rPr lang="en-US" sz="3600" dirty="0">
                <a:latin typeface="Yeseva One"/>
                <a:ea typeface="Yeseva One"/>
                <a:cs typeface="Yeseva One"/>
                <a:sym typeface="Yeseva One"/>
              </a:rPr>
            </a:br>
            <a:r>
              <a:rPr lang="en-US" dirty="0"/>
              <a:t>Movies analysis</a:t>
            </a:r>
            <a:br>
              <a:rPr lang="en-US" dirty="0"/>
            </a:br>
            <a:br>
              <a:rPr lang="en-US" dirty="0"/>
            </a:br>
            <a:br>
              <a:rPr lang="en-US" dirty="0"/>
            </a:br>
            <a:r>
              <a:rPr lang="en-US" sz="3600" dirty="0">
                <a:latin typeface="Yeseva One"/>
                <a:ea typeface="Yeseva One"/>
                <a:cs typeface="Yeseva One"/>
                <a:sym typeface="Yeseva One"/>
              </a:rPr>
              <a:t>9000+ Movies Dataset</a:t>
            </a:r>
            <a:endParaRPr lang="en-US" dirty="0"/>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p:txBody>
          <a:bodyPr>
            <a:normAutofit/>
          </a:bodyPr>
          <a:lstStyle/>
          <a:p>
            <a:r>
              <a:rPr lang="en-US" dirty="0"/>
              <a:t>Dynamic </a:t>
            </a:r>
            <a:br>
              <a:rPr lang="en-US" dirty="0"/>
            </a:br>
            <a:r>
              <a:rPr lang="en-US" dirty="0"/>
              <a:t>Dashboard</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10</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ABDC3050-FA10-D2D8-3095-962E3090099E}"/>
                  </a:ext>
                </a:extLst>
              </p:cNvPr>
              <p:cNvGraphicFramePr>
                <a:graphicFrameLocks noGrp="1"/>
              </p:cNvGraphicFramePr>
              <p:nvPr>
                <p:extLst>
                  <p:ext uri="{D42A27DB-BD31-4B8C-83A1-F6EECF244321}">
                    <p14:modId xmlns:p14="http://schemas.microsoft.com/office/powerpoint/2010/main" val="3409662247"/>
                  </p:ext>
                </p:extLst>
              </p:nvPr>
            </p:nvGraphicFramePr>
            <p:xfrm>
              <a:off x="426720" y="2062479"/>
              <a:ext cx="11206480" cy="422401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a:extLst>
                  <a:ext uri="{FF2B5EF4-FFF2-40B4-BE49-F238E27FC236}">
                    <a16:creationId xmlns:a16="http://schemas.microsoft.com/office/drawing/2014/main" id="{ABDC3050-FA10-D2D8-3095-962E3090099E}"/>
                  </a:ext>
                </a:extLst>
              </p:cNvPr>
              <p:cNvPicPr>
                <a:picLocks noGrp="1" noRot="1" noChangeAspect="1" noMove="1" noResize="1" noEditPoints="1" noAdjustHandles="1" noChangeArrowheads="1" noChangeShapeType="1"/>
              </p:cNvPicPr>
              <p:nvPr/>
            </p:nvPicPr>
            <p:blipFill>
              <a:blip r:embed="rId4"/>
              <a:stretch>
                <a:fillRect/>
              </a:stretch>
            </p:blipFill>
            <p:spPr>
              <a:xfrm>
                <a:off x="426720" y="2062479"/>
                <a:ext cx="11206480" cy="4224019"/>
              </a:xfrm>
              <a:prstGeom prst="rect">
                <a:avLst/>
              </a:prstGeom>
            </p:spPr>
          </p:pic>
        </mc:Fallback>
      </mc:AlternateContent>
    </p:spTree>
    <p:extLst>
      <p:ext uri="{BB962C8B-B14F-4D97-AF65-F5344CB8AC3E}">
        <p14:creationId xmlns:p14="http://schemas.microsoft.com/office/powerpoint/2010/main" val="210150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3216-DFD8-7A99-A097-E4010C507F63}"/>
              </a:ext>
            </a:extLst>
          </p:cNvPr>
          <p:cNvSpPr>
            <a:spLocks noGrp="1"/>
          </p:cNvSpPr>
          <p:nvPr>
            <p:ph type="title"/>
          </p:nvPr>
        </p:nvSpPr>
        <p:spPr>
          <a:xfrm>
            <a:off x="1341120" y="558801"/>
            <a:ext cx="9953308" cy="1066799"/>
          </a:xfrm>
        </p:spPr>
        <p:txBody>
          <a:bodyPr/>
          <a:lstStyle/>
          <a:p>
            <a:r>
              <a:rPr lang="en-US" dirty="0"/>
              <a:t>Key inference</a:t>
            </a:r>
          </a:p>
        </p:txBody>
      </p:sp>
      <p:sp>
        <p:nvSpPr>
          <p:cNvPr id="4" name="Content Placeholder 3">
            <a:extLst>
              <a:ext uri="{FF2B5EF4-FFF2-40B4-BE49-F238E27FC236}">
                <a16:creationId xmlns:a16="http://schemas.microsoft.com/office/drawing/2014/main" id="{90AC2E22-9AD5-E847-8EE3-BCF17E189FD6}"/>
              </a:ext>
            </a:extLst>
          </p:cNvPr>
          <p:cNvSpPr>
            <a:spLocks noGrp="1"/>
          </p:cNvSpPr>
          <p:nvPr>
            <p:ph sz="half" idx="15"/>
          </p:nvPr>
        </p:nvSpPr>
        <p:spPr>
          <a:xfrm>
            <a:off x="1341120" y="1869440"/>
            <a:ext cx="3200400" cy="4429759"/>
          </a:xfrm>
        </p:spPr>
        <p:txBody>
          <a:bodyPr>
            <a:normAutofit fontScale="62500" lnSpcReduction="20000"/>
          </a:bodyPr>
          <a:lstStyle/>
          <a:p>
            <a:pPr marL="0" indent="0">
              <a:buNone/>
            </a:pPr>
            <a:r>
              <a:rPr lang="en-US" b="1" dirty="0"/>
              <a:t>This chart shows how the popularity of something (like movies, songs, etc.) changes over different years.</a:t>
            </a:r>
          </a:p>
          <a:p>
            <a:pPr marL="0" indent="0">
              <a:buNone/>
            </a:pPr>
            <a:endParaRPr lang="en-US" b="1" dirty="0"/>
          </a:p>
          <a:p>
            <a:pPr marL="0" indent="0">
              <a:buNone/>
            </a:pPr>
            <a:r>
              <a:rPr lang="en-US" b="1" dirty="0"/>
              <a:t>Left Side (Key Influencers):</a:t>
            </a:r>
          </a:p>
          <a:p>
            <a:pPr marL="0" indent="0">
              <a:buNone/>
            </a:pPr>
            <a:r>
              <a:rPr lang="en-US" b="1" dirty="0"/>
              <a:t>It highlights three time periods:</a:t>
            </a:r>
          </a:p>
          <a:p>
            <a:pPr marL="0" indent="0">
              <a:buNone/>
            </a:pPr>
            <a:r>
              <a:rPr lang="en-US" b="1" dirty="0"/>
              <a:t>1988 or earlier: The biggest drop in popularity (2039).</a:t>
            </a:r>
          </a:p>
          <a:p>
            <a:pPr marL="0" indent="0">
              <a:buNone/>
            </a:pPr>
            <a:r>
              <a:rPr lang="en-US" b="1" dirty="0"/>
              <a:t>1988 - 2002: A smaller drop (1742).</a:t>
            </a:r>
          </a:p>
          <a:p>
            <a:pPr marL="0" indent="0">
              <a:buNone/>
            </a:pPr>
            <a:r>
              <a:rPr lang="en-US" b="1" dirty="0"/>
              <a:t>2002 - 2008: An even smaller drop (1336).</a:t>
            </a:r>
          </a:p>
          <a:p>
            <a:pPr marL="0" indent="0">
              <a:buNone/>
            </a:pPr>
            <a:r>
              <a:rPr lang="en-US" b="1" dirty="0"/>
              <a:t>Right Side (Opportunity):</a:t>
            </a:r>
          </a:p>
          <a:p>
            <a:pPr marL="0" indent="0">
              <a:buNone/>
            </a:pPr>
            <a:r>
              <a:rPr lang="en-US" b="1" dirty="0"/>
              <a:t>It shows a bar graph of average popularity by year.</a:t>
            </a:r>
          </a:p>
          <a:p>
            <a:pPr marL="0" indent="0">
              <a:buNone/>
            </a:pPr>
            <a:r>
              <a:rPr lang="en-US" b="1" dirty="0"/>
              <a:t>Popularity decreases more in earlier years (before 1989) compared to later years.</a:t>
            </a:r>
          </a:p>
          <a:p>
            <a:pPr marL="0" indent="0">
              <a:buNone/>
            </a:pPr>
            <a:r>
              <a:rPr lang="en-US" b="1" dirty="0"/>
              <a:t>The dashed line represents the average popularity decrease, which is -432.</a:t>
            </a:r>
          </a:p>
          <a:p>
            <a:pPr marL="0" indent="0">
              <a:buNone/>
            </a:pPr>
            <a:r>
              <a:rPr lang="en-US" b="1" dirty="0"/>
              <a:t>In simple terms, things from earlier years tend to lose popularity more than things from recent years.</a:t>
            </a:r>
          </a:p>
        </p:txBody>
      </p:sp>
      <p:pic>
        <p:nvPicPr>
          <p:cNvPr id="9" name="Content Placeholder 8" descr="A screenshot of a computer&#10;&#10;Description automatically generated">
            <a:extLst>
              <a:ext uri="{FF2B5EF4-FFF2-40B4-BE49-F238E27FC236}">
                <a16:creationId xmlns:a16="http://schemas.microsoft.com/office/drawing/2014/main" id="{7B52D4A4-B384-1769-3F85-477EE767578C}"/>
              </a:ext>
            </a:extLst>
          </p:cNvPr>
          <p:cNvPicPr>
            <a:picLocks noGrp="1" noChangeAspect="1"/>
          </p:cNvPicPr>
          <p:nvPr>
            <p:ph sz="half" idx="14"/>
          </p:nvPr>
        </p:nvPicPr>
        <p:blipFill>
          <a:blip r:embed="rId2"/>
          <a:stretch>
            <a:fillRect/>
          </a:stretch>
        </p:blipFill>
        <p:spPr>
          <a:xfrm>
            <a:off x="4794639" y="2326641"/>
            <a:ext cx="7212359" cy="4029710"/>
          </a:xfrm>
        </p:spPr>
      </p:pic>
      <p:sp>
        <p:nvSpPr>
          <p:cNvPr id="7" name="Slide Number Placeholder 6">
            <a:extLst>
              <a:ext uri="{FF2B5EF4-FFF2-40B4-BE49-F238E27FC236}">
                <a16:creationId xmlns:a16="http://schemas.microsoft.com/office/drawing/2014/main" id="{CF56737C-19CC-A898-FBAA-746FB23A805E}"/>
              </a:ext>
            </a:extLst>
          </p:cNvPr>
          <p:cNvSpPr>
            <a:spLocks noGrp="1"/>
          </p:cNvSpPr>
          <p:nvPr>
            <p:ph type="sldNum" sz="quarter" idx="13"/>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428559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19" y="782319"/>
            <a:ext cx="9953308" cy="714061"/>
          </a:xfrm>
        </p:spPr>
        <p:txBody>
          <a:bodyPr/>
          <a:lstStyle/>
          <a:p>
            <a:r>
              <a:rPr lang="en-US" dirty="0"/>
              <a:t>Summary </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19" y="1883694"/>
            <a:ext cx="2722880" cy="351284"/>
          </a:xfrm>
        </p:spPr>
        <p:txBody>
          <a:bodyPr/>
          <a:lstStyle/>
          <a:p>
            <a:r>
              <a:rPr lang="en-US" dirty="0"/>
              <a:t>Questions</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209039" y="2472782"/>
            <a:ext cx="4003042" cy="3968658"/>
          </a:xfrm>
        </p:spPr>
        <p:txBody>
          <a:bodyPr>
            <a:normAutofit/>
          </a:bodyPr>
          <a:lstStyle/>
          <a:p>
            <a:r>
              <a:rPr lang="en-US" sz="1600" dirty="0"/>
              <a:t>What is the movie with highest popularity?</a:t>
            </a:r>
          </a:p>
          <a:p>
            <a:r>
              <a:rPr lang="en-US" sz="1600" dirty="0"/>
              <a:t>What is the movie with lowest popularity?</a:t>
            </a:r>
          </a:p>
          <a:p>
            <a:r>
              <a:rPr lang="en-US" sz="1600" dirty="0"/>
              <a:t>What is the most film Genre  ?</a:t>
            </a:r>
          </a:p>
          <a:p>
            <a:r>
              <a:rPr lang="en-US" sz="1600" dirty="0"/>
              <a:t>What year was the largest number of films produced?</a:t>
            </a:r>
          </a:p>
          <a:p>
            <a:r>
              <a:rPr lang="en-US" sz="1600" dirty="0"/>
              <a:t>What movies took the highest rating?</a:t>
            </a:r>
          </a:p>
          <a:p>
            <a:r>
              <a:rPr lang="en-US" sz="1600" dirty="0"/>
              <a:t>What movies took the lowest rating?</a:t>
            </a:r>
          </a:p>
          <a:p>
            <a:r>
              <a:rPr lang="en-US" sz="1600" dirty="0"/>
              <a:t>Which language is most frequently used in movies?</a:t>
            </a:r>
          </a:p>
          <a:p>
            <a:pPr marL="0" indent="0">
              <a:buNone/>
            </a:pPr>
            <a:endParaRPr lang="en-US" sz="1600" dirty="0"/>
          </a:p>
          <a:p>
            <a:pPr marL="285750" indent="-285750">
              <a:buFont typeface="Arial" panose="020B0604020202020204" pitchFamily="34" charset="0"/>
              <a:buChar char="•"/>
            </a:pPr>
            <a:endParaRPr lang="en-US" sz="1600" dirty="0"/>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5461002" y="1886869"/>
            <a:ext cx="5516880" cy="351284"/>
          </a:xfrm>
        </p:spPr>
        <p:txBody>
          <a:bodyPr/>
          <a:lstStyle/>
          <a:p>
            <a:r>
              <a:rPr lang="en-US" dirty="0"/>
              <a:t>Answers </a:t>
            </a:r>
          </a:p>
          <a:p>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5212081" y="2472782"/>
            <a:ext cx="5506720" cy="3734978"/>
          </a:xfrm>
        </p:spPr>
        <p:txBody>
          <a:bodyPr>
            <a:normAutofit/>
          </a:bodyPr>
          <a:lstStyle/>
          <a:p>
            <a:r>
              <a:rPr lang="en-US" sz="1600" dirty="0"/>
              <a:t>Spider-Man: No Way Home is the highest popularity with 5083.954</a:t>
            </a:r>
          </a:p>
          <a:p>
            <a:r>
              <a:rPr lang="en-US" sz="1600" dirty="0"/>
              <a:t> Threads The United States vs. Billie Holiday is the lowest popularity with 13.354</a:t>
            </a:r>
          </a:p>
          <a:p>
            <a:r>
              <a:rPr lang="en-US" sz="1600" dirty="0"/>
              <a:t> Drama is the most movie type with count 3744</a:t>
            </a:r>
          </a:p>
          <a:p>
            <a:r>
              <a:rPr lang="en-US" sz="1600" dirty="0"/>
              <a:t> Year 2021 has the largest number of movies produced</a:t>
            </a:r>
          </a:p>
          <a:p>
            <a:r>
              <a:rPr lang="en-US" sz="1600" dirty="0"/>
              <a:t> Burn the Stage: The Movie and Bring the Soul: The Movie are the highest rating with Vote Average 8.9       </a:t>
            </a:r>
          </a:p>
          <a:p>
            <a:r>
              <a:rPr lang="en-US" sz="1600" dirty="0"/>
              <a:t> </a:t>
            </a:r>
            <a:r>
              <a:rPr lang="en-US" sz="1600" dirty="0" err="1"/>
              <a:t>Dragonball</a:t>
            </a:r>
            <a:r>
              <a:rPr lang="en-US" sz="1600" dirty="0"/>
              <a:t> Evolution is the lowest rating with Vote Average 2.8</a:t>
            </a:r>
          </a:p>
          <a:p>
            <a:r>
              <a:rPr lang="en-US" sz="1600" dirty="0"/>
              <a:t> English is the most frequently used in movies with count 7571</a:t>
            </a:r>
          </a:p>
          <a:p>
            <a:pPr marL="0" indent="0">
              <a:buNone/>
            </a:pPr>
            <a:endParaRPr lang="en-US" sz="1600" dirty="0"/>
          </a:p>
          <a:p>
            <a:endParaRPr lang="en-US" sz="1600"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40399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3"/>
            <a:ext cx="5655197" cy="1196968"/>
          </a:xfrm>
        </p:spPr>
        <p:txBody>
          <a:bodyPr anchor="b"/>
          <a:lstStyle/>
          <a:p>
            <a:r>
              <a:rPr lang="en-US" dirty="0"/>
              <a:t>Summery</a:t>
            </a:r>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653188" y="2055478"/>
            <a:ext cx="3943627" cy="448989"/>
          </a:xfrm>
        </p:spPr>
        <p:txBody>
          <a:bodyPr/>
          <a:lstStyle/>
          <a:p>
            <a:r>
              <a:rPr lang="en-US" dirty="0"/>
              <a:t>Additional information</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03987" y="2504467"/>
            <a:ext cx="9964013" cy="3851883"/>
          </a:xfrm>
        </p:spPr>
        <p:txBody>
          <a:bodyPr>
            <a:normAutofit/>
          </a:bodyPr>
          <a:lstStyle/>
          <a:p>
            <a:r>
              <a:rPr lang="en-US" b="1" dirty="0"/>
              <a:t>Popularity Trends: </a:t>
            </a:r>
            <a:r>
              <a:rPr lang="en-US" dirty="0"/>
              <a:t>There are noticeable fluctuations in popularity, suggesting shifts in audience preferences or market trends over different periods.</a:t>
            </a:r>
          </a:p>
          <a:p>
            <a:r>
              <a:rPr lang="en-US" b="1" dirty="0"/>
              <a:t>Vote Counts: </a:t>
            </a:r>
            <a:r>
              <a:rPr lang="en-US" dirty="0"/>
              <a:t>The distribution of vote counts shows varying levels of engagement, with some movies receiving significantly more attention than others.</a:t>
            </a:r>
          </a:p>
          <a:p>
            <a:r>
              <a:rPr lang="en-US" b="1" dirty="0"/>
              <a:t>Language Diversity: </a:t>
            </a:r>
            <a:r>
              <a:rPr lang="en-US" dirty="0"/>
              <a:t>The original language distribution underscores the diversity of the movies in the dataset, showcasing a range of linguistic backgrounds.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Movie recommender system</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pic>
        <p:nvPicPr>
          <p:cNvPr id="6" name="Picture 5" descr="A screen shot of a movie&#10;&#10;Description automatically generated">
            <a:extLst>
              <a:ext uri="{FF2B5EF4-FFF2-40B4-BE49-F238E27FC236}">
                <a16:creationId xmlns:a16="http://schemas.microsoft.com/office/drawing/2014/main" id="{713E6482-D54D-2B57-3E55-2776A824107A}"/>
              </a:ext>
            </a:extLst>
          </p:cNvPr>
          <p:cNvPicPr>
            <a:picLocks noChangeAspect="1"/>
          </p:cNvPicPr>
          <p:nvPr/>
        </p:nvPicPr>
        <p:blipFill>
          <a:blip r:embed="rId3"/>
          <a:stretch>
            <a:fillRect/>
          </a:stretch>
        </p:blipFill>
        <p:spPr>
          <a:xfrm>
            <a:off x="1914331" y="1815343"/>
            <a:ext cx="8363337" cy="4906131"/>
          </a:xfrm>
          <a:prstGeom prst="rect">
            <a:avLst/>
          </a:prstGeom>
        </p:spPr>
      </p:pic>
    </p:spTree>
    <p:extLst>
      <p:ext uri="{BB962C8B-B14F-4D97-AF65-F5344CB8AC3E}">
        <p14:creationId xmlns:p14="http://schemas.microsoft.com/office/powerpoint/2010/main" val="279182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Rawan Reda</a:t>
            </a:r>
          </a:p>
          <a:p>
            <a:r>
              <a:rPr lang="en-US" dirty="0"/>
              <a:t>rawanredag6b@gmail.com</a:t>
            </a:r>
          </a:p>
          <a:p>
            <a:r>
              <a:rPr lang="en-US" i="0" dirty="0">
                <a:effectLst/>
                <a:latin typeface="-apple-system"/>
                <a:hlinkClick r:id="rId3"/>
              </a:rPr>
              <a:t>linkedin.com/in/rawan-reda-479016284</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Main Idea </a:t>
            </a:r>
          </a:p>
          <a:p>
            <a:r>
              <a:rPr lang="en-US" dirty="0"/>
              <a:t>Columns Info</a:t>
            </a:r>
          </a:p>
          <a:p>
            <a:r>
              <a:rPr lang="en-US" dirty="0"/>
              <a:t>Dashboard</a:t>
            </a:r>
          </a:p>
          <a:p>
            <a:r>
              <a:rPr lang="en-US" dirty="0"/>
              <a:t>Summary</a:t>
            </a:r>
          </a:p>
          <a:p>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87018"/>
            <a:ext cx="4179570" cy="3377354"/>
          </a:xfrm>
        </p:spPr>
        <p:txBody>
          <a:bodyPr anchor="b">
            <a:normAutofit/>
          </a:bodyPr>
          <a:lstStyle/>
          <a:p>
            <a:r>
              <a:rPr lang="en-US" dirty="0"/>
              <a:t>Introduction</a:t>
            </a:r>
          </a:p>
        </p:txBody>
      </p:sp>
    </p:spTree>
    <p:extLst>
      <p:ext uri="{BB962C8B-B14F-4D97-AF65-F5344CB8AC3E}">
        <p14:creationId xmlns:p14="http://schemas.microsoft.com/office/powerpoint/2010/main" val="33469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What is the project about?</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464499"/>
          </a:xfrm>
        </p:spPr>
        <p:txBody>
          <a:bodyPr/>
          <a:lstStyle/>
          <a:p>
            <a:r>
              <a:rPr lang="en-US" dirty="0"/>
              <a:t>Main Idea</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251596"/>
            <a:ext cx="3943627" cy="3234264"/>
          </a:xfrm>
        </p:spPr>
        <p:txBody>
          <a:bodyPr>
            <a:normAutofit/>
          </a:bodyPr>
          <a:lstStyle/>
          <a:p>
            <a:r>
              <a:rPr lang="en-US" dirty="0"/>
              <a:t>Our analysis provides a multifaceted view of movie trends and audience preferences. By focusing on genre, popularity, audience reception, and international trends, we can make informed recommendations for future projects.</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2797255"/>
            <a:ext cx="3943627" cy="464499"/>
          </a:xfrm>
        </p:spPr>
        <p:txBody>
          <a:bodyPr/>
          <a:lstStyle/>
          <a:p>
            <a:r>
              <a:rPr lang="en-US" dirty="0"/>
              <a:t>Stakeholders </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410173" y="3251595"/>
            <a:ext cx="3943627" cy="3234264"/>
          </a:xfrm>
        </p:spPr>
        <p:txBody>
          <a:bodyPr>
            <a:normAutofit lnSpcReduction="10000"/>
          </a:bodyPr>
          <a:lstStyle/>
          <a:p>
            <a:r>
              <a:rPr lang="en-US" dirty="0"/>
              <a:t>Movies analysis</a:t>
            </a:r>
          </a:p>
          <a:p>
            <a:r>
              <a:rPr lang="en-US" dirty="0"/>
              <a:t>Marketing and Distribution Teams</a:t>
            </a:r>
          </a:p>
          <a:p>
            <a:r>
              <a:rPr lang="en-US" dirty="0"/>
              <a:t>Streaming Platforms (e.g., Netflix, Amazon Prime)</a:t>
            </a:r>
          </a:p>
          <a:p>
            <a:r>
              <a:rPr lang="en-US" dirty="0"/>
              <a:t>Cinema Chains and Theaters</a:t>
            </a:r>
          </a:p>
          <a:p>
            <a:r>
              <a:rPr lang="en-US" dirty="0"/>
              <a:t>Content Creators and Directors</a:t>
            </a:r>
          </a:p>
          <a:p>
            <a:r>
              <a:rPr lang="en-US" dirty="0"/>
              <a:t>Investors and Financial Analysts</a:t>
            </a:r>
          </a:p>
          <a:p>
            <a:r>
              <a:rPr lang="en-US" dirty="0"/>
              <a:t>Film Critics and Review Aggregators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Columns info</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9050962" cy="3407051"/>
          </a:xfrm>
        </p:spPr>
        <p:txBody>
          <a:bodyPr>
            <a:normAutofit fontScale="92500" lnSpcReduction="20000"/>
          </a:bodyPr>
          <a:lstStyle/>
          <a:p>
            <a:pPr marL="285750" indent="-285750">
              <a:buFont typeface="Arial" panose="020B0604020202020204" pitchFamily="34" charset="0"/>
              <a:buChar char="•"/>
            </a:pPr>
            <a:r>
              <a:rPr lang="en-US" sz="1600" dirty="0"/>
              <a:t>Release Date:</a:t>
            </a:r>
            <a:r>
              <a:rPr lang="en-US" sz="1600" b="0" dirty="0"/>
              <a:t> Date when the movie was released.</a:t>
            </a:r>
          </a:p>
          <a:p>
            <a:pPr marL="285750" indent="-285750">
              <a:buFont typeface="Arial" panose="020B0604020202020204" pitchFamily="34" charset="0"/>
              <a:buChar char="•"/>
            </a:pPr>
            <a:r>
              <a:rPr lang="en-US" sz="1600" dirty="0"/>
              <a:t>Title:</a:t>
            </a:r>
            <a:r>
              <a:rPr lang="en-US" sz="1600" b="0" dirty="0"/>
              <a:t> Name of the movie. (Movie Name)</a:t>
            </a:r>
          </a:p>
          <a:p>
            <a:pPr marL="285750" indent="-285750">
              <a:buFont typeface="Arial" panose="020B0604020202020204" pitchFamily="34" charset="0"/>
              <a:buChar char="•"/>
            </a:pPr>
            <a:r>
              <a:rPr lang="en-US" sz="1600" dirty="0"/>
              <a:t>Overview:</a:t>
            </a:r>
            <a:r>
              <a:rPr lang="en-US" sz="1600" b="0" dirty="0"/>
              <a:t> Summary of the movie. (Movie summary)</a:t>
            </a:r>
          </a:p>
          <a:p>
            <a:pPr marL="285750" indent="-285750">
              <a:buFont typeface="Arial" panose="020B0604020202020204" pitchFamily="34" charset="0"/>
              <a:buChar char="•"/>
            </a:pPr>
            <a:r>
              <a:rPr lang="en-US" sz="1600" dirty="0"/>
              <a:t>Popularity:</a:t>
            </a:r>
            <a:r>
              <a:rPr lang="en-US" sz="1600" b="0" dirty="0"/>
              <a:t> It is a very important metric computed by TMDB developers based on the number of views per day, votes per day, number of users marked it as "favorite" and "watchlist" for the data, release date and more other metrics.</a:t>
            </a:r>
          </a:p>
          <a:p>
            <a:pPr marL="285750" indent="-285750">
              <a:buFont typeface="Arial" panose="020B0604020202020204" pitchFamily="34" charset="0"/>
              <a:buChar char="•"/>
            </a:pPr>
            <a:r>
              <a:rPr lang="en-US" sz="1600" dirty="0"/>
              <a:t>Vote Count</a:t>
            </a:r>
            <a:r>
              <a:rPr lang="en-US" sz="1600" b="0" dirty="0"/>
              <a:t>: Total votes received from the viewers.</a:t>
            </a:r>
          </a:p>
          <a:p>
            <a:pPr marL="285750" indent="-285750">
              <a:buFont typeface="Arial" panose="020B0604020202020204" pitchFamily="34" charset="0"/>
              <a:buChar char="•"/>
            </a:pPr>
            <a:r>
              <a:rPr lang="en-US" sz="1600" dirty="0"/>
              <a:t>Vote Average: </a:t>
            </a:r>
            <a:r>
              <a:rPr lang="en-US" sz="1600" b="0" dirty="0"/>
              <a:t>Average rating based on vote count and the number of viewers out of 10.</a:t>
            </a:r>
          </a:p>
          <a:p>
            <a:pPr marL="285750" indent="-285750">
              <a:buFont typeface="Arial" panose="020B0604020202020204" pitchFamily="34" charset="0"/>
              <a:buChar char="•"/>
            </a:pPr>
            <a:r>
              <a:rPr lang="en-US" sz="1600" dirty="0"/>
              <a:t>Original Language: </a:t>
            </a:r>
            <a:r>
              <a:rPr lang="en-US" sz="1600" b="0" dirty="0"/>
              <a:t>Original language of the movies. Dubbed version is not considered to be original language.</a:t>
            </a:r>
          </a:p>
          <a:p>
            <a:pPr marL="285750" indent="-285750">
              <a:buFont typeface="Arial" panose="020B0604020202020204" pitchFamily="34" charset="0"/>
              <a:buChar char="•"/>
            </a:pPr>
            <a:r>
              <a:rPr lang="en-US" sz="1600" dirty="0"/>
              <a:t>Genre:</a:t>
            </a:r>
            <a:r>
              <a:rPr lang="en-US" sz="1600" b="0" dirty="0"/>
              <a:t> Categories the movie it can be classified as.</a:t>
            </a:r>
          </a:p>
          <a:p>
            <a:pPr marL="285750" indent="-285750">
              <a:buFont typeface="Arial" panose="020B0604020202020204" pitchFamily="34" charset="0"/>
              <a:buChar char="•"/>
            </a:pPr>
            <a:r>
              <a:rPr lang="en-US" sz="1600" dirty="0"/>
              <a:t>Poster URL:</a:t>
            </a:r>
            <a:r>
              <a:rPr lang="en-US" sz="1600" b="0" dirty="0"/>
              <a:t> URL of the movie poster.</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Approach taken to analysis the data</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2722880" cy="351284"/>
          </a:xfrm>
        </p:spPr>
        <p:txBody>
          <a:bodyPr/>
          <a:lstStyle/>
          <a:p>
            <a:r>
              <a:rPr lang="en-US" dirty="0"/>
              <a:t>Cleaning the data</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907164"/>
          </a:xfrm>
        </p:spPr>
        <p:txBody>
          <a:bodyPr>
            <a:normAutofit fontScale="92500" lnSpcReduction="20000"/>
          </a:bodyPr>
          <a:lstStyle/>
          <a:p>
            <a:pPr marL="285750" indent="-285750">
              <a:buFont typeface="Arial" panose="020B0604020202020204" pitchFamily="34" charset="0"/>
              <a:buChar char="•"/>
            </a:pPr>
            <a:r>
              <a:rPr lang="en-US" dirty="0"/>
              <a:t>Identify quality issues.</a:t>
            </a:r>
          </a:p>
          <a:p>
            <a:pPr marL="285750" indent="-285750">
              <a:buFont typeface="Arial" panose="020B0604020202020204" pitchFamily="34" charset="0"/>
              <a:buChar char="•"/>
            </a:pPr>
            <a:r>
              <a:rPr lang="en-US" dirty="0"/>
              <a:t>Correct inconsistent values.</a:t>
            </a:r>
          </a:p>
          <a:p>
            <a:pPr marL="285750" indent="-285750">
              <a:buFont typeface="Arial" panose="020B0604020202020204" pitchFamily="34" charset="0"/>
              <a:buChar char="•"/>
            </a:pPr>
            <a:r>
              <a:rPr lang="en-US" dirty="0"/>
              <a:t>Remove duplicates.</a:t>
            </a:r>
          </a:p>
          <a:p>
            <a:pPr marL="285750" indent="-285750">
              <a:buFont typeface="Arial" panose="020B0604020202020204" pitchFamily="34" charset="0"/>
              <a:buChar char="•"/>
            </a:pPr>
            <a:r>
              <a:rPr lang="en-US" dirty="0"/>
              <a:t>Fix structural errors.</a:t>
            </a:r>
          </a:p>
          <a:p>
            <a:pPr marL="285750" indent="-285750">
              <a:buFont typeface="Arial" panose="020B0604020202020204" pitchFamily="34" charset="0"/>
              <a:buChar char="•"/>
            </a:pPr>
            <a:r>
              <a:rPr lang="en-US" dirty="0"/>
              <a:t>Spot and remove unwanted outliers.</a:t>
            </a:r>
          </a:p>
          <a:p>
            <a:pPr marL="285750" indent="-285750">
              <a:buFont typeface="Arial" panose="020B0604020202020204" pitchFamily="34" charset="0"/>
              <a:buChar char="•"/>
            </a:pPr>
            <a:r>
              <a:rPr lang="en-US" dirty="0"/>
              <a:t>Address missing data.</a:t>
            </a:r>
          </a:p>
          <a:p>
            <a:pPr marL="285750" indent="-285750">
              <a:buFont typeface="Arial" panose="020B0604020202020204" pitchFamily="34" charset="0"/>
              <a:buChar char="•"/>
            </a:pPr>
            <a:r>
              <a:rPr lang="en-US" dirty="0"/>
              <a:t>Validate and cross-check.</a:t>
            </a: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4754881" y="2960877"/>
            <a:ext cx="5516880" cy="351284"/>
          </a:xfrm>
        </p:spPr>
        <p:txBody>
          <a:bodyPr/>
          <a:lstStyle/>
          <a:p>
            <a:r>
              <a:rPr lang="en-US" dirty="0"/>
              <a:t>Questions asked about the data</a:t>
            </a:r>
          </a:p>
          <a:p>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4754881" y="3324859"/>
            <a:ext cx="5506720" cy="3031489"/>
          </a:xfrm>
        </p:spPr>
        <p:txBody>
          <a:bodyPr>
            <a:normAutofit fontScale="92500" lnSpcReduction="20000"/>
          </a:bodyPr>
          <a:lstStyle/>
          <a:p>
            <a:r>
              <a:rPr lang="en-US" dirty="0"/>
              <a:t>What is the movie with highest popularity?</a:t>
            </a:r>
          </a:p>
          <a:p>
            <a:r>
              <a:rPr lang="en-US" dirty="0"/>
              <a:t>What is the movie with lowest popularity?</a:t>
            </a:r>
          </a:p>
          <a:p>
            <a:r>
              <a:rPr lang="en-US" dirty="0"/>
              <a:t>What is the most film Genre  ?</a:t>
            </a:r>
          </a:p>
          <a:p>
            <a:r>
              <a:rPr lang="en-US" dirty="0"/>
              <a:t>What year was the largest number of films produced?</a:t>
            </a:r>
          </a:p>
          <a:p>
            <a:r>
              <a:rPr lang="en-US" dirty="0"/>
              <a:t>What movies took the highest rating?</a:t>
            </a:r>
          </a:p>
          <a:p>
            <a:r>
              <a:rPr lang="en-US" dirty="0"/>
              <a:t>What movies took the lowest rating?</a:t>
            </a:r>
          </a:p>
          <a:p>
            <a:r>
              <a:rPr lang="en-US" dirty="0"/>
              <a:t>Which language is most frequently used in movies?</a:t>
            </a:r>
          </a:p>
          <a:p>
            <a:r>
              <a:rPr lang="en-US" dirty="0"/>
              <a:t>Top 5 rated movies in each genre</a:t>
            </a:r>
          </a:p>
          <a:p>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F363-0E6D-3D49-BCE2-7A3FA5AF6399}"/>
              </a:ext>
            </a:extLst>
          </p:cNvPr>
          <p:cNvSpPr>
            <a:spLocks noGrp="1"/>
          </p:cNvSpPr>
          <p:nvPr>
            <p:ph type="ctrTitle"/>
          </p:nvPr>
        </p:nvSpPr>
        <p:spPr>
          <a:xfrm>
            <a:off x="6991350" y="487680"/>
            <a:ext cx="4179570" cy="3376691"/>
          </a:xfrm>
        </p:spPr>
        <p:txBody>
          <a:bodyPr anchor="b">
            <a:normAutofit/>
          </a:bodyPr>
          <a:lstStyle/>
          <a:p>
            <a:r>
              <a:rPr lang="en-US" dirty="0"/>
              <a:t>Dashboard </a:t>
            </a:r>
          </a:p>
        </p:txBody>
      </p:sp>
      <p:pic>
        <p:nvPicPr>
          <p:cNvPr id="5" name="Picture Placeholder 4" descr="A colorful pie chart and graph&#10;&#10;Description automatically generated">
            <a:extLst>
              <a:ext uri="{FF2B5EF4-FFF2-40B4-BE49-F238E27FC236}">
                <a16:creationId xmlns:a16="http://schemas.microsoft.com/office/drawing/2014/main" id="{3B90A1BB-5016-0C1E-1310-E5C0EAF1D5C8}"/>
              </a:ext>
            </a:extLst>
          </p:cNvPr>
          <p:cNvPicPr>
            <a:picLocks noGrp="1" noChangeAspect="1"/>
          </p:cNvPicPr>
          <p:nvPr>
            <p:ph type="pic" sz="quarter" idx="10"/>
          </p:nvPr>
        </p:nvPicPr>
        <p:blipFill>
          <a:blip r:embed="rId2"/>
          <a:srcRect l="4312" r="3" b="3"/>
          <a:stretch/>
        </p:blipFill>
        <p:spPr>
          <a:xfrm>
            <a:off x="20" y="-5080"/>
            <a:ext cx="6576271" cy="6872605"/>
          </a:xfrm>
          <a:noFill/>
        </p:spPr>
      </p:pic>
    </p:spTree>
    <p:extLst>
      <p:ext uri="{BB962C8B-B14F-4D97-AF65-F5344CB8AC3E}">
        <p14:creationId xmlns:p14="http://schemas.microsoft.com/office/powerpoint/2010/main" val="182881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9FDAB7-F639-2C2D-66CF-5ADD241CCD20}"/>
              </a:ext>
            </a:extLst>
          </p:cNvPr>
          <p:cNvSpPr>
            <a:spLocks noGrp="1"/>
          </p:cNvSpPr>
          <p:nvPr>
            <p:ph type="title"/>
          </p:nvPr>
        </p:nvSpPr>
        <p:spPr/>
        <p:txBody>
          <a:bodyPr/>
          <a:lstStyle/>
          <a:p>
            <a:r>
              <a:rPr lang="en-US" dirty="0"/>
              <a:t>Why make a dashboard?</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8</a:t>
            </a:fld>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able Placeholder 6">
            <a:extLst>
              <a:ext uri="{FF2B5EF4-FFF2-40B4-BE49-F238E27FC236}">
                <a16:creationId xmlns:a16="http://schemas.microsoft.com/office/drawing/2014/main" id="{3D1D8F5B-07C3-7FC1-A4AA-FFCDBB3F9C78}"/>
              </a:ext>
            </a:extLst>
          </p:cNvPr>
          <p:cNvSpPr>
            <a:spLocks noGrp="1"/>
          </p:cNvSpPr>
          <p:nvPr>
            <p:ph type="tbl" sz="quarter" idx="14"/>
          </p:nvPr>
        </p:nvSpPr>
        <p:spPr/>
        <p:txBody>
          <a:bodyPr/>
          <a:lstStyle/>
          <a:p>
            <a:pPr algn="l"/>
            <a:r>
              <a:rPr lang="en-US" dirty="0"/>
              <a:t>A dashboard transforms complex data into actionable insights, fosters collaboration, and enhances decision-making processes. It empowers stakeholders to engage with the data meaningfully, ultimately driving better outcomes for the project.</a:t>
            </a:r>
          </a:p>
          <a:p>
            <a:pPr marL="342900" indent="-342900" algn="l">
              <a:buFont typeface="Arial" panose="020B0604020202020204" pitchFamily="34" charset="0"/>
              <a:buChar char="•"/>
            </a:pPr>
            <a:r>
              <a:rPr lang="en-US" dirty="0"/>
              <a:t>Data Visualization</a:t>
            </a:r>
          </a:p>
          <a:p>
            <a:pPr marL="342900" indent="-342900" algn="l">
              <a:buFont typeface="Arial" panose="020B0604020202020204" pitchFamily="34" charset="0"/>
              <a:buChar char="•"/>
            </a:pPr>
            <a:r>
              <a:rPr lang="en-US" dirty="0"/>
              <a:t>Real-Time Insights</a:t>
            </a:r>
          </a:p>
          <a:p>
            <a:pPr marL="342900" indent="-342900" algn="l">
              <a:buFont typeface="Arial" panose="020B0604020202020204" pitchFamily="34" charset="0"/>
              <a:buChar char="•"/>
            </a:pPr>
            <a:r>
              <a:rPr lang="en-US" dirty="0"/>
              <a:t>User-Friendly Interface</a:t>
            </a:r>
          </a:p>
          <a:p>
            <a:pPr marL="342900" indent="-342900" algn="l">
              <a:buFont typeface="Arial" panose="020B0604020202020204" pitchFamily="34" charset="0"/>
              <a:buChar char="•"/>
            </a:pPr>
            <a:r>
              <a:rPr lang="en-US" dirty="0"/>
              <a:t>Centralized Information</a:t>
            </a:r>
          </a:p>
          <a:p>
            <a:pPr marL="342900" indent="-342900" algn="l">
              <a:buFont typeface="Arial" panose="020B0604020202020204" pitchFamily="34" charset="0"/>
              <a:buChar char="•"/>
            </a:pPr>
            <a:r>
              <a:rPr lang="en-US" dirty="0"/>
              <a:t>Enhanced Decision-Making</a:t>
            </a:r>
          </a:p>
        </p:txBody>
      </p: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p:txBody>
          <a:bodyPr>
            <a:normAutofit/>
          </a:bodyPr>
          <a:lstStyle/>
          <a:p>
            <a:r>
              <a:rPr lang="en-US" dirty="0"/>
              <a:t>Dynamic </a:t>
            </a:r>
            <a:br>
              <a:rPr lang="en-US" dirty="0"/>
            </a:br>
            <a:r>
              <a:rPr lang="en-US" dirty="0"/>
              <a:t>Dashboard</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9</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6358677A-3A44-4FA1-B2B5-3A2395E153FB}"/>
                  </a:ext>
                </a:extLst>
              </p:cNvPr>
              <p:cNvGraphicFramePr>
                <a:graphicFrameLocks noGrp="1"/>
              </p:cNvGraphicFramePr>
              <p:nvPr>
                <p:extLst>
                  <p:ext uri="{D42A27DB-BD31-4B8C-83A1-F6EECF244321}">
                    <p14:modId xmlns:p14="http://schemas.microsoft.com/office/powerpoint/2010/main" val="660123176"/>
                  </p:ext>
                </p:extLst>
              </p:nvPr>
            </p:nvGraphicFramePr>
            <p:xfrm>
              <a:off x="831098" y="2111375"/>
              <a:ext cx="10515600" cy="448246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a:extLst>
                  <a:ext uri="{FF2B5EF4-FFF2-40B4-BE49-F238E27FC236}">
                    <a16:creationId xmlns:a16="http://schemas.microsoft.com/office/drawing/2014/main" id="{6358677A-3A44-4FA1-B2B5-3A2395E153FB}"/>
                  </a:ext>
                </a:extLst>
              </p:cNvPr>
              <p:cNvPicPr>
                <a:picLocks noGrp="1" noRot="1" noChangeAspect="1" noMove="1" noResize="1" noEditPoints="1" noAdjustHandles="1" noChangeArrowheads="1" noChangeShapeType="1"/>
              </p:cNvPicPr>
              <p:nvPr/>
            </p:nvPicPr>
            <p:blipFill>
              <a:blip r:embed="rId4"/>
              <a:stretch>
                <a:fillRect/>
              </a:stretch>
            </p:blipFill>
            <p:spPr>
              <a:xfrm>
                <a:off x="831098" y="2111375"/>
                <a:ext cx="10515600" cy="4482465"/>
              </a:xfrm>
              <a:prstGeom prst="rect">
                <a:avLst/>
              </a:prstGeom>
            </p:spPr>
          </p:pic>
        </mc:Fallback>
      </mc:AlternateContent>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9B963911-0598-49AC-9074-497CE2D08ECF}">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E6E6E6&quot;"/>
    <we:property name="bookmark" value="&quot;H4sIAAAAAAAAA82X32/TMBDH/xXkF16qKXF+uNnb1gEPIKjYtBc0Ta59yQyuHRynUKb+75yddj+7wdgYqJUan8/f+9i5u6TnRKqu1Xz5ns+B7JJ9a7/MufvyIiUjYgYbyFwUSc2Kqh6n41JIHOOsbb2ypiO758Rz14A/Vl3PdRBC46eTEeFaT3kTRjXXHYxIC66zhmv1AwZnnPKuh9WIwPdWW8eD5KHnHoLsAt1xjAjpToYRufBqAYcg/GCtBZQsqcuU0prlpaghG6NbNzhEsq0uQTqGn1jjuTIYJthKJlkl8goETQFyXtOEBnunTKPXwJdrj5ZtOBweY+333iMSHsrsM0YPcqsV7moGIsWYtMhYQuVYplxmj5QEKiktAEoxZkxkBaVp8khJNkuysspA1EmZ03FW5SV7pKSkFRJCCmnB6jKBPGWPlSzKPKuquiy5hCqRwDJWxFustF/fwdny1ffWYfJhSg6Se3LBjQBJYoY56IaEOid7TeOg4X49fHVtcmJ1P99iP7S9E/AR6jhlvPJLjDG3CwWnQgM3JIBOncVEj1MfAa0dnB6EjA5zr3uzzt4iDM/st4kDnJRkN1mNLrAnaGqsUwJP6Sb5k8F9cKpRWI2n77hpeixU8s+R3oBx92PceUOfjGFq215zF/z+Lcix9XC6h03wv7g1R8rrbRgnaLm3qiUIO29tp0LeHznY+F0rcBw4CW5/GYv3QLlNk6ejG+D/Q+GuTuIxc9NtHldd5HZWx6sQXeODBbeDnhoWoAeHrz24JWJEpyvhd27XIi5UHe5H87YLJx2ek2iSEOnfwnJQ/KvdIDJMlTEbgJB0d+5hKN7n5t60jIexXiny5wa+1l8eRj3U4HMDbyr/YazXutc25KDnrPUBYwN/zHUfKsj0WoclR7bBxnKxR3GmtHRg4v5urkHTO4VvAkMLilaEfwnm5Yb9CdQmdg5y+YSKabaTF/RgqyD21vAJX+w3MuM1zyqW4Au4TBKYzWa/fKPqzjj+3nqVEjRJK5ExWVPI2VgWWVL9mVaUu7SQOeA/gXBhe9+1XMCUG4h7b4eEUhD9YveUYaPx2oXfLacT/zeQGARZ1EzD7y6Ip7Za/QTqDRmL4AwAAA==&quot;"/>
    <we:property name="creatorSessionId" value="&quot;49820aa1-c396-47dc-9a17-2dc2fee6491a&quot;"/>
    <we:property name="creatorTenantId" value="&quot;77255288-5298-4ea5-81aa-a13e604c30ac&quot;"/>
    <we:property name="creatorUserId" value="&quot;1003200243031D29&quot;"/>
    <we:property name="datasetId" value="&quot;bb16d0f9-0537-486a-9190-e0c13778029e&quot;"/>
    <we:property name="embedUrl" value="&quot;/reportEmbed?reportId=fda4fa9f-66d0-4b8c-87b3-bb61a6425a42&amp;config=eyJjbHVzdGVyVXJsIjoiaHR0cHM6Ly9XQUJJLUVVUk9QRS1OT1JUSC1CLXJlZGlyZWN0LmFuYWx5c2lzLndpbmRvd3MubmV0IiwiZW1iZWRGZWF0dXJlcyI6eyJ1c2FnZU1ldHJpY3NWTmV4dCI6dHJ1ZX19&amp;disableSensitivityBanner=true&quot;"/>
    <we:property name="initialStateBookmark" value="&quot;H4sIAAAAAAAAA+1abW/bNhD+K4U+bYAx8FUS+611121A16ZNkWEYiuBIHh21suTpJa0X+L+PlOSkdew4sZvWa5cvsY6nu+deeaR9EdmsnuUwfw5TjB5Gj8vy3RSqdw9oNIqKnqZTAsCsYSKhsSRWA4TVctZkZVFHDy+iBqoJNidZ3UIeBHniX29GEeT5EUzCk4O8xlE0w6ouC8izf7Bn9ktN1eJiFOGHWV5WEEQeN9BgEHvu2f2zh0B/4l4jmCY7x2M0TU9N4lR4PExIqmKCmkKsPVvdM3TI1rIE0Z36cVk0kBVeTaC5hCmrteMstpZx7jSmHT3Lm4FFz3/+MKu8dd7m+Sw453U5e+519jyB5WQJmo2ip1U57ZgH79at/rvFau5fCHKw7jkvouPlgv/8cvnhJknTIKJosmYeHsrzDE9NjlB48usOGFn4ABxj7n3RvTcu83ba6VrRXLaVwVforh468Qsfk6Oq9BHrVPyCRYWRpw36XYa5jYKOF5XF6vG8U/Ikq5bBYasmPppMKpxAMzx+urgnupOywdNHPl18tnVrT9tiwCEWi4DShyl6KBdhrfcPW4zu6Mw/ztC7oPdlYbOlIb+twK4/o7s75KBz3PzqZUotwt+bvpLu6tm1xm+ANIrOyvfjCn2N2uCZ0WUpPLLnUBhPXcWwf+hvA/CGJKDXYQdP1VkxyYdOdNUU+pBHswzHZ1A1odPptz6tQwPwL5VfLN/3NzrkT980/StvP2qLY++GSVnNb5+rd0mRN12dcSmEVkAoF8bEBkAoHiTd6PX6DPz/T1weZFEhjY2ZIJzqNE2UsIZsbc0b8/HXzPurMmfzZ3iO+XXDL9evLy2tPYEq6zeroRB3c97QgC6lRZ/485Vv31Dj6ZOwHwb2j4BFgfjgihCWB3OiPxGqGyt1CH9mfAS+N+e8bH1R4//+2eSf3/1MdLZbn//WXfME5oe8Ab7Omnx1E5A77Hy5n4jXbn3bt5JvPQOWnfXbt/SqTQ67eSKYwsRYasEkVhrkeutuDl2aPG6bpoO1sqkrloBwJqUqVSbxx64U7J4ijSYGmdBEWWGTWICOcU+R0qaaaBEzKxlLUpH65z1FaiadZiYlwjrlaEI5V/sajlQ4RSWPHVXd1GW3n12/cr86Kmdt7rO2mV8/s925aRmo7GGP6jeZG4psFBFpMcaEYuooAUYZBfGfDSL/voLIl0GMmURfgoQQoTRXHIS1hx7Ez3x0Pvwwbjs2B1KCkMa+23OeSOo05X47ObRAPviB/3hfY+DhRfEO1vYhFNLPKeAcKEQ0yqUscVtDeGA3up3R93Sr+6LKJlkB+ekzKCZtVwsHesO7Bun1kO94zXvdw1/yqnedZV/x2nddja13/oGcgm8PeL92eJj3wTtaf88Xw7dF1R8tJchYWIitPwZh7IjRyR5j7/3NCAeS8Gtxjsu2aFbiTA4Y9MY5eg3o211Y5W3tswVtD3FcTnV5gPV6l+B94W9vVvK9r00qnZACEmmsEsJRm6rtFyobvsRRXFrDnSbaaOMMF0bRXWVxxpij0sRaAkHOiE3IrrKsslIgAwM6RW+wTenOspwBC4mjJiaoVILOqu1XO5tspEJqorSzHCn1AXAadraRSCE5Kgk05ongKPTuNjIEJQXxw7Ul/lTEWCx3k9WJu6JEU6wmXXqVbVPPwOARFP0cNuvzNMOOz3csKCza4XM3pT/LfPn3ik8gb4PO8NOSqNPhoWTDPHUL/j75F/8CnxNichwjAAA=&quot;"/>
    <we:property name="isFiltersActionButtonVisible" value="true"/>
    <we:property name="isVisualContainerHeaderHidden" value="false"/>
    <we:property name="pageDisplayName" value="&quot;Tree&quot;"/>
    <we:property name="pageName" value="&quot;fce670f6122f746cfe38&quot;"/>
    <we:property name="pptInsertionSessionID" value="&quot;5A6F7259-FBF1-4076-841E-09A141BB6B1B&quot;"/>
    <we:property name="reportEmbeddedTime" value="&quot;2024-09-21T17:46:06.218Z&quot;"/>
    <we:property name="reportName" value="&quot;movie project&quot;"/>
    <we:property name="reportState" value="&quot;CONNECTED&quot;"/>
    <we:property name="reportUrl" value="&quot;/links/ZEfSMINs9n?ctid=77255288-5298-4ea5-81aa-a13e604c30ac&amp;pbi_source=linkShare&amp;fromEntryPoint=shar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3CAACF0A-FCA5-49E3-91C2-7E6D23133035}">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E6E6E6&quot;"/>
    <we:property name="bookmark" value="&quot;H4sIAAAAAAAAA+0aa2/bNvCvFPq0AcYgviSx39p03QZ0XdoUGYahCI7k0VErS54eWb3C/31HyU5ax44Tu2m9dvkS83i894u030cub6YFzJ7DBKOH0eOqejuB+u0DFo2icoBpSGyKEkEapgFtpiCj3Wra5lXZRA/fRy3UY2xP86aDIhAi4J+vRxEUxTGMw8pD0eAommLdVCUU+T84INNWW3c4H0X4blpUNQSSJy20GMheEDqtSQT2gyCOYNv8Ak/QtgM0TTKpYselYjqJ0TBIDKE1A0Iv2VqUQLpnf1SVLeQlsQkwn3LtjPGCJ85xIbzBrIfnRbtAMbMf301r0o50nk2DcV5V0+fEc8AJKKdLofkoelpXkx55Yd2mM391WM/oQKCDzYD5PjpZbtDnF8sPN1GaBBJlm7ezsKgucjyzBUJJ4Fe9YPGcHHCCBdmiP3dUFd2k57XCuepqiy/RXy168nPyyXFdkcd6Fj9hWWNEsAV/n2PhosDjt9ph/XjWM3mS10vn8FUVH43HNY6hXSw/3txTutOqxbNHFC4Ubf3e065cyCHn8yAluSl6qOZhb7APn4/uaMzfz5FMMNiydPlSkV9WxG4+obl7ycEUuPnoZUjNw9/rIZPuatm1ym8QaRSdV38f1Ug56oJlRpep8MhdQGkJuirD/q6/jYA3BAG7LnawVJOX42JRia6KwuDyaJrj0TnUbah05g2FdSgAdKj6bPG+v9IhfoaiSUfefFAWj8gM46qe3T5W7xIir/s8E0pKoyFmQlqbWACpRaB0o9Wbc6D/H5k80GJSWZdwGQtmsizV0tl4a2neGI8/52Sv2p7PnuEFFtcVv9y/vrXU9hTqfGhWi0TczXiLAnRJLfrIni+pfEODZ09CPwzoHwgWBeCDK0DYXqgT/YFQ35ipC/fnljzwrRnnRUdJjf/bZ5N9fqWZ6Hy3Ov+1m+YJzA65Ab7K22K1CagdOl9BE/Ha1re9lXztEbCsrF+/pldlctHNU8k1ptYxBzZ1yqIwW7s59GHyuGvbXqyVpq55CtLbjOlM25SuXRm4PUlaE1vk0sTaSZcmEkyCe5JULjOxkQl3ivM0kxmt9yRpuPKG2yyWzmvPUiaE3ldxZNJrpkTime6nLrf97vqF69VxNe0Kitp2dv3OdueiZaF2hz2q36RuSLJRFCuHCaYMM89i4IwzkP9ZJ4pvy4li6cSEK6QUjONYaiO0AOncoTvxE1+dD9+N267NAZQiZAlVeyFSxbxhgtrJoTnywXfi+/saAw/Pi3fQdnChVDSngPegEdFqn/HUb3Xhgb3o9krf06vub3U+zksozp5BOe76XDjQF941kl53+Y7PvNct/Dmfetdp9gWffdfl2HrjH8gt+PYC71cOD/M9eEft7/lh+LZSDVdLBSqRDhJH1yBMfGxNusfYe38zwoEE/Fo5j6qubFf8HB+w0Bvn6DVC3+7BqugaihZ0g4hH1cRUB5ivd3HeZ/72ZiXeh9xkykslIVXWaSk9c5ne/qCy4UscLZSzwpvYWGO9FdJqtistwTn3TNnEKIhR8Nil8a60nHZKIgcLJkNS2GVsZ1regoPUM5vEqHWK3untTzubdGRSmVgb7wQyRg7wBnbWMVZSCdQKWCJSKVCa3XXkCFrJmIZrF9OtiPNE7UarJ3cFiSZYj/vwqrq2mYLFYyiHOWw6xGmOPR5VLCgdusXnfkp/llP6D4xPoej6ETb86iTqmZAs+WKgus2BIfzn/wLBCrOuHiMAAA==&quot;"/>
    <we:property name="creatorSessionId" value="&quot;d377f931-4f5a-4d68-82bb-8d06b26bbc36&quot;"/>
    <we:property name="creatorTenantId" value="&quot;77255288-5298-4ea5-81aa-a13e604c30ac&quot;"/>
    <we:property name="creatorUserId" value="&quot;1003200243031D29&quot;"/>
    <we:property name="datasetId" value="&quot;9d84fa16-22e5-4297-8745-a9f74e57687d&quot;"/>
    <we:property name="embedUrl" value="&quot;/reportEmbed?reportId=38889de0-444c-4f24-b9da-67ccd8e61c13&amp;config=eyJjbHVzdGVyVXJsIjoiaHR0cHM6Ly9XQUJJLUVVUk9QRS1OT1JUSC1CLXJlZGlyZWN0LmFuYWx5c2lzLndpbmRvd3MubmV0IiwiZW1iZWRGZWF0dXJlcyI6eyJ1c2FnZU1ldHJpY3NWTmV4dCI6dHJ1ZX19&amp;disableSensitivityBanner=true&quot;"/>
    <we:property name="initialStateBookmark" value="&quot;H4sIAAAAAAAAA+1abVPbRhD+Kxl9amc8Hd2bpMs34pC2ExJIyNDpdBhm727PKJElVy8kbsb/vasXQyABgwngkvIF6e68t/vss3u3a38OXFrNMpi/hikGT4NnRfFhCuWHJywYBfkwtrv78tXW25dHr7debdNwMavTIq+Cp5+DGsoJ1gdp1UDWSqDBvw5HAWTZHkzaNw9ZhaNghmVV5JCl/2C/mKbqssHFKMBPs6wooRW5X0ONrdgTWk7vtDf7RdCOYOv0BPfR1v1oHCVShY5LxXQUomEQGVpW9Qs6zb65pBXdbT8u8hrSnLZpxzxH0EqGSlkXikhyHql2vErzSTYofPbZd/NZi0p1DPSf0DDvadtWzmJB5rhQSSVQK2CRiKVAacJ1ZQkmlQm18U4gY9Zpb2BdWd6Cg9gzS2BoHaN3Wq9to3ZKIgcLJkGmvEvY+jZyzj1TNjIKQhQ8dPHasrRQzgpvQmON9VZIq9m6ssgsqSTERAktpWcu0biuLAUqkg4iJ4TGyIfWxLLjXZrVAwXNfPvTrKTooZjqZW25E8gtuqALkRKrPiI+B+Mia6bd0/a58f2iKS2+Rd9N5XVaz0nMtDhJ8chmCHnQ6rJXFhSM3dRBUePRFsUahWo3d1x8HJdIMeiCp+FitFqVrcmkxAnUw+v2Heo5Lpq87mZeNPmQB8INVnqvmDUZlO26lUof0siVvMooVY2zpiK2oOtVHBdTU4yPoazP841eSofls3nHpedpuUyafHTBpId33uJwmdrpA++/SN5jQmZSlL0Nd8X3wy42JSV9BO9BI6LVPuGxXxmb74rZa4K9X9MuOVgeWITyi7KYdouHI7VqzN8NkjEXHbC/nKDnN8uHqyRNWxHfMPTJT+JnmurJErao7mNGcF4fvv6l2+ICaLtlOknp5D7agXzSdMiNlvr4FDMXtPvt3hvnbqTpOcKpnnDku/55CRhvk8aNEf7jmGJxADh36dKi3y/oX92RDzpLwGR4uZhT3i3av8PFdztHOjCuBf6G5ObrK3yOLTdO07MUNzAjr2n9HSfn62rVZ+kYIYkSlwgRK+YNo0s6rH+Duj+c36V19j2YZaF0m8+qS6xtfTgKIq6QaROGodRGaAHSuU1z4cob8pld7FF48WYG944MlcMIY4aJZyFwxhncopp54Nu4eJRuvMrc3okWmfSaKRF5CkoNIRW4/1knyh/LiXLpRMOVN9wmoXReexYzIVb3dKCT8qypa5L1davCJSY0MuJOcR4nks5cc0uR1oQWuTShdtLFdHCbaHUn5WqRmscgvU2YTrSNveAJuFuKFLHkGmPrmAMbOyoKxW0NZ1JZF3EZCmaSJNbS2XD9GPstpaxc2uP5Dp5g9jW/Tue/nlqS6oDY1DdahxphPY4OtdKptOAcbd9S6QkVHj1ve7nt8i8UC9rBJ2cD7fRgTvAnQnll0TDcO1NLjvjRwHnTUFmB/+NzGT6virw+Xq/kfOzQPIf5JtXid1UhdS3SbxXfq2vYx86AZWZ9/Jaepcm+bSCUlN3lVkhrIwsgtVh5qF/2BVrMtTOGLhuRc1wIb3D1jXnDGsV31ST+FfNycxvDVxS18hY94YfrBw9wP2QP+DKVNvac+c6tnM1s9d60nXOvX7+dsrbj4uJL4IIplpOOxkVTVzOwuAd5H02zXkCK3TpiDuQO3fDcpdSdlHJr76IDyJrWO+1PS4JuD3JaOkTINdYPyv0LQH+7qxUjAAA=&quot;"/>
    <we:property name="isFiltersActionButtonVisible" value="true"/>
    <we:property name="isFooterCollapsed" value="true"/>
    <we:property name="isVisualContainerHeaderHidden" value="false"/>
    <we:property name="pageDisplayName" value="&quot;Home&quot;"/>
    <we:property name="pageName" value="&quot;768450d2451960eb1a6b&quot;"/>
    <we:property name="pptInsertionSessionID" value="&quot;4D49DDE1-3447-49F8-8734-43E1093AFDB9&quot;"/>
    <we:property name="reportEmbeddedTime" value="&quot;2024-09-27T22:40:05.400Z&quot;"/>
    <we:property name="reportName" value="&quot;movie project&quot;"/>
    <we:property name="reportState" value="&quot;CONNECTED&quot;"/>
    <we:property name="reportUrl" value="&quot;/links/e7cbpRruha?ctid=77255288-5298-4ea5-81aa-a13e604c30ac&amp;pbi_source=linkShare&amp;fromEntryPoint=shar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{AB6072DE-520B-4696-8D43-A1D43E026525}tf67328976_win32</Template>
  <TotalTime>1456</TotalTime>
  <Words>1042</Words>
  <Application>Microsoft Office PowerPoint</Application>
  <PresentationFormat>Widescreen</PresentationFormat>
  <Paragraphs>138</Paragraphs>
  <Slides>15</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Tenorite</vt:lpstr>
      <vt:lpstr>Yeseva One</vt:lpstr>
      <vt:lpstr>Custom</vt:lpstr>
      <vt:lpstr>   Movies analysis   9000+ Movies Dataset</vt:lpstr>
      <vt:lpstr>AGENDA</vt:lpstr>
      <vt:lpstr>Introduction</vt:lpstr>
      <vt:lpstr>What is the project about?</vt:lpstr>
      <vt:lpstr>Columns info</vt:lpstr>
      <vt:lpstr>Approach taken to analysis the data</vt:lpstr>
      <vt:lpstr>Dashboard </vt:lpstr>
      <vt:lpstr>Why make a dashboard?</vt:lpstr>
      <vt:lpstr>Dynamic  Dashboard</vt:lpstr>
      <vt:lpstr>Dynamic  Dashboard</vt:lpstr>
      <vt:lpstr>Key inference</vt:lpstr>
      <vt:lpstr>Summary </vt:lpstr>
      <vt:lpstr>Summery</vt:lpstr>
      <vt:lpstr>Movie recommender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Rawan Reda</dc:creator>
  <cp:lastModifiedBy>Rawan Reda</cp:lastModifiedBy>
  <cp:revision>14</cp:revision>
  <dcterms:created xsi:type="dcterms:W3CDTF">2024-09-20T18:20:45Z</dcterms:created>
  <dcterms:modified xsi:type="dcterms:W3CDTF">2024-10-05T20:41:20Z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