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2E2DC08-DE1E-4E1A-9B40-57DFF9972F1D}"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37613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E2DC08-DE1E-4E1A-9B40-57DFF9972F1D}"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336802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E2DC08-DE1E-4E1A-9B40-57DFF9972F1D}"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32910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E2DC08-DE1E-4E1A-9B40-57DFF9972F1D}"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113952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E2DC08-DE1E-4E1A-9B40-57DFF9972F1D}"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100462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2E2DC08-DE1E-4E1A-9B40-57DFF9972F1D}" type="datetimeFigureOut">
              <a:rPr lang="en-GB" smtClean="0"/>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169045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2E2DC08-DE1E-4E1A-9B40-57DFF9972F1D}" type="datetimeFigureOut">
              <a:rPr lang="en-GB" smtClean="0"/>
              <a:t>19/09/2018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185523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2E2DC08-DE1E-4E1A-9B40-57DFF9972F1D}" type="datetimeFigureOut">
              <a:rPr lang="en-GB" smtClean="0"/>
              <a:t>19/09/2018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90851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2DC08-DE1E-4E1A-9B40-57DFF9972F1D}" type="datetimeFigureOut">
              <a:rPr lang="en-GB" smtClean="0"/>
              <a:t>19/09/2018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27659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E2DC08-DE1E-4E1A-9B40-57DFF9972F1D}" type="datetimeFigureOut">
              <a:rPr lang="en-GB" smtClean="0"/>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41538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E2DC08-DE1E-4E1A-9B40-57DFF9972F1D}" type="datetimeFigureOut">
              <a:rPr lang="en-GB" smtClean="0"/>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77D50B-49B2-44AF-8750-05DFE20E60FB}" type="slidenum">
              <a:rPr lang="en-GB" smtClean="0"/>
              <a:t>‹#›</a:t>
            </a:fld>
            <a:endParaRPr lang="en-GB"/>
          </a:p>
        </p:txBody>
      </p:sp>
    </p:spTree>
    <p:extLst>
      <p:ext uri="{BB962C8B-B14F-4D97-AF65-F5344CB8AC3E}">
        <p14:creationId xmlns:p14="http://schemas.microsoft.com/office/powerpoint/2010/main" val="12304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2DC08-DE1E-4E1A-9B40-57DFF9972F1D}" type="datetimeFigureOut">
              <a:rPr lang="en-GB" smtClean="0"/>
              <a:t>19/09/2018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7D50B-49B2-44AF-8750-05DFE20E60FB}" type="slidenum">
              <a:rPr lang="en-GB" smtClean="0"/>
              <a:t>‹#›</a:t>
            </a:fld>
            <a:endParaRPr lang="en-GB"/>
          </a:p>
        </p:txBody>
      </p:sp>
    </p:spTree>
    <p:extLst>
      <p:ext uri="{BB962C8B-B14F-4D97-AF65-F5344CB8AC3E}">
        <p14:creationId xmlns:p14="http://schemas.microsoft.com/office/powerpoint/2010/main" val="408032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927488" y="6227179"/>
            <a:ext cx="1828417" cy="316237"/>
          </a:xfrm>
          <a:prstGeom prst="rect">
            <a:avLst/>
          </a:prstGeom>
        </p:spPr>
      </p:pic>
      <p:cxnSp>
        <p:nvCxnSpPr>
          <p:cNvPr id="12" name="Straight Connector 11"/>
          <p:cNvCxnSpPr/>
          <p:nvPr/>
        </p:nvCxnSpPr>
        <p:spPr>
          <a:xfrm>
            <a:off x="17856" y="5958457"/>
            <a:ext cx="12124888"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66016" y="6052628"/>
            <a:ext cx="3800213" cy="646331"/>
          </a:xfrm>
          <a:prstGeom prst="rect">
            <a:avLst/>
          </a:prstGeom>
          <a:noFill/>
        </p:spPr>
        <p:txBody>
          <a:bodyPr wrap="square" rtlCol="0">
            <a:spAutoFit/>
          </a:bodyPr>
          <a:lstStyle/>
          <a:p>
            <a:r>
              <a:rPr lang="en-GB" sz="1200" b="1" dirty="0"/>
              <a:t>CONTACT US</a:t>
            </a:r>
          </a:p>
          <a:p>
            <a:r>
              <a:rPr lang="en-GB" sz="1200" dirty="0"/>
              <a:t>CALL: (02) 743 486</a:t>
            </a:r>
          </a:p>
          <a:p>
            <a:r>
              <a:rPr lang="en-GB" sz="1200" dirty="0"/>
              <a:t>EMAIL: info@thecakelab.co</a:t>
            </a:r>
          </a:p>
        </p:txBody>
      </p:sp>
      <p:grpSp>
        <p:nvGrpSpPr>
          <p:cNvPr id="32" name="Group 31"/>
          <p:cNvGrpSpPr/>
          <p:nvPr/>
        </p:nvGrpSpPr>
        <p:grpSpPr>
          <a:xfrm>
            <a:off x="160521" y="1386522"/>
            <a:ext cx="11785875" cy="3423541"/>
            <a:chOff x="-876467" y="129284"/>
            <a:chExt cx="13659659" cy="4100308"/>
          </a:xfrm>
        </p:grpSpPr>
        <p:grpSp>
          <p:nvGrpSpPr>
            <p:cNvPr id="9" name="Group 8"/>
            <p:cNvGrpSpPr/>
            <p:nvPr/>
          </p:nvGrpSpPr>
          <p:grpSpPr>
            <a:xfrm>
              <a:off x="-876467" y="129284"/>
              <a:ext cx="13659659" cy="4100308"/>
              <a:chOff x="-645679" y="852620"/>
              <a:chExt cx="13659659" cy="4100308"/>
            </a:xfrm>
          </p:grpSpPr>
          <p:pic>
            <p:nvPicPr>
              <p:cNvPr id="4" name="Picture 3"/>
              <p:cNvPicPr>
                <a:picLocks noChangeAspect="1"/>
              </p:cNvPicPr>
              <p:nvPr/>
            </p:nvPicPr>
            <p:blipFill>
              <a:blip r:embed="rId3"/>
              <a:stretch>
                <a:fillRect/>
              </a:stretch>
            </p:blipFill>
            <p:spPr>
              <a:xfrm>
                <a:off x="4515050" y="852620"/>
                <a:ext cx="2579462" cy="1870537"/>
              </a:xfrm>
              <a:prstGeom prst="rect">
                <a:avLst/>
              </a:prstGeom>
            </p:spPr>
          </p:pic>
          <p:sp>
            <p:nvSpPr>
              <p:cNvPr id="5" name="Text Box 4"/>
              <p:cNvSpPr txBox="1"/>
              <p:nvPr/>
            </p:nvSpPr>
            <p:spPr>
              <a:xfrm>
                <a:off x="-645679" y="2197510"/>
                <a:ext cx="13659659" cy="3688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900" dirty="0">
                    <a:effectLst/>
                    <a:ea typeface="Calibri" panose="020F0502020204030204" pitchFamily="34" charset="0"/>
                    <a:cs typeface="Times New Roman" panose="02020603050405020304" pitchFamily="18" charset="0"/>
                  </a:rPr>
                  <a:t>                                                                                                                                                      HOME                 SHOP                    GALLERY                 PRODUCTS                   </a:t>
                </a:r>
                <a:r>
                  <a:rPr lang="en-GB" sz="1100" dirty="0">
                    <a:effectLst/>
                    <a:ea typeface="Calibri" panose="020F0502020204030204" pitchFamily="34" charset="0"/>
                    <a:cs typeface="Times New Roman" panose="02020603050405020304" pitchFamily="18" charset="0"/>
                  </a:rPr>
                  <a:t>ABOUT     </a:t>
                </a:r>
              </a:p>
            </p:txBody>
          </p:sp>
          <p:sp>
            <p:nvSpPr>
              <p:cNvPr id="7" name="Rectangle 6"/>
              <p:cNvSpPr/>
              <p:nvPr/>
            </p:nvSpPr>
            <p:spPr>
              <a:xfrm>
                <a:off x="4309054" y="2686358"/>
                <a:ext cx="2991454" cy="226657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Embedded video of cake campaign</a:t>
                </a:r>
              </a:p>
            </p:txBody>
          </p:sp>
          <p:pic>
            <p:nvPicPr>
              <p:cNvPr id="8" name="Picture 7"/>
              <p:cNvPicPr>
                <a:picLocks noChangeAspect="1"/>
              </p:cNvPicPr>
              <p:nvPr/>
            </p:nvPicPr>
            <p:blipFill>
              <a:blip r:embed="rId4"/>
              <a:stretch>
                <a:fillRect/>
              </a:stretch>
            </p:blipFill>
            <p:spPr>
              <a:xfrm>
                <a:off x="7387906" y="1714441"/>
                <a:ext cx="751600" cy="363062"/>
              </a:xfrm>
              <a:prstGeom prst="rect">
                <a:avLst/>
              </a:prstGeom>
            </p:spPr>
          </p:pic>
        </p:grpSp>
        <p:pic>
          <p:nvPicPr>
            <p:cNvPr id="18" name="Picture 17"/>
            <p:cNvPicPr>
              <a:picLocks noChangeAspect="1"/>
            </p:cNvPicPr>
            <p:nvPr/>
          </p:nvPicPr>
          <p:blipFill>
            <a:blip r:embed="rId5"/>
            <a:stretch>
              <a:fillRect/>
            </a:stretch>
          </p:blipFill>
          <p:spPr>
            <a:xfrm>
              <a:off x="373449" y="826427"/>
              <a:ext cx="1538249" cy="378879"/>
            </a:xfrm>
            <a:prstGeom prst="rect">
              <a:avLst/>
            </a:prstGeom>
          </p:spPr>
        </p:pic>
      </p:grpSp>
      <p:pic>
        <p:nvPicPr>
          <p:cNvPr id="20" name="Picture 19"/>
          <p:cNvPicPr>
            <a:picLocks noChangeAspect="1"/>
          </p:cNvPicPr>
          <p:nvPr/>
        </p:nvPicPr>
        <p:blipFill>
          <a:blip r:embed="rId6"/>
          <a:stretch>
            <a:fillRect/>
          </a:stretch>
        </p:blipFill>
        <p:spPr>
          <a:xfrm>
            <a:off x="199297" y="6081729"/>
            <a:ext cx="2357292" cy="617230"/>
          </a:xfrm>
          <a:prstGeom prst="rect">
            <a:avLst/>
          </a:prstGeom>
        </p:spPr>
      </p:pic>
      <p:grpSp>
        <p:nvGrpSpPr>
          <p:cNvPr id="30" name="Group 29"/>
          <p:cNvGrpSpPr/>
          <p:nvPr/>
        </p:nvGrpSpPr>
        <p:grpSpPr>
          <a:xfrm>
            <a:off x="4211367" y="5029300"/>
            <a:ext cx="3255892" cy="730185"/>
            <a:chOff x="2746135" y="4287470"/>
            <a:chExt cx="5886865" cy="1364094"/>
          </a:xfrm>
        </p:grpSpPr>
        <p:sp>
          <p:nvSpPr>
            <p:cNvPr id="21" name="TextBox 20"/>
            <p:cNvSpPr txBox="1"/>
            <p:nvPr/>
          </p:nvSpPr>
          <p:spPr>
            <a:xfrm>
              <a:off x="4840742" y="4287470"/>
              <a:ext cx="2052850" cy="459977"/>
            </a:xfrm>
            <a:prstGeom prst="rect">
              <a:avLst/>
            </a:prstGeom>
            <a:noFill/>
          </p:spPr>
          <p:txBody>
            <a:bodyPr wrap="square" rtlCol="0">
              <a:spAutoFit/>
            </a:bodyPr>
            <a:lstStyle/>
            <a:p>
              <a:r>
                <a:rPr lang="en-GB" sz="1000" dirty="0"/>
                <a:t>MOST POPULAR</a:t>
              </a:r>
            </a:p>
          </p:txBody>
        </p:sp>
        <p:pic>
          <p:nvPicPr>
            <p:cNvPr id="22" name="Picture 21"/>
            <p:cNvPicPr>
              <a:picLocks noChangeAspect="1"/>
            </p:cNvPicPr>
            <p:nvPr/>
          </p:nvPicPr>
          <p:blipFill>
            <a:blip r:embed="rId7"/>
            <a:stretch>
              <a:fillRect/>
            </a:stretch>
          </p:blipFill>
          <p:spPr>
            <a:xfrm>
              <a:off x="5210311" y="4652122"/>
              <a:ext cx="866446" cy="987890"/>
            </a:xfrm>
            <a:prstGeom prst="rect">
              <a:avLst/>
            </a:prstGeom>
          </p:spPr>
        </p:pic>
        <p:pic>
          <p:nvPicPr>
            <p:cNvPr id="23" name="Picture 22"/>
            <p:cNvPicPr>
              <a:picLocks noChangeAspect="1"/>
            </p:cNvPicPr>
            <p:nvPr/>
          </p:nvPicPr>
          <p:blipFill>
            <a:blip r:embed="rId7"/>
            <a:stretch>
              <a:fillRect/>
            </a:stretch>
          </p:blipFill>
          <p:spPr>
            <a:xfrm>
              <a:off x="4164691" y="4652122"/>
              <a:ext cx="866446" cy="987890"/>
            </a:xfrm>
            <a:prstGeom prst="rect">
              <a:avLst/>
            </a:prstGeom>
          </p:spPr>
        </p:pic>
        <p:pic>
          <p:nvPicPr>
            <p:cNvPr id="24" name="Picture 23"/>
            <p:cNvPicPr>
              <a:picLocks noChangeAspect="1"/>
            </p:cNvPicPr>
            <p:nvPr/>
          </p:nvPicPr>
          <p:blipFill>
            <a:blip r:embed="rId7"/>
            <a:stretch>
              <a:fillRect/>
            </a:stretch>
          </p:blipFill>
          <p:spPr>
            <a:xfrm>
              <a:off x="6255931" y="4663674"/>
              <a:ext cx="866446" cy="987890"/>
            </a:xfrm>
            <a:prstGeom prst="rect">
              <a:avLst/>
            </a:prstGeom>
          </p:spPr>
        </p:pic>
        <p:pic>
          <p:nvPicPr>
            <p:cNvPr id="25" name="Picture 24"/>
            <p:cNvPicPr>
              <a:picLocks noChangeAspect="1"/>
            </p:cNvPicPr>
            <p:nvPr/>
          </p:nvPicPr>
          <p:blipFill>
            <a:blip r:embed="rId7"/>
            <a:stretch>
              <a:fillRect/>
            </a:stretch>
          </p:blipFill>
          <p:spPr>
            <a:xfrm>
              <a:off x="7281572" y="4663674"/>
              <a:ext cx="866446" cy="987890"/>
            </a:xfrm>
            <a:prstGeom prst="rect">
              <a:avLst/>
            </a:prstGeom>
          </p:spPr>
        </p:pic>
        <p:pic>
          <p:nvPicPr>
            <p:cNvPr id="26" name="Picture 25"/>
            <p:cNvPicPr>
              <a:picLocks noChangeAspect="1"/>
            </p:cNvPicPr>
            <p:nvPr/>
          </p:nvPicPr>
          <p:blipFill>
            <a:blip r:embed="rId7"/>
            <a:stretch>
              <a:fillRect/>
            </a:stretch>
          </p:blipFill>
          <p:spPr>
            <a:xfrm>
              <a:off x="3178158" y="4652122"/>
              <a:ext cx="866446" cy="987890"/>
            </a:xfrm>
            <a:prstGeom prst="rect">
              <a:avLst/>
            </a:prstGeom>
          </p:spPr>
        </p:pic>
        <p:sp>
          <p:nvSpPr>
            <p:cNvPr id="27" name="TextBox 26"/>
            <p:cNvSpPr txBox="1"/>
            <p:nvPr/>
          </p:nvSpPr>
          <p:spPr>
            <a:xfrm>
              <a:off x="2746135" y="4972953"/>
              <a:ext cx="352425" cy="369332"/>
            </a:xfrm>
            <a:prstGeom prst="rect">
              <a:avLst/>
            </a:prstGeom>
            <a:noFill/>
          </p:spPr>
          <p:txBody>
            <a:bodyPr wrap="square" rtlCol="0">
              <a:spAutoFit/>
            </a:bodyPr>
            <a:lstStyle/>
            <a:p>
              <a:r>
                <a:rPr lang="en-GB" dirty="0"/>
                <a:t>&lt;</a:t>
              </a:r>
            </a:p>
          </p:txBody>
        </p:sp>
        <p:sp>
          <p:nvSpPr>
            <p:cNvPr id="28" name="TextBox 27"/>
            <p:cNvSpPr txBox="1"/>
            <p:nvPr/>
          </p:nvSpPr>
          <p:spPr>
            <a:xfrm>
              <a:off x="8262859" y="4975055"/>
              <a:ext cx="370141" cy="369332"/>
            </a:xfrm>
            <a:prstGeom prst="rect">
              <a:avLst/>
            </a:prstGeom>
            <a:noFill/>
          </p:spPr>
          <p:txBody>
            <a:bodyPr wrap="square" rtlCol="0">
              <a:spAutoFit/>
            </a:bodyPr>
            <a:lstStyle/>
            <a:p>
              <a:r>
                <a:rPr lang="en-GB" dirty="0"/>
                <a:t>&gt;</a:t>
              </a:r>
            </a:p>
          </p:txBody>
        </p:sp>
      </p:grpSp>
      <p:sp>
        <p:nvSpPr>
          <p:cNvPr id="33" name="TextBox 32"/>
          <p:cNvSpPr txBox="1"/>
          <p:nvPr/>
        </p:nvSpPr>
        <p:spPr>
          <a:xfrm>
            <a:off x="17856" y="0"/>
            <a:ext cx="1212488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Interchangeable photos</a:t>
            </a:r>
          </a:p>
        </p:txBody>
      </p:sp>
      <p:sp>
        <p:nvSpPr>
          <p:cNvPr id="34" name="Rectangle 33"/>
          <p:cNvSpPr/>
          <p:nvPr/>
        </p:nvSpPr>
        <p:spPr>
          <a:xfrm>
            <a:off x="1" y="-1"/>
            <a:ext cx="12182474" cy="18002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9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85750" y="1814215"/>
            <a:ext cx="3292823" cy="323850"/>
            <a:chOff x="285750" y="1814215"/>
            <a:chExt cx="3292823" cy="323850"/>
          </a:xfrm>
        </p:grpSpPr>
        <p:sp>
          <p:nvSpPr>
            <p:cNvPr id="5" name="TextBox 4"/>
            <p:cNvSpPr txBox="1"/>
            <p:nvPr/>
          </p:nvSpPr>
          <p:spPr>
            <a:xfrm>
              <a:off x="285750" y="1852315"/>
              <a:ext cx="1924050" cy="276999"/>
            </a:xfrm>
            <a:prstGeom prst="rect">
              <a:avLst/>
            </a:prstGeom>
            <a:noFill/>
          </p:spPr>
          <p:txBody>
            <a:bodyPr wrap="square" rtlCol="0">
              <a:spAutoFit/>
            </a:bodyPr>
            <a:lstStyle/>
            <a:p>
              <a:r>
                <a:rPr lang="en-GB" sz="1200" dirty="0"/>
                <a:t>HOME/SHOP/CUPCAKES</a:t>
              </a:r>
            </a:p>
          </p:txBody>
        </p:sp>
        <p:pic>
          <p:nvPicPr>
            <p:cNvPr id="6" name="Picture 5"/>
            <p:cNvPicPr>
              <a:picLocks noChangeAspect="1"/>
            </p:cNvPicPr>
            <p:nvPr/>
          </p:nvPicPr>
          <p:blipFill>
            <a:blip r:embed="rId2"/>
            <a:stretch>
              <a:fillRect/>
            </a:stretch>
          </p:blipFill>
          <p:spPr>
            <a:xfrm>
              <a:off x="1883123" y="1814215"/>
              <a:ext cx="1695450" cy="323850"/>
            </a:xfrm>
            <a:prstGeom prst="rect">
              <a:avLst/>
            </a:prstGeom>
          </p:spPr>
        </p:pic>
      </p:grpSp>
      <p:sp>
        <p:nvSpPr>
          <p:cNvPr id="7" name="TextBox 6"/>
          <p:cNvSpPr txBox="1"/>
          <p:nvPr/>
        </p:nvSpPr>
        <p:spPr>
          <a:xfrm>
            <a:off x="339041" y="2332047"/>
            <a:ext cx="2524125" cy="861774"/>
          </a:xfrm>
          <a:prstGeom prst="rect">
            <a:avLst/>
          </a:prstGeom>
          <a:noFill/>
        </p:spPr>
        <p:txBody>
          <a:bodyPr wrap="square" rtlCol="0">
            <a:spAutoFit/>
          </a:bodyPr>
          <a:lstStyle/>
          <a:p>
            <a:r>
              <a:rPr lang="en-GB" sz="1200" b="1" dirty="0"/>
              <a:t>^ REFINE BY CATEORY</a:t>
            </a:r>
          </a:p>
          <a:p>
            <a:r>
              <a:rPr lang="en-GB" sz="1200" dirty="0"/>
              <a:t>   Indulgence </a:t>
            </a:r>
          </a:p>
          <a:p>
            <a:r>
              <a:rPr lang="en-GB" sz="1200" dirty="0"/>
              <a:t>   Vegan </a:t>
            </a:r>
          </a:p>
          <a:p>
            <a:endParaRPr lang="en-GB" sz="1400" dirty="0"/>
          </a:p>
        </p:txBody>
      </p:sp>
      <p:grpSp>
        <p:nvGrpSpPr>
          <p:cNvPr id="22" name="Group 21"/>
          <p:cNvGrpSpPr/>
          <p:nvPr/>
        </p:nvGrpSpPr>
        <p:grpSpPr>
          <a:xfrm>
            <a:off x="3411339" y="2332047"/>
            <a:ext cx="5302210" cy="3207392"/>
            <a:chOff x="3300248" y="2513022"/>
            <a:chExt cx="5302210" cy="3207392"/>
          </a:xfrm>
        </p:grpSpPr>
        <p:grpSp>
          <p:nvGrpSpPr>
            <p:cNvPr id="14" name="Group 13"/>
            <p:cNvGrpSpPr/>
            <p:nvPr/>
          </p:nvGrpSpPr>
          <p:grpSpPr>
            <a:xfrm>
              <a:off x="3300248" y="2513022"/>
              <a:ext cx="5197435" cy="1516230"/>
              <a:chOff x="3300248" y="2513022"/>
              <a:chExt cx="5197435" cy="1516230"/>
            </a:xfrm>
          </p:grpSpPr>
          <p:pic>
            <p:nvPicPr>
              <p:cNvPr id="8" name="Picture 7"/>
              <p:cNvPicPr>
                <a:picLocks noChangeAspect="1"/>
              </p:cNvPicPr>
              <p:nvPr/>
            </p:nvPicPr>
            <p:blipFill>
              <a:blip r:embed="rId3"/>
              <a:stretch>
                <a:fillRect/>
              </a:stretch>
            </p:blipFill>
            <p:spPr>
              <a:xfrm>
                <a:off x="3700627" y="2513022"/>
                <a:ext cx="866446" cy="987890"/>
              </a:xfrm>
              <a:prstGeom prst="rect">
                <a:avLst/>
              </a:prstGeom>
            </p:spPr>
          </p:pic>
          <p:pic>
            <p:nvPicPr>
              <p:cNvPr id="9" name="Picture 8"/>
              <p:cNvPicPr>
                <a:picLocks noChangeAspect="1"/>
              </p:cNvPicPr>
              <p:nvPr/>
            </p:nvPicPr>
            <p:blipFill>
              <a:blip r:embed="rId3"/>
              <a:stretch>
                <a:fillRect/>
              </a:stretch>
            </p:blipFill>
            <p:spPr>
              <a:xfrm>
                <a:off x="5463455" y="2513022"/>
                <a:ext cx="866446" cy="987890"/>
              </a:xfrm>
              <a:prstGeom prst="rect">
                <a:avLst/>
              </a:prstGeom>
            </p:spPr>
          </p:pic>
          <p:pic>
            <p:nvPicPr>
              <p:cNvPr id="10" name="Picture 9"/>
              <p:cNvPicPr>
                <a:picLocks noChangeAspect="1"/>
              </p:cNvPicPr>
              <p:nvPr/>
            </p:nvPicPr>
            <p:blipFill>
              <a:blip r:embed="rId3"/>
              <a:stretch>
                <a:fillRect/>
              </a:stretch>
            </p:blipFill>
            <p:spPr>
              <a:xfrm>
                <a:off x="7226283" y="2513022"/>
                <a:ext cx="866446" cy="987890"/>
              </a:xfrm>
              <a:prstGeom prst="rect">
                <a:avLst/>
              </a:prstGeom>
            </p:spPr>
          </p:pic>
          <p:sp>
            <p:nvSpPr>
              <p:cNvPr id="11" name="TextBox 10"/>
              <p:cNvSpPr txBox="1"/>
              <p:nvPr/>
            </p:nvSpPr>
            <p:spPr>
              <a:xfrm>
                <a:off x="3300248" y="3567587"/>
                <a:ext cx="1724025" cy="461665"/>
              </a:xfrm>
              <a:prstGeom prst="rect">
                <a:avLst/>
              </a:prstGeom>
              <a:noFill/>
            </p:spPr>
            <p:txBody>
              <a:bodyPr wrap="square" rtlCol="0">
                <a:spAutoFit/>
              </a:bodyPr>
              <a:lstStyle/>
              <a:p>
                <a:pPr algn="ctr"/>
                <a:r>
                  <a:rPr lang="en-GB" sz="1200" dirty="0"/>
                  <a:t>Lemon Cake</a:t>
                </a:r>
              </a:p>
              <a:p>
                <a:pPr algn="ctr"/>
                <a:r>
                  <a:rPr lang="en-GB" sz="1200" dirty="0"/>
                  <a:t>£3.50</a:t>
                </a:r>
              </a:p>
            </p:txBody>
          </p:sp>
          <p:sp>
            <p:nvSpPr>
              <p:cNvPr id="12" name="TextBox 11"/>
              <p:cNvSpPr txBox="1"/>
              <p:nvPr/>
            </p:nvSpPr>
            <p:spPr>
              <a:xfrm>
                <a:off x="5049633" y="3567587"/>
                <a:ext cx="1724025" cy="461665"/>
              </a:xfrm>
              <a:prstGeom prst="rect">
                <a:avLst/>
              </a:prstGeom>
              <a:noFill/>
            </p:spPr>
            <p:txBody>
              <a:bodyPr wrap="square" rtlCol="0">
                <a:spAutoFit/>
              </a:bodyPr>
              <a:lstStyle/>
              <a:p>
                <a:pPr algn="ctr"/>
                <a:r>
                  <a:rPr lang="en-GB" sz="1200" dirty="0"/>
                  <a:t>Lemon Cake</a:t>
                </a:r>
              </a:p>
              <a:p>
                <a:pPr algn="ctr"/>
                <a:r>
                  <a:rPr lang="en-GB" sz="1200" dirty="0"/>
                  <a:t>£3.50</a:t>
                </a:r>
              </a:p>
            </p:txBody>
          </p:sp>
          <p:sp>
            <p:nvSpPr>
              <p:cNvPr id="13" name="TextBox 12"/>
              <p:cNvSpPr txBox="1"/>
              <p:nvPr/>
            </p:nvSpPr>
            <p:spPr>
              <a:xfrm>
                <a:off x="6773658" y="3567587"/>
                <a:ext cx="1724025" cy="461665"/>
              </a:xfrm>
              <a:prstGeom prst="rect">
                <a:avLst/>
              </a:prstGeom>
              <a:noFill/>
            </p:spPr>
            <p:txBody>
              <a:bodyPr wrap="square" rtlCol="0">
                <a:spAutoFit/>
              </a:bodyPr>
              <a:lstStyle/>
              <a:p>
                <a:pPr algn="ctr"/>
                <a:r>
                  <a:rPr lang="en-GB" sz="1200" dirty="0"/>
                  <a:t>Lemon Cake</a:t>
                </a:r>
              </a:p>
              <a:p>
                <a:pPr algn="ctr"/>
                <a:r>
                  <a:rPr lang="en-GB" sz="1200" dirty="0"/>
                  <a:t>£3.50</a:t>
                </a:r>
              </a:p>
            </p:txBody>
          </p:sp>
        </p:grpSp>
        <p:grpSp>
          <p:nvGrpSpPr>
            <p:cNvPr id="15" name="Group 14"/>
            <p:cNvGrpSpPr/>
            <p:nvPr/>
          </p:nvGrpSpPr>
          <p:grpSpPr>
            <a:xfrm>
              <a:off x="3405023" y="4204184"/>
              <a:ext cx="5197435" cy="1516230"/>
              <a:chOff x="3300248" y="2513022"/>
              <a:chExt cx="5197435" cy="1516230"/>
            </a:xfrm>
          </p:grpSpPr>
          <p:pic>
            <p:nvPicPr>
              <p:cNvPr id="16" name="Picture 15"/>
              <p:cNvPicPr>
                <a:picLocks noChangeAspect="1"/>
              </p:cNvPicPr>
              <p:nvPr/>
            </p:nvPicPr>
            <p:blipFill>
              <a:blip r:embed="rId3"/>
              <a:stretch>
                <a:fillRect/>
              </a:stretch>
            </p:blipFill>
            <p:spPr>
              <a:xfrm>
                <a:off x="3700627" y="2513022"/>
                <a:ext cx="866446" cy="987890"/>
              </a:xfrm>
              <a:prstGeom prst="rect">
                <a:avLst/>
              </a:prstGeom>
            </p:spPr>
          </p:pic>
          <p:pic>
            <p:nvPicPr>
              <p:cNvPr id="17" name="Picture 16"/>
              <p:cNvPicPr>
                <a:picLocks noChangeAspect="1"/>
              </p:cNvPicPr>
              <p:nvPr/>
            </p:nvPicPr>
            <p:blipFill>
              <a:blip r:embed="rId3"/>
              <a:stretch>
                <a:fillRect/>
              </a:stretch>
            </p:blipFill>
            <p:spPr>
              <a:xfrm>
                <a:off x="5463455" y="2513022"/>
                <a:ext cx="866446" cy="987890"/>
              </a:xfrm>
              <a:prstGeom prst="rect">
                <a:avLst/>
              </a:prstGeom>
            </p:spPr>
          </p:pic>
          <p:pic>
            <p:nvPicPr>
              <p:cNvPr id="18" name="Picture 17"/>
              <p:cNvPicPr>
                <a:picLocks noChangeAspect="1"/>
              </p:cNvPicPr>
              <p:nvPr/>
            </p:nvPicPr>
            <p:blipFill>
              <a:blip r:embed="rId3"/>
              <a:stretch>
                <a:fillRect/>
              </a:stretch>
            </p:blipFill>
            <p:spPr>
              <a:xfrm>
                <a:off x="7226283" y="2513022"/>
                <a:ext cx="866446" cy="987890"/>
              </a:xfrm>
              <a:prstGeom prst="rect">
                <a:avLst/>
              </a:prstGeom>
            </p:spPr>
          </p:pic>
          <p:sp>
            <p:nvSpPr>
              <p:cNvPr id="19" name="TextBox 18"/>
              <p:cNvSpPr txBox="1"/>
              <p:nvPr/>
            </p:nvSpPr>
            <p:spPr>
              <a:xfrm>
                <a:off x="3300248" y="3567587"/>
                <a:ext cx="1724025" cy="461665"/>
              </a:xfrm>
              <a:prstGeom prst="rect">
                <a:avLst/>
              </a:prstGeom>
              <a:noFill/>
            </p:spPr>
            <p:txBody>
              <a:bodyPr wrap="square" rtlCol="0">
                <a:spAutoFit/>
              </a:bodyPr>
              <a:lstStyle/>
              <a:p>
                <a:pPr algn="ctr"/>
                <a:r>
                  <a:rPr lang="en-GB" sz="1200" dirty="0"/>
                  <a:t>Lemon Cake</a:t>
                </a:r>
              </a:p>
              <a:p>
                <a:pPr algn="ctr"/>
                <a:r>
                  <a:rPr lang="en-GB" sz="1200" dirty="0"/>
                  <a:t>£3.50</a:t>
                </a:r>
              </a:p>
            </p:txBody>
          </p:sp>
          <p:sp>
            <p:nvSpPr>
              <p:cNvPr id="20" name="TextBox 19"/>
              <p:cNvSpPr txBox="1"/>
              <p:nvPr/>
            </p:nvSpPr>
            <p:spPr>
              <a:xfrm>
                <a:off x="5049633" y="3567587"/>
                <a:ext cx="1724025" cy="461665"/>
              </a:xfrm>
              <a:prstGeom prst="rect">
                <a:avLst/>
              </a:prstGeom>
              <a:noFill/>
            </p:spPr>
            <p:txBody>
              <a:bodyPr wrap="square" rtlCol="0">
                <a:spAutoFit/>
              </a:bodyPr>
              <a:lstStyle/>
              <a:p>
                <a:pPr algn="ctr"/>
                <a:r>
                  <a:rPr lang="en-GB" sz="1200" dirty="0"/>
                  <a:t>Lemon Cake</a:t>
                </a:r>
              </a:p>
              <a:p>
                <a:pPr algn="ctr"/>
                <a:r>
                  <a:rPr lang="en-GB" sz="1200" dirty="0"/>
                  <a:t>£3.50</a:t>
                </a:r>
              </a:p>
            </p:txBody>
          </p:sp>
          <p:sp>
            <p:nvSpPr>
              <p:cNvPr id="21" name="TextBox 20"/>
              <p:cNvSpPr txBox="1"/>
              <p:nvPr/>
            </p:nvSpPr>
            <p:spPr>
              <a:xfrm>
                <a:off x="6773658" y="3567587"/>
                <a:ext cx="1724025" cy="461665"/>
              </a:xfrm>
              <a:prstGeom prst="rect">
                <a:avLst/>
              </a:prstGeom>
              <a:noFill/>
            </p:spPr>
            <p:txBody>
              <a:bodyPr wrap="square" rtlCol="0">
                <a:spAutoFit/>
              </a:bodyPr>
              <a:lstStyle/>
              <a:p>
                <a:pPr algn="ctr"/>
                <a:r>
                  <a:rPr lang="en-GB" sz="1200" dirty="0"/>
                  <a:t>Lemon Cake</a:t>
                </a:r>
              </a:p>
              <a:p>
                <a:pPr algn="ctr"/>
                <a:r>
                  <a:rPr lang="en-GB" sz="1200" dirty="0"/>
                  <a:t>£3.50</a:t>
                </a:r>
              </a:p>
            </p:txBody>
          </p:sp>
        </p:grpSp>
      </p:grpSp>
      <p:grpSp>
        <p:nvGrpSpPr>
          <p:cNvPr id="27" name="Group 26"/>
          <p:cNvGrpSpPr/>
          <p:nvPr/>
        </p:nvGrpSpPr>
        <p:grpSpPr>
          <a:xfrm>
            <a:off x="0" y="5958457"/>
            <a:ext cx="13648373" cy="740502"/>
            <a:chOff x="0" y="5958457"/>
            <a:chExt cx="13648373" cy="740502"/>
          </a:xfrm>
        </p:grpSpPr>
        <p:pic>
          <p:nvPicPr>
            <p:cNvPr id="23" name="Picture 22"/>
            <p:cNvPicPr>
              <a:picLocks noChangeAspect="1"/>
            </p:cNvPicPr>
            <p:nvPr/>
          </p:nvPicPr>
          <p:blipFill>
            <a:blip r:embed="rId4"/>
            <a:stretch>
              <a:fillRect/>
            </a:stretch>
          </p:blipFill>
          <p:spPr>
            <a:xfrm>
              <a:off x="4909632" y="6227179"/>
              <a:ext cx="1828417" cy="316237"/>
            </a:xfrm>
            <a:prstGeom prst="rect">
              <a:avLst/>
            </a:prstGeom>
          </p:spPr>
        </p:pic>
        <p:cxnSp>
          <p:nvCxnSpPr>
            <p:cNvPr id="24" name="Straight Connector 23"/>
            <p:cNvCxnSpPr/>
            <p:nvPr/>
          </p:nvCxnSpPr>
          <p:spPr>
            <a:xfrm>
              <a:off x="0" y="5958457"/>
              <a:ext cx="12124888"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848160" y="6052628"/>
              <a:ext cx="3800213" cy="646331"/>
            </a:xfrm>
            <a:prstGeom prst="rect">
              <a:avLst/>
            </a:prstGeom>
            <a:noFill/>
          </p:spPr>
          <p:txBody>
            <a:bodyPr wrap="square" rtlCol="0">
              <a:spAutoFit/>
            </a:bodyPr>
            <a:lstStyle/>
            <a:p>
              <a:r>
                <a:rPr lang="en-GB" sz="1200" b="1" dirty="0"/>
                <a:t>CONTACT US</a:t>
              </a:r>
            </a:p>
            <a:p>
              <a:r>
                <a:rPr lang="en-GB" sz="1200" dirty="0"/>
                <a:t>CALL: (02) 743 486</a:t>
              </a:r>
            </a:p>
            <a:p>
              <a:r>
                <a:rPr lang="en-GB" sz="1200" dirty="0"/>
                <a:t>EMAIL: info@thecakelab.co</a:t>
              </a:r>
            </a:p>
          </p:txBody>
        </p:sp>
        <p:pic>
          <p:nvPicPr>
            <p:cNvPr id="26" name="Picture 25"/>
            <p:cNvPicPr>
              <a:picLocks noChangeAspect="1"/>
            </p:cNvPicPr>
            <p:nvPr/>
          </p:nvPicPr>
          <p:blipFill>
            <a:blip r:embed="rId5"/>
            <a:stretch>
              <a:fillRect/>
            </a:stretch>
          </p:blipFill>
          <p:spPr>
            <a:xfrm>
              <a:off x="199297" y="6081729"/>
              <a:ext cx="2357292" cy="617230"/>
            </a:xfrm>
            <a:prstGeom prst="rect">
              <a:avLst/>
            </a:prstGeom>
          </p:spPr>
        </p:pic>
      </p:grpSp>
      <p:pic>
        <p:nvPicPr>
          <p:cNvPr id="29" name="Picture 28">
            <a:extLst>
              <a:ext uri="{FF2B5EF4-FFF2-40B4-BE49-F238E27FC236}">
                <a16:creationId xmlns:a16="http://schemas.microsoft.com/office/drawing/2014/main" id="{CF42DE9D-51CD-A647-93BF-1DAD989136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041" y="743424"/>
            <a:ext cx="11613657" cy="971324"/>
          </a:xfrm>
          <a:prstGeom prst="rect">
            <a:avLst/>
          </a:prstGeom>
        </p:spPr>
      </p:pic>
    </p:spTree>
    <p:extLst>
      <p:ext uri="{BB962C8B-B14F-4D97-AF65-F5344CB8AC3E}">
        <p14:creationId xmlns:p14="http://schemas.microsoft.com/office/powerpoint/2010/main" val="48475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5958457"/>
            <a:ext cx="13648373" cy="740502"/>
            <a:chOff x="0" y="5958457"/>
            <a:chExt cx="13648373" cy="740502"/>
          </a:xfrm>
        </p:grpSpPr>
        <p:pic>
          <p:nvPicPr>
            <p:cNvPr id="6" name="Picture 5"/>
            <p:cNvPicPr>
              <a:picLocks noChangeAspect="1"/>
            </p:cNvPicPr>
            <p:nvPr/>
          </p:nvPicPr>
          <p:blipFill>
            <a:blip r:embed="rId2"/>
            <a:stretch>
              <a:fillRect/>
            </a:stretch>
          </p:blipFill>
          <p:spPr>
            <a:xfrm>
              <a:off x="4909632" y="6227179"/>
              <a:ext cx="1828417" cy="316237"/>
            </a:xfrm>
            <a:prstGeom prst="rect">
              <a:avLst/>
            </a:prstGeom>
          </p:spPr>
        </p:pic>
        <p:cxnSp>
          <p:nvCxnSpPr>
            <p:cNvPr id="7" name="Straight Connector 6"/>
            <p:cNvCxnSpPr/>
            <p:nvPr/>
          </p:nvCxnSpPr>
          <p:spPr>
            <a:xfrm>
              <a:off x="0" y="5958457"/>
              <a:ext cx="12124888"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848160" y="6052628"/>
              <a:ext cx="3800213" cy="646331"/>
            </a:xfrm>
            <a:prstGeom prst="rect">
              <a:avLst/>
            </a:prstGeom>
            <a:noFill/>
          </p:spPr>
          <p:txBody>
            <a:bodyPr wrap="square" rtlCol="0">
              <a:spAutoFit/>
            </a:bodyPr>
            <a:lstStyle/>
            <a:p>
              <a:r>
                <a:rPr lang="en-GB" sz="1200" b="1" dirty="0"/>
                <a:t>CONTACT US</a:t>
              </a:r>
            </a:p>
            <a:p>
              <a:r>
                <a:rPr lang="en-GB" sz="1200" dirty="0"/>
                <a:t>CALL: (02) 743 486</a:t>
              </a:r>
            </a:p>
            <a:p>
              <a:r>
                <a:rPr lang="en-GB" sz="1200" dirty="0"/>
                <a:t>EMAIL: info@thecakelab.co</a:t>
              </a:r>
            </a:p>
          </p:txBody>
        </p:sp>
        <p:pic>
          <p:nvPicPr>
            <p:cNvPr id="9" name="Picture 8"/>
            <p:cNvPicPr>
              <a:picLocks noChangeAspect="1"/>
            </p:cNvPicPr>
            <p:nvPr/>
          </p:nvPicPr>
          <p:blipFill>
            <a:blip r:embed="rId3"/>
            <a:stretch>
              <a:fillRect/>
            </a:stretch>
          </p:blipFill>
          <p:spPr>
            <a:xfrm>
              <a:off x="199297" y="6081729"/>
              <a:ext cx="2357292" cy="617230"/>
            </a:xfrm>
            <a:prstGeom prst="rect">
              <a:avLst/>
            </a:prstGeom>
          </p:spPr>
        </p:pic>
      </p:grpSp>
      <p:grpSp>
        <p:nvGrpSpPr>
          <p:cNvPr id="10" name="Group 9"/>
          <p:cNvGrpSpPr/>
          <p:nvPr/>
        </p:nvGrpSpPr>
        <p:grpSpPr>
          <a:xfrm>
            <a:off x="285750" y="1814215"/>
            <a:ext cx="3292823" cy="323850"/>
            <a:chOff x="285750" y="1814215"/>
            <a:chExt cx="3292823" cy="323850"/>
          </a:xfrm>
        </p:grpSpPr>
        <p:sp>
          <p:nvSpPr>
            <p:cNvPr id="11" name="TextBox 10"/>
            <p:cNvSpPr txBox="1"/>
            <p:nvPr/>
          </p:nvSpPr>
          <p:spPr>
            <a:xfrm>
              <a:off x="285750" y="1852315"/>
              <a:ext cx="1924050" cy="276999"/>
            </a:xfrm>
            <a:prstGeom prst="rect">
              <a:avLst/>
            </a:prstGeom>
            <a:noFill/>
          </p:spPr>
          <p:txBody>
            <a:bodyPr wrap="square" rtlCol="0">
              <a:spAutoFit/>
            </a:bodyPr>
            <a:lstStyle/>
            <a:p>
              <a:r>
                <a:rPr lang="en-GB" sz="1200" dirty="0"/>
                <a:t>HOME/SHOP/GALLERY</a:t>
              </a:r>
            </a:p>
          </p:txBody>
        </p:sp>
        <p:pic>
          <p:nvPicPr>
            <p:cNvPr id="12" name="Picture 11"/>
            <p:cNvPicPr>
              <a:picLocks noChangeAspect="1"/>
            </p:cNvPicPr>
            <p:nvPr/>
          </p:nvPicPr>
          <p:blipFill>
            <a:blip r:embed="rId4"/>
            <a:stretch>
              <a:fillRect/>
            </a:stretch>
          </p:blipFill>
          <p:spPr>
            <a:xfrm>
              <a:off x="1883123" y="1814215"/>
              <a:ext cx="1695450" cy="323850"/>
            </a:xfrm>
            <a:prstGeom prst="rect">
              <a:avLst/>
            </a:prstGeom>
          </p:spPr>
        </p:pic>
      </p:grpSp>
      <p:sp>
        <p:nvSpPr>
          <p:cNvPr id="22" name="TextBox 21"/>
          <p:cNvSpPr txBox="1"/>
          <p:nvPr/>
        </p:nvSpPr>
        <p:spPr>
          <a:xfrm>
            <a:off x="339041" y="2332047"/>
            <a:ext cx="2524125" cy="1200329"/>
          </a:xfrm>
          <a:prstGeom prst="rect">
            <a:avLst/>
          </a:prstGeom>
          <a:noFill/>
        </p:spPr>
        <p:txBody>
          <a:bodyPr wrap="square" rtlCol="0">
            <a:spAutoFit/>
          </a:bodyPr>
          <a:lstStyle/>
          <a:p>
            <a:r>
              <a:rPr lang="en-GB" sz="1200" b="1" dirty="0"/>
              <a:t>^ REFINE BY CATEORY</a:t>
            </a:r>
          </a:p>
          <a:p>
            <a:r>
              <a:rPr lang="en-GB" sz="1200" dirty="0"/>
              <a:t>   </a:t>
            </a:r>
          </a:p>
          <a:p>
            <a:r>
              <a:rPr lang="en-GB" sz="1200" dirty="0"/>
              <a:t> CAKES^</a:t>
            </a:r>
          </a:p>
          <a:p>
            <a:pPr lvl="1"/>
            <a:r>
              <a:rPr lang="en-GB" sz="1200" dirty="0"/>
              <a:t>Wedding Cakes </a:t>
            </a:r>
          </a:p>
          <a:p>
            <a:pPr lvl="1"/>
            <a:endParaRPr lang="en-GB" sz="1200" dirty="0"/>
          </a:p>
          <a:p>
            <a:r>
              <a:rPr lang="en-GB" sz="1200" dirty="0"/>
              <a:t>   Sugar Confectionery</a:t>
            </a:r>
            <a:endParaRPr lang="en-GB" sz="1400" dirty="0"/>
          </a:p>
        </p:txBody>
      </p:sp>
      <p:grpSp>
        <p:nvGrpSpPr>
          <p:cNvPr id="26" name="Group 25"/>
          <p:cNvGrpSpPr/>
          <p:nvPr/>
        </p:nvGrpSpPr>
        <p:grpSpPr>
          <a:xfrm>
            <a:off x="3853027" y="1990814"/>
            <a:ext cx="4538498" cy="3563554"/>
            <a:chOff x="3853027" y="1990814"/>
            <a:chExt cx="4659486" cy="3594750"/>
          </a:xfrm>
        </p:grpSpPr>
        <p:grpSp>
          <p:nvGrpSpPr>
            <p:cNvPr id="21" name="Group 20"/>
            <p:cNvGrpSpPr/>
            <p:nvPr/>
          </p:nvGrpSpPr>
          <p:grpSpPr>
            <a:xfrm>
              <a:off x="3853027" y="1990814"/>
              <a:ext cx="4524046" cy="2300419"/>
              <a:chOff x="3811718" y="2332047"/>
              <a:chExt cx="4524046" cy="2300419"/>
            </a:xfrm>
          </p:grpSpPr>
          <p:pic>
            <p:nvPicPr>
              <p:cNvPr id="13" name="Picture 12"/>
              <p:cNvPicPr>
                <a:picLocks noChangeAspect="1"/>
              </p:cNvPicPr>
              <p:nvPr/>
            </p:nvPicPr>
            <p:blipFill>
              <a:blip r:embed="rId5"/>
              <a:stretch>
                <a:fillRect/>
              </a:stretch>
            </p:blipFill>
            <p:spPr>
              <a:xfrm>
                <a:off x="3840293" y="2360006"/>
                <a:ext cx="866446" cy="987890"/>
              </a:xfrm>
              <a:prstGeom prst="rect">
                <a:avLst/>
              </a:prstGeom>
            </p:spPr>
          </p:pic>
          <p:pic>
            <p:nvPicPr>
              <p:cNvPr id="14" name="Picture 13"/>
              <p:cNvPicPr>
                <a:picLocks noChangeAspect="1"/>
              </p:cNvPicPr>
              <p:nvPr/>
            </p:nvPicPr>
            <p:blipFill>
              <a:blip r:embed="rId5"/>
              <a:stretch>
                <a:fillRect/>
              </a:stretch>
            </p:blipFill>
            <p:spPr>
              <a:xfrm>
                <a:off x="5654805" y="2360006"/>
                <a:ext cx="866446" cy="987890"/>
              </a:xfrm>
              <a:prstGeom prst="rect">
                <a:avLst/>
              </a:prstGeom>
            </p:spPr>
          </p:pic>
          <p:pic>
            <p:nvPicPr>
              <p:cNvPr id="15" name="Picture 14"/>
              <p:cNvPicPr>
                <a:picLocks noChangeAspect="1"/>
              </p:cNvPicPr>
              <p:nvPr/>
            </p:nvPicPr>
            <p:blipFill>
              <a:blip r:embed="rId5"/>
              <a:stretch>
                <a:fillRect/>
              </a:stretch>
            </p:blipFill>
            <p:spPr>
              <a:xfrm>
                <a:off x="7469318" y="2360006"/>
                <a:ext cx="866446" cy="987890"/>
              </a:xfrm>
              <a:prstGeom prst="rect">
                <a:avLst/>
              </a:prstGeom>
            </p:spPr>
          </p:pic>
          <p:pic>
            <p:nvPicPr>
              <p:cNvPr id="16" name="Picture 15"/>
              <p:cNvPicPr>
                <a:picLocks noChangeAspect="1"/>
              </p:cNvPicPr>
              <p:nvPr/>
            </p:nvPicPr>
            <p:blipFill>
              <a:blip r:embed="rId5"/>
              <a:stretch>
                <a:fillRect/>
              </a:stretch>
            </p:blipFill>
            <p:spPr>
              <a:xfrm>
                <a:off x="3811718" y="2332047"/>
                <a:ext cx="866446" cy="987890"/>
              </a:xfrm>
              <a:prstGeom prst="rect">
                <a:avLst/>
              </a:prstGeom>
            </p:spPr>
          </p:pic>
          <p:pic>
            <p:nvPicPr>
              <p:cNvPr id="17" name="Picture 16"/>
              <p:cNvPicPr>
                <a:picLocks noChangeAspect="1"/>
              </p:cNvPicPr>
              <p:nvPr/>
            </p:nvPicPr>
            <p:blipFill>
              <a:blip r:embed="rId5"/>
              <a:stretch>
                <a:fillRect/>
              </a:stretch>
            </p:blipFill>
            <p:spPr>
              <a:xfrm>
                <a:off x="3840293" y="3644576"/>
                <a:ext cx="866446" cy="987890"/>
              </a:xfrm>
              <a:prstGeom prst="rect">
                <a:avLst/>
              </a:prstGeom>
            </p:spPr>
          </p:pic>
          <p:pic>
            <p:nvPicPr>
              <p:cNvPr id="18" name="Picture 17"/>
              <p:cNvPicPr>
                <a:picLocks noChangeAspect="1"/>
              </p:cNvPicPr>
              <p:nvPr/>
            </p:nvPicPr>
            <p:blipFill>
              <a:blip r:embed="rId5"/>
              <a:stretch>
                <a:fillRect/>
              </a:stretch>
            </p:blipFill>
            <p:spPr>
              <a:xfrm>
                <a:off x="5722988" y="3644576"/>
                <a:ext cx="866446" cy="987890"/>
              </a:xfrm>
              <a:prstGeom prst="rect">
                <a:avLst/>
              </a:prstGeom>
            </p:spPr>
          </p:pic>
          <p:pic>
            <p:nvPicPr>
              <p:cNvPr id="19" name="Picture 18"/>
              <p:cNvPicPr>
                <a:picLocks noChangeAspect="1"/>
              </p:cNvPicPr>
              <p:nvPr/>
            </p:nvPicPr>
            <p:blipFill>
              <a:blip r:embed="rId5"/>
              <a:stretch>
                <a:fillRect/>
              </a:stretch>
            </p:blipFill>
            <p:spPr>
              <a:xfrm>
                <a:off x="7469318" y="3644576"/>
                <a:ext cx="866446" cy="987890"/>
              </a:xfrm>
              <a:prstGeom prst="rect">
                <a:avLst/>
              </a:prstGeom>
            </p:spPr>
          </p:pic>
          <p:pic>
            <p:nvPicPr>
              <p:cNvPr id="20" name="Picture 19"/>
              <p:cNvPicPr>
                <a:picLocks noChangeAspect="1"/>
              </p:cNvPicPr>
              <p:nvPr/>
            </p:nvPicPr>
            <p:blipFill>
              <a:blip r:embed="rId5"/>
              <a:stretch>
                <a:fillRect/>
              </a:stretch>
            </p:blipFill>
            <p:spPr>
              <a:xfrm>
                <a:off x="3811718" y="3616617"/>
                <a:ext cx="866446" cy="987890"/>
              </a:xfrm>
              <a:prstGeom prst="rect">
                <a:avLst/>
              </a:prstGeom>
            </p:spPr>
          </p:pic>
        </p:grpSp>
        <p:pic>
          <p:nvPicPr>
            <p:cNvPr id="23" name="Picture 22"/>
            <p:cNvPicPr>
              <a:picLocks noChangeAspect="1"/>
            </p:cNvPicPr>
            <p:nvPr/>
          </p:nvPicPr>
          <p:blipFill>
            <a:blip r:embed="rId5"/>
            <a:stretch>
              <a:fillRect/>
            </a:stretch>
          </p:blipFill>
          <p:spPr>
            <a:xfrm>
              <a:off x="3881602" y="4516894"/>
              <a:ext cx="866446" cy="987890"/>
            </a:xfrm>
            <a:prstGeom prst="rect">
              <a:avLst/>
            </a:prstGeom>
          </p:spPr>
        </p:pic>
        <p:pic>
          <p:nvPicPr>
            <p:cNvPr id="24" name="Picture 23"/>
            <p:cNvPicPr>
              <a:picLocks noChangeAspect="1"/>
            </p:cNvPicPr>
            <p:nvPr/>
          </p:nvPicPr>
          <p:blipFill>
            <a:blip r:embed="rId5"/>
            <a:stretch>
              <a:fillRect/>
            </a:stretch>
          </p:blipFill>
          <p:spPr>
            <a:xfrm>
              <a:off x="5876378" y="4597674"/>
              <a:ext cx="866446" cy="987890"/>
            </a:xfrm>
            <a:prstGeom prst="rect">
              <a:avLst/>
            </a:prstGeom>
          </p:spPr>
        </p:pic>
        <p:pic>
          <p:nvPicPr>
            <p:cNvPr id="25" name="Picture 24"/>
            <p:cNvPicPr>
              <a:picLocks noChangeAspect="1"/>
            </p:cNvPicPr>
            <p:nvPr/>
          </p:nvPicPr>
          <p:blipFill>
            <a:blip r:embed="rId5"/>
            <a:stretch>
              <a:fillRect/>
            </a:stretch>
          </p:blipFill>
          <p:spPr>
            <a:xfrm>
              <a:off x="7646067" y="4515334"/>
              <a:ext cx="866446" cy="987890"/>
            </a:xfrm>
            <a:prstGeom prst="rect">
              <a:avLst/>
            </a:prstGeom>
          </p:spPr>
        </p:pic>
      </p:grpSp>
      <p:pic>
        <p:nvPicPr>
          <p:cNvPr id="3" name="Picture 2">
            <a:extLst>
              <a:ext uri="{FF2B5EF4-FFF2-40B4-BE49-F238E27FC236}">
                <a16:creationId xmlns:a16="http://schemas.microsoft.com/office/drawing/2014/main" id="{4933F397-8607-6F43-ABE6-49724C7F1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041" y="743424"/>
            <a:ext cx="11613657" cy="971324"/>
          </a:xfrm>
          <a:prstGeom prst="rect">
            <a:avLst/>
          </a:prstGeom>
        </p:spPr>
      </p:pic>
    </p:spTree>
    <p:extLst>
      <p:ext uri="{BB962C8B-B14F-4D97-AF65-F5344CB8AC3E}">
        <p14:creationId xmlns:p14="http://schemas.microsoft.com/office/powerpoint/2010/main" val="37329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5958457"/>
            <a:ext cx="13648373" cy="740502"/>
            <a:chOff x="0" y="5958457"/>
            <a:chExt cx="13648373" cy="740502"/>
          </a:xfrm>
        </p:grpSpPr>
        <p:pic>
          <p:nvPicPr>
            <p:cNvPr id="5" name="Picture 4"/>
            <p:cNvPicPr>
              <a:picLocks noChangeAspect="1"/>
            </p:cNvPicPr>
            <p:nvPr/>
          </p:nvPicPr>
          <p:blipFill>
            <a:blip r:embed="rId2"/>
            <a:stretch>
              <a:fillRect/>
            </a:stretch>
          </p:blipFill>
          <p:spPr>
            <a:xfrm>
              <a:off x="4909632" y="6227179"/>
              <a:ext cx="1828417" cy="316237"/>
            </a:xfrm>
            <a:prstGeom prst="rect">
              <a:avLst/>
            </a:prstGeom>
          </p:spPr>
        </p:pic>
        <p:cxnSp>
          <p:nvCxnSpPr>
            <p:cNvPr id="6" name="Straight Connector 5"/>
            <p:cNvCxnSpPr/>
            <p:nvPr/>
          </p:nvCxnSpPr>
          <p:spPr>
            <a:xfrm>
              <a:off x="0" y="5958457"/>
              <a:ext cx="12124888"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48160" y="6052628"/>
              <a:ext cx="3800213" cy="646331"/>
            </a:xfrm>
            <a:prstGeom prst="rect">
              <a:avLst/>
            </a:prstGeom>
            <a:noFill/>
          </p:spPr>
          <p:txBody>
            <a:bodyPr wrap="square" rtlCol="0">
              <a:spAutoFit/>
            </a:bodyPr>
            <a:lstStyle/>
            <a:p>
              <a:r>
                <a:rPr lang="en-GB" sz="1200" b="1" dirty="0"/>
                <a:t>CONTACT US</a:t>
              </a:r>
            </a:p>
            <a:p>
              <a:r>
                <a:rPr lang="en-GB" sz="1200" dirty="0"/>
                <a:t>CALL: (02) 743 486</a:t>
              </a:r>
            </a:p>
            <a:p>
              <a:r>
                <a:rPr lang="en-GB" sz="1200" dirty="0"/>
                <a:t>EMAIL: info@thecakelab.co</a:t>
              </a:r>
            </a:p>
          </p:txBody>
        </p:sp>
        <p:pic>
          <p:nvPicPr>
            <p:cNvPr id="8" name="Picture 7"/>
            <p:cNvPicPr>
              <a:picLocks noChangeAspect="1"/>
            </p:cNvPicPr>
            <p:nvPr/>
          </p:nvPicPr>
          <p:blipFill>
            <a:blip r:embed="rId3"/>
            <a:stretch>
              <a:fillRect/>
            </a:stretch>
          </p:blipFill>
          <p:spPr>
            <a:xfrm>
              <a:off x="199297" y="6081729"/>
              <a:ext cx="2357292" cy="617230"/>
            </a:xfrm>
            <a:prstGeom prst="rect">
              <a:avLst/>
            </a:prstGeom>
          </p:spPr>
        </p:pic>
      </p:grpSp>
      <p:grpSp>
        <p:nvGrpSpPr>
          <p:cNvPr id="9" name="Group 8"/>
          <p:cNvGrpSpPr/>
          <p:nvPr/>
        </p:nvGrpSpPr>
        <p:grpSpPr>
          <a:xfrm>
            <a:off x="276225" y="1734296"/>
            <a:ext cx="3774737" cy="323850"/>
            <a:chOff x="285750" y="1823286"/>
            <a:chExt cx="3774737" cy="323850"/>
          </a:xfrm>
        </p:grpSpPr>
        <p:sp>
          <p:nvSpPr>
            <p:cNvPr id="10" name="TextBox 9"/>
            <p:cNvSpPr txBox="1"/>
            <p:nvPr/>
          </p:nvSpPr>
          <p:spPr>
            <a:xfrm>
              <a:off x="285750" y="1852315"/>
              <a:ext cx="2280364" cy="276999"/>
            </a:xfrm>
            <a:prstGeom prst="rect">
              <a:avLst/>
            </a:prstGeom>
            <a:noFill/>
          </p:spPr>
          <p:txBody>
            <a:bodyPr wrap="square" rtlCol="0">
              <a:spAutoFit/>
            </a:bodyPr>
            <a:lstStyle/>
            <a:p>
              <a:r>
                <a:rPr lang="en-GB" sz="1200" dirty="0"/>
                <a:t>HOME/SHOP/CUPCAKE/LEMON</a:t>
              </a:r>
            </a:p>
          </p:txBody>
        </p:sp>
        <p:pic>
          <p:nvPicPr>
            <p:cNvPr id="11" name="Picture 10"/>
            <p:cNvPicPr>
              <a:picLocks noChangeAspect="1"/>
            </p:cNvPicPr>
            <p:nvPr/>
          </p:nvPicPr>
          <p:blipFill>
            <a:blip r:embed="rId4"/>
            <a:stretch>
              <a:fillRect/>
            </a:stretch>
          </p:blipFill>
          <p:spPr>
            <a:xfrm>
              <a:off x="2365037" y="1823286"/>
              <a:ext cx="1695450" cy="323850"/>
            </a:xfrm>
            <a:prstGeom prst="rect">
              <a:avLst/>
            </a:prstGeom>
          </p:spPr>
        </p:pic>
      </p:grpSp>
      <p:pic>
        <p:nvPicPr>
          <p:cNvPr id="2" name="Picture 1"/>
          <p:cNvPicPr>
            <a:picLocks noChangeAspect="1"/>
          </p:cNvPicPr>
          <p:nvPr/>
        </p:nvPicPr>
        <p:blipFill>
          <a:blip r:embed="rId5"/>
          <a:stretch>
            <a:fillRect/>
          </a:stretch>
        </p:blipFill>
        <p:spPr>
          <a:xfrm>
            <a:off x="3924301" y="2453172"/>
            <a:ext cx="1728646" cy="1972118"/>
          </a:xfrm>
          <a:prstGeom prst="rect">
            <a:avLst/>
          </a:prstGeom>
        </p:spPr>
      </p:pic>
      <p:grpSp>
        <p:nvGrpSpPr>
          <p:cNvPr id="43" name="Group 42"/>
          <p:cNvGrpSpPr/>
          <p:nvPr/>
        </p:nvGrpSpPr>
        <p:grpSpPr>
          <a:xfrm>
            <a:off x="4167931" y="4992597"/>
            <a:ext cx="3789025" cy="823754"/>
            <a:chOff x="3390900" y="4608733"/>
            <a:chExt cx="4672924" cy="1180774"/>
          </a:xfrm>
        </p:grpSpPr>
        <p:grpSp>
          <p:nvGrpSpPr>
            <p:cNvPr id="33" name="Group 32"/>
            <p:cNvGrpSpPr/>
            <p:nvPr/>
          </p:nvGrpSpPr>
          <p:grpSpPr>
            <a:xfrm>
              <a:off x="3679487" y="4893722"/>
              <a:ext cx="4019550" cy="895785"/>
              <a:chOff x="3457575" y="4886596"/>
              <a:chExt cx="4019550" cy="895785"/>
            </a:xfrm>
          </p:grpSpPr>
          <p:pic>
            <p:nvPicPr>
              <p:cNvPr id="34" name="Picture 33"/>
              <p:cNvPicPr>
                <a:picLocks noChangeAspect="1"/>
              </p:cNvPicPr>
              <p:nvPr/>
            </p:nvPicPr>
            <p:blipFill>
              <a:blip r:embed="rId6"/>
              <a:stretch>
                <a:fillRect/>
              </a:stretch>
            </p:blipFill>
            <p:spPr>
              <a:xfrm>
                <a:off x="3457575" y="4916723"/>
                <a:ext cx="742950" cy="865658"/>
              </a:xfrm>
              <a:prstGeom prst="rect">
                <a:avLst/>
              </a:prstGeom>
            </p:spPr>
          </p:pic>
          <p:pic>
            <p:nvPicPr>
              <p:cNvPr id="35" name="Picture 34"/>
              <p:cNvPicPr>
                <a:picLocks noChangeAspect="1"/>
              </p:cNvPicPr>
              <p:nvPr/>
            </p:nvPicPr>
            <p:blipFill>
              <a:blip r:embed="rId6"/>
              <a:stretch>
                <a:fillRect/>
              </a:stretch>
            </p:blipFill>
            <p:spPr>
              <a:xfrm>
                <a:off x="4333875" y="4916723"/>
                <a:ext cx="742950" cy="865658"/>
              </a:xfrm>
              <a:prstGeom prst="rect">
                <a:avLst/>
              </a:prstGeom>
            </p:spPr>
          </p:pic>
          <p:pic>
            <p:nvPicPr>
              <p:cNvPr id="36" name="Picture 35"/>
              <p:cNvPicPr>
                <a:picLocks noChangeAspect="1"/>
              </p:cNvPicPr>
              <p:nvPr/>
            </p:nvPicPr>
            <p:blipFill>
              <a:blip r:embed="rId6"/>
              <a:stretch>
                <a:fillRect/>
              </a:stretch>
            </p:blipFill>
            <p:spPr>
              <a:xfrm>
                <a:off x="5133975" y="4916723"/>
                <a:ext cx="742950" cy="865658"/>
              </a:xfrm>
              <a:prstGeom prst="rect">
                <a:avLst/>
              </a:prstGeom>
            </p:spPr>
          </p:pic>
          <p:pic>
            <p:nvPicPr>
              <p:cNvPr id="37" name="Picture 36"/>
              <p:cNvPicPr>
                <a:picLocks noChangeAspect="1"/>
              </p:cNvPicPr>
              <p:nvPr/>
            </p:nvPicPr>
            <p:blipFill>
              <a:blip r:embed="rId6"/>
              <a:stretch>
                <a:fillRect/>
              </a:stretch>
            </p:blipFill>
            <p:spPr>
              <a:xfrm>
                <a:off x="5934075" y="4903159"/>
                <a:ext cx="742950" cy="865658"/>
              </a:xfrm>
              <a:prstGeom prst="rect">
                <a:avLst/>
              </a:prstGeom>
            </p:spPr>
          </p:pic>
          <p:pic>
            <p:nvPicPr>
              <p:cNvPr id="38" name="Picture 37"/>
              <p:cNvPicPr>
                <a:picLocks noChangeAspect="1"/>
              </p:cNvPicPr>
              <p:nvPr/>
            </p:nvPicPr>
            <p:blipFill>
              <a:blip r:embed="rId6"/>
              <a:stretch>
                <a:fillRect/>
              </a:stretch>
            </p:blipFill>
            <p:spPr>
              <a:xfrm>
                <a:off x="6734175" y="4886596"/>
                <a:ext cx="742950" cy="865658"/>
              </a:xfrm>
              <a:prstGeom prst="rect">
                <a:avLst/>
              </a:prstGeom>
            </p:spPr>
          </p:pic>
        </p:grpSp>
        <p:grpSp>
          <p:nvGrpSpPr>
            <p:cNvPr id="39" name="Group 38"/>
            <p:cNvGrpSpPr/>
            <p:nvPr/>
          </p:nvGrpSpPr>
          <p:grpSpPr>
            <a:xfrm>
              <a:off x="3390900" y="4608733"/>
              <a:ext cx="4672924" cy="988100"/>
              <a:chOff x="3352800" y="4550593"/>
              <a:chExt cx="4672924" cy="988100"/>
            </a:xfrm>
          </p:grpSpPr>
          <p:sp>
            <p:nvSpPr>
              <p:cNvPr id="40" name="TextBox 39"/>
              <p:cNvSpPr txBox="1"/>
              <p:nvPr/>
            </p:nvSpPr>
            <p:spPr>
              <a:xfrm>
                <a:off x="4940675" y="4550593"/>
                <a:ext cx="1717827" cy="310845"/>
              </a:xfrm>
              <a:prstGeom prst="rect">
                <a:avLst/>
              </a:prstGeom>
              <a:noFill/>
            </p:spPr>
            <p:txBody>
              <a:bodyPr wrap="square" rtlCol="0">
                <a:spAutoFit/>
              </a:bodyPr>
              <a:lstStyle/>
              <a:p>
                <a:r>
                  <a:rPr lang="en-GB" sz="1000" dirty="0"/>
                  <a:t>YOU MAY ALSO LIKE</a:t>
                </a:r>
              </a:p>
            </p:txBody>
          </p:sp>
          <p:sp>
            <p:nvSpPr>
              <p:cNvPr id="41" name="TextBox 40"/>
              <p:cNvSpPr txBox="1"/>
              <p:nvPr/>
            </p:nvSpPr>
            <p:spPr>
              <a:xfrm>
                <a:off x="3352800" y="5164886"/>
                <a:ext cx="269537" cy="369332"/>
              </a:xfrm>
              <a:prstGeom prst="rect">
                <a:avLst/>
              </a:prstGeom>
              <a:noFill/>
            </p:spPr>
            <p:txBody>
              <a:bodyPr wrap="square" rtlCol="0">
                <a:spAutoFit/>
              </a:bodyPr>
              <a:lstStyle/>
              <a:p>
                <a:r>
                  <a:rPr lang="en-GB" dirty="0"/>
                  <a:t>&lt;</a:t>
                </a:r>
              </a:p>
            </p:txBody>
          </p:sp>
          <p:sp>
            <p:nvSpPr>
              <p:cNvPr id="42" name="TextBox 41"/>
              <p:cNvSpPr txBox="1"/>
              <p:nvPr/>
            </p:nvSpPr>
            <p:spPr>
              <a:xfrm>
                <a:off x="7756187" y="5169361"/>
                <a:ext cx="269537" cy="369332"/>
              </a:xfrm>
              <a:prstGeom prst="rect">
                <a:avLst/>
              </a:prstGeom>
              <a:noFill/>
            </p:spPr>
            <p:txBody>
              <a:bodyPr wrap="square" rtlCol="0">
                <a:spAutoFit/>
              </a:bodyPr>
              <a:lstStyle/>
              <a:p>
                <a:r>
                  <a:rPr lang="en-GB" dirty="0"/>
                  <a:t>&gt;</a:t>
                </a:r>
              </a:p>
            </p:txBody>
          </p:sp>
        </p:grpSp>
      </p:grpSp>
      <p:sp>
        <p:nvSpPr>
          <p:cNvPr id="44" name="TextBox 43"/>
          <p:cNvSpPr txBox="1"/>
          <p:nvPr/>
        </p:nvSpPr>
        <p:spPr>
          <a:xfrm>
            <a:off x="6115050" y="3111528"/>
            <a:ext cx="2625940" cy="1862048"/>
          </a:xfrm>
          <a:prstGeom prst="rect">
            <a:avLst/>
          </a:prstGeom>
          <a:noFill/>
        </p:spPr>
        <p:txBody>
          <a:bodyPr wrap="square" rtlCol="0">
            <a:spAutoFit/>
          </a:bodyPr>
          <a:lstStyle/>
          <a:p>
            <a:pPr algn="just"/>
            <a:r>
              <a:rPr lang="en-GB" sz="700" dirty="0"/>
              <a:t>Experience a delicious lemon cupcake with The Cake Lab.</a:t>
            </a:r>
          </a:p>
          <a:p>
            <a:pPr algn="just"/>
            <a:endParaRPr lang="en-GB" sz="700" dirty="0"/>
          </a:p>
          <a:p>
            <a:pPr algn="just"/>
            <a:r>
              <a:rPr lang="en-GB" sz="700" dirty="0"/>
              <a:t>Dietary &amp; Allergen Advice:</a:t>
            </a:r>
          </a:p>
          <a:p>
            <a:pPr algn="just"/>
            <a:r>
              <a:rPr lang="en-GB" sz="700" dirty="0"/>
              <a:t>Contains WHEAT/GLUTEN, EGG, and DAIRY.  All our products are made in an environment that handles NUTS, SOYA and alcohol and may contain traces. Suitable for vegetarians, but not for vegans. </a:t>
            </a:r>
          </a:p>
          <a:p>
            <a:pPr algn="just"/>
            <a:endParaRPr lang="en-GB" sz="700" dirty="0"/>
          </a:p>
          <a:p>
            <a:pPr algn="just"/>
            <a:r>
              <a:rPr lang="en-GB" sz="700" dirty="0"/>
              <a:t>Please note that all our products are handmade and slight variations may occur.</a:t>
            </a:r>
          </a:p>
          <a:p>
            <a:pPr algn="just"/>
            <a:endParaRPr lang="en-GB" sz="700" dirty="0"/>
          </a:p>
          <a:p>
            <a:pPr algn="just"/>
            <a:r>
              <a:rPr lang="en-GB" sz="700" dirty="0"/>
              <a:t>Lead time: </a:t>
            </a:r>
          </a:p>
          <a:p>
            <a:pPr algn="just"/>
            <a:r>
              <a:rPr lang="en-GB" sz="700" dirty="0"/>
              <a:t>We require 24 hours lead time for our cupcakes. </a:t>
            </a:r>
          </a:p>
          <a:p>
            <a:pPr algn="just"/>
            <a:endParaRPr lang="en-GB" sz="700" dirty="0"/>
          </a:p>
          <a:p>
            <a:pPr algn="just"/>
            <a:r>
              <a:rPr lang="en-GB" sz="700" dirty="0"/>
              <a:t>Delivery Options: </a:t>
            </a:r>
          </a:p>
          <a:p>
            <a:pPr algn="just"/>
            <a:r>
              <a:rPr lang="en-GB" sz="700" dirty="0"/>
              <a:t>Our cupcakes are available for central London delivery. </a:t>
            </a:r>
          </a:p>
          <a:p>
            <a:endParaRPr lang="en-GB" sz="1000" dirty="0"/>
          </a:p>
        </p:txBody>
      </p:sp>
      <p:pic>
        <p:nvPicPr>
          <p:cNvPr id="46" name="Picture 45"/>
          <p:cNvPicPr>
            <a:picLocks noChangeAspect="1"/>
          </p:cNvPicPr>
          <p:nvPr/>
        </p:nvPicPr>
        <p:blipFill>
          <a:blip r:embed="rId7"/>
          <a:stretch>
            <a:fillRect/>
          </a:stretch>
        </p:blipFill>
        <p:spPr>
          <a:xfrm>
            <a:off x="6985854" y="1874090"/>
            <a:ext cx="1505098" cy="1031153"/>
          </a:xfrm>
          <a:prstGeom prst="rect">
            <a:avLst/>
          </a:prstGeom>
        </p:spPr>
      </p:pic>
      <p:pic>
        <p:nvPicPr>
          <p:cNvPr id="25" name="Picture 24">
            <a:extLst>
              <a:ext uri="{FF2B5EF4-FFF2-40B4-BE49-F238E27FC236}">
                <a16:creationId xmlns:a16="http://schemas.microsoft.com/office/drawing/2014/main" id="{06F3B050-2688-D44D-8881-5532AE614B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041" y="743424"/>
            <a:ext cx="11613657" cy="971324"/>
          </a:xfrm>
          <a:prstGeom prst="rect">
            <a:avLst/>
          </a:prstGeom>
        </p:spPr>
      </p:pic>
    </p:spTree>
    <p:extLst>
      <p:ext uri="{BB962C8B-B14F-4D97-AF65-F5344CB8AC3E}">
        <p14:creationId xmlns:p14="http://schemas.microsoft.com/office/powerpoint/2010/main" val="397099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5958457"/>
            <a:ext cx="13648373" cy="740502"/>
            <a:chOff x="0" y="5958457"/>
            <a:chExt cx="13648373" cy="740502"/>
          </a:xfrm>
        </p:grpSpPr>
        <p:pic>
          <p:nvPicPr>
            <p:cNvPr id="5" name="Picture 4"/>
            <p:cNvPicPr>
              <a:picLocks noChangeAspect="1"/>
            </p:cNvPicPr>
            <p:nvPr/>
          </p:nvPicPr>
          <p:blipFill>
            <a:blip r:embed="rId2"/>
            <a:stretch>
              <a:fillRect/>
            </a:stretch>
          </p:blipFill>
          <p:spPr>
            <a:xfrm>
              <a:off x="4909632" y="6227179"/>
              <a:ext cx="1828417" cy="316237"/>
            </a:xfrm>
            <a:prstGeom prst="rect">
              <a:avLst/>
            </a:prstGeom>
          </p:spPr>
        </p:pic>
        <p:cxnSp>
          <p:nvCxnSpPr>
            <p:cNvPr id="6" name="Straight Connector 5"/>
            <p:cNvCxnSpPr/>
            <p:nvPr/>
          </p:nvCxnSpPr>
          <p:spPr>
            <a:xfrm>
              <a:off x="0" y="5958457"/>
              <a:ext cx="12124888"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48160" y="6052628"/>
              <a:ext cx="3800213" cy="646331"/>
            </a:xfrm>
            <a:prstGeom prst="rect">
              <a:avLst/>
            </a:prstGeom>
            <a:noFill/>
          </p:spPr>
          <p:txBody>
            <a:bodyPr wrap="square" rtlCol="0">
              <a:spAutoFit/>
            </a:bodyPr>
            <a:lstStyle/>
            <a:p>
              <a:r>
                <a:rPr lang="en-GB" sz="1200" b="1" dirty="0"/>
                <a:t>CONTACT US</a:t>
              </a:r>
            </a:p>
            <a:p>
              <a:r>
                <a:rPr lang="en-GB" sz="1200" dirty="0"/>
                <a:t>CALL: (02) 743 486</a:t>
              </a:r>
            </a:p>
            <a:p>
              <a:r>
                <a:rPr lang="en-GB" sz="1200" dirty="0"/>
                <a:t>EMAIL: info@thecakelab.co</a:t>
              </a:r>
            </a:p>
          </p:txBody>
        </p:sp>
        <p:pic>
          <p:nvPicPr>
            <p:cNvPr id="8" name="Picture 7"/>
            <p:cNvPicPr>
              <a:picLocks noChangeAspect="1"/>
            </p:cNvPicPr>
            <p:nvPr/>
          </p:nvPicPr>
          <p:blipFill>
            <a:blip r:embed="rId3"/>
            <a:stretch>
              <a:fillRect/>
            </a:stretch>
          </p:blipFill>
          <p:spPr>
            <a:xfrm>
              <a:off x="199297" y="6081729"/>
              <a:ext cx="2357292" cy="617230"/>
            </a:xfrm>
            <a:prstGeom prst="rect">
              <a:avLst/>
            </a:prstGeom>
          </p:spPr>
        </p:pic>
      </p:grpSp>
      <p:grpSp>
        <p:nvGrpSpPr>
          <p:cNvPr id="9" name="Group 8"/>
          <p:cNvGrpSpPr/>
          <p:nvPr/>
        </p:nvGrpSpPr>
        <p:grpSpPr>
          <a:xfrm>
            <a:off x="285750" y="1814215"/>
            <a:ext cx="3292823" cy="323850"/>
            <a:chOff x="285750" y="1814215"/>
            <a:chExt cx="3292823" cy="323850"/>
          </a:xfrm>
        </p:grpSpPr>
        <p:sp>
          <p:nvSpPr>
            <p:cNvPr id="10" name="TextBox 9"/>
            <p:cNvSpPr txBox="1"/>
            <p:nvPr/>
          </p:nvSpPr>
          <p:spPr>
            <a:xfrm>
              <a:off x="285750" y="1852315"/>
              <a:ext cx="1924050" cy="276999"/>
            </a:xfrm>
            <a:prstGeom prst="rect">
              <a:avLst/>
            </a:prstGeom>
            <a:noFill/>
          </p:spPr>
          <p:txBody>
            <a:bodyPr wrap="square" rtlCol="0">
              <a:spAutoFit/>
            </a:bodyPr>
            <a:lstStyle/>
            <a:p>
              <a:r>
                <a:rPr lang="en-GB" sz="1200" dirty="0"/>
                <a:t>HOME/SHOP/ABOUT</a:t>
              </a:r>
            </a:p>
          </p:txBody>
        </p:sp>
        <p:pic>
          <p:nvPicPr>
            <p:cNvPr id="11" name="Picture 10"/>
            <p:cNvPicPr>
              <a:picLocks noChangeAspect="1"/>
            </p:cNvPicPr>
            <p:nvPr/>
          </p:nvPicPr>
          <p:blipFill>
            <a:blip r:embed="rId4"/>
            <a:stretch>
              <a:fillRect/>
            </a:stretch>
          </p:blipFill>
          <p:spPr>
            <a:xfrm>
              <a:off x="1883123" y="1814215"/>
              <a:ext cx="1695450" cy="323850"/>
            </a:xfrm>
            <a:prstGeom prst="rect">
              <a:avLst/>
            </a:prstGeom>
          </p:spPr>
        </p:pic>
      </p:grpSp>
      <p:sp>
        <p:nvSpPr>
          <p:cNvPr id="2" name="TextBox 1"/>
          <p:cNvSpPr txBox="1"/>
          <p:nvPr/>
        </p:nvSpPr>
        <p:spPr>
          <a:xfrm>
            <a:off x="3679487" y="1822735"/>
            <a:ext cx="2050702" cy="369332"/>
          </a:xfrm>
          <a:prstGeom prst="rect">
            <a:avLst/>
          </a:prstGeom>
          <a:noFill/>
        </p:spPr>
        <p:txBody>
          <a:bodyPr wrap="square" rtlCol="0">
            <a:spAutoFit/>
          </a:bodyPr>
          <a:lstStyle/>
          <a:p>
            <a:r>
              <a:rPr lang="en-GB" dirty="0"/>
              <a:t>About The Cake Lab</a:t>
            </a:r>
          </a:p>
        </p:txBody>
      </p:sp>
      <p:sp>
        <p:nvSpPr>
          <p:cNvPr id="13" name="TextBox 12"/>
          <p:cNvSpPr txBox="1"/>
          <p:nvPr/>
        </p:nvSpPr>
        <p:spPr>
          <a:xfrm>
            <a:off x="3201475" y="4844023"/>
            <a:ext cx="5057428" cy="1200329"/>
          </a:xfrm>
          <a:prstGeom prst="rect">
            <a:avLst/>
          </a:prstGeom>
          <a:noFill/>
        </p:spPr>
        <p:txBody>
          <a:bodyPr wrap="square" rtlCol="0">
            <a:spAutoFit/>
          </a:bodyPr>
          <a:lstStyle/>
          <a:p>
            <a:r>
              <a:rPr lang="en-GB" sz="1200" dirty="0"/>
              <a:t>The Cake Lab is a specialist cakes and confectioneries company which focusses on using the science of premium raw ingredients to create innovative, yet delicious products for retail outlets as well as bespoke catering. </a:t>
            </a:r>
          </a:p>
          <a:p>
            <a:r>
              <a:rPr lang="en-GB" sz="1200" dirty="0"/>
              <a:t>Science is core to our philosophy, as all our products are created by scientists who are passionate about good food. Through mixing art and science, we are able to produce beautiful, delicious cakes and confectioneries. </a:t>
            </a:r>
          </a:p>
        </p:txBody>
      </p:sp>
      <p:pic>
        <p:nvPicPr>
          <p:cNvPr id="17" name="Picture 16">
            <a:extLst>
              <a:ext uri="{FF2B5EF4-FFF2-40B4-BE49-F238E27FC236}">
                <a16:creationId xmlns:a16="http://schemas.microsoft.com/office/drawing/2014/main" id="{25AA882B-37A4-F94E-9BE6-D1F13D5D9A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041" y="743424"/>
            <a:ext cx="11613657" cy="971324"/>
          </a:xfrm>
          <a:prstGeom prst="rect">
            <a:avLst/>
          </a:prstGeom>
        </p:spPr>
      </p:pic>
      <p:pic>
        <p:nvPicPr>
          <p:cNvPr id="19" name="Picture 18">
            <a:extLst>
              <a:ext uri="{FF2B5EF4-FFF2-40B4-BE49-F238E27FC236}">
                <a16:creationId xmlns:a16="http://schemas.microsoft.com/office/drawing/2014/main" id="{8D08682C-3731-0546-9206-79153D0DF4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7051" y="2192067"/>
            <a:ext cx="3926276" cy="2617518"/>
          </a:xfrm>
          <a:prstGeom prst="rect">
            <a:avLst/>
          </a:prstGeom>
        </p:spPr>
      </p:pic>
    </p:spTree>
    <p:extLst>
      <p:ext uri="{BB962C8B-B14F-4D97-AF65-F5344CB8AC3E}">
        <p14:creationId xmlns:p14="http://schemas.microsoft.com/office/powerpoint/2010/main" val="2107609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343</Words>
  <Application>Microsoft Macintosh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Jisun Lee</dc:creator>
  <cp:lastModifiedBy>Microsoft Office User</cp:lastModifiedBy>
  <cp:revision>26</cp:revision>
  <dcterms:created xsi:type="dcterms:W3CDTF">2017-08-21T13:53:15Z</dcterms:created>
  <dcterms:modified xsi:type="dcterms:W3CDTF">2018-09-19T15:29:50Z</dcterms:modified>
</cp:coreProperties>
</file>