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1pPr>
    <a:lvl2pPr marL="0" marR="0" indent="2286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2pPr>
    <a:lvl3pPr marL="0" marR="0" indent="4572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3pPr>
    <a:lvl4pPr marL="0" marR="0" indent="6858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4pPr>
    <a:lvl5pPr marL="0" marR="0" indent="9144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5pPr>
    <a:lvl6pPr marL="0" marR="0" indent="11430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6pPr>
    <a:lvl7pPr marL="0" marR="0" indent="13716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7pPr>
    <a:lvl8pPr marL="0" marR="0" indent="16002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8pPr>
    <a:lvl9pPr marL="0" marR="0" indent="182880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noFill/>
              <a:miter lim="400000"/>
            </a:ln>
          </a:right>
          <a:top>
            <a:ln w="12700" cap="flat">
              <a:noFill/>
              <a:miter lim="400000"/>
            </a:ln>
          </a:top>
          <a:bottom>
            <a:ln w="12700" cap="flat">
              <a:noFill/>
              <a:miter lim="400000"/>
            </a:ln>
          </a:bottom>
          <a:insideH>
            <a:ln w="12700" cap="flat">
              <a:noFill/>
              <a:miter lim="400000"/>
            </a:ln>
          </a:insideH>
          <a:insideV>
            <a:ln w="254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25400" cap="flat">
              <a:solidFill>
                <a:srgbClr val="3797C6"/>
              </a:solidFill>
              <a:prstDash val="solid"/>
              <a:miter lim="400000"/>
            </a:ln>
          </a:top>
          <a:bottom>
            <a:ln w="12700" cap="flat">
              <a:noFill/>
              <a:miter lim="400000"/>
            </a:ln>
          </a:bottom>
          <a:insideH>
            <a:ln w="254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25400" cap="flat">
              <a:solidFill>
                <a:srgbClr val="B8B8B8"/>
              </a:solidFill>
              <a:prstDash val="solid"/>
              <a:miter lim="400000"/>
            </a:ln>
          </a:top>
          <a:bottom>
            <a:ln w="25400" cap="flat">
              <a:solidFill>
                <a:srgbClr val="B8B8B8"/>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25400" cap="flat">
              <a:solidFill>
                <a:srgbClr val="606060"/>
              </a:solidFill>
              <a:prstDash val="solid"/>
              <a:miter lim="400000"/>
            </a:ln>
          </a:left>
          <a:right>
            <a:ln w="25400" cap="flat">
              <a:solidFill>
                <a:srgbClr val="606060"/>
              </a:solidFill>
              <a:prstDash val="solid"/>
              <a:miter lim="400000"/>
            </a:ln>
          </a:right>
          <a:top>
            <a:ln w="635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25400" cap="flat">
              <a:solidFill>
                <a:srgbClr val="5D5D5D"/>
              </a:solidFill>
              <a:custDash>
                <a:ds d="200000" sp="200000"/>
              </a:custDash>
              <a:miter lim="400000"/>
            </a:ln>
          </a:left>
          <a:right>
            <a:ln w="25400" cap="flat">
              <a:solidFill>
                <a:srgbClr val="5D5D5D"/>
              </a:solidFill>
              <a:custDash>
                <a:ds d="200000" sp="200000"/>
              </a:custDash>
              <a:miter lim="400000"/>
            </a:ln>
          </a:right>
          <a:top>
            <a:ln w="25400" cap="flat">
              <a:solidFill>
                <a:srgbClr val="5D5D5D"/>
              </a:solidFill>
              <a:custDash>
                <a:ds d="200000" sp="200000"/>
              </a:custDash>
              <a:miter lim="400000"/>
            </a:ln>
          </a:top>
          <a:bottom>
            <a:ln w="25400" cap="flat">
              <a:solidFill>
                <a:srgbClr val="5D5D5D"/>
              </a:solidFill>
              <a:custDash>
                <a:ds d="200000" sp="200000"/>
              </a:custDash>
              <a:miter lim="400000"/>
            </a:ln>
          </a:bottom>
          <a:insideH>
            <a:ln w="25400" cap="flat">
              <a:solidFill>
                <a:srgbClr val="5D5D5D"/>
              </a:solidFill>
              <a:custDash>
                <a:ds d="200000" sp="200000"/>
              </a:custDash>
              <a:miter lim="400000"/>
            </a:ln>
          </a:insideH>
          <a:insideV>
            <a:ln w="254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25400" cap="flat">
              <a:solidFill>
                <a:srgbClr val="A6AAA9"/>
              </a:solidFill>
              <a:prstDash val="solid"/>
              <a:miter lim="400000"/>
            </a:ln>
          </a:left>
          <a:right>
            <a:ln w="25400" cap="flat">
              <a:solidFill>
                <a:srgbClr val="A6AAA9"/>
              </a:solidFill>
              <a:prstDash val="solid"/>
              <a:miter lim="400000"/>
            </a:ln>
          </a:right>
          <a:top>
            <a:ln w="25400" cap="flat">
              <a:solidFill>
                <a:srgbClr val="A6AAA9"/>
              </a:solidFill>
              <a:prstDash val="solid"/>
              <a:miter lim="400000"/>
            </a:ln>
          </a:top>
          <a:bottom>
            <a:ln w="25400" cap="flat">
              <a:solidFill>
                <a:srgbClr val="A6AAA9"/>
              </a:solidFill>
              <a:prstDash val="solid"/>
              <a:miter lim="400000"/>
            </a:ln>
          </a:bottom>
          <a:insideH>
            <a:ln w="25400" cap="flat">
              <a:solidFill>
                <a:srgbClr val="A6AAA9"/>
              </a:solidFill>
              <a:prstDash val="solid"/>
              <a:miter lim="400000"/>
            </a:ln>
          </a:insideH>
          <a:insideV>
            <a:ln w="254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25400" cap="flat">
              <a:solidFill>
                <a:srgbClr val="000000"/>
              </a:solidFill>
              <a:prstDash val="solid"/>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prstDash val="solid"/>
              <a:miter lim="400000"/>
            </a:ln>
          </a:top>
          <a:bottom>
            <a:ln w="12700" cap="flat">
              <a:noFill/>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12700" cap="flat">
              <a:noFill/>
              <a:miter lim="400000"/>
            </a:ln>
          </a:top>
          <a:bottom>
            <a:ln w="25400" cap="flat">
              <a:solidFill>
                <a:srgbClr val="000000"/>
              </a:solidFill>
              <a:prstDash val="solid"/>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3750468" y="23590448"/>
            <a:ext cx="30903864" cy="1701712"/>
          </a:xfrm>
          <a:prstGeom prst="rect">
            <a:avLst/>
          </a:prstGeom>
        </p:spPr>
        <p:txBody>
          <a:bodyPr>
            <a:spAutoFit/>
          </a:bodyPr>
          <a:lstStyle>
            <a:lvl1pPr>
              <a:defRPr b="0" i="1" sz="9400">
                <a:solidFill>
                  <a:srgbClr val="000000"/>
                </a:solidFill>
                <a:latin typeface="Helvetica Neue"/>
                <a:ea typeface="Helvetica Neue"/>
                <a:cs typeface="Helvetica Neue"/>
                <a:sym typeface="Helvetica Neue"/>
              </a:defRPr>
            </a:lvl1pPr>
          </a:lstStyle>
          <a:p>
            <a:pPr/>
            <a:r>
              <a:t>–Johnny Appleseed</a:t>
            </a:r>
          </a:p>
        </p:txBody>
      </p:sp>
      <p:sp>
        <p:nvSpPr>
          <p:cNvPr id="94" name="“Type a quote here.”"/>
          <p:cNvSpPr txBox="1"/>
          <p:nvPr>
            <p:ph type="body" sz="quarter" idx="14"/>
          </p:nvPr>
        </p:nvSpPr>
        <p:spPr>
          <a:xfrm>
            <a:off x="3750468" y="17147882"/>
            <a:ext cx="30903864" cy="2308811"/>
          </a:xfrm>
          <a:prstGeom prst="rect">
            <a:avLst/>
          </a:prstGeom>
        </p:spPr>
        <p:txBody>
          <a:bodyPr anchor="ctr">
            <a:spAutoFit/>
          </a:bodyPr>
          <a:lstStyle>
            <a:lvl1pPr>
              <a:defRPr b="0" sz="13200">
                <a:solidFill>
                  <a:srgbClr val="000000"/>
                </a:solidFill>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4800600"/>
            <a:ext cx="38404800" cy="28803600"/>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4800600" y="6788348"/>
            <a:ext cx="28803601" cy="17439681"/>
          </a:xfrm>
          <a:prstGeom prst="rect">
            <a:avLst/>
          </a:prstGeom>
        </p:spPr>
        <p:txBody>
          <a:bodyPr lIns="91439" tIns="45719" rIns="91439" bIns="45719">
            <a:noAutofit/>
          </a:bodyPr>
          <a:lstStyle/>
          <a:p>
            <a:pPr/>
          </a:p>
        </p:txBody>
      </p:sp>
      <p:sp>
        <p:nvSpPr>
          <p:cNvPr id="21" name="Title Text"/>
          <p:cNvSpPr txBox="1"/>
          <p:nvPr>
            <p:ph type="title"/>
          </p:nvPr>
        </p:nvSpPr>
        <p:spPr>
          <a:xfrm>
            <a:off x="3750468" y="24640579"/>
            <a:ext cx="30903864" cy="4200526"/>
          </a:xfrm>
          <a:prstGeom prst="rect">
            <a:avLst/>
          </a:prstGeom>
        </p:spPr>
        <p:txBody>
          <a:bodyPr/>
          <a:lstStyle/>
          <a:p>
            <a:pPr/>
            <a:r>
              <a:t>Title Text</a:t>
            </a:r>
          </a:p>
        </p:txBody>
      </p:sp>
      <p:sp>
        <p:nvSpPr>
          <p:cNvPr id="22" name="Body Level One…"/>
          <p:cNvSpPr txBox="1"/>
          <p:nvPr>
            <p:ph type="body" sz="quarter" idx="1"/>
          </p:nvPr>
        </p:nvSpPr>
        <p:spPr>
          <a:xfrm>
            <a:off x="3750468" y="28878609"/>
            <a:ext cx="30903864" cy="333791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750468" y="14326790"/>
            <a:ext cx="30903864" cy="9751220"/>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9839979" y="6675834"/>
            <a:ext cx="15751970" cy="24265534"/>
          </a:xfrm>
          <a:prstGeom prst="rect">
            <a:avLst/>
          </a:prstGeom>
        </p:spPr>
        <p:txBody>
          <a:bodyPr lIns="91439" tIns="45719" rIns="91439" bIns="45719">
            <a:noAutofit/>
          </a:bodyPr>
          <a:lstStyle/>
          <a:p>
            <a:pPr/>
          </a:p>
        </p:txBody>
      </p:sp>
      <p:sp>
        <p:nvSpPr>
          <p:cNvPr id="39" name="Title Text"/>
          <p:cNvSpPr txBox="1"/>
          <p:nvPr>
            <p:ph type="title"/>
          </p:nvPr>
        </p:nvSpPr>
        <p:spPr>
          <a:xfrm>
            <a:off x="2812851" y="6675834"/>
            <a:ext cx="15751970" cy="11776473"/>
          </a:xfrm>
          <a:prstGeom prst="rect">
            <a:avLst/>
          </a:prstGeom>
        </p:spPr>
        <p:txBody>
          <a:bodyPr/>
          <a:lstStyle>
            <a:lvl1pPr>
              <a:defRPr sz="23600"/>
            </a:lvl1pPr>
          </a:lstStyle>
          <a:p>
            <a:pPr/>
            <a:r>
              <a:t>Title Text</a:t>
            </a:r>
          </a:p>
        </p:txBody>
      </p:sp>
      <p:sp>
        <p:nvSpPr>
          <p:cNvPr id="40" name="Body Level One…"/>
          <p:cNvSpPr txBox="1"/>
          <p:nvPr>
            <p:ph type="body" sz="quarter" idx="1"/>
          </p:nvPr>
        </p:nvSpPr>
        <p:spPr>
          <a:xfrm>
            <a:off x="2812851" y="18752343"/>
            <a:ext cx="15751970" cy="1215152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2812851" y="5550693"/>
            <a:ext cx="32779098" cy="6375798"/>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2812851" y="5550693"/>
            <a:ext cx="32779098" cy="6375798"/>
          </a:xfrm>
          <a:prstGeom prst="rect">
            <a:avLst/>
          </a:prstGeom>
        </p:spPr>
        <p:txBody>
          <a:bodyPr anchor="ctr"/>
          <a:lstStyle/>
          <a:p>
            <a:pPr/>
            <a:r>
              <a:t>Title Text</a:t>
            </a:r>
          </a:p>
        </p:txBody>
      </p:sp>
      <p:sp>
        <p:nvSpPr>
          <p:cNvPr id="57" name="Body Level One…"/>
          <p:cNvSpPr txBox="1"/>
          <p:nvPr>
            <p:ph type="body" idx="1"/>
          </p:nvPr>
        </p:nvSpPr>
        <p:spPr>
          <a:xfrm>
            <a:off x="2812851" y="12451556"/>
            <a:ext cx="32779098" cy="18564821"/>
          </a:xfrm>
          <a:prstGeom prst="rect">
            <a:avLst/>
          </a:prstGeom>
        </p:spPr>
        <p:txBody>
          <a:bodyPr anchor="ctr"/>
          <a:lstStyle>
            <a:lvl1pPr marL="333375" indent="-333375" algn="l">
              <a:spcBef>
                <a:spcPts val="16500"/>
              </a:spcBef>
              <a:buSzPct val="145000"/>
              <a:buChar char="•"/>
              <a:defRPr b="0" sz="2400">
                <a:solidFill>
                  <a:srgbClr val="000000"/>
                </a:solidFill>
              </a:defRPr>
            </a:lvl1pPr>
            <a:lvl2pPr marL="777875" indent="-333375" algn="l">
              <a:spcBef>
                <a:spcPts val="16500"/>
              </a:spcBef>
              <a:buSzPct val="145000"/>
              <a:buChar char="•"/>
              <a:defRPr b="0" sz="2400">
                <a:solidFill>
                  <a:srgbClr val="000000"/>
                </a:solidFill>
              </a:defRPr>
            </a:lvl2pPr>
            <a:lvl3pPr marL="1222375" indent="-333375" algn="l">
              <a:spcBef>
                <a:spcPts val="16500"/>
              </a:spcBef>
              <a:buSzPct val="145000"/>
              <a:buChar char="•"/>
              <a:defRPr b="0" sz="2400">
                <a:solidFill>
                  <a:srgbClr val="000000"/>
                </a:solidFill>
              </a:defRPr>
            </a:lvl3pPr>
            <a:lvl4pPr marL="1666875" indent="-333375" algn="l">
              <a:spcBef>
                <a:spcPts val="16500"/>
              </a:spcBef>
              <a:buSzPct val="145000"/>
              <a:buChar char="•"/>
              <a:defRPr b="0" sz="2400">
                <a:solidFill>
                  <a:srgbClr val="000000"/>
                </a:solidFill>
              </a:defRPr>
            </a:lvl4pPr>
            <a:lvl5pPr marL="2111375" indent="-333375" algn="l">
              <a:spcBef>
                <a:spcPts val="16500"/>
              </a:spcBef>
              <a:buSzPct val="145000"/>
              <a:buChar char="•"/>
              <a:defRPr b="0" sz="2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9839979" y="12451556"/>
            <a:ext cx="15751970" cy="18564821"/>
          </a:xfrm>
          <a:prstGeom prst="rect">
            <a:avLst/>
          </a:prstGeom>
        </p:spPr>
        <p:txBody>
          <a:bodyPr lIns="91439" tIns="45719" rIns="91439" bIns="45719">
            <a:noAutofit/>
          </a:bodyPr>
          <a:lstStyle/>
          <a:p>
            <a:pPr/>
          </a:p>
        </p:txBody>
      </p:sp>
      <p:sp>
        <p:nvSpPr>
          <p:cNvPr id="66" name="Title Text"/>
          <p:cNvSpPr txBox="1"/>
          <p:nvPr>
            <p:ph type="title"/>
          </p:nvPr>
        </p:nvSpPr>
        <p:spPr>
          <a:xfrm>
            <a:off x="2812851" y="5550693"/>
            <a:ext cx="32779098" cy="6375798"/>
          </a:xfrm>
          <a:prstGeom prst="rect">
            <a:avLst/>
          </a:prstGeom>
        </p:spPr>
        <p:txBody>
          <a:bodyPr anchor="ctr"/>
          <a:lstStyle/>
          <a:p>
            <a:pPr/>
            <a:r>
              <a:t>Title Text</a:t>
            </a:r>
          </a:p>
        </p:txBody>
      </p:sp>
      <p:sp>
        <p:nvSpPr>
          <p:cNvPr id="67" name="Body Level One…"/>
          <p:cNvSpPr txBox="1"/>
          <p:nvPr>
            <p:ph type="body" sz="quarter" idx="1"/>
          </p:nvPr>
        </p:nvSpPr>
        <p:spPr>
          <a:xfrm>
            <a:off x="2812851" y="12451556"/>
            <a:ext cx="15751970" cy="18564821"/>
          </a:xfrm>
          <a:prstGeom prst="rect">
            <a:avLst/>
          </a:prstGeom>
        </p:spPr>
        <p:txBody>
          <a:bodyPr anchor="ctr"/>
          <a:lstStyle>
            <a:lvl1pPr marL="1347107" indent="-1347107" algn="l">
              <a:spcBef>
                <a:spcPts val="12600"/>
              </a:spcBef>
              <a:buSzPct val="145000"/>
              <a:buChar char="•"/>
              <a:defRPr b="0" sz="11000">
                <a:solidFill>
                  <a:srgbClr val="000000"/>
                </a:solidFill>
                <a:latin typeface="Helvetica Neue"/>
                <a:ea typeface="Helvetica Neue"/>
                <a:cs typeface="Helvetica Neue"/>
                <a:sym typeface="Helvetica Neue"/>
              </a:defRPr>
            </a:lvl1pPr>
            <a:lvl2pPr marL="1690007" indent="-1347107" algn="l">
              <a:spcBef>
                <a:spcPts val="12600"/>
              </a:spcBef>
              <a:buSzPct val="145000"/>
              <a:buChar char="•"/>
              <a:defRPr b="0" sz="11000">
                <a:solidFill>
                  <a:srgbClr val="000000"/>
                </a:solidFill>
                <a:latin typeface="Helvetica Neue"/>
                <a:ea typeface="Helvetica Neue"/>
                <a:cs typeface="Helvetica Neue"/>
                <a:sym typeface="Helvetica Neue"/>
              </a:defRPr>
            </a:lvl2pPr>
            <a:lvl3pPr marL="2032907" indent="-1347107" algn="l">
              <a:spcBef>
                <a:spcPts val="12600"/>
              </a:spcBef>
              <a:buSzPct val="145000"/>
              <a:buChar char="•"/>
              <a:defRPr b="0" sz="11000">
                <a:solidFill>
                  <a:srgbClr val="000000"/>
                </a:solidFill>
                <a:latin typeface="Helvetica Neue"/>
                <a:ea typeface="Helvetica Neue"/>
                <a:cs typeface="Helvetica Neue"/>
                <a:sym typeface="Helvetica Neue"/>
              </a:defRPr>
            </a:lvl3pPr>
            <a:lvl4pPr marL="2375807" indent="-1347107" algn="l">
              <a:spcBef>
                <a:spcPts val="12600"/>
              </a:spcBef>
              <a:buSzPct val="145000"/>
              <a:buChar char="•"/>
              <a:defRPr b="0" sz="11000">
                <a:solidFill>
                  <a:srgbClr val="000000"/>
                </a:solidFill>
                <a:latin typeface="Helvetica Neue"/>
                <a:ea typeface="Helvetica Neue"/>
                <a:cs typeface="Helvetica Neue"/>
                <a:sym typeface="Helvetica Neue"/>
              </a:defRPr>
            </a:lvl4pPr>
            <a:lvl5pPr marL="2718707" indent="-1347107" algn="l">
              <a:spcBef>
                <a:spcPts val="12600"/>
              </a:spcBef>
              <a:buSzPct val="145000"/>
              <a:buChar char="•"/>
              <a:defRPr b="0" sz="110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8598235" y="32254031"/>
            <a:ext cx="1188328" cy="1239838"/>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2812851" y="8551068"/>
            <a:ext cx="32779098" cy="21302664"/>
          </a:xfrm>
          <a:prstGeom prst="rect">
            <a:avLst/>
          </a:prstGeom>
        </p:spPr>
        <p:txBody>
          <a:bodyPr anchor="ctr"/>
          <a:lstStyle>
            <a:lvl1pPr marL="333375" indent="-333375" algn="l">
              <a:spcBef>
                <a:spcPts val="16500"/>
              </a:spcBef>
              <a:buSzPct val="145000"/>
              <a:buChar char="•"/>
              <a:defRPr b="0" sz="2400">
                <a:solidFill>
                  <a:srgbClr val="000000"/>
                </a:solidFill>
              </a:defRPr>
            </a:lvl1pPr>
            <a:lvl2pPr marL="777875" indent="-333375" algn="l">
              <a:spcBef>
                <a:spcPts val="16500"/>
              </a:spcBef>
              <a:buSzPct val="145000"/>
              <a:buChar char="•"/>
              <a:defRPr b="0" sz="2400">
                <a:solidFill>
                  <a:srgbClr val="000000"/>
                </a:solidFill>
              </a:defRPr>
            </a:lvl2pPr>
            <a:lvl3pPr marL="1222375" indent="-333375" algn="l">
              <a:spcBef>
                <a:spcPts val="16500"/>
              </a:spcBef>
              <a:buSzPct val="145000"/>
              <a:buChar char="•"/>
              <a:defRPr b="0" sz="2400">
                <a:solidFill>
                  <a:srgbClr val="000000"/>
                </a:solidFill>
              </a:defRPr>
            </a:lvl3pPr>
            <a:lvl4pPr marL="1666875" indent="-333375" algn="l">
              <a:spcBef>
                <a:spcPts val="16500"/>
              </a:spcBef>
              <a:buSzPct val="145000"/>
              <a:buChar char="•"/>
              <a:defRPr b="0" sz="2400">
                <a:solidFill>
                  <a:srgbClr val="000000"/>
                </a:solidFill>
              </a:defRPr>
            </a:lvl4pPr>
            <a:lvl5pPr marL="2111375" indent="-333375" algn="l">
              <a:spcBef>
                <a:spcPts val="16500"/>
              </a:spcBef>
              <a:buSzPct val="145000"/>
              <a:buChar char="•"/>
              <a:defRPr b="0" sz="2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9839979" y="19839979"/>
            <a:ext cx="15751970" cy="11138893"/>
          </a:xfrm>
          <a:prstGeom prst="rect">
            <a:avLst/>
          </a:prstGeom>
        </p:spPr>
        <p:txBody>
          <a:bodyPr lIns="91439" tIns="45719" rIns="91439" bIns="45719">
            <a:noAutofit/>
          </a:bodyPr>
          <a:lstStyle/>
          <a:p>
            <a:pPr/>
          </a:p>
        </p:txBody>
      </p:sp>
      <p:sp>
        <p:nvSpPr>
          <p:cNvPr id="84" name="Image"/>
          <p:cNvSpPr/>
          <p:nvPr>
            <p:ph type="pic" sz="quarter" idx="14"/>
          </p:nvPr>
        </p:nvSpPr>
        <p:spPr>
          <a:xfrm>
            <a:off x="19839979" y="7425928"/>
            <a:ext cx="15751970" cy="11138893"/>
          </a:xfrm>
          <a:prstGeom prst="rect">
            <a:avLst/>
          </a:prstGeom>
        </p:spPr>
        <p:txBody>
          <a:bodyPr lIns="91439" tIns="45719" rIns="91439" bIns="45719">
            <a:noAutofit/>
          </a:bodyPr>
          <a:lstStyle/>
          <a:p>
            <a:pPr/>
          </a:p>
        </p:txBody>
      </p:sp>
      <p:sp>
        <p:nvSpPr>
          <p:cNvPr id="85" name="Image"/>
          <p:cNvSpPr/>
          <p:nvPr>
            <p:ph type="pic" sz="half" idx="15"/>
          </p:nvPr>
        </p:nvSpPr>
        <p:spPr>
          <a:xfrm>
            <a:off x="2812851" y="7425928"/>
            <a:ext cx="15751970" cy="23552944"/>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750468" y="9638704"/>
            <a:ext cx="30903864" cy="9751220"/>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b">
            <a:normAutofit fontScale="100000" lnSpcReduction="0"/>
          </a:bodyPr>
          <a:lstStyle/>
          <a:p>
            <a:pPr/>
            <a:r>
              <a:t>Title Text</a:t>
            </a:r>
          </a:p>
        </p:txBody>
      </p:sp>
      <p:sp>
        <p:nvSpPr>
          <p:cNvPr id="3" name="Body Level One…"/>
          <p:cNvSpPr txBox="1"/>
          <p:nvPr>
            <p:ph type="body" idx="1"/>
          </p:nvPr>
        </p:nvSpPr>
        <p:spPr>
          <a:xfrm>
            <a:off x="3750468" y="19689960"/>
            <a:ext cx="30903864" cy="3337919"/>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8598235" y="32254031"/>
            <a:ext cx="1188328" cy="1229698"/>
          </a:xfrm>
          <a:prstGeom prst="rect">
            <a:avLst/>
          </a:prstGeom>
          <a:ln w="25400">
            <a:miter lim="400000"/>
          </a:ln>
        </p:spPr>
        <p:txBody>
          <a:bodyPr wrap="none" lIns="150018" tIns="150018" rIns="150018" bIns="150018">
            <a:spAutoFit/>
          </a:bodyPr>
          <a:lstStyle>
            <a:lvl1pPr>
              <a:defRPr b="0" sz="6200">
                <a:solidFill>
                  <a:srgbClr val="000000"/>
                </a:solidFill>
                <a:latin typeface="Helvetica Neue Thin"/>
                <a:ea typeface="Helvetica Neue Thin"/>
                <a:cs typeface="Helvetica Neue Thin"/>
                <a:sym typeface="Helvetica Neue Thin"/>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1pPr>
      <a:lvl2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2pPr>
      <a:lvl3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3pPr>
      <a:lvl4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4pPr>
      <a:lvl5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5pPr>
      <a:lvl6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6pPr>
      <a:lvl7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7pPr>
      <a:lvl8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8pPr>
      <a:lvl9pPr marL="0" marR="0" indent="0" algn="ctr" defTabSz="2300287" rtl="0" latinLnBrk="0">
        <a:lnSpc>
          <a:spcPct val="100000"/>
        </a:lnSpc>
        <a:spcBef>
          <a:spcPts val="0"/>
        </a:spcBef>
        <a:spcAft>
          <a:spcPts val="0"/>
        </a:spcAft>
        <a:buClrTx/>
        <a:buSzTx/>
        <a:buFontTx/>
        <a:buNone/>
        <a:tabLst/>
        <a:defRPr b="0" baseline="0" cap="none" i="0" spc="0" strike="noStrike" sz="31400" u="none">
          <a:ln>
            <a:noFill/>
          </a:ln>
          <a:solidFill>
            <a:srgbClr val="000000"/>
          </a:solidFill>
          <a:uFillTx/>
          <a:latin typeface="+mn-lt"/>
          <a:ea typeface="+mn-ea"/>
          <a:cs typeface="+mn-cs"/>
          <a:sym typeface="Helvetica Neue Medium"/>
        </a:defRPr>
      </a:lvl9pPr>
    </p:titleStyle>
    <p:bodyStyle>
      <a:lvl1pPr marL="0" marR="0" indent="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1pPr>
      <a:lvl2pPr marL="0" marR="0" indent="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2pPr>
      <a:lvl3pPr marL="0" marR="0" indent="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3pPr>
      <a:lvl4pPr marL="0" marR="0" indent="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4pPr>
      <a:lvl5pPr marL="0" marR="0" indent="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5pPr>
      <a:lvl6pPr marL="0" marR="0" indent="35560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6pPr>
      <a:lvl7pPr marL="0" marR="0" indent="71120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7pPr>
      <a:lvl8pPr marL="0" marR="0" indent="106680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8pPr>
      <a:lvl9pPr marL="0" marR="0" indent="1422400" algn="ctr" defTabSz="2300287" rtl="0" latinLnBrk="0">
        <a:lnSpc>
          <a:spcPct val="100000"/>
        </a:lnSpc>
        <a:spcBef>
          <a:spcPts val="0"/>
        </a:spcBef>
        <a:spcAft>
          <a:spcPts val="0"/>
        </a:spcAft>
        <a:buClrTx/>
        <a:buSzTx/>
        <a:buFontTx/>
        <a:buNone/>
        <a:tabLst/>
        <a:defRPr b="1" baseline="0" cap="none" i="0" spc="0" strike="noStrike" sz="3500" u="none">
          <a:ln>
            <a:noFill/>
          </a:ln>
          <a:solidFill>
            <a:srgbClr val="5E5F5F"/>
          </a:solidFill>
          <a:uFillTx/>
          <a:latin typeface="Arial"/>
          <a:ea typeface="Arial"/>
          <a:cs typeface="Arial"/>
          <a:sym typeface="Arial"/>
        </a:defRPr>
      </a:lvl9pPr>
    </p:bodyStyle>
    <p:otherStyle>
      <a:lvl1pPr marL="0" marR="0" indent="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1pPr>
      <a:lvl2pPr marL="0" marR="0" indent="2286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2pPr>
      <a:lvl3pPr marL="0" marR="0" indent="4572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3pPr>
      <a:lvl4pPr marL="0" marR="0" indent="6858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4pPr>
      <a:lvl5pPr marL="0" marR="0" indent="9144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5pPr>
      <a:lvl6pPr marL="0" marR="0" indent="11430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6pPr>
      <a:lvl7pPr marL="0" marR="0" indent="13716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7pPr>
      <a:lvl8pPr marL="0" marR="0" indent="16002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8pPr>
      <a:lvl9pPr marL="0" marR="0" indent="1828800" algn="ctr" defTabSz="2300287" latinLnBrk="0">
        <a:lnSpc>
          <a:spcPct val="100000"/>
        </a:lnSpc>
        <a:spcBef>
          <a:spcPts val="0"/>
        </a:spcBef>
        <a:spcAft>
          <a:spcPts val="0"/>
        </a:spcAft>
        <a:buClrTx/>
        <a:buSzTx/>
        <a:buFontTx/>
        <a:buNone/>
        <a:tabLst/>
        <a:defRPr b="0" baseline="0" cap="none" i="0" spc="0" strike="noStrike" sz="6200" u="none">
          <a:ln>
            <a:noFill/>
          </a:ln>
          <a:solidFill>
            <a:schemeClr val="tx1"/>
          </a:solidFill>
          <a:uFillTx/>
          <a:latin typeface="+mn-lt"/>
          <a:ea typeface="+mn-ea"/>
          <a:cs typeface="+mn-cs"/>
          <a:sym typeface="Helvetica Neue Th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ltr.hits.dist.pdf" descr="ltr.hits.dist.pdf"/>
          <p:cNvPicPr>
            <a:picLocks noChangeAspect="1"/>
          </p:cNvPicPr>
          <p:nvPr/>
        </p:nvPicPr>
        <p:blipFill>
          <a:blip r:embed="rId2">
            <a:extLst/>
          </a:blip>
          <a:stretch>
            <a:fillRect/>
          </a:stretch>
        </p:blipFill>
        <p:spPr>
          <a:xfrm>
            <a:off x="17868689" y="24800266"/>
            <a:ext cx="8283728" cy="6212796"/>
          </a:xfrm>
          <a:prstGeom prst="rect">
            <a:avLst/>
          </a:prstGeom>
          <a:ln w="25400">
            <a:miter lim="400000"/>
          </a:ln>
        </p:spPr>
      </p:pic>
      <p:pic>
        <p:nvPicPr>
          <p:cNvPr id="120" name="immune.tpm.plt.pdf" descr="immune.tpm.plt.pdf"/>
          <p:cNvPicPr>
            <a:picLocks noChangeAspect="1"/>
          </p:cNvPicPr>
          <p:nvPr/>
        </p:nvPicPr>
        <p:blipFill>
          <a:blip r:embed="rId3">
            <a:extLst/>
          </a:blip>
          <a:stretch>
            <a:fillRect/>
          </a:stretch>
        </p:blipFill>
        <p:spPr>
          <a:xfrm>
            <a:off x="8014425" y="16729036"/>
            <a:ext cx="6570664" cy="6570663"/>
          </a:xfrm>
          <a:prstGeom prst="rect">
            <a:avLst/>
          </a:prstGeom>
          <a:ln w="25400">
            <a:miter lim="400000"/>
          </a:ln>
        </p:spPr>
      </p:pic>
      <p:pic>
        <p:nvPicPr>
          <p:cNvPr id="121" name="logo1.pdf" descr="logo1.pdf"/>
          <p:cNvPicPr>
            <a:picLocks noChangeAspect="1"/>
          </p:cNvPicPr>
          <p:nvPr/>
        </p:nvPicPr>
        <p:blipFill>
          <a:blip r:embed="rId4">
            <a:extLst/>
          </a:blip>
          <a:stretch>
            <a:fillRect/>
          </a:stretch>
        </p:blipFill>
        <p:spPr>
          <a:xfrm>
            <a:off x="16470639" y="31214835"/>
            <a:ext cx="9525372" cy="2375741"/>
          </a:xfrm>
          <a:prstGeom prst="rect">
            <a:avLst/>
          </a:prstGeom>
          <a:ln w="25400">
            <a:miter lim="400000"/>
          </a:ln>
        </p:spPr>
      </p:pic>
      <p:sp>
        <p:nvSpPr>
          <p:cNvPr id="122" name="KRAS signaling in pluripotent stem cell differentiation"/>
          <p:cNvSpPr txBox="1"/>
          <p:nvPr/>
        </p:nvSpPr>
        <p:spPr>
          <a:xfrm>
            <a:off x="2396351" y="477871"/>
            <a:ext cx="33612098" cy="1286955"/>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defRPr sz="7000">
                <a:solidFill>
                  <a:srgbClr val="183C69"/>
                </a:solidFill>
              </a:defRPr>
            </a:lvl1pPr>
          </a:lstStyle>
          <a:p>
            <a:pPr/>
            <a:r>
              <a:t>KRAS signaling in pluripotent stem cell differentiation</a:t>
            </a:r>
          </a:p>
        </p:txBody>
      </p:sp>
      <p:sp>
        <p:nvSpPr>
          <p:cNvPr id="123" name="Roman E. Reggiardo, Sreelakshmi V Maroli, Daniel H. Kim"/>
          <p:cNvSpPr txBox="1"/>
          <p:nvPr/>
        </p:nvSpPr>
        <p:spPr>
          <a:xfrm>
            <a:off x="4229791" y="1521070"/>
            <a:ext cx="29945218" cy="941742"/>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p>
            <a:pPr>
              <a:defRPr sz="4500">
                <a:solidFill>
                  <a:srgbClr val="5E5F5F"/>
                </a:solidFill>
              </a:defRPr>
            </a:pPr>
            <a:r>
              <a:rPr u="sng"/>
              <a:t>Roman E. Reggiardo</a:t>
            </a:r>
            <a:r>
              <a:t>, Sreelakshmi V Maroli, Daniel H. Kim</a:t>
            </a:r>
          </a:p>
        </p:txBody>
      </p:sp>
      <p:sp>
        <p:nvSpPr>
          <p:cNvPr id="124" name="UC Santa Cruz, Department of Biomolecular Engineering"/>
          <p:cNvSpPr txBox="1"/>
          <p:nvPr/>
        </p:nvSpPr>
        <p:spPr>
          <a:xfrm>
            <a:off x="12608495" y="2235319"/>
            <a:ext cx="13187810" cy="79349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p>
            <a:pPr/>
            <a:r>
              <a:t>UC Santa Cruz, Department of Biomolecular Engineering</a:t>
            </a:r>
          </a:p>
        </p:txBody>
      </p:sp>
      <p:pic>
        <p:nvPicPr>
          <p:cNvPr id="125" name="baskin logo new copy.pdf" descr="baskin logo new copy.pdf"/>
          <p:cNvPicPr>
            <a:picLocks noChangeAspect="1"/>
          </p:cNvPicPr>
          <p:nvPr/>
        </p:nvPicPr>
        <p:blipFill>
          <a:blip r:embed="rId5">
            <a:extLst/>
          </a:blip>
          <a:stretch>
            <a:fillRect/>
          </a:stretch>
        </p:blipFill>
        <p:spPr>
          <a:xfrm>
            <a:off x="463585" y="1074240"/>
            <a:ext cx="4246441" cy="1615903"/>
          </a:xfrm>
          <a:prstGeom prst="rect">
            <a:avLst/>
          </a:prstGeom>
          <a:ln w="25400">
            <a:miter lim="400000"/>
          </a:ln>
        </p:spPr>
      </p:pic>
      <p:pic>
        <p:nvPicPr>
          <p:cNvPr id="126" name="NIH_NICHD_Master_Logo_2Color.pdf" descr="NIH_NICHD_Master_Logo_2Color.pdf"/>
          <p:cNvPicPr>
            <a:picLocks noChangeAspect="1"/>
          </p:cNvPicPr>
          <p:nvPr/>
        </p:nvPicPr>
        <p:blipFill>
          <a:blip r:embed="rId6">
            <a:extLst/>
          </a:blip>
          <a:srcRect l="0" t="0" r="75654" b="0"/>
          <a:stretch>
            <a:fillRect/>
          </a:stretch>
        </p:blipFill>
        <p:spPr>
          <a:xfrm>
            <a:off x="35081570" y="1074424"/>
            <a:ext cx="2629993" cy="1615643"/>
          </a:xfrm>
          <a:prstGeom prst="rect">
            <a:avLst/>
          </a:prstGeom>
          <a:ln w="25400">
            <a:miter lim="400000"/>
          </a:ln>
        </p:spPr>
      </p:pic>
      <p:sp>
        <p:nvSpPr>
          <p:cNvPr id="127" name="Overview"/>
          <p:cNvSpPr/>
          <p:nvPr/>
        </p:nvSpPr>
        <p:spPr>
          <a:xfrm>
            <a:off x="390423" y="3726163"/>
            <a:ext cx="3222193" cy="1089462"/>
          </a:xfrm>
          <a:prstGeom prst="rect">
            <a:avLst/>
          </a:prstGeom>
          <a:solidFill>
            <a:srgbClr val="FFFFFF"/>
          </a:solidFill>
          <a:ln w="25400">
            <a:miter lim="400000"/>
          </a:ln>
          <a:extLst>
            <a:ext uri="{C572A759-6A51-4108-AA02-DFA0A04FC94B}">
              <ma14:wrappingTextBoxFlag xmlns:ma14="http://schemas.microsoft.com/office/mac/drawingml/2011/main" val="1"/>
            </a:ext>
          </a:extLst>
        </p:spPr>
        <p:txBody>
          <a:bodyPr lIns="150018" tIns="150018" rIns="150018" bIns="150018" anchor="ctr"/>
          <a:lstStyle>
            <a:lvl1pPr algn="l">
              <a:defRPr sz="5000">
                <a:solidFill>
                  <a:srgbClr val="173B69"/>
                </a:solidFill>
              </a:defRPr>
            </a:lvl1pPr>
          </a:lstStyle>
          <a:p>
            <a:pPr/>
            <a:r>
              <a:t>Overview</a:t>
            </a:r>
          </a:p>
        </p:txBody>
      </p:sp>
      <p:sp>
        <p:nvSpPr>
          <p:cNvPr id="128" name="What role does KRAS play in stem cell differentiation?"/>
          <p:cNvSpPr txBox="1"/>
          <p:nvPr/>
        </p:nvSpPr>
        <p:spPr>
          <a:xfrm>
            <a:off x="390423" y="4763585"/>
            <a:ext cx="8834776" cy="130149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p>
            <a:pPr algn="l">
              <a:defRPr>
                <a:solidFill>
                  <a:srgbClr val="5E5F5F"/>
                </a:solidFill>
              </a:defRPr>
            </a:pPr>
            <a:r>
              <a:t>What role does </a:t>
            </a:r>
            <a:r>
              <a:rPr i="1"/>
              <a:t>KRAS </a:t>
            </a:r>
            <a:r>
              <a:t>play in stem cell differentiation?</a:t>
            </a:r>
          </a:p>
        </p:txBody>
      </p:sp>
      <p:sp>
        <p:nvSpPr>
          <p:cNvPr id="129" name="Multiple signaling pathways contribute to pluripotency in stem cells. Among these, the KRAS signaling pathway functions as a crucial driver of cellular proliferation and stem cell maintenance machinery. To model the impact of KRAS signaling on actively differentiating stem cells, we generated a stable endogenous knock down of KRAS in an induced pluripotent stem cell line (iPSCs) and conducted transcriptomic analysis during undirected differentiation in 3D culture."/>
          <p:cNvSpPr txBox="1"/>
          <p:nvPr/>
        </p:nvSpPr>
        <p:spPr>
          <a:xfrm>
            <a:off x="390423" y="6162564"/>
            <a:ext cx="8834776" cy="3134868"/>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Multiple signaling pathways contribute to pluripotency in stem cells. Among these, the KRAS signaling pathway functions as a crucial driver of cellular proliferation and stem cell maintenance machinery. To model the impact of KRAS signaling on actively differentiating stem cells, we generated a stable endogenous knock down of KRAS in an induced pluripotent stem cell line (iPSCs) and conducted transcriptomic analysis during undirected differentiation in 3D culture.</a:t>
            </a:r>
          </a:p>
        </p:txBody>
      </p:sp>
      <p:sp>
        <p:nvSpPr>
          <p:cNvPr id="130" name="- By Day 7, many genes are upregulated, but the heterogeneity across the sample space makes conclusions difficult"/>
          <p:cNvSpPr txBox="1"/>
          <p:nvPr/>
        </p:nvSpPr>
        <p:spPr>
          <a:xfrm>
            <a:off x="577450" y="14227396"/>
            <a:ext cx="18527286" cy="6456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By Day 7, many genes are upregulated, but the heterogeneity across the sample space makes conclusions difficult</a:t>
            </a:r>
          </a:p>
        </p:txBody>
      </p:sp>
      <p:pic>
        <p:nvPicPr>
          <p:cNvPr id="131" name="beta.summary.plt.pdf" descr="beta.summary.plt.pdf"/>
          <p:cNvPicPr>
            <a:picLocks noChangeAspect="1"/>
          </p:cNvPicPr>
          <p:nvPr/>
        </p:nvPicPr>
        <p:blipFill>
          <a:blip r:embed="rId7">
            <a:extLst/>
          </a:blip>
          <a:srcRect l="0" t="5208" r="0" b="0"/>
          <a:stretch>
            <a:fillRect/>
          </a:stretch>
        </p:blipFill>
        <p:spPr>
          <a:xfrm>
            <a:off x="530351" y="16391265"/>
            <a:ext cx="6931882" cy="6570829"/>
          </a:xfrm>
          <a:prstGeom prst="rect">
            <a:avLst/>
          </a:prstGeom>
          <a:ln w="25400">
            <a:miter lim="400000"/>
          </a:ln>
        </p:spPr>
      </p:pic>
      <p:sp>
        <p:nvSpPr>
          <p:cNvPr id="132" name="Data"/>
          <p:cNvSpPr/>
          <p:nvPr/>
        </p:nvSpPr>
        <p:spPr>
          <a:xfrm>
            <a:off x="562881" y="12736204"/>
            <a:ext cx="1702258" cy="1089463"/>
          </a:xfrm>
          <a:prstGeom prst="rect">
            <a:avLst/>
          </a:prstGeom>
          <a:solidFill>
            <a:srgbClr val="FFFFFF"/>
          </a:solidFill>
          <a:ln w="25400">
            <a:miter lim="400000"/>
          </a:ln>
          <a:extLst>
            <a:ext uri="{C572A759-6A51-4108-AA02-DFA0A04FC94B}">
              <ma14:wrappingTextBoxFlag xmlns:ma14="http://schemas.microsoft.com/office/mac/drawingml/2011/main" val="1"/>
            </a:ext>
          </a:extLst>
        </p:spPr>
        <p:txBody>
          <a:bodyPr lIns="150018" tIns="150018" rIns="150018" bIns="150018" anchor="ctr"/>
          <a:lstStyle>
            <a:lvl1pPr algn="l">
              <a:defRPr sz="5000">
                <a:solidFill>
                  <a:srgbClr val="173B69"/>
                </a:solidFill>
              </a:defRPr>
            </a:lvl1pPr>
          </a:lstStyle>
          <a:p>
            <a:pPr/>
            <a:r>
              <a:t>Data</a:t>
            </a:r>
          </a:p>
        </p:txBody>
      </p:sp>
      <p:sp>
        <p:nvSpPr>
          <p:cNvPr id="133" name="Bulk RNA: Illumina"/>
          <p:cNvSpPr txBox="1"/>
          <p:nvPr/>
        </p:nvSpPr>
        <p:spPr>
          <a:xfrm>
            <a:off x="611892" y="13550501"/>
            <a:ext cx="4313456"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a:solidFill>
                  <a:srgbClr val="5E5F5F"/>
                </a:solidFill>
              </a:defRPr>
            </a:lvl1pPr>
          </a:lstStyle>
          <a:p>
            <a:pPr/>
            <a:r>
              <a:t>Bulk RNA: Illumina</a:t>
            </a:r>
          </a:p>
        </p:txBody>
      </p:sp>
      <p:sp>
        <p:nvSpPr>
          <p:cNvPr id="134" name="Single Cell: 10x Chromium"/>
          <p:cNvSpPr txBox="1"/>
          <p:nvPr/>
        </p:nvSpPr>
        <p:spPr>
          <a:xfrm>
            <a:off x="19939928" y="13550501"/>
            <a:ext cx="5944302"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a:solidFill>
                  <a:srgbClr val="5E5F5F"/>
                </a:solidFill>
              </a:defRPr>
            </a:lvl1pPr>
          </a:lstStyle>
          <a:p>
            <a:pPr/>
            <a:r>
              <a:t>Single Cell: 10x Chromium</a:t>
            </a:r>
          </a:p>
        </p:txBody>
      </p:sp>
      <p:sp>
        <p:nvSpPr>
          <p:cNvPr id="135" name="Single Molecule: Nanopore direct RNA"/>
          <p:cNvSpPr txBox="1"/>
          <p:nvPr/>
        </p:nvSpPr>
        <p:spPr>
          <a:xfrm>
            <a:off x="549696" y="23436836"/>
            <a:ext cx="8438320" cy="793496"/>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p>
            <a:pPr>
              <a:defRPr>
                <a:solidFill>
                  <a:srgbClr val="5E5F5F"/>
                </a:solidFill>
              </a:defRPr>
            </a:pPr>
            <a:r>
              <a:t>Single Molecule: Nanopore </a:t>
            </a:r>
            <a:r>
              <a:rPr u="sng"/>
              <a:t>direct RNA</a:t>
            </a:r>
          </a:p>
        </p:txBody>
      </p:sp>
      <p:sp>
        <p:nvSpPr>
          <p:cNvPr id="136" name="- Direct RNA reads capture much of the transcriptionally active loci that are present in the orthogonal approaches. A subset of lncRNA, particularly those expressed in the absence of KRAS, have reads overlapping LTR7 and HERVH inserts."/>
          <p:cNvSpPr txBox="1"/>
          <p:nvPr/>
        </p:nvSpPr>
        <p:spPr>
          <a:xfrm>
            <a:off x="649067" y="24051570"/>
            <a:ext cx="25675733"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Direct RNA reads capture much of the transcriptionally active loci that are present in the orthogonal approaches. A subset of lncRNA, particularly those expressed in the absence of KRAS, have reads overlapping LTR7 and HERVH inserts.</a:t>
            </a:r>
          </a:p>
        </p:txBody>
      </p:sp>
      <p:sp>
        <p:nvSpPr>
          <p:cNvPr id="137" name="Experimental Design"/>
          <p:cNvSpPr/>
          <p:nvPr/>
        </p:nvSpPr>
        <p:spPr>
          <a:xfrm>
            <a:off x="9714531" y="3726163"/>
            <a:ext cx="7544805" cy="1089462"/>
          </a:xfrm>
          <a:prstGeom prst="rect">
            <a:avLst/>
          </a:prstGeom>
          <a:solidFill>
            <a:srgbClr val="FFFFFF"/>
          </a:solidFill>
          <a:ln w="25400">
            <a:miter lim="400000"/>
          </a:ln>
          <a:extLst>
            <a:ext uri="{C572A759-6A51-4108-AA02-DFA0A04FC94B}">
              <ma14:wrappingTextBoxFlag xmlns:ma14="http://schemas.microsoft.com/office/mac/drawingml/2011/main" val="1"/>
            </a:ext>
          </a:extLst>
        </p:spPr>
        <p:txBody>
          <a:bodyPr lIns="150018" tIns="150018" rIns="150018" bIns="150018" anchor="ctr"/>
          <a:lstStyle>
            <a:lvl1pPr algn="l">
              <a:defRPr sz="5000">
                <a:solidFill>
                  <a:srgbClr val="173B69"/>
                </a:solidFill>
              </a:defRPr>
            </a:lvl1pPr>
          </a:lstStyle>
          <a:p>
            <a:pPr/>
            <a:r>
              <a:t>Experimental Design</a:t>
            </a:r>
          </a:p>
        </p:txBody>
      </p:sp>
      <p:sp>
        <p:nvSpPr>
          <p:cNvPr id="138" name="Day 1"/>
          <p:cNvSpPr txBox="1"/>
          <p:nvPr/>
        </p:nvSpPr>
        <p:spPr>
          <a:xfrm>
            <a:off x="11732355" y="4897083"/>
            <a:ext cx="1498868"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a:solidFill>
                  <a:srgbClr val="5E5F5F"/>
                </a:solidFill>
              </a:defRPr>
            </a:lvl1pPr>
          </a:lstStyle>
          <a:p>
            <a:pPr/>
            <a:r>
              <a:t>Day 1</a:t>
            </a:r>
          </a:p>
        </p:txBody>
      </p:sp>
      <p:sp>
        <p:nvSpPr>
          <p:cNvPr id="139" name="Day 7"/>
          <p:cNvSpPr txBox="1"/>
          <p:nvPr/>
        </p:nvSpPr>
        <p:spPr>
          <a:xfrm>
            <a:off x="22479139" y="4897083"/>
            <a:ext cx="1498868"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a:solidFill>
                  <a:srgbClr val="5E5F5F"/>
                </a:solidFill>
              </a:defRPr>
            </a:lvl1pPr>
          </a:lstStyle>
          <a:p>
            <a:pPr/>
            <a:r>
              <a:t>Day 7</a:t>
            </a:r>
          </a:p>
        </p:txBody>
      </p:sp>
      <p:sp>
        <p:nvSpPr>
          <p:cNvPr id="140" name="Sequence"/>
          <p:cNvSpPr txBox="1"/>
          <p:nvPr/>
        </p:nvSpPr>
        <p:spPr>
          <a:xfrm>
            <a:off x="31554297" y="4897083"/>
            <a:ext cx="2412610"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a:solidFill>
                  <a:srgbClr val="5E5F5F"/>
                </a:solidFill>
              </a:defRPr>
            </a:lvl1pPr>
          </a:lstStyle>
          <a:p>
            <a:pPr/>
            <a:r>
              <a:t>Sequence</a:t>
            </a:r>
          </a:p>
        </p:txBody>
      </p:sp>
      <p:sp>
        <p:nvSpPr>
          <p:cNvPr id="141" name="Bulk RNA"/>
          <p:cNvSpPr txBox="1"/>
          <p:nvPr/>
        </p:nvSpPr>
        <p:spPr>
          <a:xfrm>
            <a:off x="31375743" y="7120968"/>
            <a:ext cx="2362474"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i="1">
                <a:solidFill>
                  <a:srgbClr val="5E5F5F"/>
                </a:solidFill>
              </a:defRPr>
            </a:lvl1pPr>
          </a:lstStyle>
          <a:p>
            <a:pPr/>
            <a:r>
              <a:t>Bulk RNA</a:t>
            </a:r>
          </a:p>
        </p:txBody>
      </p:sp>
      <p:sp>
        <p:nvSpPr>
          <p:cNvPr id="142" name="Single Cell"/>
          <p:cNvSpPr txBox="1"/>
          <p:nvPr/>
        </p:nvSpPr>
        <p:spPr>
          <a:xfrm>
            <a:off x="31389284" y="8121098"/>
            <a:ext cx="2585158" cy="793496"/>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i="1">
                <a:solidFill>
                  <a:srgbClr val="5E5F5F"/>
                </a:solidFill>
              </a:defRPr>
            </a:lvl1pPr>
          </a:lstStyle>
          <a:p>
            <a:pPr/>
            <a:r>
              <a:t>Single Cell</a:t>
            </a:r>
          </a:p>
        </p:txBody>
      </p:sp>
      <p:sp>
        <p:nvSpPr>
          <p:cNvPr id="143" name="Nanopore direct RNA"/>
          <p:cNvSpPr txBox="1"/>
          <p:nvPr/>
        </p:nvSpPr>
        <p:spPr>
          <a:xfrm>
            <a:off x="31398173" y="9121228"/>
            <a:ext cx="4807658" cy="79349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defRPr i="1">
                <a:solidFill>
                  <a:srgbClr val="5E5F5F"/>
                </a:solidFill>
              </a:defRPr>
            </a:lvl1pPr>
          </a:lstStyle>
          <a:p>
            <a:pPr/>
            <a:r>
              <a:t>Nanopore direct RNA</a:t>
            </a:r>
          </a:p>
        </p:txBody>
      </p:sp>
      <p:grpSp>
        <p:nvGrpSpPr>
          <p:cNvPr id="221" name="Group"/>
          <p:cNvGrpSpPr/>
          <p:nvPr/>
        </p:nvGrpSpPr>
        <p:grpSpPr>
          <a:xfrm>
            <a:off x="20436337" y="6605767"/>
            <a:ext cx="1498664" cy="1835770"/>
            <a:chOff x="0" y="0"/>
            <a:chExt cx="1498663" cy="1835768"/>
          </a:xfrm>
        </p:grpSpPr>
        <p:sp>
          <p:nvSpPr>
            <p:cNvPr id="144" name="Oval"/>
            <p:cNvSpPr/>
            <p:nvPr/>
          </p:nvSpPr>
          <p:spPr>
            <a:xfrm>
              <a:off x="0" y="0"/>
              <a:ext cx="1498664" cy="1835769"/>
            </a:xfrm>
            <a:prstGeom prst="ellipse">
              <a:avLst/>
            </a:prstGeom>
            <a:solidFill>
              <a:schemeClr val="accent1"/>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45" name="Oval"/>
            <p:cNvSpPr/>
            <p:nvPr/>
          </p:nvSpPr>
          <p:spPr>
            <a:xfrm>
              <a:off x="571985" y="48972"/>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46" name="Oval"/>
            <p:cNvSpPr/>
            <p:nvPr/>
          </p:nvSpPr>
          <p:spPr>
            <a:xfrm>
              <a:off x="669123"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47" name="Oval"/>
            <p:cNvSpPr/>
            <p:nvPr/>
          </p:nvSpPr>
          <p:spPr>
            <a:xfrm>
              <a:off x="766260" y="278209"/>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48" name="Oval"/>
            <p:cNvSpPr/>
            <p:nvPr/>
          </p:nvSpPr>
          <p:spPr>
            <a:xfrm>
              <a:off x="863398"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49" name="Oval"/>
            <p:cNvSpPr/>
            <p:nvPr/>
          </p:nvSpPr>
          <p:spPr>
            <a:xfrm>
              <a:off x="960536" y="507445"/>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0" name="Oval"/>
            <p:cNvSpPr/>
            <p:nvPr/>
          </p:nvSpPr>
          <p:spPr>
            <a:xfrm>
              <a:off x="1057674" y="622064"/>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1" name="Oval"/>
            <p:cNvSpPr/>
            <p:nvPr/>
          </p:nvSpPr>
          <p:spPr>
            <a:xfrm>
              <a:off x="1154811" y="736682"/>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2" name="Oval"/>
            <p:cNvSpPr/>
            <p:nvPr/>
          </p:nvSpPr>
          <p:spPr>
            <a:xfrm>
              <a:off x="1251949" y="851301"/>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3" name="Oval"/>
            <p:cNvSpPr/>
            <p:nvPr/>
          </p:nvSpPr>
          <p:spPr>
            <a:xfrm>
              <a:off x="1349087"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4" name="Oval"/>
            <p:cNvSpPr/>
            <p:nvPr/>
          </p:nvSpPr>
          <p:spPr>
            <a:xfrm>
              <a:off x="766260" y="4897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5" name="Oval"/>
            <p:cNvSpPr/>
            <p:nvPr/>
          </p:nvSpPr>
          <p:spPr>
            <a:xfrm>
              <a:off x="863398"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6" name="Oval"/>
            <p:cNvSpPr/>
            <p:nvPr/>
          </p:nvSpPr>
          <p:spPr>
            <a:xfrm>
              <a:off x="960536"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7" name="Oval"/>
            <p:cNvSpPr/>
            <p:nvPr/>
          </p:nvSpPr>
          <p:spPr>
            <a:xfrm>
              <a:off x="1057674" y="392827"/>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8" name="Oval"/>
            <p:cNvSpPr/>
            <p:nvPr/>
          </p:nvSpPr>
          <p:spPr>
            <a:xfrm>
              <a:off x="1154811" y="507445"/>
              <a:ext cx="83498"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59" name="Oval"/>
            <p:cNvSpPr/>
            <p:nvPr/>
          </p:nvSpPr>
          <p:spPr>
            <a:xfrm>
              <a:off x="1251949" y="622064"/>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0" name="Oval"/>
            <p:cNvSpPr/>
            <p:nvPr/>
          </p:nvSpPr>
          <p:spPr>
            <a:xfrm>
              <a:off x="1349087"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1" name="Oval"/>
            <p:cNvSpPr/>
            <p:nvPr/>
          </p:nvSpPr>
          <p:spPr>
            <a:xfrm>
              <a:off x="1057674"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2" name="Oval"/>
            <p:cNvSpPr/>
            <p:nvPr/>
          </p:nvSpPr>
          <p:spPr>
            <a:xfrm>
              <a:off x="1154811" y="278209"/>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3" name="Oval"/>
            <p:cNvSpPr/>
            <p:nvPr/>
          </p:nvSpPr>
          <p:spPr>
            <a:xfrm>
              <a:off x="1251949"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4" name="Oval"/>
            <p:cNvSpPr/>
            <p:nvPr/>
          </p:nvSpPr>
          <p:spPr>
            <a:xfrm>
              <a:off x="443940" y="163590"/>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5" name="Oval"/>
            <p:cNvSpPr/>
            <p:nvPr/>
          </p:nvSpPr>
          <p:spPr>
            <a:xfrm>
              <a:off x="541078"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6" name="Oval"/>
            <p:cNvSpPr/>
            <p:nvPr/>
          </p:nvSpPr>
          <p:spPr>
            <a:xfrm>
              <a:off x="638215" y="392827"/>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7" name="Oval"/>
            <p:cNvSpPr/>
            <p:nvPr/>
          </p:nvSpPr>
          <p:spPr>
            <a:xfrm>
              <a:off x="735353" y="507445"/>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8" name="Oval"/>
            <p:cNvSpPr/>
            <p:nvPr/>
          </p:nvSpPr>
          <p:spPr>
            <a:xfrm>
              <a:off x="832491" y="622064"/>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69" name="Oval"/>
            <p:cNvSpPr/>
            <p:nvPr/>
          </p:nvSpPr>
          <p:spPr>
            <a:xfrm>
              <a:off x="929628"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0" name="Oval"/>
            <p:cNvSpPr/>
            <p:nvPr/>
          </p:nvSpPr>
          <p:spPr>
            <a:xfrm>
              <a:off x="1026766" y="851301"/>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1" name="Oval"/>
            <p:cNvSpPr/>
            <p:nvPr/>
          </p:nvSpPr>
          <p:spPr>
            <a:xfrm>
              <a:off x="1123903"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2" name="Oval"/>
            <p:cNvSpPr/>
            <p:nvPr/>
          </p:nvSpPr>
          <p:spPr>
            <a:xfrm>
              <a:off x="1221041" y="108053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3" name="Oval"/>
            <p:cNvSpPr/>
            <p:nvPr/>
          </p:nvSpPr>
          <p:spPr>
            <a:xfrm>
              <a:off x="1318179" y="119515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4" name="Oval"/>
            <p:cNvSpPr/>
            <p:nvPr/>
          </p:nvSpPr>
          <p:spPr>
            <a:xfrm>
              <a:off x="280572"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5" name="Oval"/>
            <p:cNvSpPr/>
            <p:nvPr/>
          </p:nvSpPr>
          <p:spPr>
            <a:xfrm>
              <a:off x="377710"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6" name="Oval"/>
            <p:cNvSpPr/>
            <p:nvPr/>
          </p:nvSpPr>
          <p:spPr>
            <a:xfrm>
              <a:off x="474847" y="507445"/>
              <a:ext cx="83498"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7" name="Oval"/>
            <p:cNvSpPr/>
            <p:nvPr/>
          </p:nvSpPr>
          <p:spPr>
            <a:xfrm>
              <a:off x="571985" y="622064"/>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8" name="Oval"/>
            <p:cNvSpPr/>
            <p:nvPr/>
          </p:nvSpPr>
          <p:spPr>
            <a:xfrm>
              <a:off x="669123"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79" name="Oval"/>
            <p:cNvSpPr/>
            <p:nvPr/>
          </p:nvSpPr>
          <p:spPr>
            <a:xfrm>
              <a:off x="766260" y="851301"/>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0" name="Oval"/>
            <p:cNvSpPr/>
            <p:nvPr/>
          </p:nvSpPr>
          <p:spPr>
            <a:xfrm>
              <a:off x="863398"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1" name="Oval"/>
            <p:cNvSpPr/>
            <p:nvPr/>
          </p:nvSpPr>
          <p:spPr>
            <a:xfrm>
              <a:off x="960536" y="108053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2" name="Oval"/>
            <p:cNvSpPr/>
            <p:nvPr/>
          </p:nvSpPr>
          <p:spPr>
            <a:xfrm>
              <a:off x="1057674" y="1195156"/>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3" name="Oval"/>
            <p:cNvSpPr/>
            <p:nvPr/>
          </p:nvSpPr>
          <p:spPr>
            <a:xfrm>
              <a:off x="1154811" y="1309774"/>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4" name="Oval"/>
            <p:cNvSpPr/>
            <p:nvPr/>
          </p:nvSpPr>
          <p:spPr>
            <a:xfrm>
              <a:off x="121620" y="39282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5" name="Oval"/>
            <p:cNvSpPr/>
            <p:nvPr/>
          </p:nvSpPr>
          <p:spPr>
            <a:xfrm>
              <a:off x="218757" y="50744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6" name="Oval"/>
            <p:cNvSpPr/>
            <p:nvPr/>
          </p:nvSpPr>
          <p:spPr>
            <a:xfrm>
              <a:off x="315895" y="622064"/>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7" name="Oval"/>
            <p:cNvSpPr/>
            <p:nvPr/>
          </p:nvSpPr>
          <p:spPr>
            <a:xfrm>
              <a:off x="413032" y="736683"/>
              <a:ext cx="83498"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8" name="Oval"/>
            <p:cNvSpPr/>
            <p:nvPr/>
          </p:nvSpPr>
          <p:spPr>
            <a:xfrm>
              <a:off x="510170" y="851301"/>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89" name="Oval"/>
            <p:cNvSpPr/>
            <p:nvPr/>
          </p:nvSpPr>
          <p:spPr>
            <a:xfrm>
              <a:off x="607308" y="96592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0" name="Oval"/>
            <p:cNvSpPr/>
            <p:nvPr/>
          </p:nvSpPr>
          <p:spPr>
            <a:xfrm>
              <a:off x="704445" y="108053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1" name="Oval"/>
            <p:cNvSpPr/>
            <p:nvPr/>
          </p:nvSpPr>
          <p:spPr>
            <a:xfrm>
              <a:off x="801583" y="1195156"/>
              <a:ext cx="83497" cy="131294"/>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2" name="Oval"/>
            <p:cNvSpPr/>
            <p:nvPr/>
          </p:nvSpPr>
          <p:spPr>
            <a:xfrm>
              <a:off x="898720" y="130977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3" name="Oval"/>
            <p:cNvSpPr/>
            <p:nvPr/>
          </p:nvSpPr>
          <p:spPr>
            <a:xfrm>
              <a:off x="995858" y="142439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4" name="Oval"/>
            <p:cNvSpPr/>
            <p:nvPr/>
          </p:nvSpPr>
          <p:spPr>
            <a:xfrm>
              <a:off x="1092995" y="1539011"/>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5" name="Oval"/>
            <p:cNvSpPr/>
            <p:nvPr/>
          </p:nvSpPr>
          <p:spPr>
            <a:xfrm>
              <a:off x="79871" y="61372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6" name="Oval"/>
            <p:cNvSpPr/>
            <p:nvPr/>
          </p:nvSpPr>
          <p:spPr>
            <a:xfrm>
              <a:off x="177009" y="728346"/>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7" name="Oval"/>
            <p:cNvSpPr/>
            <p:nvPr/>
          </p:nvSpPr>
          <p:spPr>
            <a:xfrm>
              <a:off x="274147" y="842964"/>
              <a:ext cx="83497" cy="131294"/>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8" name="Oval"/>
            <p:cNvSpPr/>
            <p:nvPr/>
          </p:nvSpPr>
          <p:spPr>
            <a:xfrm>
              <a:off x="371284" y="957583"/>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199" name="Oval"/>
            <p:cNvSpPr/>
            <p:nvPr/>
          </p:nvSpPr>
          <p:spPr>
            <a:xfrm>
              <a:off x="468422" y="1072201"/>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0" name="Oval"/>
            <p:cNvSpPr/>
            <p:nvPr/>
          </p:nvSpPr>
          <p:spPr>
            <a:xfrm>
              <a:off x="565559" y="1186819"/>
              <a:ext cx="83498" cy="131294"/>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1" name="Oval"/>
            <p:cNvSpPr/>
            <p:nvPr/>
          </p:nvSpPr>
          <p:spPr>
            <a:xfrm>
              <a:off x="662697" y="130143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2" name="Oval"/>
            <p:cNvSpPr/>
            <p:nvPr/>
          </p:nvSpPr>
          <p:spPr>
            <a:xfrm>
              <a:off x="759835" y="1416056"/>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3" name="Oval"/>
            <p:cNvSpPr/>
            <p:nvPr/>
          </p:nvSpPr>
          <p:spPr>
            <a:xfrm>
              <a:off x="856972" y="153067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4" name="Oval"/>
            <p:cNvSpPr/>
            <p:nvPr/>
          </p:nvSpPr>
          <p:spPr>
            <a:xfrm>
              <a:off x="954109" y="164529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5" name="Oval"/>
            <p:cNvSpPr/>
            <p:nvPr/>
          </p:nvSpPr>
          <p:spPr>
            <a:xfrm>
              <a:off x="55390" y="828396"/>
              <a:ext cx="83497" cy="131294"/>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6" name="Oval"/>
            <p:cNvSpPr/>
            <p:nvPr/>
          </p:nvSpPr>
          <p:spPr>
            <a:xfrm>
              <a:off x="152528" y="94301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7" name="Oval"/>
            <p:cNvSpPr/>
            <p:nvPr/>
          </p:nvSpPr>
          <p:spPr>
            <a:xfrm>
              <a:off x="249665" y="105763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8" name="Oval"/>
            <p:cNvSpPr/>
            <p:nvPr/>
          </p:nvSpPr>
          <p:spPr>
            <a:xfrm>
              <a:off x="346803" y="117225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09" name="Oval"/>
            <p:cNvSpPr/>
            <p:nvPr/>
          </p:nvSpPr>
          <p:spPr>
            <a:xfrm>
              <a:off x="443941" y="128687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0" name="Oval"/>
            <p:cNvSpPr/>
            <p:nvPr/>
          </p:nvSpPr>
          <p:spPr>
            <a:xfrm>
              <a:off x="541078" y="1401488"/>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1" name="Oval"/>
            <p:cNvSpPr/>
            <p:nvPr/>
          </p:nvSpPr>
          <p:spPr>
            <a:xfrm>
              <a:off x="638216" y="151610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2" name="Oval"/>
            <p:cNvSpPr/>
            <p:nvPr/>
          </p:nvSpPr>
          <p:spPr>
            <a:xfrm>
              <a:off x="735353" y="1630725"/>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3" name="Oval"/>
            <p:cNvSpPr/>
            <p:nvPr/>
          </p:nvSpPr>
          <p:spPr>
            <a:xfrm>
              <a:off x="62211" y="104876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4" name="Oval"/>
            <p:cNvSpPr/>
            <p:nvPr/>
          </p:nvSpPr>
          <p:spPr>
            <a:xfrm>
              <a:off x="159348" y="1163385"/>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5" name="Oval"/>
            <p:cNvSpPr/>
            <p:nvPr/>
          </p:nvSpPr>
          <p:spPr>
            <a:xfrm>
              <a:off x="256486" y="1278004"/>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6" name="Oval"/>
            <p:cNvSpPr/>
            <p:nvPr/>
          </p:nvSpPr>
          <p:spPr>
            <a:xfrm>
              <a:off x="353623" y="1392622"/>
              <a:ext cx="83498"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7" name="Oval"/>
            <p:cNvSpPr/>
            <p:nvPr/>
          </p:nvSpPr>
          <p:spPr>
            <a:xfrm>
              <a:off x="450761" y="1507240"/>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8" name="Oval"/>
            <p:cNvSpPr/>
            <p:nvPr/>
          </p:nvSpPr>
          <p:spPr>
            <a:xfrm>
              <a:off x="547899" y="162185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19" name="Oval"/>
            <p:cNvSpPr/>
            <p:nvPr/>
          </p:nvSpPr>
          <p:spPr>
            <a:xfrm>
              <a:off x="159348" y="137542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0" name="Oval"/>
            <p:cNvSpPr/>
            <p:nvPr/>
          </p:nvSpPr>
          <p:spPr>
            <a:xfrm>
              <a:off x="274147" y="149081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222" name="GEN1C iPSCs were plated and treated with CRISPRi guides against KRAS, selected, and treated doxycycline"/>
          <p:cNvSpPr txBox="1"/>
          <p:nvPr/>
        </p:nvSpPr>
        <p:spPr>
          <a:xfrm>
            <a:off x="9635923" y="5640643"/>
            <a:ext cx="8834776"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GEN1C iPSCs were plated and treated with CRISPRi guides against KRAS, selected, and treated doxycycline </a:t>
            </a:r>
          </a:p>
        </p:txBody>
      </p:sp>
      <p:sp>
        <p:nvSpPr>
          <p:cNvPr id="223" name="Analysis"/>
          <p:cNvSpPr/>
          <p:nvPr/>
        </p:nvSpPr>
        <p:spPr>
          <a:xfrm>
            <a:off x="430326" y="30304686"/>
            <a:ext cx="3065853" cy="1948757"/>
          </a:xfrm>
          <a:prstGeom prst="rect">
            <a:avLst/>
          </a:prstGeom>
          <a:solidFill>
            <a:srgbClr val="FFFFFF"/>
          </a:solidFill>
          <a:ln w="25400">
            <a:miter lim="400000"/>
          </a:ln>
          <a:extLst>
            <a:ext uri="{C572A759-6A51-4108-AA02-DFA0A04FC94B}">
              <ma14:wrappingTextBoxFlag xmlns:ma14="http://schemas.microsoft.com/office/mac/drawingml/2011/main" val="1"/>
            </a:ext>
          </a:extLst>
        </p:spPr>
        <p:txBody>
          <a:bodyPr lIns="150018" tIns="150018" rIns="150018" bIns="150018" anchor="ctr"/>
          <a:lstStyle>
            <a:lvl1pPr algn="l">
              <a:defRPr sz="5000">
                <a:solidFill>
                  <a:srgbClr val="173B69"/>
                </a:solidFill>
              </a:defRPr>
            </a:lvl1pPr>
          </a:lstStyle>
          <a:p>
            <a:pPr/>
            <a:r>
              <a:t>Analysis</a:t>
            </a:r>
          </a:p>
        </p:txBody>
      </p:sp>
      <p:grpSp>
        <p:nvGrpSpPr>
          <p:cNvPr id="301" name="Group"/>
          <p:cNvGrpSpPr/>
          <p:nvPr/>
        </p:nvGrpSpPr>
        <p:grpSpPr>
          <a:xfrm>
            <a:off x="13046716" y="8451667"/>
            <a:ext cx="880434" cy="890585"/>
            <a:chOff x="0" y="0"/>
            <a:chExt cx="880432" cy="890584"/>
          </a:xfrm>
        </p:grpSpPr>
        <p:sp>
          <p:nvSpPr>
            <p:cNvPr id="224" name="Oval"/>
            <p:cNvSpPr/>
            <p:nvPr/>
          </p:nvSpPr>
          <p:spPr>
            <a:xfrm>
              <a:off x="0" y="0"/>
              <a:ext cx="880433" cy="890585"/>
            </a:xfrm>
            <a:prstGeom prst="ellipse">
              <a:avLst/>
            </a:prstGeom>
            <a:solidFill>
              <a:schemeClr val="accent1"/>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5" name="Oval"/>
            <p:cNvSpPr/>
            <p:nvPr/>
          </p:nvSpPr>
          <p:spPr>
            <a:xfrm>
              <a:off x="336029" y="23757"/>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6" name="Oval"/>
            <p:cNvSpPr/>
            <p:nvPr/>
          </p:nvSpPr>
          <p:spPr>
            <a:xfrm>
              <a:off x="393095" y="79362"/>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7" name="Oval"/>
            <p:cNvSpPr/>
            <p:nvPr/>
          </p:nvSpPr>
          <p:spPr>
            <a:xfrm>
              <a:off x="450161" y="13496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8" name="Oval"/>
            <p:cNvSpPr/>
            <p:nvPr/>
          </p:nvSpPr>
          <p:spPr>
            <a:xfrm>
              <a:off x="507228" y="19057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29" name="Oval"/>
            <p:cNvSpPr/>
            <p:nvPr/>
          </p:nvSpPr>
          <p:spPr>
            <a:xfrm>
              <a:off x="564294" y="24617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0" name="Oval"/>
            <p:cNvSpPr/>
            <p:nvPr/>
          </p:nvSpPr>
          <p:spPr>
            <a:xfrm>
              <a:off x="621360" y="301781"/>
              <a:ext cx="49054"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1" name="Oval"/>
            <p:cNvSpPr/>
            <p:nvPr/>
          </p:nvSpPr>
          <p:spPr>
            <a:xfrm>
              <a:off x="678427" y="35738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2" name="Oval"/>
            <p:cNvSpPr/>
            <p:nvPr/>
          </p:nvSpPr>
          <p:spPr>
            <a:xfrm>
              <a:off x="735493" y="412990"/>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3" name="Oval"/>
            <p:cNvSpPr/>
            <p:nvPr/>
          </p:nvSpPr>
          <p:spPr>
            <a:xfrm>
              <a:off x="792559" y="468595"/>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4" name="Oval"/>
            <p:cNvSpPr/>
            <p:nvPr/>
          </p:nvSpPr>
          <p:spPr>
            <a:xfrm>
              <a:off x="450161" y="23757"/>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5" name="Oval"/>
            <p:cNvSpPr/>
            <p:nvPr/>
          </p:nvSpPr>
          <p:spPr>
            <a:xfrm>
              <a:off x="507228" y="79362"/>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6" name="Oval"/>
            <p:cNvSpPr/>
            <p:nvPr/>
          </p:nvSpPr>
          <p:spPr>
            <a:xfrm>
              <a:off x="564294" y="13496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7" name="Oval"/>
            <p:cNvSpPr/>
            <p:nvPr/>
          </p:nvSpPr>
          <p:spPr>
            <a:xfrm>
              <a:off x="621360" y="190571"/>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8" name="Oval"/>
            <p:cNvSpPr/>
            <p:nvPr/>
          </p:nvSpPr>
          <p:spPr>
            <a:xfrm>
              <a:off x="678427" y="24617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39" name="Oval"/>
            <p:cNvSpPr/>
            <p:nvPr/>
          </p:nvSpPr>
          <p:spPr>
            <a:xfrm>
              <a:off x="735493" y="301781"/>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0" name="Oval"/>
            <p:cNvSpPr/>
            <p:nvPr/>
          </p:nvSpPr>
          <p:spPr>
            <a:xfrm>
              <a:off x="792559" y="35738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1" name="Oval"/>
            <p:cNvSpPr/>
            <p:nvPr/>
          </p:nvSpPr>
          <p:spPr>
            <a:xfrm>
              <a:off x="621360" y="79362"/>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2" name="Oval"/>
            <p:cNvSpPr/>
            <p:nvPr/>
          </p:nvSpPr>
          <p:spPr>
            <a:xfrm>
              <a:off x="678427" y="13496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3" name="Oval"/>
            <p:cNvSpPr/>
            <p:nvPr/>
          </p:nvSpPr>
          <p:spPr>
            <a:xfrm>
              <a:off x="735493" y="19057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4" name="Oval"/>
            <p:cNvSpPr/>
            <p:nvPr/>
          </p:nvSpPr>
          <p:spPr>
            <a:xfrm>
              <a:off x="260805" y="79362"/>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5" name="Oval"/>
            <p:cNvSpPr/>
            <p:nvPr/>
          </p:nvSpPr>
          <p:spPr>
            <a:xfrm>
              <a:off x="317871" y="13496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6" name="Oval"/>
            <p:cNvSpPr/>
            <p:nvPr/>
          </p:nvSpPr>
          <p:spPr>
            <a:xfrm>
              <a:off x="374937" y="190571"/>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7" name="Oval"/>
            <p:cNvSpPr/>
            <p:nvPr/>
          </p:nvSpPr>
          <p:spPr>
            <a:xfrm>
              <a:off x="432004" y="24617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8" name="Oval"/>
            <p:cNvSpPr/>
            <p:nvPr/>
          </p:nvSpPr>
          <p:spPr>
            <a:xfrm>
              <a:off x="489070" y="301781"/>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49" name="Oval"/>
            <p:cNvSpPr/>
            <p:nvPr/>
          </p:nvSpPr>
          <p:spPr>
            <a:xfrm>
              <a:off x="546136" y="35738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0" name="Oval"/>
            <p:cNvSpPr/>
            <p:nvPr/>
          </p:nvSpPr>
          <p:spPr>
            <a:xfrm>
              <a:off x="603203" y="412990"/>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1" name="Oval"/>
            <p:cNvSpPr/>
            <p:nvPr/>
          </p:nvSpPr>
          <p:spPr>
            <a:xfrm>
              <a:off x="660269" y="468595"/>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2" name="Oval"/>
            <p:cNvSpPr/>
            <p:nvPr/>
          </p:nvSpPr>
          <p:spPr>
            <a:xfrm>
              <a:off x="717335" y="524199"/>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3" name="Oval"/>
            <p:cNvSpPr/>
            <p:nvPr/>
          </p:nvSpPr>
          <p:spPr>
            <a:xfrm>
              <a:off x="774401" y="579804"/>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4" name="Oval"/>
            <p:cNvSpPr/>
            <p:nvPr/>
          </p:nvSpPr>
          <p:spPr>
            <a:xfrm>
              <a:off x="164830" y="13496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5" name="Oval"/>
            <p:cNvSpPr/>
            <p:nvPr/>
          </p:nvSpPr>
          <p:spPr>
            <a:xfrm>
              <a:off x="221896" y="19057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6" name="Oval"/>
            <p:cNvSpPr/>
            <p:nvPr/>
          </p:nvSpPr>
          <p:spPr>
            <a:xfrm>
              <a:off x="278962" y="246176"/>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7" name="Oval"/>
            <p:cNvSpPr/>
            <p:nvPr/>
          </p:nvSpPr>
          <p:spPr>
            <a:xfrm>
              <a:off x="336029" y="301781"/>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8" name="Oval"/>
            <p:cNvSpPr/>
            <p:nvPr/>
          </p:nvSpPr>
          <p:spPr>
            <a:xfrm>
              <a:off x="393095" y="35738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59" name="Oval"/>
            <p:cNvSpPr/>
            <p:nvPr/>
          </p:nvSpPr>
          <p:spPr>
            <a:xfrm>
              <a:off x="450161" y="412990"/>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0" name="Oval"/>
            <p:cNvSpPr/>
            <p:nvPr/>
          </p:nvSpPr>
          <p:spPr>
            <a:xfrm>
              <a:off x="507228" y="468595"/>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1" name="Oval"/>
            <p:cNvSpPr/>
            <p:nvPr/>
          </p:nvSpPr>
          <p:spPr>
            <a:xfrm>
              <a:off x="564294" y="524199"/>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2" name="Oval"/>
            <p:cNvSpPr/>
            <p:nvPr/>
          </p:nvSpPr>
          <p:spPr>
            <a:xfrm>
              <a:off x="621360" y="579804"/>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3" name="Oval"/>
            <p:cNvSpPr/>
            <p:nvPr/>
          </p:nvSpPr>
          <p:spPr>
            <a:xfrm>
              <a:off x="678427" y="635409"/>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4" name="Oval"/>
            <p:cNvSpPr/>
            <p:nvPr/>
          </p:nvSpPr>
          <p:spPr>
            <a:xfrm>
              <a:off x="71449" y="190572"/>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5" name="Oval"/>
            <p:cNvSpPr/>
            <p:nvPr/>
          </p:nvSpPr>
          <p:spPr>
            <a:xfrm>
              <a:off x="128515" y="24617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6" name="Oval"/>
            <p:cNvSpPr/>
            <p:nvPr/>
          </p:nvSpPr>
          <p:spPr>
            <a:xfrm>
              <a:off x="185581" y="30178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7" name="Oval"/>
            <p:cNvSpPr/>
            <p:nvPr/>
          </p:nvSpPr>
          <p:spPr>
            <a:xfrm>
              <a:off x="242647" y="357386"/>
              <a:ext cx="49054"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8" name="Oval"/>
            <p:cNvSpPr/>
            <p:nvPr/>
          </p:nvSpPr>
          <p:spPr>
            <a:xfrm>
              <a:off x="299714" y="412990"/>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69" name="Oval"/>
            <p:cNvSpPr/>
            <p:nvPr/>
          </p:nvSpPr>
          <p:spPr>
            <a:xfrm>
              <a:off x="356780" y="46859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0" name="Oval"/>
            <p:cNvSpPr/>
            <p:nvPr/>
          </p:nvSpPr>
          <p:spPr>
            <a:xfrm>
              <a:off x="413846" y="524200"/>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1" name="Oval"/>
            <p:cNvSpPr/>
            <p:nvPr/>
          </p:nvSpPr>
          <p:spPr>
            <a:xfrm>
              <a:off x="470913" y="579804"/>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2" name="Oval"/>
            <p:cNvSpPr/>
            <p:nvPr/>
          </p:nvSpPr>
          <p:spPr>
            <a:xfrm>
              <a:off x="527978" y="635409"/>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3" name="Oval"/>
            <p:cNvSpPr/>
            <p:nvPr/>
          </p:nvSpPr>
          <p:spPr>
            <a:xfrm>
              <a:off x="585045" y="691014"/>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4" name="Oval"/>
            <p:cNvSpPr/>
            <p:nvPr/>
          </p:nvSpPr>
          <p:spPr>
            <a:xfrm>
              <a:off x="642111" y="746618"/>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5" name="Oval"/>
            <p:cNvSpPr/>
            <p:nvPr/>
          </p:nvSpPr>
          <p:spPr>
            <a:xfrm>
              <a:off x="46922" y="297737"/>
              <a:ext cx="49054"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6" name="Oval"/>
            <p:cNvSpPr/>
            <p:nvPr/>
          </p:nvSpPr>
          <p:spPr>
            <a:xfrm>
              <a:off x="103989" y="35334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7" name="Oval"/>
            <p:cNvSpPr/>
            <p:nvPr/>
          </p:nvSpPr>
          <p:spPr>
            <a:xfrm>
              <a:off x="161055" y="40894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8" name="Oval"/>
            <p:cNvSpPr/>
            <p:nvPr/>
          </p:nvSpPr>
          <p:spPr>
            <a:xfrm>
              <a:off x="218121" y="464551"/>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79" name="Oval"/>
            <p:cNvSpPr/>
            <p:nvPr/>
          </p:nvSpPr>
          <p:spPr>
            <a:xfrm>
              <a:off x="275187" y="520155"/>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0" name="Oval"/>
            <p:cNvSpPr/>
            <p:nvPr/>
          </p:nvSpPr>
          <p:spPr>
            <a:xfrm>
              <a:off x="332254" y="575760"/>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1" name="Oval"/>
            <p:cNvSpPr/>
            <p:nvPr/>
          </p:nvSpPr>
          <p:spPr>
            <a:xfrm>
              <a:off x="389320" y="631365"/>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2" name="Oval"/>
            <p:cNvSpPr/>
            <p:nvPr/>
          </p:nvSpPr>
          <p:spPr>
            <a:xfrm>
              <a:off x="446386" y="686969"/>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3" name="Oval"/>
            <p:cNvSpPr/>
            <p:nvPr/>
          </p:nvSpPr>
          <p:spPr>
            <a:xfrm>
              <a:off x="503453" y="742574"/>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4" name="Oval"/>
            <p:cNvSpPr/>
            <p:nvPr/>
          </p:nvSpPr>
          <p:spPr>
            <a:xfrm>
              <a:off x="560518" y="798179"/>
              <a:ext cx="49054"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5" name="Oval"/>
            <p:cNvSpPr/>
            <p:nvPr/>
          </p:nvSpPr>
          <p:spPr>
            <a:xfrm>
              <a:off x="32540" y="401879"/>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6" name="Oval"/>
            <p:cNvSpPr/>
            <p:nvPr/>
          </p:nvSpPr>
          <p:spPr>
            <a:xfrm>
              <a:off x="89607" y="457483"/>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7" name="Oval"/>
            <p:cNvSpPr/>
            <p:nvPr/>
          </p:nvSpPr>
          <p:spPr>
            <a:xfrm>
              <a:off x="146673" y="513088"/>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8" name="Oval"/>
            <p:cNvSpPr/>
            <p:nvPr/>
          </p:nvSpPr>
          <p:spPr>
            <a:xfrm>
              <a:off x="203739" y="568693"/>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89" name="Oval"/>
            <p:cNvSpPr/>
            <p:nvPr/>
          </p:nvSpPr>
          <p:spPr>
            <a:xfrm>
              <a:off x="260805" y="624297"/>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0" name="Oval"/>
            <p:cNvSpPr/>
            <p:nvPr/>
          </p:nvSpPr>
          <p:spPr>
            <a:xfrm>
              <a:off x="317872" y="679902"/>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1" name="Oval"/>
            <p:cNvSpPr/>
            <p:nvPr/>
          </p:nvSpPr>
          <p:spPr>
            <a:xfrm>
              <a:off x="374938" y="73550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2" name="Oval"/>
            <p:cNvSpPr/>
            <p:nvPr/>
          </p:nvSpPr>
          <p:spPr>
            <a:xfrm>
              <a:off x="432004" y="791111"/>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3" name="Oval"/>
            <p:cNvSpPr/>
            <p:nvPr/>
          </p:nvSpPr>
          <p:spPr>
            <a:xfrm>
              <a:off x="36547" y="508787"/>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4" name="Oval"/>
            <p:cNvSpPr/>
            <p:nvPr/>
          </p:nvSpPr>
          <p:spPr>
            <a:xfrm>
              <a:off x="93613" y="564391"/>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5" name="Oval"/>
            <p:cNvSpPr/>
            <p:nvPr/>
          </p:nvSpPr>
          <p:spPr>
            <a:xfrm>
              <a:off x="150680" y="619996"/>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6" name="Oval"/>
            <p:cNvSpPr/>
            <p:nvPr/>
          </p:nvSpPr>
          <p:spPr>
            <a:xfrm>
              <a:off x="207746" y="675601"/>
              <a:ext cx="49053"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7" name="Oval"/>
            <p:cNvSpPr/>
            <p:nvPr/>
          </p:nvSpPr>
          <p:spPr>
            <a:xfrm>
              <a:off x="264812" y="731205"/>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8" name="Oval"/>
            <p:cNvSpPr/>
            <p:nvPr/>
          </p:nvSpPr>
          <p:spPr>
            <a:xfrm>
              <a:off x="321878" y="786810"/>
              <a:ext cx="49054"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299" name="Oval"/>
            <p:cNvSpPr/>
            <p:nvPr/>
          </p:nvSpPr>
          <p:spPr>
            <a:xfrm>
              <a:off x="93613" y="667256"/>
              <a:ext cx="49054" cy="636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00" name="Oval"/>
            <p:cNvSpPr/>
            <p:nvPr/>
          </p:nvSpPr>
          <p:spPr>
            <a:xfrm>
              <a:off x="161055" y="723237"/>
              <a:ext cx="49053" cy="63695"/>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697" name="Connection Line"/>
          <p:cNvSpPr/>
          <p:nvPr/>
        </p:nvSpPr>
        <p:spPr>
          <a:xfrm>
            <a:off x="12437921" y="7321642"/>
            <a:ext cx="609056" cy="1331772"/>
          </a:xfrm>
          <a:custGeom>
            <a:avLst/>
            <a:gdLst/>
            <a:ahLst/>
            <a:cxnLst>
              <a:cxn ang="0">
                <a:pos x="wd2" y="hd2"/>
              </a:cxn>
              <a:cxn ang="5400000">
                <a:pos x="wd2" y="hd2"/>
              </a:cxn>
              <a:cxn ang="10800000">
                <a:pos x="wd2" y="hd2"/>
              </a:cxn>
              <a:cxn ang="16200000">
                <a:pos x="wd2" y="hd2"/>
              </a:cxn>
            </a:cxnLst>
            <a:rect l="0" t="0" r="r" b="b"/>
            <a:pathLst>
              <a:path w="16286" h="21600" fill="norm" stroke="1" extrusionOk="0">
                <a:moveTo>
                  <a:pt x="16286" y="0"/>
                </a:moveTo>
                <a:cubicBezTo>
                  <a:pt x="-3855" y="5856"/>
                  <a:pt x="-5314" y="13056"/>
                  <a:pt x="11908" y="21600"/>
                </a:cubicBezTo>
              </a:path>
            </a:pathLst>
          </a:custGeom>
          <a:ln w="63500">
            <a:solidFill>
              <a:srgbClr val="000000"/>
            </a:solidFill>
            <a:miter lim="400000"/>
            <a:tailEnd type="triangle"/>
          </a:ln>
        </p:spPr>
        <p:txBody>
          <a:bodyPr/>
          <a:lstStyle/>
          <a:p>
            <a:pPr/>
          </a:p>
        </p:txBody>
      </p:sp>
      <p:sp>
        <p:nvSpPr>
          <p:cNvPr id="303" name="Shape"/>
          <p:cNvSpPr/>
          <p:nvPr/>
        </p:nvSpPr>
        <p:spPr>
          <a:xfrm>
            <a:off x="14192583" y="6802229"/>
            <a:ext cx="2022410" cy="655059"/>
          </a:xfrm>
          <a:custGeom>
            <a:avLst/>
            <a:gdLst/>
            <a:ahLst/>
            <a:cxnLst>
              <a:cxn ang="0">
                <a:pos x="wd2" y="hd2"/>
              </a:cxn>
              <a:cxn ang="5400000">
                <a:pos x="wd2" y="hd2"/>
              </a:cxn>
              <a:cxn ang="10800000">
                <a:pos x="wd2" y="hd2"/>
              </a:cxn>
              <a:cxn ang="16200000">
                <a:pos x="wd2" y="hd2"/>
              </a:cxn>
            </a:cxnLst>
            <a:rect l="0" t="0" r="r" b="b"/>
            <a:pathLst>
              <a:path w="21600" h="19062" fill="norm" stroke="1" extrusionOk="0">
                <a:moveTo>
                  <a:pt x="0" y="7597"/>
                </a:moveTo>
                <a:cubicBezTo>
                  <a:pt x="2940" y="226"/>
                  <a:pt x="7156" y="-1991"/>
                  <a:pt x="10892" y="1870"/>
                </a:cubicBezTo>
                <a:cubicBezTo>
                  <a:pt x="12671" y="3709"/>
                  <a:pt x="14233" y="6887"/>
                  <a:pt x="16051" y="8382"/>
                </a:cubicBezTo>
                <a:cubicBezTo>
                  <a:pt x="17876" y="9883"/>
                  <a:pt x="19838" y="9609"/>
                  <a:pt x="21600" y="7597"/>
                </a:cubicBezTo>
                <a:lnTo>
                  <a:pt x="21600" y="17381"/>
                </a:lnTo>
                <a:cubicBezTo>
                  <a:pt x="19794" y="19428"/>
                  <a:pt x="17779" y="19609"/>
                  <a:pt x="15932" y="17902"/>
                </a:cubicBezTo>
                <a:cubicBezTo>
                  <a:pt x="14116" y="16225"/>
                  <a:pt x="12589" y="12813"/>
                  <a:pt x="10803" y="10864"/>
                </a:cubicBezTo>
                <a:cubicBezTo>
                  <a:pt x="7053" y="6769"/>
                  <a:pt x="2765" y="9356"/>
                  <a:pt x="0" y="17381"/>
                </a:cubicBezTo>
                <a:lnTo>
                  <a:pt x="0" y="7597"/>
                </a:lnTo>
                <a:close/>
              </a:path>
            </a:pathLst>
          </a:custGeom>
          <a:solidFill>
            <a:schemeClr val="accent1"/>
          </a:solidFill>
          <a:ln w="25400">
            <a:miter lim="400000"/>
          </a:ln>
        </p:spPr>
        <p:txBody>
          <a:bodyPr lIns="150018" tIns="150018" rIns="150018" bIns="150018" anchor="ctr"/>
          <a:lstStyle/>
          <a:p>
            <a:pPr algn="l">
              <a:defRPr b="0" sz="5000">
                <a:solidFill>
                  <a:srgbClr val="173B69"/>
                </a:solidFill>
              </a:defRPr>
            </a:pPr>
          </a:p>
        </p:txBody>
      </p:sp>
      <p:sp>
        <p:nvSpPr>
          <p:cNvPr id="304" name="sgRNA"/>
          <p:cNvSpPr txBox="1"/>
          <p:nvPr/>
        </p:nvSpPr>
        <p:spPr>
          <a:xfrm>
            <a:off x="16164162" y="6829592"/>
            <a:ext cx="1278186"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sgRNA</a:t>
            </a:r>
          </a:p>
        </p:txBody>
      </p:sp>
      <p:sp>
        <p:nvSpPr>
          <p:cNvPr id="305" name="KRAS"/>
          <p:cNvSpPr txBox="1"/>
          <p:nvPr/>
        </p:nvSpPr>
        <p:spPr>
          <a:xfrm>
            <a:off x="13102823" y="6832551"/>
            <a:ext cx="1142753"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i="1" sz="2400">
                <a:solidFill>
                  <a:srgbClr val="000000"/>
                </a:solidFill>
              </a:defRPr>
            </a:lvl1pPr>
          </a:lstStyle>
          <a:p>
            <a:pPr/>
            <a:r>
              <a:t>KRAS</a:t>
            </a:r>
          </a:p>
        </p:txBody>
      </p:sp>
      <p:sp>
        <p:nvSpPr>
          <p:cNvPr id="306" name="These embryoid bodies (EBs) were grown for 7 days and allowed to differentiate in an undirected manner"/>
          <p:cNvSpPr txBox="1"/>
          <p:nvPr/>
        </p:nvSpPr>
        <p:spPr>
          <a:xfrm>
            <a:off x="19025616" y="5640643"/>
            <a:ext cx="8834776"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These embryoid bodies (EBs) were grown for 7 days and allowed to differentiate in an undirected manner</a:t>
            </a:r>
          </a:p>
        </p:txBody>
      </p:sp>
      <p:grpSp>
        <p:nvGrpSpPr>
          <p:cNvPr id="384" name="Group"/>
          <p:cNvGrpSpPr/>
          <p:nvPr/>
        </p:nvGrpSpPr>
        <p:grpSpPr>
          <a:xfrm>
            <a:off x="22479241" y="7599961"/>
            <a:ext cx="1498665" cy="1835770"/>
            <a:chOff x="0" y="0"/>
            <a:chExt cx="1498663" cy="1835768"/>
          </a:xfrm>
        </p:grpSpPr>
        <p:sp>
          <p:nvSpPr>
            <p:cNvPr id="307" name="Oval"/>
            <p:cNvSpPr/>
            <p:nvPr/>
          </p:nvSpPr>
          <p:spPr>
            <a:xfrm>
              <a:off x="0" y="0"/>
              <a:ext cx="1498664" cy="1835769"/>
            </a:xfrm>
            <a:prstGeom prst="ellipse">
              <a:avLst/>
            </a:prstGeom>
            <a:solidFill>
              <a:schemeClr val="accent1"/>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08" name="Oval"/>
            <p:cNvSpPr/>
            <p:nvPr/>
          </p:nvSpPr>
          <p:spPr>
            <a:xfrm>
              <a:off x="571985" y="48972"/>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09" name="Oval"/>
            <p:cNvSpPr/>
            <p:nvPr/>
          </p:nvSpPr>
          <p:spPr>
            <a:xfrm>
              <a:off x="669123"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0" name="Oval"/>
            <p:cNvSpPr/>
            <p:nvPr/>
          </p:nvSpPr>
          <p:spPr>
            <a:xfrm>
              <a:off x="766260" y="278209"/>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1" name="Oval"/>
            <p:cNvSpPr/>
            <p:nvPr/>
          </p:nvSpPr>
          <p:spPr>
            <a:xfrm>
              <a:off x="863398"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2" name="Oval"/>
            <p:cNvSpPr/>
            <p:nvPr/>
          </p:nvSpPr>
          <p:spPr>
            <a:xfrm>
              <a:off x="960536" y="507445"/>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3" name="Oval"/>
            <p:cNvSpPr/>
            <p:nvPr/>
          </p:nvSpPr>
          <p:spPr>
            <a:xfrm>
              <a:off x="1057674" y="622064"/>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4" name="Oval"/>
            <p:cNvSpPr/>
            <p:nvPr/>
          </p:nvSpPr>
          <p:spPr>
            <a:xfrm>
              <a:off x="1154811" y="736682"/>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5" name="Oval"/>
            <p:cNvSpPr/>
            <p:nvPr/>
          </p:nvSpPr>
          <p:spPr>
            <a:xfrm>
              <a:off x="1251949" y="851301"/>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6" name="Oval"/>
            <p:cNvSpPr/>
            <p:nvPr/>
          </p:nvSpPr>
          <p:spPr>
            <a:xfrm>
              <a:off x="1349087"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7" name="Oval"/>
            <p:cNvSpPr/>
            <p:nvPr/>
          </p:nvSpPr>
          <p:spPr>
            <a:xfrm>
              <a:off x="766260" y="4897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8" name="Oval"/>
            <p:cNvSpPr/>
            <p:nvPr/>
          </p:nvSpPr>
          <p:spPr>
            <a:xfrm>
              <a:off x="863398"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19" name="Oval"/>
            <p:cNvSpPr/>
            <p:nvPr/>
          </p:nvSpPr>
          <p:spPr>
            <a:xfrm>
              <a:off x="960536"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0" name="Oval"/>
            <p:cNvSpPr/>
            <p:nvPr/>
          </p:nvSpPr>
          <p:spPr>
            <a:xfrm>
              <a:off x="1057674" y="392827"/>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1" name="Oval"/>
            <p:cNvSpPr/>
            <p:nvPr/>
          </p:nvSpPr>
          <p:spPr>
            <a:xfrm>
              <a:off x="1154811" y="507445"/>
              <a:ext cx="83498"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2" name="Oval"/>
            <p:cNvSpPr/>
            <p:nvPr/>
          </p:nvSpPr>
          <p:spPr>
            <a:xfrm>
              <a:off x="1251949" y="622064"/>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3" name="Oval"/>
            <p:cNvSpPr/>
            <p:nvPr/>
          </p:nvSpPr>
          <p:spPr>
            <a:xfrm>
              <a:off x="1349087"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4" name="Oval"/>
            <p:cNvSpPr/>
            <p:nvPr/>
          </p:nvSpPr>
          <p:spPr>
            <a:xfrm>
              <a:off x="1057674" y="16359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5" name="Oval"/>
            <p:cNvSpPr/>
            <p:nvPr/>
          </p:nvSpPr>
          <p:spPr>
            <a:xfrm>
              <a:off x="1154811" y="278209"/>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6" name="Oval"/>
            <p:cNvSpPr/>
            <p:nvPr/>
          </p:nvSpPr>
          <p:spPr>
            <a:xfrm>
              <a:off x="1251949"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7" name="Oval"/>
            <p:cNvSpPr/>
            <p:nvPr/>
          </p:nvSpPr>
          <p:spPr>
            <a:xfrm>
              <a:off x="443940" y="163590"/>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8" name="Oval"/>
            <p:cNvSpPr/>
            <p:nvPr/>
          </p:nvSpPr>
          <p:spPr>
            <a:xfrm>
              <a:off x="541078"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29" name="Oval"/>
            <p:cNvSpPr/>
            <p:nvPr/>
          </p:nvSpPr>
          <p:spPr>
            <a:xfrm>
              <a:off x="638215" y="392827"/>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0" name="Oval"/>
            <p:cNvSpPr/>
            <p:nvPr/>
          </p:nvSpPr>
          <p:spPr>
            <a:xfrm>
              <a:off x="735353" y="507445"/>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1" name="Oval"/>
            <p:cNvSpPr/>
            <p:nvPr/>
          </p:nvSpPr>
          <p:spPr>
            <a:xfrm>
              <a:off x="832491" y="622064"/>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2" name="Oval"/>
            <p:cNvSpPr/>
            <p:nvPr/>
          </p:nvSpPr>
          <p:spPr>
            <a:xfrm>
              <a:off x="929628"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3" name="Oval"/>
            <p:cNvSpPr/>
            <p:nvPr/>
          </p:nvSpPr>
          <p:spPr>
            <a:xfrm>
              <a:off x="1026766" y="851301"/>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4" name="Oval"/>
            <p:cNvSpPr/>
            <p:nvPr/>
          </p:nvSpPr>
          <p:spPr>
            <a:xfrm>
              <a:off x="1123903"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5" name="Oval"/>
            <p:cNvSpPr/>
            <p:nvPr/>
          </p:nvSpPr>
          <p:spPr>
            <a:xfrm>
              <a:off x="1221041" y="108053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6" name="Oval"/>
            <p:cNvSpPr/>
            <p:nvPr/>
          </p:nvSpPr>
          <p:spPr>
            <a:xfrm>
              <a:off x="1318179" y="119515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7" name="Oval"/>
            <p:cNvSpPr/>
            <p:nvPr/>
          </p:nvSpPr>
          <p:spPr>
            <a:xfrm>
              <a:off x="280572" y="27820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8" name="Oval"/>
            <p:cNvSpPr/>
            <p:nvPr/>
          </p:nvSpPr>
          <p:spPr>
            <a:xfrm>
              <a:off x="377710" y="39282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39" name="Oval"/>
            <p:cNvSpPr/>
            <p:nvPr/>
          </p:nvSpPr>
          <p:spPr>
            <a:xfrm>
              <a:off x="474847" y="507445"/>
              <a:ext cx="83498"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0" name="Oval"/>
            <p:cNvSpPr/>
            <p:nvPr/>
          </p:nvSpPr>
          <p:spPr>
            <a:xfrm>
              <a:off x="571985" y="622064"/>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1" name="Oval"/>
            <p:cNvSpPr/>
            <p:nvPr/>
          </p:nvSpPr>
          <p:spPr>
            <a:xfrm>
              <a:off x="669123" y="73668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2" name="Oval"/>
            <p:cNvSpPr/>
            <p:nvPr/>
          </p:nvSpPr>
          <p:spPr>
            <a:xfrm>
              <a:off x="766260" y="851301"/>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3" name="Oval"/>
            <p:cNvSpPr/>
            <p:nvPr/>
          </p:nvSpPr>
          <p:spPr>
            <a:xfrm>
              <a:off x="863398" y="96591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4" name="Oval"/>
            <p:cNvSpPr/>
            <p:nvPr/>
          </p:nvSpPr>
          <p:spPr>
            <a:xfrm>
              <a:off x="960536" y="108053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5" name="Oval"/>
            <p:cNvSpPr/>
            <p:nvPr/>
          </p:nvSpPr>
          <p:spPr>
            <a:xfrm>
              <a:off x="1057674" y="1195156"/>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6" name="Oval"/>
            <p:cNvSpPr/>
            <p:nvPr/>
          </p:nvSpPr>
          <p:spPr>
            <a:xfrm>
              <a:off x="1154811" y="1309774"/>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7" name="Oval"/>
            <p:cNvSpPr/>
            <p:nvPr/>
          </p:nvSpPr>
          <p:spPr>
            <a:xfrm>
              <a:off x="121620" y="39282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8" name="Oval"/>
            <p:cNvSpPr/>
            <p:nvPr/>
          </p:nvSpPr>
          <p:spPr>
            <a:xfrm>
              <a:off x="218757" y="50744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49" name="Oval"/>
            <p:cNvSpPr/>
            <p:nvPr/>
          </p:nvSpPr>
          <p:spPr>
            <a:xfrm>
              <a:off x="315895" y="622064"/>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0" name="Oval"/>
            <p:cNvSpPr/>
            <p:nvPr/>
          </p:nvSpPr>
          <p:spPr>
            <a:xfrm>
              <a:off x="413032" y="736683"/>
              <a:ext cx="83498"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1" name="Oval"/>
            <p:cNvSpPr/>
            <p:nvPr/>
          </p:nvSpPr>
          <p:spPr>
            <a:xfrm>
              <a:off x="510170" y="851301"/>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2" name="Oval"/>
            <p:cNvSpPr/>
            <p:nvPr/>
          </p:nvSpPr>
          <p:spPr>
            <a:xfrm>
              <a:off x="607308" y="96592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3" name="Oval"/>
            <p:cNvSpPr/>
            <p:nvPr/>
          </p:nvSpPr>
          <p:spPr>
            <a:xfrm>
              <a:off x="704445" y="108053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4" name="Oval"/>
            <p:cNvSpPr/>
            <p:nvPr/>
          </p:nvSpPr>
          <p:spPr>
            <a:xfrm>
              <a:off x="801583" y="1195156"/>
              <a:ext cx="83497" cy="131294"/>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5" name="Oval"/>
            <p:cNvSpPr/>
            <p:nvPr/>
          </p:nvSpPr>
          <p:spPr>
            <a:xfrm>
              <a:off x="898720" y="130977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6" name="Oval"/>
            <p:cNvSpPr/>
            <p:nvPr/>
          </p:nvSpPr>
          <p:spPr>
            <a:xfrm>
              <a:off x="995858" y="142439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7" name="Oval"/>
            <p:cNvSpPr/>
            <p:nvPr/>
          </p:nvSpPr>
          <p:spPr>
            <a:xfrm>
              <a:off x="1092995" y="1539011"/>
              <a:ext cx="83497" cy="131294"/>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8" name="Oval"/>
            <p:cNvSpPr/>
            <p:nvPr/>
          </p:nvSpPr>
          <p:spPr>
            <a:xfrm>
              <a:off x="79871" y="61372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59" name="Oval"/>
            <p:cNvSpPr/>
            <p:nvPr/>
          </p:nvSpPr>
          <p:spPr>
            <a:xfrm>
              <a:off x="177009" y="728346"/>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0" name="Oval"/>
            <p:cNvSpPr/>
            <p:nvPr/>
          </p:nvSpPr>
          <p:spPr>
            <a:xfrm>
              <a:off x="274147" y="842964"/>
              <a:ext cx="83497" cy="131294"/>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1" name="Oval"/>
            <p:cNvSpPr/>
            <p:nvPr/>
          </p:nvSpPr>
          <p:spPr>
            <a:xfrm>
              <a:off x="371284" y="957583"/>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2" name="Oval"/>
            <p:cNvSpPr/>
            <p:nvPr/>
          </p:nvSpPr>
          <p:spPr>
            <a:xfrm>
              <a:off x="468422" y="1072201"/>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3" name="Oval"/>
            <p:cNvSpPr/>
            <p:nvPr/>
          </p:nvSpPr>
          <p:spPr>
            <a:xfrm>
              <a:off x="565559" y="1186819"/>
              <a:ext cx="83498" cy="131294"/>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4" name="Oval"/>
            <p:cNvSpPr/>
            <p:nvPr/>
          </p:nvSpPr>
          <p:spPr>
            <a:xfrm>
              <a:off x="662697" y="1301438"/>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5" name="Oval"/>
            <p:cNvSpPr/>
            <p:nvPr/>
          </p:nvSpPr>
          <p:spPr>
            <a:xfrm>
              <a:off x="759835" y="1416056"/>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6" name="Oval"/>
            <p:cNvSpPr/>
            <p:nvPr/>
          </p:nvSpPr>
          <p:spPr>
            <a:xfrm>
              <a:off x="856972" y="153067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7" name="Oval"/>
            <p:cNvSpPr/>
            <p:nvPr/>
          </p:nvSpPr>
          <p:spPr>
            <a:xfrm>
              <a:off x="954109" y="164529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8" name="Oval"/>
            <p:cNvSpPr/>
            <p:nvPr/>
          </p:nvSpPr>
          <p:spPr>
            <a:xfrm>
              <a:off x="55390" y="828396"/>
              <a:ext cx="83497" cy="131294"/>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69" name="Oval"/>
            <p:cNvSpPr/>
            <p:nvPr/>
          </p:nvSpPr>
          <p:spPr>
            <a:xfrm>
              <a:off x="152528" y="943015"/>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0" name="Oval"/>
            <p:cNvSpPr/>
            <p:nvPr/>
          </p:nvSpPr>
          <p:spPr>
            <a:xfrm>
              <a:off x="249665" y="1057633"/>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1" name="Oval"/>
            <p:cNvSpPr/>
            <p:nvPr/>
          </p:nvSpPr>
          <p:spPr>
            <a:xfrm>
              <a:off x="346803" y="1172252"/>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2" name="Oval"/>
            <p:cNvSpPr/>
            <p:nvPr/>
          </p:nvSpPr>
          <p:spPr>
            <a:xfrm>
              <a:off x="443941" y="128687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3" name="Oval"/>
            <p:cNvSpPr/>
            <p:nvPr/>
          </p:nvSpPr>
          <p:spPr>
            <a:xfrm>
              <a:off x="541078" y="1401488"/>
              <a:ext cx="83497" cy="131293"/>
            </a:xfrm>
            <a:prstGeom prst="ellipse">
              <a:avLst/>
            </a:prstGeom>
            <a:solidFill>
              <a:schemeClr val="accent4">
                <a:hueOff val="-1081314"/>
                <a:satOff val="4338"/>
                <a:lumOff val="-8931"/>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4" name="Oval"/>
            <p:cNvSpPr/>
            <p:nvPr/>
          </p:nvSpPr>
          <p:spPr>
            <a:xfrm>
              <a:off x="638216" y="151610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5" name="Oval"/>
            <p:cNvSpPr/>
            <p:nvPr/>
          </p:nvSpPr>
          <p:spPr>
            <a:xfrm>
              <a:off x="735353" y="1630725"/>
              <a:ext cx="83498"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6" name="Oval"/>
            <p:cNvSpPr/>
            <p:nvPr/>
          </p:nvSpPr>
          <p:spPr>
            <a:xfrm>
              <a:off x="62211" y="1048767"/>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7" name="Oval"/>
            <p:cNvSpPr/>
            <p:nvPr/>
          </p:nvSpPr>
          <p:spPr>
            <a:xfrm>
              <a:off x="159348" y="1163385"/>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8" name="Oval"/>
            <p:cNvSpPr/>
            <p:nvPr/>
          </p:nvSpPr>
          <p:spPr>
            <a:xfrm>
              <a:off x="256486" y="1278004"/>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79" name="Oval"/>
            <p:cNvSpPr/>
            <p:nvPr/>
          </p:nvSpPr>
          <p:spPr>
            <a:xfrm>
              <a:off x="353623" y="1392622"/>
              <a:ext cx="83498"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80" name="Oval"/>
            <p:cNvSpPr/>
            <p:nvPr/>
          </p:nvSpPr>
          <p:spPr>
            <a:xfrm>
              <a:off x="450761" y="1507240"/>
              <a:ext cx="83497" cy="131293"/>
            </a:xfrm>
            <a:prstGeom prst="ellipse">
              <a:avLst/>
            </a:prstGeom>
            <a:solidFill>
              <a:schemeClr val="accent5">
                <a:hueOff val="-82419"/>
                <a:satOff val="-9513"/>
                <a:lumOff val="-16343"/>
              </a:schemeClr>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81" name="Oval"/>
            <p:cNvSpPr/>
            <p:nvPr/>
          </p:nvSpPr>
          <p:spPr>
            <a:xfrm>
              <a:off x="547899" y="1621859"/>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82" name="Oval"/>
            <p:cNvSpPr/>
            <p:nvPr/>
          </p:nvSpPr>
          <p:spPr>
            <a:xfrm>
              <a:off x="159348" y="1375420"/>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383" name="Oval"/>
            <p:cNvSpPr/>
            <p:nvPr/>
          </p:nvSpPr>
          <p:spPr>
            <a:xfrm>
              <a:off x="274147" y="1490816"/>
              <a:ext cx="83497" cy="131293"/>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385" name="Line"/>
          <p:cNvSpPr/>
          <p:nvPr/>
        </p:nvSpPr>
        <p:spPr>
          <a:xfrm>
            <a:off x="22217367" y="7523652"/>
            <a:ext cx="8834776" cy="1"/>
          </a:xfrm>
          <a:prstGeom prst="line">
            <a:avLst/>
          </a:prstGeom>
          <a:ln w="38100">
            <a:solidFill>
              <a:srgbClr val="000000"/>
            </a:solidFill>
            <a:miter lim="400000"/>
            <a:tailEnd type="triangle"/>
          </a:ln>
        </p:spPr>
        <p:txBody>
          <a:bodyPr lIns="150018" tIns="150018" rIns="150018" bIns="150018" anchor="ctr"/>
          <a:lstStyle/>
          <a:p>
            <a:pPr algn="l">
              <a:defRPr b="0" sz="5000">
                <a:solidFill>
                  <a:srgbClr val="173B69"/>
                </a:solidFill>
              </a:defRPr>
            </a:pPr>
          </a:p>
        </p:txBody>
      </p:sp>
      <p:sp>
        <p:nvSpPr>
          <p:cNvPr id="386" name="Line"/>
          <p:cNvSpPr/>
          <p:nvPr/>
        </p:nvSpPr>
        <p:spPr>
          <a:xfrm>
            <a:off x="24274767" y="8517845"/>
            <a:ext cx="6778627" cy="1"/>
          </a:xfrm>
          <a:prstGeom prst="line">
            <a:avLst/>
          </a:prstGeom>
          <a:ln w="38100">
            <a:solidFill>
              <a:srgbClr val="000000"/>
            </a:solidFill>
            <a:miter lim="400000"/>
            <a:tailEnd type="triangle"/>
          </a:ln>
        </p:spPr>
        <p:txBody>
          <a:bodyPr lIns="150018" tIns="150018" rIns="150018" bIns="150018" anchor="ctr"/>
          <a:lstStyle/>
          <a:p>
            <a:pPr algn="l">
              <a:defRPr b="0" sz="5000">
                <a:solidFill>
                  <a:srgbClr val="173B69"/>
                </a:solidFill>
              </a:defRPr>
            </a:pPr>
          </a:p>
        </p:txBody>
      </p:sp>
      <p:sp>
        <p:nvSpPr>
          <p:cNvPr id="387" name="Line"/>
          <p:cNvSpPr/>
          <p:nvPr/>
        </p:nvSpPr>
        <p:spPr>
          <a:xfrm>
            <a:off x="21202939" y="9517976"/>
            <a:ext cx="9832924" cy="1"/>
          </a:xfrm>
          <a:prstGeom prst="line">
            <a:avLst/>
          </a:prstGeom>
          <a:ln w="38100">
            <a:solidFill>
              <a:srgbClr val="000000"/>
            </a:solidFill>
            <a:miter lim="400000"/>
            <a:tailEnd type="triangle"/>
          </a:ln>
        </p:spPr>
        <p:txBody>
          <a:bodyPr lIns="150018" tIns="150018" rIns="150018" bIns="150018" anchor="ctr"/>
          <a:lstStyle/>
          <a:p>
            <a:pPr algn="l">
              <a:defRPr b="0" sz="5000">
                <a:solidFill>
                  <a:srgbClr val="173B69"/>
                </a:solidFill>
              </a:defRPr>
            </a:pPr>
          </a:p>
        </p:txBody>
      </p:sp>
      <p:sp>
        <p:nvSpPr>
          <p:cNvPr id="388" name="The EBs were then disassociated and sequenced using three different techniques with the goal of capturing the heterogeneity and scale of the transcriptomic changes occurring in the absence of KRAS"/>
          <p:cNvSpPr txBox="1"/>
          <p:nvPr/>
        </p:nvSpPr>
        <p:spPr>
          <a:xfrm>
            <a:off x="28142874" y="5549540"/>
            <a:ext cx="8834776" cy="17124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The EBs were then disassociated and sequenced using three different techniques with the goal of capturing the heterogeneity and scale of the transcriptomic changes occurring in the absence of KRAS</a:t>
            </a:r>
          </a:p>
        </p:txBody>
      </p:sp>
      <p:sp>
        <p:nvSpPr>
          <p:cNvPr id="389" name="Line"/>
          <p:cNvSpPr/>
          <p:nvPr/>
        </p:nvSpPr>
        <p:spPr>
          <a:xfrm>
            <a:off x="13437793" y="5293831"/>
            <a:ext cx="8834776" cy="1"/>
          </a:xfrm>
          <a:prstGeom prst="line">
            <a:avLst/>
          </a:prstGeom>
          <a:ln w="25400">
            <a:solidFill>
              <a:srgbClr val="000000"/>
            </a:solidFill>
            <a:prstDash val="sysDot"/>
            <a:miter lim="400000"/>
            <a:tailEnd type="triangle"/>
          </a:ln>
        </p:spPr>
        <p:txBody>
          <a:bodyPr lIns="150018" tIns="150018" rIns="150018" bIns="150018" anchor="ctr"/>
          <a:lstStyle/>
          <a:p>
            <a:pPr algn="l">
              <a:defRPr b="0" sz="5000">
                <a:solidFill>
                  <a:srgbClr val="173B69"/>
                </a:solidFill>
              </a:defRPr>
            </a:pPr>
          </a:p>
        </p:txBody>
      </p:sp>
      <p:sp>
        <p:nvSpPr>
          <p:cNvPr id="390" name="Line"/>
          <p:cNvSpPr/>
          <p:nvPr/>
        </p:nvSpPr>
        <p:spPr>
          <a:xfrm>
            <a:off x="24184578" y="5293831"/>
            <a:ext cx="7159075" cy="1"/>
          </a:xfrm>
          <a:prstGeom prst="line">
            <a:avLst/>
          </a:prstGeom>
          <a:ln w="25400">
            <a:solidFill>
              <a:srgbClr val="000000"/>
            </a:solidFill>
            <a:prstDash val="sysDot"/>
            <a:miter lim="400000"/>
            <a:tailEnd type="triangle"/>
          </a:ln>
        </p:spPr>
        <p:txBody>
          <a:bodyPr lIns="150018" tIns="150018" rIns="150018" bIns="150018" anchor="ctr"/>
          <a:lstStyle/>
          <a:p>
            <a:pPr algn="l">
              <a:defRPr b="0" sz="5000">
                <a:solidFill>
                  <a:srgbClr val="173B69"/>
                </a:solidFill>
              </a:defRPr>
            </a:pPr>
          </a:p>
        </p:txBody>
      </p:sp>
      <p:grpSp>
        <p:nvGrpSpPr>
          <p:cNvPr id="397" name="Group"/>
          <p:cNvGrpSpPr/>
          <p:nvPr/>
        </p:nvGrpSpPr>
        <p:grpSpPr>
          <a:xfrm>
            <a:off x="8056030" y="24778903"/>
            <a:ext cx="9346046" cy="6255522"/>
            <a:chOff x="0" y="6915"/>
            <a:chExt cx="9346044" cy="6255520"/>
          </a:xfrm>
        </p:grpSpPr>
        <p:grpSp>
          <p:nvGrpSpPr>
            <p:cNvPr id="395" name="Group"/>
            <p:cNvGrpSpPr/>
            <p:nvPr/>
          </p:nvGrpSpPr>
          <p:grpSpPr>
            <a:xfrm>
              <a:off x="0" y="557337"/>
              <a:ext cx="9346045" cy="5705099"/>
              <a:chOff x="0" y="0"/>
              <a:chExt cx="9346044" cy="5705098"/>
            </a:xfrm>
          </p:grpSpPr>
          <p:pic>
            <p:nvPicPr>
              <p:cNvPr id="391" name="linc01356.browser.pdf" descr="linc01356.browser.pdf"/>
              <p:cNvPicPr>
                <a:picLocks noChangeAspect="1"/>
              </p:cNvPicPr>
              <p:nvPr/>
            </p:nvPicPr>
            <p:blipFill>
              <a:blip r:embed="rId8">
                <a:extLst/>
              </a:blip>
              <a:stretch>
                <a:fillRect/>
              </a:stretch>
            </p:blipFill>
            <p:spPr>
              <a:xfrm>
                <a:off x="0" y="0"/>
                <a:ext cx="9010378" cy="5281553"/>
              </a:xfrm>
              <a:prstGeom prst="rect">
                <a:avLst/>
              </a:prstGeom>
              <a:ln w="25400" cap="flat">
                <a:noFill/>
                <a:miter lim="400000"/>
              </a:ln>
              <a:effectLst/>
            </p:spPr>
          </p:pic>
          <p:sp>
            <p:nvSpPr>
              <p:cNvPr id="392" name="LTR7"/>
              <p:cNvSpPr txBox="1"/>
              <p:nvPr/>
            </p:nvSpPr>
            <p:spPr>
              <a:xfrm>
                <a:off x="8293928" y="5042334"/>
                <a:ext cx="1052117"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sz="2400" u="sng">
                    <a:solidFill>
                      <a:srgbClr val="000000"/>
                    </a:solidFill>
                  </a:defRPr>
                </a:lvl1pPr>
              </a:lstStyle>
              <a:p>
                <a:pPr>
                  <a:defRPr b="0" u="none"/>
                </a:pPr>
                <a:r>
                  <a:rPr b="1" u="sng"/>
                  <a:t>LTR7</a:t>
                </a:r>
              </a:p>
            </p:txBody>
          </p:sp>
          <p:sp>
            <p:nvSpPr>
              <p:cNvPr id="393" name="Line"/>
              <p:cNvSpPr/>
              <p:nvPr/>
            </p:nvSpPr>
            <p:spPr>
              <a:xfrm flipH="1">
                <a:off x="7488348" y="5382265"/>
                <a:ext cx="880433" cy="1"/>
              </a:xfrm>
              <a:prstGeom prst="line">
                <a:avLst/>
              </a:prstGeom>
              <a:noFill/>
              <a:ln w="38100" cap="flat">
                <a:solidFill>
                  <a:srgbClr val="000000"/>
                </a:solidFill>
                <a:prstDash val="solid"/>
                <a:miter lim="400000"/>
                <a:tailEnd type="triangle" w="med" len="med"/>
              </a:ln>
              <a:effectLst/>
            </p:spPr>
            <p:txBody>
              <a:bodyPr wrap="square" lIns="150018" tIns="150018" rIns="150018" bIns="150018" numCol="1" anchor="ctr">
                <a:noAutofit/>
              </a:bodyPr>
              <a:lstStyle/>
              <a:p>
                <a:pPr algn="l">
                  <a:defRPr b="0" sz="5000">
                    <a:solidFill>
                      <a:srgbClr val="173B69"/>
                    </a:solidFill>
                  </a:defRPr>
                </a:pPr>
              </a:p>
            </p:txBody>
          </p:sp>
          <p:sp>
            <p:nvSpPr>
              <p:cNvPr id="394" name="HERVH"/>
              <p:cNvSpPr txBox="1"/>
              <p:nvPr/>
            </p:nvSpPr>
            <p:spPr>
              <a:xfrm>
                <a:off x="6250095" y="5059432"/>
                <a:ext cx="1374180"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sz="2400" u="sng">
                    <a:solidFill>
                      <a:srgbClr val="000000"/>
                    </a:solidFill>
                  </a:defRPr>
                </a:lvl1pPr>
              </a:lstStyle>
              <a:p>
                <a:pPr>
                  <a:defRPr b="0" u="none"/>
                </a:pPr>
                <a:r>
                  <a:rPr b="1" u="sng"/>
                  <a:t>HERVH</a:t>
                </a:r>
              </a:p>
            </p:txBody>
          </p:sp>
        </p:grpSp>
        <p:sp>
          <p:nvSpPr>
            <p:cNvPr id="396" name="LINC01356"/>
            <p:cNvSpPr txBox="1"/>
            <p:nvPr/>
          </p:nvSpPr>
          <p:spPr>
            <a:xfrm>
              <a:off x="4112617" y="6915"/>
              <a:ext cx="1871415"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sz="2400" u="sng">
                  <a:solidFill>
                    <a:srgbClr val="000000"/>
                  </a:solidFill>
                </a:defRPr>
              </a:lvl1pPr>
            </a:lstStyle>
            <a:p>
              <a:pPr>
                <a:defRPr b="0" u="none"/>
              </a:pPr>
              <a:r>
                <a:rPr b="1" u="sng"/>
                <a:t>LINC01356</a:t>
              </a:r>
            </a:p>
          </p:txBody>
        </p:sp>
      </p:grpSp>
      <p:sp>
        <p:nvSpPr>
          <p:cNvPr id="398" name="7"/>
          <p:cNvSpPr txBox="1"/>
          <p:nvPr/>
        </p:nvSpPr>
        <p:spPr>
          <a:xfrm>
            <a:off x="22670952" y="16068431"/>
            <a:ext cx="482254"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7</a:t>
            </a:r>
          </a:p>
        </p:txBody>
      </p:sp>
      <p:sp>
        <p:nvSpPr>
          <p:cNvPr id="399" name="4"/>
          <p:cNvSpPr txBox="1"/>
          <p:nvPr/>
        </p:nvSpPr>
        <p:spPr>
          <a:xfrm>
            <a:off x="23708838" y="16584348"/>
            <a:ext cx="482253"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4</a:t>
            </a:r>
          </a:p>
        </p:txBody>
      </p:sp>
      <p:sp>
        <p:nvSpPr>
          <p:cNvPr id="400" name="6"/>
          <p:cNvSpPr txBox="1"/>
          <p:nvPr/>
        </p:nvSpPr>
        <p:spPr>
          <a:xfrm>
            <a:off x="23586020" y="18154053"/>
            <a:ext cx="482254"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6</a:t>
            </a:r>
          </a:p>
        </p:txBody>
      </p:sp>
      <p:sp>
        <p:nvSpPr>
          <p:cNvPr id="401" name="5"/>
          <p:cNvSpPr txBox="1"/>
          <p:nvPr/>
        </p:nvSpPr>
        <p:spPr>
          <a:xfrm>
            <a:off x="22670952" y="18659735"/>
            <a:ext cx="482254"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5</a:t>
            </a:r>
          </a:p>
        </p:txBody>
      </p:sp>
      <p:sp>
        <p:nvSpPr>
          <p:cNvPr id="402" name="3"/>
          <p:cNvSpPr txBox="1"/>
          <p:nvPr/>
        </p:nvSpPr>
        <p:spPr>
          <a:xfrm>
            <a:off x="20577030" y="18310716"/>
            <a:ext cx="482254"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3</a:t>
            </a:r>
          </a:p>
        </p:txBody>
      </p:sp>
      <p:sp>
        <p:nvSpPr>
          <p:cNvPr id="403" name="2"/>
          <p:cNvSpPr txBox="1"/>
          <p:nvPr/>
        </p:nvSpPr>
        <p:spPr>
          <a:xfrm>
            <a:off x="20427694" y="16921801"/>
            <a:ext cx="482253"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2</a:t>
            </a:r>
          </a:p>
        </p:txBody>
      </p:sp>
      <p:sp>
        <p:nvSpPr>
          <p:cNvPr id="404" name="8"/>
          <p:cNvSpPr txBox="1"/>
          <p:nvPr/>
        </p:nvSpPr>
        <p:spPr>
          <a:xfrm>
            <a:off x="20992199" y="16169389"/>
            <a:ext cx="482254" cy="645667"/>
          </a:xfrm>
          <a:prstGeom prst="rect">
            <a:avLst/>
          </a:prstGeom>
          <a:ln w="25400">
            <a:miter lim="400000"/>
          </a:ln>
          <a:extLst>
            <a:ext uri="{C572A759-6A51-4108-AA02-DFA0A04FC94B}">
              <ma14:wrappingTextBoxFlag xmlns:ma14="http://schemas.microsoft.com/office/mac/drawingml/2011/main" val="1"/>
            </a:ext>
          </a:extLst>
        </p:spPr>
        <p:txBody>
          <a:bodyPr wrap="none" lIns="150018" tIns="150018" rIns="150018" bIns="150018" anchor="ctr">
            <a:spAutoFit/>
          </a:bodyPr>
          <a:lstStyle>
            <a:lvl1pPr algn="l">
              <a:spcBef>
                <a:spcPts val="16500"/>
              </a:spcBef>
              <a:defRPr b="0" sz="2400">
                <a:solidFill>
                  <a:srgbClr val="000000"/>
                </a:solidFill>
              </a:defRPr>
            </a:lvl1pPr>
          </a:lstStyle>
          <a:p>
            <a:pPr/>
            <a:r>
              <a:t>8</a:t>
            </a:r>
          </a:p>
        </p:txBody>
      </p:sp>
      <p:grpSp>
        <p:nvGrpSpPr>
          <p:cNvPr id="482" name="Group"/>
          <p:cNvGrpSpPr/>
          <p:nvPr/>
        </p:nvGrpSpPr>
        <p:grpSpPr>
          <a:xfrm>
            <a:off x="15320249" y="7824998"/>
            <a:ext cx="1035321" cy="1253051"/>
            <a:chOff x="0" y="0"/>
            <a:chExt cx="1035320" cy="1253050"/>
          </a:xfrm>
        </p:grpSpPr>
        <p:sp>
          <p:nvSpPr>
            <p:cNvPr id="405" name="Oval"/>
            <p:cNvSpPr/>
            <p:nvPr/>
          </p:nvSpPr>
          <p:spPr>
            <a:xfrm>
              <a:off x="0" y="0"/>
              <a:ext cx="1035321" cy="1253051"/>
            </a:xfrm>
            <a:prstGeom prst="ellipse">
              <a:avLst/>
            </a:prstGeom>
            <a:solidFill>
              <a:schemeClr val="accent1"/>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06" name="Oval"/>
            <p:cNvSpPr/>
            <p:nvPr/>
          </p:nvSpPr>
          <p:spPr>
            <a:xfrm>
              <a:off x="395144" y="33427"/>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07" name="Oval"/>
            <p:cNvSpPr/>
            <p:nvPr/>
          </p:nvSpPr>
          <p:spPr>
            <a:xfrm>
              <a:off x="462249" y="111663"/>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08" name="Oval"/>
            <p:cNvSpPr/>
            <p:nvPr/>
          </p:nvSpPr>
          <p:spPr>
            <a:xfrm>
              <a:off x="529355" y="189898"/>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09" name="Oval"/>
            <p:cNvSpPr/>
            <p:nvPr/>
          </p:nvSpPr>
          <p:spPr>
            <a:xfrm>
              <a:off x="596460" y="268134"/>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0" name="Oval"/>
            <p:cNvSpPr/>
            <p:nvPr/>
          </p:nvSpPr>
          <p:spPr>
            <a:xfrm>
              <a:off x="663566" y="346370"/>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1" name="Oval"/>
            <p:cNvSpPr/>
            <p:nvPr/>
          </p:nvSpPr>
          <p:spPr>
            <a:xfrm>
              <a:off x="730672" y="42460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2" name="Oval"/>
            <p:cNvSpPr/>
            <p:nvPr/>
          </p:nvSpPr>
          <p:spPr>
            <a:xfrm>
              <a:off x="797777" y="502841"/>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3" name="Oval"/>
            <p:cNvSpPr/>
            <p:nvPr/>
          </p:nvSpPr>
          <p:spPr>
            <a:xfrm>
              <a:off x="864883" y="581077"/>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4" name="Oval"/>
            <p:cNvSpPr/>
            <p:nvPr/>
          </p:nvSpPr>
          <p:spPr>
            <a:xfrm>
              <a:off x="931988" y="659312"/>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5" name="Oval"/>
            <p:cNvSpPr/>
            <p:nvPr/>
          </p:nvSpPr>
          <p:spPr>
            <a:xfrm>
              <a:off x="529355" y="33427"/>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6" name="Oval"/>
            <p:cNvSpPr/>
            <p:nvPr/>
          </p:nvSpPr>
          <p:spPr>
            <a:xfrm>
              <a:off x="596460" y="111663"/>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7" name="Oval"/>
            <p:cNvSpPr/>
            <p:nvPr/>
          </p:nvSpPr>
          <p:spPr>
            <a:xfrm>
              <a:off x="663566" y="18989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8" name="Oval"/>
            <p:cNvSpPr/>
            <p:nvPr/>
          </p:nvSpPr>
          <p:spPr>
            <a:xfrm>
              <a:off x="730672" y="26813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19" name="Oval"/>
            <p:cNvSpPr/>
            <p:nvPr/>
          </p:nvSpPr>
          <p:spPr>
            <a:xfrm>
              <a:off x="797777" y="346370"/>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0" name="Oval"/>
            <p:cNvSpPr/>
            <p:nvPr/>
          </p:nvSpPr>
          <p:spPr>
            <a:xfrm>
              <a:off x="864883" y="42460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1" name="Oval"/>
            <p:cNvSpPr/>
            <p:nvPr/>
          </p:nvSpPr>
          <p:spPr>
            <a:xfrm>
              <a:off x="931988" y="502841"/>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2" name="Oval"/>
            <p:cNvSpPr/>
            <p:nvPr/>
          </p:nvSpPr>
          <p:spPr>
            <a:xfrm>
              <a:off x="730672" y="111663"/>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3" name="Oval"/>
            <p:cNvSpPr/>
            <p:nvPr/>
          </p:nvSpPr>
          <p:spPr>
            <a:xfrm>
              <a:off x="797777" y="18989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4" name="Oval"/>
            <p:cNvSpPr/>
            <p:nvPr/>
          </p:nvSpPr>
          <p:spPr>
            <a:xfrm>
              <a:off x="864883" y="26813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5" name="Oval"/>
            <p:cNvSpPr/>
            <p:nvPr/>
          </p:nvSpPr>
          <p:spPr>
            <a:xfrm>
              <a:off x="306686" y="111663"/>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6" name="Oval"/>
            <p:cNvSpPr/>
            <p:nvPr/>
          </p:nvSpPr>
          <p:spPr>
            <a:xfrm>
              <a:off x="373792" y="18989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7" name="Oval"/>
            <p:cNvSpPr/>
            <p:nvPr/>
          </p:nvSpPr>
          <p:spPr>
            <a:xfrm>
              <a:off x="440898" y="26813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8" name="Oval"/>
            <p:cNvSpPr/>
            <p:nvPr/>
          </p:nvSpPr>
          <p:spPr>
            <a:xfrm>
              <a:off x="508003" y="346370"/>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29" name="Oval"/>
            <p:cNvSpPr/>
            <p:nvPr/>
          </p:nvSpPr>
          <p:spPr>
            <a:xfrm>
              <a:off x="575109" y="42460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0" name="Oval"/>
            <p:cNvSpPr/>
            <p:nvPr/>
          </p:nvSpPr>
          <p:spPr>
            <a:xfrm>
              <a:off x="642214" y="502841"/>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1" name="Oval"/>
            <p:cNvSpPr/>
            <p:nvPr/>
          </p:nvSpPr>
          <p:spPr>
            <a:xfrm>
              <a:off x="709320" y="581077"/>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2" name="Oval"/>
            <p:cNvSpPr/>
            <p:nvPr/>
          </p:nvSpPr>
          <p:spPr>
            <a:xfrm>
              <a:off x="776425" y="659312"/>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3" name="Oval"/>
            <p:cNvSpPr/>
            <p:nvPr/>
          </p:nvSpPr>
          <p:spPr>
            <a:xfrm>
              <a:off x="843531" y="737548"/>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4" name="Oval"/>
            <p:cNvSpPr/>
            <p:nvPr/>
          </p:nvSpPr>
          <p:spPr>
            <a:xfrm>
              <a:off x="910636" y="815784"/>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5" name="Oval"/>
            <p:cNvSpPr/>
            <p:nvPr/>
          </p:nvSpPr>
          <p:spPr>
            <a:xfrm>
              <a:off x="193827" y="18989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6" name="Oval"/>
            <p:cNvSpPr/>
            <p:nvPr/>
          </p:nvSpPr>
          <p:spPr>
            <a:xfrm>
              <a:off x="260933" y="26813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7" name="Oval"/>
            <p:cNvSpPr/>
            <p:nvPr/>
          </p:nvSpPr>
          <p:spPr>
            <a:xfrm>
              <a:off x="328038" y="346370"/>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8" name="Oval"/>
            <p:cNvSpPr/>
            <p:nvPr/>
          </p:nvSpPr>
          <p:spPr>
            <a:xfrm>
              <a:off x="395144" y="42460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39" name="Oval"/>
            <p:cNvSpPr/>
            <p:nvPr/>
          </p:nvSpPr>
          <p:spPr>
            <a:xfrm>
              <a:off x="462249" y="502841"/>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0" name="Oval"/>
            <p:cNvSpPr/>
            <p:nvPr/>
          </p:nvSpPr>
          <p:spPr>
            <a:xfrm>
              <a:off x="529355" y="581077"/>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1" name="Oval"/>
            <p:cNvSpPr/>
            <p:nvPr/>
          </p:nvSpPr>
          <p:spPr>
            <a:xfrm>
              <a:off x="596460" y="659312"/>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2" name="Oval"/>
            <p:cNvSpPr/>
            <p:nvPr/>
          </p:nvSpPr>
          <p:spPr>
            <a:xfrm>
              <a:off x="663566" y="73754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3" name="Oval"/>
            <p:cNvSpPr/>
            <p:nvPr/>
          </p:nvSpPr>
          <p:spPr>
            <a:xfrm>
              <a:off x="730672" y="815784"/>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4" name="Oval"/>
            <p:cNvSpPr/>
            <p:nvPr/>
          </p:nvSpPr>
          <p:spPr>
            <a:xfrm>
              <a:off x="797777" y="894019"/>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5" name="Oval"/>
            <p:cNvSpPr/>
            <p:nvPr/>
          </p:nvSpPr>
          <p:spPr>
            <a:xfrm>
              <a:off x="84018" y="268134"/>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6" name="Oval"/>
            <p:cNvSpPr/>
            <p:nvPr/>
          </p:nvSpPr>
          <p:spPr>
            <a:xfrm>
              <a:off x="151124" y="346370"/>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7" name="Oval"/>
            <p:cNvSpPr/>
            <p:nvPr/>
          </p:nvSpPr>
          <p:spPr>
            <a:xfrm>
              <a:off x="218229" y="424606"/>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8" name="Oval"/>
            <p:cNvSpPr/>
            <p:nvPr/>
          </p:nvSpPr>
          <p:spPr>
            <a:xfrm>
              <a:off x="285335" y="502841"/>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49" name="Oval"/>
            <p:cNvSpPr/>
            <p:nvPr/>
          </p:nvSpPr>
          <p:spPr>
            <a:xfrm>
              <a:off x="352440" y="581077"/>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0" name="Oval"/>
            <p:cNvSpPr/>
            <p:nvPr/>
          </p:nvSpPr>
          <p:spPr>
            <a:xfrm>
              <a:off x="419546" y="659313"/>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1" name="Oval"/>
            <p:cNvSpPr/>
            <p:nvPr/>
          </p:nvSpPr>
          <p:spPr>
            <a:xfrm>
              <a:off x="486651" y="73754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2" name="Oval"/>
            <p:cNvSpPr/>
            <p:nvPr/>
          </p:nvSpPr>
          <p:spPr>
            <a:xfrm>
              <a:off x="553757" y="81578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3" name="Oval"/>
            <p:cNvSpPr/>
            <p:nvPr/>
          </p:nvSpPr>
          <p:spPr>
            <a:xfrm>
              <a:off x="620862" y="894020"/>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4" name="Oval"/>
            <p:cNvSpPr/>
            <p:nvPr/>
          </p:nvSpPr>
          <p:spPr>
            <a:xfrm>
              <a:off x="687967" y="972255"/>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5" name="Oval"/>
            <p:cNvSpPr/>
            <p:nvPr/>
          </p:nvSpPr>
          <p:spPr>
            <a:xfrm>
              <a:off x="755073" y="1050491"/>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6" name="Oval"/>
            <p:cNvSpPr/>
            <p:nvPr/>
          </p:nvSpPr>
          <p:spPr>
            <a:xfrm>
              <a:off x="55177" y="418915"/>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7" name="Oval"/>
            <p:cNvSpPr/>
            <p:nvPr/>
          </p:nvSpPr>
          <p:spPr>
            <a:xfrm>
              <a:off x="122283" y="497151"/>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8" name="Oval"/>
            <p:cNvSpPr/>
            <p:nvPr/>
          </p:nvSpPr>
          <p:spPr>
            <a:xfrm>
              <a:off x="189388" y="575387"/>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59" name="Oval"/>
            <p:cNvSpPr/>
            <p:nvPr/>
          </p:nvSpPr>
          <p:spPr>
            <a:xfrm>
              <a:off x="256494" y="653622"/>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0" name="Oval"/>
            <p:cNvSpPr/>
            <p:nvPr/>
          </p:nvSpPr>
          <p:spPr>
            <a:xfrm>
              <a:off x="323599" y="73185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1" name="Oval"/>
            <p:cNvSpPr/>
            <p:nvPr/>
          </p:nvSpPr>
          <p:spPr>
            <a:xfrm>
              <a:off x="390705" y="810094"/>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2" name="Oval"/>
            <p:cNvSpPr/>
            <p:nvPr/>
          </p:nvSpPr>
          <p:spPr>
            <a:xfrm>
              <a:off x="457810" y="888329"/>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3" name="Oval"/>
            <p:cNvSpPr/>
            <p:nvPr/>
          </p:nvSpPr>
          <p:spPr>
            <a:xfrm>
              <a:off x="524916" y="96656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4" name="Oval"/>
            <p:cNvSpPr/>
            <p:nvPr/>
          </p:nvSpPr>
          <p:spPr>
            <a:xfrm>
              <a:off x="592021" y="1044801"/>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5" name="Oval"/>
            <p:cNvSpPr/>
            <p:nvPr/>
          </p:nvSpPr>
          <p:spPr>
            <a:xfrm>
              <a:off x="659126" y="1123036"/>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6" name="Oval"/>
            <p:cNvSpPr/>
            <p:nvPr/>
          </p:nvSpPr>
          <p:spPr>
            <a:xfrm>
              <a:off x="38265" y="565443"/>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7" name="Oval"/>
            <p:cNvSpPr/>
            <p:nvPr/>
          </p:nvSpPr>
          <p:spPr>
            <a:xfrm>
              <a:off x="105370" y="64367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8" name="Oval"/>
            <p:cNvSpPr/>
            <p:nvPr/>
          </p:nvSpPr>
          <p:spPr>
            <a:xfrm>
              <a:off x="172476" y="721914"/>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69" name="Oval"/>
            <p:cNvSpPr/>
            <p:nvPr/>
          </p:nvSpPr>
          <p:spPr>
            <a:xfrm>
              <a:off x="239581" y="800150"/>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0" name="Oval"/>
            <p:cNvSpPr/>
            <p:nvPr/>
          </p:nvSpPr>
          <p:spPr>
            <a:xfrm>
              <a:off x="306687" y="878386"/>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1" name="Oval"/>
            <p:cNvSpPr/>
            <p:nvPr/>
          </p:nvSpPr>
          <p:spPr>
            <a:xfrm>
              <a:off x="373792" y="956621"/>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2" name="Oval"/>
            <p:cNvSpPr/>
            <p:nvPr/>
          </p:nvSpPr>
          <p:spPr>
            <a:xfrm>
              <a:off x="440898" y="1034857"/>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3" name="Oval"/>
            <p:cNvSpPr/>
            <p:nvPr/>
          </p:nvSpPr>
          <p:spPr>
            <a:xfrm>
              <a:off x="508003" y="1113093"/>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4" name="Oval"/>
            <p:cNvSpPr/>
            <p:nvPr/>
          </p:nvSpPr>
          <p:spPr>
            <a:xfrm>
              <a:off x="42977" y="715862"/>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5" name="Oval"/>
            <p:cNvSpPr/>
            <p:nvPr/>
          </p:nvSpPr>
          <p:spPr>
            <a:xfrm>
              <a:off x="110082" y="794098"/>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6" name="Oval"/>
            <p:cNvSpPr/>
            <p:nvPr/>
          </p:nvSpPr>
          <p:spPr>
            <a:xfrm>
              <a:off x="177188" y="872334"/>
              <a:ext cx="57682"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7" name="Oval"/>
            <p:cNvSpPr/>
            <p:nvPr/>
          </p:nvSpPr>
          <p:spPr>
            <a:xfrm>
              <a:off x="244293" y="950569"/>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8" name="Oval"/>
            <p:cNvSpPr/>
            <p:nvPr/>
          </p:nvSpPr>
          <p:spPr>
            <a:xfrm>
              <a:off x="311399" y="1028805"/>
              <a:ext cx="57682"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79" name="Oval"/>
            <p:cNvSpPr/>
            <p:nvPr/>
          </p:nvSpPr>
          <p:spPr>
            <a:xfrm>
              <a:off x="378504" y="1107041"/>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0" name="Oval"/>
            <p:cNvSpPr/>
            <p:nvPr/>
          </p:nvSpPr>
          <p:spPr>
            <a:xfrm>
              <a:off x="110082" y="938828"/>
              <a:ext cx="57683" cy="8961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1" name="Oval"/>
            <p:cNvSpPr/>
            <p:nvPr/>
          </p:nvSpPr>
          <p:spPr>
            <a:xfrm>
              <a:off x="189388" y="1017594"/>
              <a:ext cx="57683" cy="8961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grpSp>
        <p:nvGrpSpPr>
          <p:cNvPr id="560" name="Group"/>
          <p:cNvGrpSpPr/>
          <p:nvPr/>
        </p:nvGrpSpPr>
        <p:grpSpPr>
          <a:xfrm>
            <a:off x="17714425" y="7232574"/>
            <a:ext cx="1308881" cy="1615902"/>
            <a:chOff x="0" y="0"/>
            <a:chExt cx="1308880" cy="1615901"/>
          </a:xfrm>
        </p:grpSpPr>
        <p:sp>
          <p:nvSpPr>
            <p:cNvPr id="483" name="Oval"/>
            <p:cNvSpPr/>
            <p:nvPr/>
          </p:nvSpPr>
          <p:spPr>
            <a:xfrm>
              <a:off x="0" y="-1"/>
              <a:ext cx="1308881" cy="1615903"/>
            </a:xfrm>
            <a:prstGeom prst="ellipse">
              <a:avLst/>
            </a:prstGeom>
            <a:solidFill>
              <a:schemeClr val="accent1"/>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4" name="Oval"/>
            <p:cNvSpPr/>
            <p:nvPr/>
          </p:nvSpPr>
          <p:spPr>
            <a:xfrm>
              <a:off x="499552" y="43107"/>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5" name="Oval"/>
            <p:cNvSpPr/>
            <p:nvPr/>
          </p:nvSpPr>
          <p:spPr>
            <a:xfrm>
              <a:off x="584388" y="143997"/>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6" name="Oval"/>
            <p:cNvSpPr/>
            <p:nvPr/>
          </p:nvSpPr>
          <p:spPr>
            <a:xfrm>
              <a:off x="669225" y="244888"/>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7" name="Oval"/>
            <p:cNvSpPr/>
            <p:nvPr/>
          </p:nvSpPr>
          <p:spPr>
            <a:xfrm>
              <a:off x="754061" y="345779"/>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8" name="Oval"/>
            <p:cNvSpPr/>
            <p:nvPr/>
          </p:nvSpPr>
          <p:spPr>
            <a:xfrm>
              <a:off x="838899" y="446669"/>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89" name="Oval"/>
            <p:cNvSpPr/>
            <p:nvPr/>
          </p:nvSpPr>
          <p:spPr>
            <a:xfrm>
              <a:off x="923735" y="547560"/>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0" name="Oval"/>
            <p:cNvSpPr/>
            <p:nvPr/>
          </p:nvSpPr>
          <p:spPr>
            <a:xfrm>
              <a:off x="1008572" y="648451"/>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1" name="Oval"/>
            <p:cNvSpPr/>
            <p:nvPr/>
          </p:nvSpPr>
          <p:spPr>
            <a:xfrm>
              <a:off x="1093408" y="749342"/>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2" name="Oval"/>
            <p:cNvSpPr/>
            <p:nvPr/>
          </p:nvSpPr>
          <p:spPr>
            <a:xfrm>
              <a:off x="1178245" y="850232"/>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3" name="Oval"/>
            <p:cNvSpPr/>
            <p:nvPr/>
          </p:nvSpPr>
          <p:spPr>
            <a:xfrm>
              <a:off x="669225" y="43107"/>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4" name="Oval"/>
            <p:cNvSpPr/>
            <p:nvPr/>
          </p:nvSpPr>
          <p:spPr>
            <a:xfrm>
              <a:off x="754061" y="143997"/>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5" name="Oval"/>
            <p:cNvSpPr/>
            <p:nvPr/>
          </p:nvSpPr>
          <p:spPr>
            <a:xfrm>
              <a:off x="838899" y="244888"/>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6" name="Oval"/>
            <p:cNvSpPr/>
            <p:nvPr/>
          </p:nvSpPr>
          <p:spPr>
            <a:xfrm>
              <a:off x="923735" y="345779"/>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7" name="Oval"/>
            <p:cNvSpPr/>
            <p:nvPr/>
          </p:nvSpPr>
          <p:spPr>
            <a:xfrm>
              <a:off x="1008572" y="446669"/>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8" name="Oval"/>
            <p:cNvSpPr/>
            <p:nvPr/>
          </p:nvSpPr>
          <p:spPr>
            <a:xfrm>
              <a:off x="1093408" y="547560"/>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499" name="Oval"/>
            <p:cNvSpPr/>
            <p:nvPr/>
          </p:nvSpPr>
          <p:spPr>
            <a:xfrm>
              <a:off x="1178245" y="648451"/>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0" name="Oval"/>
            <p:cNvSpPr/>
            <p:nvPr/>
          </p:nvSpPr>
          <p:spPr>
            <a:xfrm>
              <a:off x="923735" y="143997"/>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1" name="Oval"/>
            <p:cNvSpPr/>
            <p:nvPr/>
          </p:nvSpPr>
          <p:spPr>
            <a:xfrm>
              <a:off x="1008572" y="244888"/>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2" name="Oval"/>
            <p:cNvSpPr/>
            <p:nvPr/>
          </p:nvSpPr>
          <p:spPr>
            <a:xfrm>
              <a:off x="1093408" y="345779"/>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3" name="Oval"/>
            <p:cNvSpPr/>
            <p:nvPr/>
          </p:nvSpPr>
          <p:spPr>
            <a:xfrm>
              <a:off x="387722" y="143997"/>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4" name="Oval"/>
            <p:cNvSpPr/>
            <p:nvPr/>
          </p:nvSpPr>
          <p:spPr>
            <a:xfrm>
              <a:off x="472558" y="244888"/>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5" name="Oval"/>
            <p:cNvSpPr/>
            <p:nvPr/>
          </p:nvSpPr>
          <p:spPr>
            <a:xfrm>
              <a:off x="557395" y="345779"/>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6" name="Oval"/>
            <p:cNvSpPr/>
            <p:nvPr/>
          </p:nvSpPr>
          <p:spPr>
            <a:xfrm>
              <a:off x="642231" y="446669"/>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7" name="Oval"/>
            <p:cNvSpPr/>
            <p:nvPr/>
          </p:nvSpPr>
          <p:spPr>
            <a:xfrm>
              <a:off x="727068" y="547560"/>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8" name="Oval"/>
            <p:cNvSpPr/>
            <p:nvPr/>
          </p:nvSpPr>
          <p:spPr>
            <a:xfrm>
              <a:off x="811905" y="648451"/>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09" name="Oval"/>
            <p:cNvSpPr/>
            <p:nvPr/>
          </p:nvSpPr>
          <p:spPr>
            <a:xfrm>
              <a:off x="896741" y="749342"/>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0" name="Oval"/>
            <p:cNvSpPr/>
            <p:nvPr/>
          </p:nvSpPr>
          <p:spPr>
            <a:xfrm>
              <a:off x="981578" y="850232"/>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1" name="Oval"/>
            <p:cNvSpPr/>
            <p:nvPr/>
          </p:nvSpPr>
          <p:spPr>
            <a:xfrm>
              <a:off x="1066414" y="951123"/>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2" name="Oval"/>
            <p:cNvSpPr/>
            <p:nvPr/>
          </p:nvSpPr>
          <p:spPr>
            <a:xfrm>
              <a:off x="1151251" y="1052013"/>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3" name="Oval"/>
            <p:cNvSpPr/>
            <p:nvPr/>
          </p:nvSpPr>
          <p:spPr>
            <a:xfrm>
              <a:off x="245042" y="244888"/>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4" name="Oval"/>
            <p:cNvSpPr/>
            <p:nvPr/>
          </p:nvSpPr>
          <p:spPr>
            <a:xfrm>
              <a:off x="329878" y="345779"/>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5" name="Oval"/>
            <p:cNvSpPr/>
            <p:nvPr/>
          </p:nvSpPr>
          <p:spPr>
            <a:xfrm>
              <a:off x="414715" y="446669"/>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6" name="Oval"/>
            <p:cNvSpPr/>
            <p:nvPr/>
          </p:nvSpPr>
          <p:spPr>
            <a:xfrm>
              <a:off x="499552" y="547560"/>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7" name="Oval"/>
            <p:cNvSpPr/>
            <p:nvPr/>
          </p:nvSpPr>
          <p:spPr>
            <a:xfrm>
              <a:off x="584388" y="648451"/>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8" name="Oval"/>
            <p:cNvSpPr/>
            <p:nvPr/>
          </p:nvSpPr>
          <p:spPr>
            <a:xfrm>
              <a:off x="669225" y="749342"/>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19" name="Oval"/>
            <p:cNvSpPr/>
            <p:nvPr/>
          </p:nvSpPr>
          <p:spPr>
            <a:xfrm>
              <a:off x="754061" y="850232"/>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0" name="Oval"/>
            <p:cNvSpPr/>
            <p:nvPr/>
          </p:nvSpPr>
          <p:spPr>
            <a:xfrm>
              <a:off x="838899" y="951123"/>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1" name="Oval"/>
            <p:cNvSpPr/>
            <p:nvPr/>
          </p:nvSpPr>
          <p:spPr>
            <a:xfrm>
              <a:off x="923735" y="1052013"/>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2" name="Oval"/>
            <p:cNvSpPr/>
            <p:nvPr/>
          </p:nvSpPr>
          <p:spPr>
            <a:xfrm>
              <a:off x="1008572" y="1152904"/>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3" name="Oval"/>
            <p:cNvSpPr/>
            <p:nvPr/>
          </p:nvSpPr>
          <p:spPr>
            <a:xfrm>
              <a:off x="106218" y="345779"/>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4" name="Oval"/>
            <p:cNvSpPr/>
            <p:nvPr/>
          </p:nvSpPr>
          <p:spPr>
            <a:xfrm>
              <a:off x="191055" y="446670"/>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5" name="Oval"/>
            <p:cNvSpPr/>
            <p:nvPr/>
          </p:nvSpPr>
          <p:spPr>
            <a:xfrm>
              <a:off x="275891" y="547561"/>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6" name="Oval"/>
            <p:cNvSpPr/>
            <p:nvPr/>
          </p:nvSpPr>
          <p:spPr>
            <a:xfrm>
              <a:off x="360728" y="648451"/>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7" name="Oval"/>
            <p:cNvSpPr/>
            <p:nvPr/>
          </p:nvSpPr>
          <p:spPr>
            <a:xfrm>
              <a:off x="445565" y="749342"/>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8" name="Oval"/>
            <p:cNvSpPr/>
            <p:nvPr/>
          </p:nvSpPr>
          <p:spPr>
            <a:xfrm>
              <a:off x="530401" y="850233"/>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29" name="Oval"/>
            <p:cNvSpPr/>
            <p:nvPr/>
          </p:nvSpPr>
          <p:spPr>
            <a:xfrm>
              <a:off x="615238" y="951124"/>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0" name="Oval"/>
            <p:cNvSpPr/>
            <p:nvPr/>
          </p:nvSpPr>
          <p:spPr>
            <a:xfrm>
              <a:off x="700074" y="1052014"/>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1" name="Oval"/>
            <p:cNvSpPr/>
            <p:nvPr/>
          </p:nvSpPr>
          <p:spPr>
            <a:xfrm>
              <a:off x="784911" y="1152905"/>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2" name="Oval"/>
            <p:cNvSpPr/>
            <p:nvPr/>
          </p:nvSpPr>
          <p:spPr>
            <a:xfrm>
              <a:off x="869747" y="1253796"/>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3" name="Oval"/>
            <p:cNvSpPr/>
            <p:nvPr/>
          </p:nvSpPr>
          <p:spPr>
            <a:xfrm>
              <a:off x="954584" y="1354686"/>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4" name="Oval"/>
            <p:cNvSpPr/>
            <p:nvPr/>
          </p:nvSpPr>
          <p:spPr>
            <a:xfrm>
              <a:off x="69757" y="540222"/>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5" name="Oval"/>
            <p:cNvSpPr/>
            <p:nvPr/>
          </p:nvSpPr>
          <p:spPr>
            <a:xfrm>
              <a:off x="154593" y="641113"/>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6" name="Oval"/>
            <p:cNvSpPr/>
            <p:nvPr/>
          </p:nvSpPr>
          <p:spPr>
            <a:xfrm>
              <a:off x="239430" y="742004"/>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7" name="Oval"/>
            <p:cNvSpPr/>
            <p:nvPr/>
          </p:nvSpPr>
          <p:spPr>
            <a:xfrm>
              <a:off x="324267" y="842894"/>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8" name="Oval"/>
            <p:cNvSpPr/>
            <p:nvPr/>
          </p:nvSpPr>
          <p:spPr>
            <a:xfrm>
              <a:off x="409103" y="943785"/>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39" name="Oval"/>
            <p:cNvSpPr/>
            <p:nvPr/>
          </p:nvSpPr>
          <p:spPr>
            <a:xfrm>
              <a:off x="493940" y="1044676"/>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0" name="Oval"/>
            <p:cNvSpPr/>
            <p:nvPr/>
          </p:nvSpPr>
          <p:spPr>
            <a:xfrm>
              <a:off x="578776" y="1145567"/>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1" name="Oval"/>
            <p:cNvSpPr/>
            <p:nvPr/>
          </p:nvSpPr>
          <p:spPr>
            <a:xfrm>
              <a:off x="663613" y="1246457"/>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2" name="Oval"/>
            <p:cNvSpPr/>
            <p:nvPr/>
          </p:nvSpPr>
          <p:spPr>
            <a:xfrm>
              <a:off x="748450" y="1347348"/>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3" name="Oval"/>
            <p:cNvSpPr/>
            <p:nvPr/>
          </p:nvSpPr>
          <p:spPr>
            <a:xfrm>
              <a:off x="833286" y="1448239"/>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4" name="Oval"/>
            <p:cNvSpPr/>
            <p:nvPr/>
          </p:nvSpPr>
          <p:spPr>
            <a:xfrm>
              <a:off x="48376" y="729181"/>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5" name="Oval"/>
            <p:cNvSpPr/>
            <p:nvPr/>
          </p:nvSpPr>
          <p:spPr>
            <a:xfrm>
              <a:off x="133212" y="830071"/>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6" name="Oval"/>
            <p:cNvSpPr/>
            <p:nvPr/>
          </p:nvSpPr>
          <p:spPr>
            <a:xfrm>
              <a:off x="218049" y="930962"/>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7" name="Oval"/>
            <p:cNvSpPr/>
            <p:nvPr/>
          </p:nvSpPr>
          <p:spPr>
            <a:xfrm>
              <a:off x="302885" y="1031853"/>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8" name="Oval"/>
            <p:cNvSpPr/>
            <p:nvPr/>
          </p:nvSpPr>
          <p:spPr>
            <a:xfrm>
              <a:off x="387722" y="1132744"/>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49" name="Oval"/>
            <p:cNvSpPr/>
            <p:nvPr/>
          </p:nvSpPr>
          <p:spPr>
            <a:xfrm>
              <a:off x="472559" y="1233634"/>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0" name="Oval"/>
            <p:cNvSpPr/>
            <p:nvPr/>
          </p:nvSpPr>
          <p:spPr>
            <a:xfrm>
              <a:off x="557395" y="1334525"/>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1" name="Oval"/>
            <p:cNvSpPr/>
            <p:nvPr/>
          </p:nvSpPr>
          <p:spPr>
            <a:xfrm>
              <a:off x="642232" y="1435416"/>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2" name="Oval"/>
            <p:cNvSpPr/>
            <p:nvPr/>
          </p:nvSpPr>
          <p:spPr>
            <a:xfrm>
              <a:off x="54332" y="923157"/>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3" name="Oval"/>
            <p:cNvSpPr/>
            <p:nvPr/>
          </p:nvSpPr>
          <p:spPr>
            <a:xfrm>
              <a:off x="139169" y="1024048"/>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4" name="Oval"/>
            <p:cNvSpPr/>
            <p:nvPr/>
          </p:nvSpPr>
          <p:spPr>
            <a:xfrm>
              <a:off x="224006" y="1124939"/>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5" name="Oval"/>
            <p:cNvSpPr/>
            <p:nvPr/>
          </p:nvSpPr>
          <p:spPr>
            <a:xfrm>
              <a:off x="308842" y="1225830"/>
              <a:ext cx="72924"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6" name="Oval"/>
            <p:cNvSpPr/>
            <p:nvPr/>
          </p:nvSpPr>
          <p:spPr>
            <a:xfrm>
              <a:off x="393679" y="1326720"/>
              <a:ext cx="72923"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7" name="Oval"/>
            <p:cNvSpPr/>
            <p:nvPr/>
          </p:nvSpPr>
          <p:spPr>
            <a:xfrm>
              <a:off x="478515" y="1427611"/>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8" name="Oval"/>
            <p:cNvSpPr/>
            <p:nvPr/>
          </p:nvSpPr>
          <p:spPr>
            <a:xfrm>
              <a:off x="139169" y="1210688"/>
              <a:ext cx="72924" cy="115569"/>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559" name="Oval"/>
            <p:cNvSpPr/>
            <p:nvPr/>
          </p:nvSpPr>
          <p:spPr>
            <a:xfrm>
              <a:off x="239430" y="1312263"/>
              <a:ext cx="72923" cy="115568"/>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561" name="Line"/>
          <p:cNvSpPr/>
          <p:nvPr/>
        </p:nvSpPr>
        <p:spPr>
          <a:xfrm flipV="1">
            <a:off x="14273622" y="8677627"/>
            <a:ext cx="652213" cy="123794"/>
          </a:xfrm>
          <a:prstGeom prst="line">
            <a:avLst/>
          </a:prstGeom>
          <a:ln w="25400">
            <a:solidFill>
              <a:srgbClr val="000000"/>
            </a:solidFill>
            <a:prstDash val="sysDot"/>
            <a:miter lim="400000"/>
            <a:tailEnd type="triangle"/>
          </a:ln>
        </p:spPr>
        <p:txBody>
          <a:bodyPr lIns="150018" tIns="150018" rIns="150018" bIns="150018" anchor="ctr"/>
          <a:lstStyle/>
          <a:p>
            <a:pPr algn="l">
              <a:defRPr b="0" sz="5000">
                <a:solidFill>
                  <a:srgbClr val="173B69"/>
                </a:solidFill>
              </a:defRPr>
            </a:pPr>
          </a:p>
        </p:txBody>
      </p:sp>
      <p:sp>
        <p:nvSpPr>
          <p:cNvPr id="562" name="Line"/>
          <p:cNvSpPr/>
          <p:nvPr/>
        </p:nvSpPr>
        <p:spPr>
          <a:xfrm flipV="1">
            <a:off x="16667112" y="8340346"/>
            <a:ext cx="739192" cy="98701"/>
          </a:xfrm>
          <a:prstGeom prst="line">
            <a:avLst/>
          </a:prstGeom>
          <a:ln w="25400">
            <a:solidFill>
              <a:srgbClr val="000000"/>
            </a:solidFill>
            <a:prstDash val="sysDot"/>
            <a:miter lim="400000"/>
            <a:tailEnd type="triangle"/>
          </a:ln>
        </p:spPr>
        <p:txBody>
          <a:bodyPr lIns="150018" tIns="150018" rIns="150018" bIns="150018" anchor="ctr"/>
          <a:lstStyle/>
          <a:p>
            <a:pPr algn="l">
              <a:defRPr b="0" sz="5000">
                <a:solidFill>
                  <a:srgbClr val="173B69"/>
                </a:solidFill>
              </a:defRPr>
            </a:pPr>
          </a:p>
        </p:txBody>
      </p:sp>
      <p:sp>
        <p:nvSpPr>
          <p:cNvPr id="563" name="Line"/>
          <p:cNvSpPr/>
          <p:nvPr/>
        </p:nvSpPr>
        <p:spPr>
          <a:xfrm flipV="1">
            <a:off x="19404900" y="7680439"/>
            <a:ext cx="652212" cy="123795"/>
          </a:xfrm>
          <a:prstGeom prst="line">
            <a:avLst/>
          </a:prstGeom>
          <a:ln w="25400">
            <a:solidFill>
              <a:srgbClr val="000000"/>
            </a:solidFill>
            <a:prstDash val="sysDot"/>
            <a:miter lim="400000"/>
            <a:tailEnd type="triangle"/>
          </a:ln>
        </p:spPr>
        <p:txBody>
          <a:bodyPr lIns="150018" tIns="150018" rIns="150018" bIns="150018" anchor="ctr"/>
          <a:lstStyle/>
          <a:p>
            <a:pPr algn="l">
              <a:defRPr b="0" sz="5000">
                <a:solidFill>
                  <a:srgbClr val="173B69"/>
                </a:solidFill>
              </a:defRPr>
            </a:pPr>
          </a:p>
        </p:txBody>
      </p:sp>
      <p:grpSp>
        <p:nvGrpSpPr>
          <p:cNvPr id="570" name="Group"/>
          <p:cNvGrpSpPr/>
          <p:nvPr/>
        </p:nvGrpSpPr>
        <p:grpSpPr>
          <a:xfrm>
            <a:off x="28081991" y="23019484"/>
            <a:ext cx="7716250" cy="7718041"/>
            <a:chOff x="0" y="0"/>
            <a:chExt cx="7716249" cy="7718039"/>
          </a:xfrm>
        </p:grpSpPr>
        <p:grpSp>
          <p:nvGrpSpPr>
            <p:cNvPr id="568" name="Group"/>
            <p:cNvGrpSpPr/>
            <p:nvPr/>
          </p:nvGrpSpPr>
          <p:grpSpPr>
            <a:xfrm>
              <a:off x="0" y="1790"/>
              <a:ext cx="7716250" cy="7716250"/>
              <a:chOff x="0" y="0"/>
              <a:chExt cx="7716249" cy="7716249"/>
            </a:xfrm>
          </p:grpSpPr>
          <p:pic>
            <p:nvPicPr>
              <p:cNvPr id="564" name="lineage.cluster.plt.pdf" descr="lineage.cluster.plt.pdf"/>
              <p:cNvPicPr>
                <a:picLocks noChangeAspect="1"/>
              </p:cNvPicPr>
              <p:nvPr/>
            </p:nvPicPr>
            <p:blipFill>
              <a:blip r:embed="rId9">
                <a:extLst/>
              </a:blip>
              <a:stretch>
                <a:fillRect/>
              </a:stretch>
            </p:blipFill>
            <p:spPr>
              <a:xfrm>
                <a:off x="0" y="0"/>
                <a:ext cx="7716250" cy="7716250"/>
              </a:xfrm>
              <a:prstGeom prst="rect">
                <a:avLst/>
              </a:prstGeom>
              <a:ln w="25400" cap="flat">
                <a:noFill/>
                <a:miter lim="400000"/>
              </a:ln>
              <a:effectLst/>
            </p:spPr>
          </p:pic>
          <p:sp>
            <p:nvSpPr>
              <p:cNvPr id="565" name="CRABP2, VIM, MIXL1"/>
              <p:cNvSpPr txBox="1"/>
              <p:nvPr/>
            </p:nvSpPr>
            <p:spPr>
              <a:xfrm>
                <a:off x="2231094" y="1365587"/>
                <a:ext cx="3293915"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D55740"/>
                    </a:solidFill>
                  </a:defRPr>
                </a:lvl1pPr>
              </a:lstStyle>
              <a:p>
                <a:pPr/>
                <a:r>
                  <a:t>CRABP2, VIM, MIXL1</a:t>
                </a:r>
              </a:p>
            </p:txBody>
          </p:sp>
          <p:sp>
            <p:nvSpPr>
              <p:cNvPr id="566" name="OCT4"/>
              <p:cNvSpPr txBox="1"/>
              <p:nvPr/>
            </p:nvSpPr>
            <p:spPr>
              <a:xfrm>
                <a:off x="2231094" y="1997695"/>
                <a:ext cx="1125638"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6CB9D2"/>
                    </a:solidFill>
                  </a:defRPr>
                </a:lvl1pPr>
              </a:lstStyle>
              <a:p>
                <a:pPr/>
                <a:r>
                  <a:t>OCT4</a:t>
                </a:r>
              </a:p>
            </p:txBody>
          </p:sp>
          <p:sp>
            <p:nvSpPr>
              <p:cNvPr id="567" name="COL2A1"/>
              <p:cNvSpPr txBox="1"/>
              <p:nvPr/>
            </p:nvSpPr>
            <p:spPr>
              <a:xfrm>
                <a:off x="2231094" y="2590541"/>
                <a:ext cx="1481784"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479D88"/>
                    </a:solidFill>
                  </a:defRPr>
                </a:lvl1pPr>
              </a:lstStyle>
              <a:p>
                <a:pPr/>
                <a:r>
                  <a:t>COL2A1</a:t>
                </a:r>
              </a:p>
            </p:txBody>
          </p:sp>
        </p:grpSp>
        <p:sp>
          <p:nvSpPr>
            <p:cNvPr id="569" name="Rectangle"/>
            <p:cNvSpPr/>
            <p:nvPr/>
          </p:nvSpPr>
          <p:spPr>
            <a:xfrm>
              <a:off x="6067666" y="0"/>
              <a:ext cx="52696" cy="647104"/>
            </a:xfrm>
            <a:prstGeom prst="rect">
              <a:avLst/>
            </a:prstGeom>
            <a:noFill/>
            <a:ln w="12700" cap="flat">
              <a:solidFill>
                <a:srgbClr val="000000"/>
              </a:solidFill>
              <a:prstDash val="solid"/>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571" name="Context"/>
          <p:cNvSpPr/>
          <p:nvPr/>
        </p:nvSpPr>
        <p:spPr>
          <a:xfrm>
            <a:off x="352156" y="9528575"/>
            <a:ext cx="3222193" cy="1089463"/>
          </a:xfrm>
          <a:prstGeom prst="rect">
            <a:avLst/>
          </a:prstGeom>
          <a:solidFill>
            <a:srgbClr val="FFFFFF"/>
          </a:solidFill>
          <a:ln w="25400">
            <a:miter lim="400000"/>
          </a:ln>
          <a:extLst>
            <a:ext uri="{C572A759-6A51-4108-AA02-DFA0A04FC94B}">
              <ma14:wrappingTextBoxFlag xmlns:ma14="http://schemas.microsoft.com/office/mac/drawingml/2011/main" val="1"/>
            </a:ext>
          </a:extLst>
        </p:spPr>
        <p:txBody>
          <a:bodyPr lIns="150018" tIns="150018" rIns="150018" bIns="150018" anchor="ctr"/>
          <a:lstStyle>
            <a:lvl1pPr algn="l">
              <a:defRPr sz="5000">
                <a:solidFill>
                  <a:srgbClr val="173B69"/>
                </a:solidFill>
              </a:defRPr>
            </a:lvl1pPr>
          </a:lstStyle>
          <a:p>
            <a:pPr/>
            <a:r>
              <a:t>Context</a:t>
            </a:r>
          </a:p>
        </p:txBody>
      </p:sp>
      <p:sp>
        <p:nvSpPr>
          <p:cNvPr id="572" name="Long non-coding RNA (lncRNA) and Transposable Elements (TEs) in Human embryonic stem cells"/>
          <p:cNvSpPr txBox="1"/>
          <p:nvPr/>
        </p:nvSpPr>
        <p:spPr>
          <a:xfrm>
            <a:off x="461993" y="10499132"/>
            <a:ext cx="21208543" cy="79349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defRPr>
                <a:solidFill>
                  <a:srgbClr val="5E5F5F"/>
                </a:solidFill>
              </a:defRPr>
            </a:lvl1pPr>
          </a:lstStyle>
          <a:p>
            <a:pPr/>
            <a:r>
              <a:t>Long non-coding RNA (lncRNA) and Transposable Elements (TEs) in Human embryonic stem cells</a:t>
            </a:r>
          </a:p>
        </p:txBody>
      </p:sp>
      <p:sp>
        <p:nvSpPr>
          <p:cNvPr id="573" name="- lncRNA are abundant throughout the human genome and many are poorly conserved. The typically hypo-methylated conditions of pluripotent stem cells induce vast expression of lncRNA, many of which remain un-characterized."/>
          <p:cNvSpPr txBox="1"/>
          <p:nvPr/>
        </p:nvSpPr>
        <p:spPr>
          <a:xfrm>
            <a:off x="1572198" y="11242722"/>
            <a:ext cx="34813377" cy="6456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lncRNA are abundant throughout the human genome and many are poorly conserved. The typically hypo-methylated conditions of pluripotent stem cells induce vast expression of lncRNA, many of which remain un-characterized.</a:t>
            </a:r>
          </a:p>
        </p:txBody>
      </p:sp>
      <p:grpSp>
        <p:nvGrpSpPr>
          <p:cNvPr id="576" name="Group"/>
          <p:cNvGrpSpPr/>
          <p:nvPr/>
        </p:nvGrpSpPr>
        <p:grpSpPr>
          <a:xfrm>
            <a:off x="543276" y="24974729"/>
            <a:ext cx="8529070" cy="5863872"/>
            <a:chOff x="0" y="0"/>
            <a:chExt cx="8529069" cy="5863870"/>
          </a:xfrm>
        </p:grpSpPr>
        <p:pic>
          <p:nvPicPr>
            <p:cNvPr id="574" name="lnc.read.len.dist.plt.pdf" descr="lnc.read.len.dist.plt.pdf"/>
            <p:cNvPicPr>
              <a:picLocks noChangeAspect="1"/>
            </p:cNvPicPr>
            <p:nvPr/>
          </p:nvPicPr>
          <p:blipFill>
            <a:blip r:embed="rId10">
              <a:extLst/>
            </a:blip>
            <a:stretch>
              <a:fillRect/>
            </a:stretch>
          </p:blipFill>
          <p:spPr>
            <a:xfrm>
              <a:off x="0" y="0"/>
              <a:ext cx="7818495" cy="5863871"/>
            </a:xfrm>
            <a:prstGeom prst="rect">
              <a:avLst/>
            </a:prstGeom>
            <a:ln w="25400" cap="flat">
              <a:noFill/>
              <a:miter lim="400000"/>
            </a:ln>
            <a:effectLst/>
          </p:spPr>
        </p:pic>
        <p:sp>
          <p:nvSpPr>
            <p:cNvPr id="575" name="Rectangle"/>
            <p:cNvSpPr/>
            <p:nvPr/>
          </p:nvSpPr>
          <p:spPr>
            <a:xfrm>
              <a:off x="1351828" y="114546"/>
              <a:ext cx="7177242" cy="167641"/>
            </a:xfrm>
            <a:prstGeom prst="rect">
              <a:avLst/>
            </a:prstGeom>
            <a:solidFill>
              <a:srgbClr val="FFFFFF"/>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577" name="Line"/>
          <p:cNvSpPr/>
          <p:nvPr/>
        </p:nvSpPr>
        <p:spPr>
          <a:xfrm flipH="1">
            <a:off x="19017153" y="13825666"/>
            <a:ext cx="1" cy="9466679"/>
          </a:xfrm>
          <a:prstGeom prst="line">
            <a:avLst/>
          </a:prstGeom>
          <a:ln w="6350">
            <a:solidFill>
              <a:srgbClr val="000000"/>
            </a:solidFill>
            <a:prstDash val="sysDot"/>
            <a:miter lim="400000"/>
          </a:ln>
        </p:spPr>
        <p:txBody>
          <a:bodyPr lIns="150018" tIns="150018" rIns="150018" bIns="150018" anchor="ctr"/>
          <a:lstStyle/>
          <a:p>
            <a:pPr algn="l">
              <a:defRPr b="0" sz="5000">
                <a:solidFill>
                  <a:srgbClr val="173B69"/>
                </a:solidFill>
              </a:defRPr>
            </a:pPr>
          </a:p>
        </p:txBody>
      </p:sp>
      <p:sp>
        <p:nvSpPr>
          <p:cNvPr id="578" name="Line"/>
          <p:cNvSpPr/>
          <p:nvPr/>
        </p:nvSpPr>
        <p:spPr>
          <a:xfrm>
            <a:off x="1362067" y="23299698"/>
            <a:ext cx="17651001" cy="1"/>
          </a:xfrm>
          <a:prstGeom prst="line">
            <a:avLst/>
          </a:prstGeom>
          <a:ln w="6350">
            <a:solidFill>
              <a:srgbClr val="000000"/>
            </a:solidFill>
            <a:prstDash val="sysDot"/>
            <a:miter lim="400000"/>
          </a:ln>
        </p:spPr>
        <p:txBody>
          <a:bodyPr lIns="150018" tIns="150018" rIns="150018" bIns="150018" anchor="ctr"/>
          <a:lstStyle/>
          <a:p>
            <a:pPr algn="l">
              <a:defRPr b="0" sz="5000">
                <a:solidFill>
                  <a:srgbClr val="173B69"/>
                </a:solidFill>
              </a:defRPr>
            </a:pPr>
          </a:p>
        </p:txBody>
      </p:sp>
      <p:sp>
        <p:nvSpPr>
          <p:cNvPr id="579" name="Line"/>
          <p:cNvSpPr/>
          <p:nvPr/>
        </p:nvSpPr>
        <p:spPr>
          <a:xfrm>
            <a:off x="18992214" y="23299698"/>
            <a:ext cx="7624760" cy="1"/>
          </a:xfrm>
          <a:prstGeom prst="line">
            <a:avLst/>
          </a:prstGeom>
          <a:ln w="6350">
            <a:solidFill>
              <a:srgbClr val="000000"/>
            </a:solidFill>
            <a:prstDash val="sysDot"/>
            <a:miter lim="400000"/>
          </a:ln>
        </p:spPr>
        <p:txBody>
          <a:bodyPr lIns="150018" tIns="150018" rIns="150018" bIns="150018" anchor="ctr"/>
          <a:lstStyle/>
          <a:p>
            <a:pPr algn="l">
              <a:defRPr b="0" sz="5000">
                <a:solidFill>
                  <a:srgbClr val="173B69"/>
                </a:solidFill>
              </a:defRPr>
            </a:pPr>
          </a:p>
        </p:txBody>
      </p:sp>
      <p:sp>
        <p:nvSpPr>
          <p:cNvPr id="580" name="Line"/>
          <p:cNvSpPr/>
          <p:nvPr/>
        </p:nvSpPr>
        <p:spPr>
          <a:xfrm>
            <a:off x="26622205" y="23286997"/>
            <a:ext cx="1" cy="7527746"/>
          </a:xfrm>
          <a:prstGeom prst="line">
            <a:avLst/>
          </a:prstGeom>
          <a:ln w="6350">
            <a:solidFill>
              <a:srgbClr val="000000"/>
            </a:solidFill>
            <a:prstDash val="sysDot"/>
            <a:miter lim="400000"/>
          </a:ln>
        </p:spPr>
        <p:txBody>
          <a:bodyPr lIns="150018" tIns="150018" rIns="150018" bIns="150018" anchor="ctr"/>
          <a:lstStyle/>
          <a:p>
            <a:pPr algn="l">
              <a:defRPr b="0" sz="5000">
                <a:solidFill>
                  <a:srgbClr val="173B69"/>
                </a:solidFill>
              </a:defRPr>
            </a:pPr>
          </a:p>
        </p:txBody>
      </p:sp>
      <p:grpSp>
        <p:nvGrpSpPr>
          <p:cNvPr id="599" name="Group"/>
          <p:cNvGrpSpPr/>
          <p:nvPr/>
        </p:nvGrpSpPr>
        <p:grpSpPr>
          <a:xfrm>
            <a:off x="19984060" y="16041862"/>
            <a:ext cx="17264994" cy="7116137"/>
            <a:chOff x="0" y="0"/>
            <a:chExt cx="17264992" cy="7116135"/>
          </a:xfrm>
        </p:grpSpPr>
        <p:grpSp>
          <p:nvGrpSpPr>
            <p:cNvPr id="592" name="Group"/>
            <p:cNvGrpSpPr/>
            <p:nvPr/>
          </p:nvGrpSpPr>
          <p:grpSpPr>
            <a:xfrm>
              <a:off x="0" y="0"/>
              <a:ext cx="8626459" cy="7116136"/>
              <a:chOff x="0" y="0"/>
              <a:chExt cx="8626458" cy="7116135"/>
            </a:xfrm>
          </p:grpSpPr>
          <p:pic>
            <p:nvPicPr>
              <p:cNvPr id="581" name="tsne.pdf" descr="tsne.pdf"/>
              <p:cNvPicPr>
                <a:picLocks noChangeAspect="1"/>
              </p:cNvPicPr>
              <p:nvPr/>
            </p:nvPicPr>
            <p:blipFill>
              <a:blip r:embed="rId11">
                <a:extLst/>
              </a:blip>
              <a:srcRect l="30634" t="29782" r="43303" b="38802"/>
              <a:stretch>
                <a:fillRect/>
              </a:stretch>
            </p:blipFill>
            <p:spPr>
              <a:xfrm>
                <a:off x="0" y="43329"/>
                <a:ext cx="4766364" cy="3590723"/>
              </a:xfrm>
              <a:prstGeom prst="rect">
                <a:avLst/>
              </a:prstGeom>
              <a:ln w="25400" cap="flat">
                <a:noFill/>
                <a:miter lim="400000"/>
              </a:ln>
              <a:effectLst/>
            </p:spPr>
          </p:pic>
          <p:grpSp>
            <p:nvGrpSpPr>
              <p:cNvPr id="584" name="Group"/>
              <p:cNvGrpSpPr/>
              <p:nvPr/>
            </p:nvGrpSpPr>
            <p:grpSpPr>
              <a:xfrm>
                <a:off x="332578" y="3648070"/>
                <a:ext cx="4101311" cy="3468066"/>
                <a:chOff x="0" y="0"/>
                <a:chExt cx="4101309" cy="3468065"/>
              </a:xfrm>
            </p:grpSpPr>
            <p:pic>
              <p:nvPicPr>
                <p:cNvPr id="582" name="kras.pdf" descr="kras.pdf"/>
                <p:cNvPicPr>
                  <a:picLocks noChangeAspect="1"/>
                </p:cNvPicPr>
                <p:nvPr/>
              </p:nvPicPr>
              <p:blipFill>
                <a:blip r:embed="rId12">
                  <a:extLst/>
                </a:blip>
                <a:srcRect l="32126" t="33160" r="45447" b="42240"/>
                <a:stretch>
                  <a:fillRect/>
                </a:stretch>
              </p:blipFill>
              <p:spPr>
                <a:xfrm>
                  <a:off x="0" y="0"/>
                  <a:ext cx="4101310" cy="2811656"/>
                </a:xfrm>
                <a:prstGeom prst="rect">
                  <a:avLst/>
                </a:prstGeom>
                <a:ln w="25400" cap="flat">
                  <a:noFill/>
                  <a:miter lim="400000"/>
                </a:ln>
                <a:effectLst/>
              </p:spPr>
            </p:pic>
            <p:sp>
              <p:nvSpPr>
                <p:cNvPr id="583" name="KRAS"/>
                <p:cNvSpPr txBox="1"/>
                <p:nvPr/>
              </p:nvSpPr>
              <p:spPr>
                <a:xfrm>
                  <a:off x="1125883" y="2822399"/>
                  <a:ext cx="1142753"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000000"/>
                      </a:solidFill>
                    </a:defRPr>
                  </a:lvl1pPr>
                </a:lstStyle>
                <a:p>
                  <a:pPr/>
                  <a:r>
                    <a:t>KRAS</a:t>
                  </a:r>
                </a:p>
              </p:txBody>
            </p:sp>
          </p:grpSp>
          <p:grpSp>
            <p:nvGrpSpPr>
              <p:cNvPr id="587" name="Group"/>
              <p:cNvGrpSpPr/>
              <p:nvPr/>
            </p:nvGrpSpPr>
            <p:grpSpPr>
              <a:xfrm>
                <a:off x="4290090" y="0"/>
                <a:ext cx="4336369" cy="3613344"/>
                <a:chOff x="0" y="0"/>
                <a:chExt cx="4336367" cy="3613343"/>
              </a:xfrm>
            </p:grpSpPr>
            <p:pic>
              <p:nvPicPr>
                <p:cNvPr id="585" name="oct4.pdf" descr="oct4.pdf"/>
                <p:cNvPicPr>
                  <a:picLocks noChangeAspect="1"/>
                </p:cNvPicPr>
                <p:nvPr/>
              </p:nvPicPr>
              <p:blipFill>
                <a:blip r:embed="rId13">
                  <a:extLst/>
                </a:blip>
                <a:srcRect l="31605" t="31412" r="44682" b="41189"/>
                <a:stretch>
                  <a:fillRect/>
                </a:stretch>
              </p:blipFill>
              <p:spPr>
                <a:xfrm>
                  <a:off x="0" y="0"/>
                  <a:ext cx="4336368" cy="3131559"/>
                </a:xfrm>
                <a:prstGeom prst="rect">
                  <a:avLst/>
                </a:prstGeom>
                <a:ln w="25400" cap="flat">
                  <a:noFill/>
                  <a:miter lim="400000"/>
                </a:ln>
                <a:effectLst/>
              </p:spPr>
            </p:pic>
            <p:sp>
              <p:nvSpPr>
                <p:cNvPr id="586" name="OCT4"/>
                <p:cNvSpPr txBox="1"/>
                <p:nvPr/>
              </p:nvSpPr>
              <p:spPr>
                <a:xfrm>
                  <a:off x="1613690" y="2967677"/>
                  <a:ext cx="1125638"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000000"/>
                      </a:solidFill>
                    </a:defRPr>
                  </a:lvl1pPr>
                </a:lstStyle>
                <a:p>
                  <a:pPr/>
                  <a:r>
                    <a:t>OCT4</a:t>
                  </a:r>
                </a:p>
              </p:txBody>
            </p:sp>
          </p:grpSp>
          <p:grpSp>
            <p:nvGrpSpPr>
              <p:cNvPr id="590" name="Group"/>
              <p:cNvGrpSpPr/>
              <p:nvPr/>
            </p:nvGrpSpPr>
            <p:grpSpPr>
              <a:xfrm>
                <a:off x="4398536" y="3637133"/>
                <a:ext cx="4119478" cy="3452090"/>
                <a:chOff x="0" y="0"/>
                <a:chExt cx="4119476" cy="3452089"/>
              </a:xfrm>
            </p:grpSpPr>
            <p:pic>
              <p:nvPicPr>
                <p:cNvPr id="588" name="linc01356.pdf" descr="linc01356.pdf"/>
                <p:cNvPicPr>
                  <a:picLocks noChangeAspect="1"/>
                </p:cNvPicPr>
                <p:nvPr/>
              </p:nvPicPr>
              <p:blipFill>
                <a:blip r:embed="rId14">
                  <a:extLst/>
                </a:blip>
                <a:srcRect l="32063" t="33502" r="45410" b="42250"/>
                <a:stretch>
                  <a:fillRect/>
                </a:stretch>
              </p:blipFill>
              <p:spPr>
                <a:xfrm>
                  <a:off x="0" y="0"/>
                  <a:ext cx="4119477" cy="2771376"/>
                </a:xfrm>
                <a:prstGeom prst="rect">
                  <a:avLst/>
                </a:prstGeom>
                <a:ln w="25400" cap="flat">
                  <a:noFill/>
                  <a:miter lim="400000"/>
                </a:ln>
                <a:effectLst/>
              </p:spPr>
            </p:pic>
            <p:sp>
              <p:nvSpPr>
                <p:cNvPr id="589" name="LINC01356"/>
                <p:cNvSpPr txBox="1"/>
                <p:nvPr/>
              </p:nvSpPr>
              <p:spPr>
                <a:xfrm>
                  <a:off x="1135468" y="2806423"/>
                  <a:ext cx="1854747"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000000"/>
                      </a:solidFill>
                    </a:defRPr>
                  </a:lvl1pPr>
                </a:lstStyle>
                <a:p>
                  <a:pPr/>
                  <a:r>
                    <a:t>LINC01356</a:t>
                  </a:r>
                </a:p>
              </p:txBody>
            </p:sp>
          </p:grpSp>
          <p:sp>
            <p:nvSpPr>
              <p:cNvPr id="591" name="Clusters"/>
              <p:cNvSpPr txBox="1"/>
              <p:nvPr/>
            </p:nvSpPr>
            <p:spPr>
              <a:xfrm>
                <a:off x="1337929" y="3055942"/>
                <a:ext cx="1430587"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000000"/>
                    </a:solidFill>
                  </a:defRPr>
                </a:lvl1pPr>
              </a:lstStyle>
              <a:p>
                <a:pPr/>
                <a:r>
                  <a:t>Clusters</a:t>
                </a:r>
              </a:p>
            </p:txBody>
          </p:sp>
        </p:grpSp>
        <p:grpSp>
          <p:nvGrpSpPr>
            <p:cNvPr id="595" name="Group"/>
            <p:cNvGrpSpPr/>
            <p:nvPr/>
          </p:nvGrpSpPr>
          <p:grpSpPr>
            <a:xfrm>
              <a:off x="12726815" y="1922813"/>
              <a:ext cx="4538178" cy="3294459"/>
              <a:chOff x="0" y="0"/>
              <a:chExt cx="4538177" cy="3294457"/>
            </a:xfrm>
          </p:grpSpPr>
          <p:pic>
            <p:nvPicPr>
              <p:cNvPr id="593" name="ifitm3.real.pdf" descr="ifitm3.real.pdf"/>
              <p:cNvPicPr>
                <a:picLocks noChangeAspect="1"/>
              </p:cNvPicPr>
              <p:nvPr/>
            </p:nvPicPr>
            <p:blipFill>
              <a:blip r:embed="rId15">
                <a:extLst/>
              </a:blip>
              <a:srcRect l="35828" t="27664" r="43491" b="53733"/>
              <a:stretch>
                <a:fillRect/>
              </a:stretch>
            </p:blipFill>
            <p:spPr>
              <a:xfrm>
                <a:off x="0" y="0"/>
                <a:ext cx="4538178" cy="2551318"/>
              </a:xfrm>
              <a:prstGeom prst="rect">
                <a:avLst/>
              </a:prstGeom>
              <a:ln w="25400" cap="flat">
                <a:noFill/>
                <a:miter lim="400000"/>
              </a:ln>
              <a:effectLst/>
            </p:spPr>
          </p:pic>
          <p:sp>
            <p:nvSpPr>
              <p:cNvPr id="594" name="IFITM3"/>
              <p:cNvSpPr txBox="1"/>
              <p:nvPr/>
            </p:nvSpPr>
            <p:spPr>
              <a:xfrm>
                <a:off x="1598277" y="2589339"/>
                <a:ext cx="1341712" cy="70511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50018" tIns="150018" rIns="150018" bIns="150018" numCol="1" anchor="ctr">
                <a:noAutofit/>
              </a:bodyPr>
              <a:lstStyle>
                <a:lvl1pPr algn="l">
                  <a:spcBef>
                    <a:spcPts val="16500"/>
                  </a:spcBef>
                  <a:defRPr b="0" sz="2400">
                    <a:solidFill>
                      <a:srgbClr val="000000"/>
                    </a:solidFill>
                  </a:defRPr>
                </a:lvl1pPr>
              </a:lstStyle>
              <a:p>
                <a:pPr/>
                <a:r>
                  <a:t>IFITM3</a:t>
                </a:r>
              </a:p>
            </p:txBody>
          </p:sp>
        </p:grpSp>
        <p:grpSp>
          <p:nvGrpSpPr>
            <p:cNvPr id="598" name="Group"/>
            <p:cNvGrpSpPr/>
            <p:nvPr/>
          </p:nvGrpSpPr>
          <p:grpSpPr>
            <a:xfrm>
              <a:off x="8356458" y="1898864"/>
              <a:ext cx="4538117" cy="3233507"/>
              <a:chOff x="0" y="0"/>
              <a:chExt cx="4538115" cy="3233505"/>
            </a:xfrm>
          </p:grpSpPr>
          <p:pic>
            <p:nvPicPr>
              <p:cNvPr id="596" name="ifitm1.pdf" descr="ifitm1.pdf"/>
              <p:cNvPicPr>
                <a:picLocks noChangeAspect="1"/>
              </p:cNvPicPr>
              <p:nvPr/>
            </p:nvPicPr>
            <p:blipFill>
              <a:blip r:embed="rId16">
                <a:extLst/>
              </a:blip>
              <a:srcRect l="33019" t="28041" r="44131" b="51705"/>
              <a:stretch>
                <a:fillRect/>
              </a:stretch>
            </p:blipFill>
            <p:spPr>
              <a:xfrm>
                <a:off x="0" y="0"/>
                <a:ext cx="4538116" cy="2514116"/>
              </a:xfrm>
              <a:prstGeom prst="rect">
                <a:avLst/>
              </a:prstGeom>
              <a:ln w="25400" cap="flat">
                <a:noFill/>
                <a:miter lim="400000"/>
              </a:ln>
              <a:effectLst/>
            </p:spPr>
          </p:pic>
          <p:sp>
            <p:nvSpPr>
              <p:cNvPr id="597" name="IFITM1"/>
              <p:cNvSpPr txBox="1"/>
              <p:nvPr/>
            </p:nvSpPr>
            <p:spPr>
              <a:xfrm>
                <a:off x="1641391" y="2587839"/>
                <a:ext cx="1277889" cy="6456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50018" tIns="150018" rIns="150018" bIns="150018" numCol="1" anchor="ctr">
                <a:spAutoFit/>
              </a:bodyPr>
              <a:lstStyle>
                <a:lvl1pPr algn="l">
                  <a:spcBef>
                    <a:spcPts val="16500"/>
                  </a:spcBef>
                  <a:defRPr b="0" sz="2400">
                    <a:solidFill>
                      <a:srgbClr val="000000"/>
                    </a:solidFill>
                  </a:defRPr>
                </a:lvl1pPr>
              </a:lstStyle>
              <a:p>
                <a:pPr/>
                <a:r>
                  <a:t>IFITM1</a:t>
                </a:r>
              </a:p>
            </p:txBody>
          </p:sp>
        </p:grpSp>
      </p:grpSp>
      <p:sp>
        <p:nvSpPr>
          <p:cNvPr id="600" name="KRAS is negatively associated with the most stem-like cluster, the expression of an unannotated lncRNA, and innate immune signaling"/>
          <p:cNvSpPr txBox="1"/>
          <p:nvPr/>
        </p:nvSpPr>
        <p:spPr>
          <a:xfrm>
            <a:off x="29085375" y="16327356"/>
            <a:ext cx="7350455" cy="13568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KRAS is negatively associated with the most stem-like cluster, the expression of an unannotated lncRNA, and innate immune signaling</a:t>
            </a:r>
          </a:p>
        </p:txBody>
      </p:sp>
      <p:sp>
        <p:nvSpPr>
          <p:cNvPr id="601" name="Oval"/>
          <p:cNvSpPr/>
          <p:nvPr/>
        </p:nvSpPr>
        <p:spPr>
          <a:xfrm>
            <a:off x="19402531" y="8815562"/>
            <a:ext cx="1434287" cy="1337415"/>
          </a:xfrm>
          <a:prstGeom prst="ellipse">
            <a:avLst/>
          </a:prstGeom>
          <a:solidFill>
            <a:srgbClr val="D6D5D5"/>
          </a:solidFill>
          <a:ln w="25400">
            <a:solidFill>
              <a:srgbClr val="000000"/>
            </a:solidFill>
            <a:miter lim="400000"/>
          </a:ln>
        </p:spPr>
        <p:txBody>
          <a:bodyPr lIns="150018" tIns="150018" rIns="150018" bIns="150018" anchor="ctr"/>
          <a:lstStyle/>
          <a:p>
            <a:pPr algn="l">
              <a:defRPr b="0" sz="5000">
                <a:solidFill>
                  <a:srgbClr val="929292"/>
                </a:solidFill>
              </a:defRPr>
            </a:pPr>
          </a:p>
        </p:txBody>
      </p:sp>
      <p:sp>
        <p:nvSpPr>
          <p:cNvPr id="602" name="Oval"/>
          <p:cNvSpPr/>
          <p:nvPr/>
        </p:nvSpPr>
        <p:spPr>
          <a:xfrm>
            <a:off x="19460475" y="8870444"/>
            <a:ext cx="1318397" cy="1227651"/>
          </a:xfrm>
          <a:prstGeom prst="ellipse">
            <a:avLst/>
          </a:prstGeom>
          <a:solidFill>
            <a:srgbClr val="FFFFFF"/>
          </a:solidFill>
          <a:ln w="25400">
            <a:solidFill>
              <a:srgbClr val="000000"/>
            </a:solidFill>
            <a:miter lim="400000"/>
          </a:ln>
        </p:spPr>
        <p:txBody>
          <a:bodyPr lIns="150018" tIns="150018" rIns="150018" bIns="150018" anchor="ctr"/>
          <a:lstStyle/>
          <a:p>
            <a:pPr algn="l">
              <a:defRPr b="0" sz="5000">
                <a:solidFill>
                  <a:srgbClr val="929292"/>
                </a:solidFill>
              </a:defRPr>
            </a:pPr>
          </a:p>
        </p:txBody>
      </p:sp>
      <p:grpSp>
        <p:nvGrpSpPr>
          <p:cNvPr id="680" name="Group"/>
          <p:cNvGrpSpPr/>
          <p:nvPr/>
        </p:nvGrpSpPr>
        <p:grpSpPr>
          <a:xfrm>
            <a:off x="19511695" y="8908860"/>
            <a:ext cx="1215959" cy="1150821"/>
            <a:chOff x="0" y="0"/>
            <a:chExt cx="1215957" cy="1150819"/>
          </a:xfrm>
        </p:grpSpPr>
        <p:sp>
          <p:nvSpPr>
            <p:cNvPr id="603" name="Oval"/>
            <p:cNvSpPr/>
            <p:nvPr/>
          </p:nvSpPr>
          <p:spPr>
            <a:xfrm>
              <a:off x="0" y="0"/>
              <a:ext cx="1215958" cy="1150820"/>
            </a:xfrm>
            <a:prstGeom prst="ellipse">
              <a:avLst/>
            </a:prstGeom>
            <a:solidFill>
              <a:srgbClr val="FFFFFF"/>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4" name="Oval"/>
            <p:cNvSpPr/>
            <p:nvPr/>
          </p:nvSpPr>
          <p:spPr>
            <a:xfrm>
              <a:off x="464086" y="30700"/>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5" name="Oval"/>
            <p:cNvSpPr/>
            <p:nvPr/>
          </p:nvSpPr>
          <p:spPr>
            <a:xfrm>
              <a:off x="542900" y="102552"/>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6" name="Oval"/>
            <p:cNvSpPr/>
            <p:nvPr/>
          </p:nvSpPr>
          <p:spPr>
            <a:xfrm>
              <a:off x="621714" y="174405"/>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7" name="Oval"/>
            <p:cNvSpPr/>
            <p:nvPr/>
          </p:nvSpPr>
          <p:spPr>
            <a:xfrm>
              <a:off x="700528" y="246258"/>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8" name="Oval"/>
            <p:cNvSpPr/>
            <p:nvPr/>
          </p:nvSpPr>
          <p:spPr>
            <a:xfrm>
              <a:off x="779342" y="318111"/>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09" name="Oval"/>
            <p:cNvSpPr/>
            <p:nvPr/>
          </p:nvSpPr>
          <p:spPr>
            <a:xfrm>
              <a:off x="858156" y="389964"/>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0" name="Oval"/>
            <p:cNvSpPr/>
            <p:nvPr/>
          </p:nvSpPr>
          <p:spPr>
            <a:xfrm>
              <a:off x="936969" y="461816"/>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1" name="Oval"/>
            <p:cNvSpPr/>
            <p:nvPr/>
          </p:nvSpPr>
          <p:spPr>
            <a:xfrm>
              <a:off x="1015783" y="533669"/>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2" name="Oval"/>
            <p:cNvSpPr/>
            <p:nvPr/>
          </p:nvSpPr>
          <p:spPr>
            <a:xfrm>
              <a:off x="1094597" y="605522"/>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3" name="Oval"/>
            <p:cNvSpPr/>
            <p:nvPr/>
          </p:nvSpPr>
          <p:spPr>
            <a:xfrm>
              <a:off x="621714" y="30700"/>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4" name="Oval"/>
            <p:cNvSpPr/>
            <p:nvPr/>
          </p:nvSpPr>
          <p:spPr>
            <a:xfrm>
              <a:off x="700528" y="102552"/>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5" name="Oval"/>
            <p:cNvSpPr/>
            <p:nvPr/>
          </p:nvSpPr>
          <p:spPr>
            <a:xfrm>
              <a:off x="779342" y="174405"/>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6" name="Oval"/>
            <p:cNvSpPr/>
            <p:nvPr/>
          </p:nvSpPr>
          <p:spPr>
            <a:xfrm>
              <a:off x="858156" y="246258"/>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7" name="Oval"/>
            <p:cNvSpPr/>
            <p:nvPr/>
          </p:nvSpPr>
          <p:spPr>
            <a:xfrm>
              <a:off x="936969" y="318111"/>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8" name="Oval"/>
            <p:cNvSpPr/>
            <p:nvPr/>
          </p:nvSpPr>
          <p:spPr>
            <a:xfrm>
              <a:off x="1015783" y="389964"/>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19" name="Oval"/>
            <p:cNvSpPr/>
            <p:nvPr/>
          </p:nvSpPr>
          <p:spPr>
            <a:xfrm>
              <a:off x="1094597" y="461816"/>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0" name="Oval"/>
            <p:cNvSpPr/>
            <p:nvPr/>
          </p:nvSpPr>
          <p:spPr>
            <a:xfrm>
              <a:off x="858156" y="102552"/>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1" name="Oval"/>
            <p:cNvSpPr/>
            <p:nvPr/>
          </p:nvSpPr>
          <p:spPr>
            <a:xfrm>
              <a:off x="936969" y="174405"/>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2" name="Oval"/>
            <p:cNvSpPr/>
            <p:nvPr/>
          </p:nvSpPr>
          <p:spPr>
            <a:xfrm>
              <a:off x="1015783" y="246258"/>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3" name="Oval"/>
            <p:cNvSpPr/>
            <p:nvPr/>
          </p:nvSpPr>
          <p:spPr>
            <a:xfrm>
              <a:off x="360196" y="102552"/>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4" name="Oval"/>
            <p:cNvSpPr/>
            <p:nvPr/>
          </p:nvSpPr>
          <p:spPr>
            <a:xfrm>
              <a:off x="439009" y="174405"/>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5" name="Oval"/>
            <p:cNvSpPr/>
            <p:nvPr/>
          </p:nvSpPr>
          <p:spPr>
            <a:xfrm>
              <a:off x="517823" y="246258"/>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6" name="Oval"/>
            <p:cNvSpPr/>
            <p:nvPr/>
          </p:nvSpPr>
          <p:spPr>
            <a:xfrm>
              <a:off x="596637" y="318111"/>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7" name="Oval"/>
            <p:cNvSpPr/>
            <p:nvPr/>
          </p:nvSpPr>
          <p:spPr>
            <a:xfrm>
              <a:off x="675451" y="389964"/>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8" name="Oval"/>
            <p:cNvSpPr/>
            <p:nvPr/>
          </p:nvSpPr>
          <p:spPr>
            <a:xfrm>
              <a:off x="754264" y="461816"/>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29" name="Oval"/>
            <p:cNvSpPr/>
            <p:nvPr/>
          </p:nvSpPr>
          <p:spPr>
            <a:xfrm>
              <a:off x="833078" y="533669"/>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0" name="Oval"/>
            <p:cNvSpPr/>
            <p:nvPr/>
          </p:nvSpPr>
          <p:spPr>
            <a:xfrm>
              <a:off x="911892" y="605522"/>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1" name="Oval"/>
            <p:cNvSpPr/>
            <p:nvPr/>
          </p:nvSpPr>
          <p:spPr>
            <a:xfrm>
              <a:off x="990706" y="677375"/>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2" name="Oval"/>
            <p:cNvSpPr/>
            <p:nvPr/>
          </p:nvSpPr>
          <p:spPr>
            <a:xfrm>
              <a:off x="1069519" y="749228"/>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3" name="Oval"/>
            <p:cNvSpPr/>
            <p:nvPr/>
          </p:nvSpPr>
          <p:spPr>
            <a:xfrm>
              <a:off x="227645" y="174405"/>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4" name="Oval"/>
            <p:cNvSpPr/>
            <p:nvPr/>
          </p:nvSpPr>
          <p:spPr>
            <a:xfrm>
              <a:off x="306459" y="246258"/>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5" name="Oval"/>
            <p:cNvSpPr/>
            <p:nvPr/>
          </p:nvSpPr>
          <p:spPr>
            <a:xfrm>
              <a:off x="385273" y="318111"/>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6" name="Oval"/>
            <p:cNvSpPr/>
            <p:nvPr/>
          </p:nvSpPr>
          <p:spPr>
            <a:xfrm>
              <a:off x="464086" y="389964"/>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7" name="Oval"/>
            <p:cNvSpPr/>
            <p:nvPr/>
          </p:nvSpPr>
          <p:spPr>
            <a:xfrm>
              <a:off x="542900" y="461816"/>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8" name="Oval"/>
            <p:cNvSpPr/>
            <p:nvPr/>
          </p:nvSpPr>
          <p:spPr>
            <a:xfrm>
              <a:off x="621714" y="533669"/>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39" name="Oval"/>
            <p:cNvSpPr/>
            <p:nvPr/>
          </p:nvSpPr>
          <p:spPr>
            <a:xfrm>
              <a:off x="700528" y="605522"/>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0" name="Oval"/>
            <p:cNvSpPr/>
            <p:nvPr/>
          </p:nvSpPr>
          <p:spPr>
            <a:xfrm>
              <a:off x="779342" y="677375"/>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1" name="Oval"/>
            <p:cNvSpPr/>
            <p:nvPr/>
          </p:nvSpPr>
          <p:spPr>
            <a:xfrm>
              <a:off x="858156" y="749228"/>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2" name="Oval"/>
            <p:cNvSpPr/>
            <p:nvPr/>
          </p:nvSpPr>
          <p:spPr>
            <a:xfrm>
              <a:off x="936969" y="821080"/>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3" name="Oval"/>
            <p:cNvSpPr/>
            <p:nvPr/>
          </p:nvSpPr>
          <p:spPr>
            <a:xfrm>
              <a:off x="98677" y="246258"/>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4" name="Oval"/>
            <p:cNvSpPr/>
            <p:nvPr/>
          </p:nvSpPr>
          <p:spPr>
            <a:xfrm>
              <a:off x="177491" y="318111"/>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5" name="Oval"/>
            <p:cNvSpPr/>
            <p:nvPr/>
          </p:nvSpPr>
          <p:spPr>
            <a:xfrm>
              <a:off x="256305" y="389964"/>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6" name="Oval"/>
            <p:cNvSpPr/>
            <p:nvPr/>
          </p:nvSpPr>
          <p:spPr>
            <a:xfrm>
              <a:off x="335119" y="461817"/>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7" name="Oval"/>
            <p:cNvSpPr/>
            <p:nvPr/>
          </p:nvSpPr>
          <p:spPr>
            <a:xfrm>
              <a:off x="413932" y="533670"/>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8" name="Oval"/>
            <p:cNvSpPr/>
            <p:nvPr/>
          </p:nvSpPr>
          <p:spPr>
            <a:xfrm>
              <a:off x="492746" y="605523"/>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49" name="Oval"/>
            <p:cNvSpPr/>
            <p:nvPr/>
          </p:nvSpPr>
          <p:spPr>
            <a:xfrm>
              <a:off x="571560" y="677375"/>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0" name="Oval"/>
            <p:cNvSpPr/>
            <p:nvPr/>
          </p:nvSpPr>
          <p:spPr>
            <a:xfrm>
              <a:off x="650373" y="749228"/>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1" name="Oval"/>
            <p:cNvSpPr/>
            <p:nvPr/>
          </p:nvSpPr>
          <p:spPr>
            <a:xfrm>
              <a:off x="729187" y="821081"/>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2" name="Oval"/>
            <p:cNvSpPr/>
            <p:nvPr/>
          </p:nvSpPr>
          <p:spPr>
            <a:xfrm>
              <a:off x="808000" y="892934"/>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3" name="Oval"/>
            <p:cNvSpPr/>
            <p:nvPr/>
          </p:nvSpPr>
          <p:spPr>
            <a:xfrm>
              <a:off x="886814" y="964787"/>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4" name="Oval"/>
            <p:cNvSpPr/>
            <p:nvPr/>
          </p:nvSpPr>
          <p:spPr>
            <a:xfrm>
              <a:off x="64804" y="384738"/>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5" name="Oval"/>
            <p:cNvSpPr/>
            <p:nvPr/>
          </p:nvSpPr>
          <p:spPr>
            <a:xfrm>
              <a:off x="143618" y="456591"/>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6" name="Oval"/>
            <p:cNvSpPr/>
            <p:nvPr/>
          </p:nvSpPr>
          <p:spPr>
            <a:xfrm>
              <a:off x="222432" y="528443"/>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7" name="Oval"/>
            <p:cNvSpPr/>
            <p:nvPr/>
          </p:nvSpPr>
          <p:spPr>
            <a:xfrm>
              <a:off x="301246" y="600296"/>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8" name="Oval"/>
            <p:cNvSpPr/>
            <p:nvPr/>
          </p:nvSpPr>
          <p:spPr>
            <a:xfrm>
              <a:off x="380059" y="672149"/>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59" name="Oval"/>
            <p:cNvSpPr/>
            <p:nvPr/>
          </p:nvSpPr>
          <p:spPr>
            <a:xfrm>
              <a:off x="458873" y="744002"/>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0" name="Oval"/>
            <p:cNvSpPr/>
            <p:nvPr/>
          </p:nvSpPr>
          <p:spPr>
            <a:xfrm>
              <a:off x="537687" y="815855"/>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1" name="Oval"/>
            <p:cNvSpPr/>
            <p:nvPr/>
          </p:nvSpPr>
          <p:spPr>
            <a:xfrm>
              <a:off x="616500" y="887707"/>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2" name="Oval"/>
            <p:cNvSpPr/>
            <p:nvPr/>
          </p:nvSpPr>
          <p:spPr>
            <a:xfrm>
              <a:off x="695314" y="959560"/>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3" name="Oval"/>
            <p:cNvSpPr/>
            <p:nvPr/>
          </p:nvSpPr>
          <p:spPr>
            <a:xfrm>
              <a:off x="774127" y="1031413"/>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4" name="Oval"/>
            <p:cNvSpPr/>
            <p:nvPr/>
          </p:nvSpPr>
          <p:spPr>
            <a:xfrm>
              <a:off x="44941" y="519311"/>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5" name="Oval"/>
            <p:cNvSpPr/>
            <p:nvPr/>
          </p:nvSpPr>
          <p:spPr>
            <a:xfrm>
              <a:off x="123755" y="591164"/>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6" name="Oval"/>
            <p:cNvSpPr/>
            <p:nvPr/>
          </p:nvSpPr>
          <p:spPr>
            <a:xfrm>
              <a:off x="202569" y="663017"/>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7" name="Oval"/>
            <p:cNvSpPr/>
            <p:nvPr/>
          </p:nvSpPr>
          <p:spPr>
            <a:xfrm>
              <a:off x="281382" y="734869"/>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8" name="Oval"/>
            <p:cNvSpPr/>
            <p:nvPr/>
          </p:nvSpPr>
          <p:spPr>
            <a:xfrm>
              <a:off x="360196" y="806722"/>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69" name="Oval"/>
            <p:cNvSpPr/>
            <p:nvPr/>
          </p:nvSpPr>
          <p:spPr>
            <a:xfrm>
              <a:off x="439010" y="878575"/>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0" name="Oval"/>
            <p:cNvSpPr/>
            <p:nvPr/>
          </p:nvSpPr>
          <p:spPr>
            <a:xfrm>
              <a:off x="517824" y="950428"/>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1" name="Oval"/>
            <p:cNvSpPr/>
            <p:nvPr/>
          </p:nvSpPr>
          <p:spPr>
            <a:xfrm>
              <a:off x="596637" y="1022281"/>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2" name="Oval"/>
            <p:cNvSpPr/>
            <p:nvPr/>
          </p:nvSpPr>
          <p:spPr>
            <a:xfrm>
              <a:off x="50475" y="657458"/>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3" name="Oval"/>
            <p:cNvSpPr/>
            <p:nvPr/>
          </p:nvSpPr>
          <p:spPr>
            <a:xfrm>
              <a:off x="129289" y="729311"/>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4" name="Oval"/>
            <p:cNvSpPr/>
            <p:nvPr/>
          </p:nvSpPr>
          <p:spPr>
            <a:xfrm>
              <a:off x="208103" y="801164"/>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5" name="Oval"/>
            <p:cNvSpPr/>
            <p:nvPr/>
          </p:nvSpPr>
          <p:spPr>
            <a:xfrm>
              <a:off x="286916" y="873017"/>
              <a:ext cx="67747"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6" name="Oval"/>
            <p:cNvSpPr/>
            <p:nvPr/>
          </p:nvSpPr>
          <p:spPr>
            <a:xfrm>
              <a:off x="365730" y="944869"/>
              <a:ext cx="67747"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7" name="Oval"/>
            <p:cNvSpPr/>
            <p:nvPr/>
          </p:nvSpPr>
          <p:spPr>
            <a:xfrm>
              <a:off x="444544" y="1016722"/>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8" name="Oval"/>
            <p:cNvSpPr/>
            <p:nvPr/>
          </p:nvSpPr>
          <p:spPr>
            <a:xfrm>
              <a:off x="129289" y="862233"/>
              <a:ext cx="67746" cy="82306"/>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sp>
          <p:nvSpPr>
            <p:cNvPr id="679" name="Oval"/>
            <p:cNvSpPr/>
            <p:nvPr/>
          </p:nvSpPr>
          <p:spPr>
            <a:xfrm>
              <a:off x="222432" y="934573"/>
              <a:ext cx="67746" cy="82307"/>
            </a:xfrm>
            <a:prstGeom prst="ellipse">
              <a:avLst/>
            </a:prstGeom>
            <a:solidFill>
              <a:schemeClr val="accent3"/>
            </a:solidFill>
            <a:ln w="25400" cap="flat">
              <a:noFill/>
              <a:miter lim="400000"/>
            </a:ln>
            <a:effectLst/>
          </p:spPr>
          <p:txBody>
            <a:bodyPr wrap="square" lIns="150018" tIns="150018" rIns="150018" bIns="150018" numCol="1" anchor="ctr">
              <a:noAutofit/>
            </a:bodyPr>
            <a:lstStyle/>
            <a:p>
              <a:pPr algn="l">
                <a:defRPr b="0" sz="5000">
                  <a:solidFill>
                    <a:srgbClr val="173B69"/>
                  </a:solidFill>
                </a:defRPr>
              </a:pPr>
            </a:p>
          </p:txBody>
        </p:sp>
      </p:grpSp>
      <p:sp>
        <p:nvSpPr>
          <p:cNvPr id="681" name="GEN1C iPSCs grown in adherent conditions"/>
          <p:cNvSpPr txBox="1"/>
          <p:nvPr/>
        </p:nvSpPr>
        <p:spPr>
          <a:xfrm>
            <a:off x="15906743" y="9017343"/>
            <a:ext cx="3417507"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GEN1C iPSCs grown in adherent conditions</a:t>
            </a:r>
          </a:p>
        </p:txBody>
      </p:sp>
      <p:sp>
        <p:nvSpPr>
          <p:cNvPr id="682" name="Line"/>
          <p:cNvSpPr/>
          <p:nvPr/>
        </p:nvSpPr>
        <p:spPr>
          <a:xfrm flipH="1">
            <a:off x="26628595" y="30788725"/>
            <a:ext cx="8765649" cy="1"/>
          </a:xfrm>
          <a:prstGeom prst="line">
            <a:avLst/>
          </a:prstGeom>
          <a:ln w="6350">
            <a:solidFill>
              <a:srgbClr val="000000"/>
            </a:solidFill>
            <a:prstDash val="sysDot"/>
            <a:miter lim="400000"/>
          </a:ln>
        </p:spPr>
        <p:txBody>
          <a:bodyPr lIns="150018" tIns="150018" rIns="150018" bIns="150018" anchor="ctr"/>
          <a:lstStyle/>
          <a:p>
            <a:pPr algn="l">
              <a:defRPr b="0" sz="5000">
                <a:solidFill>
                  <a:srgbClr val="173B69"/>
                </a:solidFill>
              </a:defRPr>
            </a:pPr>
          </a:p>
        </p:txBody>
      </p:sp>
      <p:sp>
        <p:nvSpPr>
          <p:cNvPr id="683" name="- Another abundant class of gene, TEs are also induced in the absence of silencing methylation and have been shown to play influential roles in reprogramming and development. In particular, the endogenous retrovirus 1 (ERV1) family appears to be strongly associated with some transcripts annotated as lncRNA."/>
          <p:cNvSpPr txBox="1"/>
          <p:nvPr/>
        </p:nvSpPr>
        <p:spPr>
          <a:xfrm>
            <a:off x="1572198" y="11704629"/>
            <a:ext cx="34813377"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Another abundant class of gene, TEs are also induced in the absence of silencing methylation and have been shown to play influential roles in reprogramming and development. In particular, the endogenous retrovirus 1 (ERV1) family appears to be strongly associated with some transcripts annotated as lncRNA. </a:t>
            </a:r>
          </a:p>
        </p:txBody>
      </p:sp>
      <p:pic>
        <p:nvPicPr>
          <p:cNvPr id="684" name="immune.l2fc.plt.pdf" descr="immune.l2fc.plt.pdf"/>
          <p:cNvPicPr>
            <a:picLocks noChangeAspect="1"/>
          </p:cNvPicPr>
          <p:nvPr/>
        </p:nvPicPr>
        <p:blipFill>
          <a:blip r:embed="rId17">
            <a:extLst/>
          </a:blip>
          <a:stretch>
            <a:fillRect/>
          </a:stretch>
        </p:blipFill>
        <p:spPr>
          <a:xfrm>
            <a:off x="15137344" y="16610744"/>
            <a:ext cx="3065853" cy="6131704"/>
          </a:xfrm>
          <a:prstGeom prst="rect">
            <a:avLst/>
          </a:prstGeom>
          <a:ln w="25400">
            <a:miter lim="400000"/>
          </a:ln>
        </p:spPr>
      </p:pic>
      <p:sp>
        <p:nvSpPr>
          <p:cNvPr id="698" name="Connection Line"/>
          <p:cNvSpPr/>
          <p:nvPr/>
        </p:nvSpPr>
        <p:spPr>
          <a:xfrm>
            <a:off x="12064079" y="8175591"/>
            <a:ext cx="3842664" cy="1588002"/>
          </a:xfrm>
          <a:custGeom>
            <a:avLst/>
            <a:gdLst/>
            <a:ahLst/>
            <a:cxnLst>
              <a:cxn ang="0">
                <a:pos x="wd2" y="hd2"/>
              </a:cxn>
              <a:cxn ang="5400000">
                <a:pos x="wd2" y="hd2"/>
              </a:cxn>
              <a:cxn ang="10800000">
                <a:pos x="wd2" y="hd2"/>
              </a:cxn>
              <a:cxn ang="16200000">
                <a:pos x="wd2" y="hd2"/>
              </a:cxn>
            </a:cxnLst>
            <a:rect l="0" t="0" r="r" b="b"/>
            <a:pathLst>
              <a:path w="18199" h="19191" fill="norm" stroke="1" extrusionOk="0">
                <a:moveTo>
                  <a:pt x="2068" y="0"/>
                </a:moveTo>
                <a:cubicBezTo>
                  <a:pt x="-3401" y="15486"/>
                  <a:pt x="1976" y="21600"/>
                  <a:pt x="18199" y="18341"/>
                </a:cubicBezTo>
              </a:path>
            </a:pathLst>
          </a:custGeom>
          <a:ln w="63500">
            <a:solidFill>
              <a:srgbClr val="000000"/>
            </a:solidFill>
            <a:miter lim="400000"/>
            <a:tailEnd type="triangle"/>
          </a:ln>
        </p:spPr>
        <p:txBody>
          <a:bodyPr/>
          <a:lstStyle/>
          <a:p>
            <a:pPr/>
          </a:p>
        </p:txBody>
      </p:sp>
      <p:pic>
        <p:nvPicPr>
          <p:cNvPr id="686" name="ifit.tss.mask.plt.pdf" descr="ifit.tss.mask.plt.pdf"/>
          <p:cNvPicPr>
            <a:picLocks noChangeAspect="1"/>
          </p:cNvPicPr>
          <p:nvPr/>
        </p:nvPicPr>
        <p:blipFill>
          <a:blip r:embed="rId18">
            <a:extLst/>
          </a:blip>
          <a:stretch>
            <a:fillRect/>
          </a:stretch>
        </p:blipFill>
        <p:spPr>
          <a:xfrm>
            <a:off x="30566217" y="31383151"/>
            <a:ext cx="5014435" cy="6685911"/>
          </a:xfrm>
          <a:prstGeom prst="rect">
            <a:avLst/>
          </a:prstGeom>
          <a:ln w="25400">
            <a:miter lim="400000"/>
          </a:ln>
        </p:spPr>
      </p:pic>
      <p:graphicFrame>
        <p:nvGraphicFramePr>
          <p:cNvPr id="687" name="Table"/>
          <p:cNvGraphicFramePr/>
          <p:nvPr/>
        </p:nvGraphicFramePr>
        <p:xfrm>
          <a:off x="17121651" y="33687289"/>
          <a:ext cx="8438320" cy="448019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1418654"/>
                <a:gridCol w="7019664"/>
              </a:tblGrid>
              <a:tr h="448019">
                <a:tc>
                  <a:txBody>
                    <a:bodyPr/>
                    <a:lstStyle/>
                    <a:p>
                      <a:pPr algn="l">
                        <a:spcBef>
                          <a:spcPts val="16500"/>
                        </a:spcBef>
                        <a:defRPr sz="1800"/>
                      </a:pPr>
                      <a:r>
                        <a:rPr i="1" sz="2400">
                          <a:latin typeface="Arial"/>
                          <a:ea typeface="Arial"/>
                          <a:cs typeface="Arial"/>
                          <a:sym typeface="Arial"/>
                        </a:rPr>
                        <a:t>GLI3</a:t>
                      </a:r>
                    </a:p>
                  </a:txBody>
                  <a:tcPr marL="50800" marR="50800" marT="50800" marB="50800" anchor="ctr" anchorCtr="0" horzOverflow="overflow">
                    <a:lnL w="12700">
                      <a:miter lim="400000"/>
                    </a:lnL>
                    <a:lnT w="12700">
                      <a:miter lim="400000"/>
                    </a:lnT>
                  </a:tcPr>
                </a:tc>
                <a:tc>
                  <a:txBody>
                    <a:bodyPr/>
                    <a:lstStyle/>
                    <a:p>
                      <a:pPr algn="l">
                        <a:spcBef>
                          <a:spcPts val="16500"/>
                        </a:spcBef>
                        <a:defRPr sz="1800"/>
                      </a:pPr>
                      <a:r>
                        <a:rPr sz="2400">
                          <a:latin typeface="Arial"/>
                          <a:ea typeface="Arial"/>
                          <a:cs typeface="Arial"/>
                          <a:sym typeface="Arial"/>
                        </a:rPr>
                        <a:t>Shh mediator, TGF-Beta, embryogenesis</a:t>
                      </a:r>
                    </a:p>
                  </a:txBody>
                  <a:tcPr marL="50800" marR="50800" marT="50800" marB="50800" anchor="ctr" anchorCtr="0" horzOverflow="overflow">
                    <a:lnR w="12700">
                      <a:miter lim="400000"/>
                    </a:lnR>
                    <a:lnT w="12700">
                      <a:miter lim="400000"/>
                    </a:lnT>
                  </a:tcPr>
                </a:tc>
              </a:tr>
              <a:tr h="448019">
                <a:tc>
                  <a:txBody>
                    <a:bodyPr/>
                    <a:lstStyle/>
                    <a:p>
                      <a:pPr algn="l">
                        <a:spcBef>
                          <a:spcPts val="16500"/>
                        </a:spcBef>
                        <a:defRPr sz="1800"/>
                      </a:pPr>
                      <a:r>
                        <a:rPr i="1" sz="2400">
                          <a:latin typeface="Arial"/>
                          <a:ea typeface="Arial"/>
                          <a:cs typeface="Arial"/>
                          <a:sym typeface="Arial"/>
                        </a:rPr>
                        <a:t>ZNF350</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KRAB Zinc Finger</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SOX10</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Embryonic development, cell fate</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GRHL2</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Primary neuralation, epithelial development</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ZBTB7A</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Repressor; proliferation, differentiation</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CBFB
</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Hematopoiesis, Osteogenesis</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RUNX1</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Hematopoiesis</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MAFB</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ETS-1 repressor; hematopoiesis </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RUNX3</a:t>
                      </a:r>
                    </a:p>
                  </a:txBody>
                  <a:tcPr marL="50800" marR="50800" marT="50800" marB="50800" anchor="ctr" anchorCtr="0" horzOverflow="overflow">
                    <a:lnL w="12700">
                      <a:miter lim="400000"/>
                    </a:lnL>
                  </a:tcPr>
                </a:tc>
                <a:tc>
                  <a:txBody>
                    <a:bodyPr/>
                    <a:lstStyle/>
                    <a:p>
                      <a:pPr algn="l">
                        <a:spcBef>
                          <a:spcPts val="16500"/>
                        </a:spcBef>
                        <a:defRPr sz="1800"/>
                      </a:pPr>
                      <a:r>
                        <a:rPr sz="2400">
                          <a:latin typeface="Arial"/>
                          <a:ea typeface="Arial"/>
                          <a:cs typeface="Arial"/>
                          <a:sym typeface="Arial"/>
                        </a:rPr>
                        <a:t>Tumor suppressor</a:t>
                      </a:r>
                    </a:p>
                  </a:txBody>
                  <a:tcPr marL="50800" marR="50800" marT="50800" marB="50800" anchor="ctr" anchorCtr="0" horzOverflow="overflow">
                    <a:lnR w="12700">
                      <a:miter lim="400000"/>
                    </a:lnR>
                  </a:tcPr>
                </a:tc>
              </a:tr>
              <a:tr h="448019">
                <a:tc>
                  <a:txBody>
                    <a:bodyPr/>
                    <a:lstStyle/>
                    <a:p>
                      <a:pPr algn="l">
                        <a:spcBef>
                          <a:spcPts val="16500"/>
                        </a:spcBef>
                        <a:defRPr sz="1800"/>
                      </a:pPr>
                      <a:r>
                        <a:rPr i="1" sz="2400">
                          <a:latin typeface="Arial"/>
                          <a:ea typeface="Arial"/>
                          <a:cs typeface="Arial"/>
                          <a:sym typeface="Arial"/>
                        </a:rPr>
                        <a:t>ZIC1</a:t>
                      </a:r>
                    </a:p>
                  </a:txBody>
                  <a:tcPr marL="50800" marR="50800" marT="50800" marB="50800" anchor="ctr" anchorCtr="0" horzOverflow="overflow">
                    <a:lnL w="12700">
                      <a:miter lim="400000"/>
                    </a:lnL>
                    <a:lnB w="12700">
                      <a:miter lim="400000"/>
                    </a:lnB>
                  </a:tcPr>
                </a:tc>
                <a:tc>
                  <a:txBody>
                    <a:bodyPr/>
                    <a:lstStyle/>
                    <a:p>
                      <a:pPr algn="l">
                        <a:spcBef>
                          <a:spcPts val="16500"/>
                        </a:spcBef>
                        <a:defRPr sz="1800"/>
                      </a:pPr>
                      <a:r>
                        <a:rPr sz="2400">
                          <a:latin typeface="Arial"/>
                          <a:ea typeface="Arial"/>
                          <a:cs typeface="Arial"/>
                          <a:sym typeface="Arial"/>
                        </a:rPr>
                        <a:t>Zinc Finger; neurogenesis</a:t>
                      </a:r>
                    </a:p>
                  </a:txBody>
                  <a:tcPr marL="50800" marR="50800" marT="50800" marB="50800" anchor="ctr" anchorCtr="0" horzOverflow="overflow">
                    <a:lnR w="12700">
                      <a:miter lim="400000"/>
                    </a:lnR>
                    <a:lnB w="12700">
                      <a:miter lim="400000"/>
                    </a:lnB>
                  </a:tcPr>
                </a:tc>
              </a:tr>
            </a:tbl>
          </a:graphicData>
        </a:graphic>
      </p:graphicFrame>
      <p:sp>
        <p:nvSpPr>
          <p:cNvPr id="688" name="These same insertions appear upstream of IFITM family innate immune response genes"/>
          <p:cNvSpPr txBox="1"/>
          <p:nvPr/>
        </p:nvSpPr>
        <p:spPr>
          <a:xfrm>
            <a:off x="27099877" y="32431335"/>
            <a:ext cx="2362474" cy="31348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These same insertions appear upstream of IFITM family innate immune response genes</a:t>
            </a:r>
          </a:p>
        </p:txBody>
      </p:sp>
      <p:sp>
        <p:nvSpPr>
          <p:cNvPr id="689" name="The insertions detected with Nanopore reads and upregulated in the bulk data were compared with those that were not in order to determine a enriched binding motif"/>
          <p:cNvSpPr txBox="1"/>
          <p:nvPr/>
        </p:nvSpPr>
        <p:spPr>
          <a:xfrm>
            <a:off x="13356629" y="31720135"/>
            <a:ext cx="2585158" cy="4557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The insertions detected with Nanopore reads and upregulated in the bulk data were compared with those that were not in order to determine a enriched binding motif</a:t>
            </a:r>
          </a:p>
        </p:txBody>
      </p:sp>
      <p:sp>
        <p:nvSpPr>
          <p:cNvPr id="690" name="- Stem Cells engage a robust innate immune signaling program that persists throughout pluripotency and tapers off close to terminal differentiation"/>
          <p:cNvSpPr txBox="1"/>
          <p:nvPr/>
        </p:nvSpPr>
        <p:spPr>
          <a:xfrm>
            <a:off x="577450" y="14734108"/>
            <a:ext cx="18527286"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Stem Cells engage a robust innate immune signaling program that persists throughout pluripotency and tapers off close to terminal differentiation</a:t>
            </a:r>
          </a:p>
        </p:txBody>
      </p:sp>
      <p:sp>
        <p:nvSpPr>
          <p:cNvPr id="691" name="- The loss of KRAS signaling appears to either abrogate differentiation or inhibit the machinery that normally turns off innate immune signaling"/>
          <p:cNvSpPr txBox="1"/>
          <p:nvPr/>
        </p:nvSpPr>
        <p:spPr>
          <a:xfrm>
            <a:off x="577450" y="15498142"/>
            <a:ext cx="18527286"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The loss of KRAS signaling appears to either abrogate differentiation or inhibit the machinery that normally turns off innate immune signaling</a:t>
            </a:r>
          </a:p>
        </p:txBody>
      </p:sp>
      <p:sp>
        <p:nvSpPr>
          <p:cNvPr id="692" name="- Single cell sequencing captured much of the same transcriptional effects observed in the bulk sequencing data with single cell resolution"/>
          <p:cNvSpPr txBox="1"/>
          <p:nvPr/>
        </p:nvSpPr>
        <p:spPr>
          <a:xfrm>
            <a:off x="19803105" y="14144488"/>
            <a:ext cx="18527286" cy="10012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Single cell sequencing captured much of the same transcriptional effects observed in the bulk sequencing data with single cell resolution</a:t>
            </a:r>
          </a:p>
        </p:txBody>
      </p:sp>
      <p:sp>
        <p:nvSpPr>
          <p:cNvPr id="693" name="- A minority of the cells are not differentiating and appear to be lacking any appreciable KRAS expression"/>
          <p:cNvSpPr txBox="1"/>
          <p:nvPr/>
        </p:nvSpPr>
        <p:spPr>
          <a:xfrm>
            <a:off x="19803105" y="15147016"/>
            <a:ext cx="18527286" cy="6456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 A minority of the cells are not differentiating and appear to be lacking any appreciable KRAS expression</a:t>
            </a:r>
          </a:p>
        </p:txBody>
      </p:sp>
      <p:sp>
        <p:nvSpPr>
          <p:cNvPr id="694" name="In the absence of KRAS, the LTR7 family of ERV promoters and their associated HERVH genes are significantly more active in iPSCs"/>
          <p:cNvSpPr txBox="1"/>
          <p:nvPr/>
        </p:nvSpPr>
        <p:spPr>
          <a:xfrm>
            <a:off x="902404" y="32253535"/>
            <a:ext cx="2771101" cy="34904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In the absence of KRAS, the LTR7 family of ERV promoters and their associated HERVH genes are significantly more active in iPSCs</a:t>
            </a:r>
          </a:p>
        </p:txBody>
      </p:sp>
      <p:sp>
        <p:nvSpPr>
          <p:cNvPr id="695" name="There is no clear lineage preference across the KRAS-expressing clusters but appears to be a bias against endodermal differentiation."/>
          <p:cNvSpPr txBox="1"/>
          <p:nvPr/>
        </p:nvSpPr>
        <p:spPr>
          <a:xfrm>
            <a:off x="29085375" y="21374921"/>
            <a:ext cx="7350455" cy="1356867"/>
          </a:xfrm>
          <a:prstGeom prst="rect">
            <a:avLst/>
          </a:prstGeom>
          <a:ln w="25400">
            <a:miter lim="400000"/>
          </a:ln>
          <a:extLst>
            <a:ext uri="{C572A759-6A51-4108-AA02-DFA0A04FC94B}">
              <ma14:wrappingTextBoxFlag xmlns:ma14="http://schemas.microsoft.com/office/mac/drawingml/2011/main" val="1"/>
            </a:ext>
          </a:extLst>
        </p:spPr>
        <p:txBody>
          <a:bodyPr lIns="150018" tIns="150018" rIns="150018" bIns="150018" anchor="ctr">
            <a:spAutoFit/>
          </a:bodyPr>
          <a:lstStyle>
            <a:lvl1pPr algn="l">
              <a:spcBef>
                <a:spcPts val="16500"/>
              </a:spcBef>
              <a:defRPr b="0" sz="2400">
                <a:solidFill>
                  <a:srgbClr val="000000"/>
                </a:solidFill>
              </a:defRPr>
            </a:lvl1pPr>
          </a:lstStyle>
          <a:p>
            <a:pPr/>
            <a:r>
              <a:t>There is no clear lineage preference across the KRAS-expressing clusters but appears to be a bias against endodermal differentiation.</a:t>
            </a:r>
          </a:p>
        </p:txBody>
      </p:sp>
      <p:pic>
        <p:nvPicPr>
          <p:cNvPr id="696" name="erv.tpm.plt.pdf" descr="erv.tpm.plt.pdf"/>
          <p:cNvPicPr>
            <a:picLocks noChangeAspect="1"/>
          </p:cNvPicPr>
          <p:nvPr/>
        </p:nvPicPr>
        <p:blipFill>
          <a:blip r:embed="rId19">
            <a:extLst/>
          </a:blip>
          <a:stretch>
            <a:fillRect/>
          </a:stretch>
        </p:blipFill>
        <p:spPr>
          <a:xfrm>
            <a:off x="4598174" y="32285635"/>
            <a:ext cx="8229601" cy="5486401"/>
          </a:xfrm>
          <a:prstGeom prst="rect">
            <a:avLst/>
          </a:prstGeom>
          <a:ln w="254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FFFFFF"/>
      </a:dk1>
      <a:lt1>
        <a:srgbClr val="7498A7"/>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noFill/>
          <a:miter lim="400000"/>
        </a:ln>
        <a:effectLst/>
        <a:sp3d/>
      </a:spPr>
      <a:bodyPr rot="0" spcFirstLastPara="1" vertOverflow="overflow" horzOverflow="overflow" vert="horz" wrap="square" lIns="150018" tIns="150018" rIns="150018" bIns="150018" numCol="1" spcCol="38100" rtlCol="0" anchor="ctr" upright="0">
        <a:spAutoFit/>
      </a:bodyPr>
      <a:lstStyle>
        <a:defPPr marL="0" marR="0" indent="0" algn="l" defTabSz="2300287"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173B6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150018" tIns="150018" rIns="150018" bIns="150018" numCol="1" spcCol="38100" rtlCol="0" anchor="ctr" upright="0">
        <a:spAutoFit/>
      </a:bodyPr>
      <a:lstStyle>
        <a:defPPr marL="0" marR="0" indent="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noFill/>
          <a:miter lim="400000"/>
        </a:ln>
        <a:effectLst/>
        <a:sp3d/>
      </a:spPr>
      <a:bodyPr rot="0" spcFirstLastPara="1" vertOverflow="overflow" horzOverflow="overflow" vert="horz" wrap="square" lIns="150018" tIns="150018" rIns="150018" bIns="150018" numCol="1" spcCol="38100" rtlCol="0" anchor="ctr" upright="0">
        <a:spAutoFit/>
      </a:bodyPr>
      <a:lstStyle>
        <a:defPPr marL="0" marR="0" indent="0" algn="l" defTabSz="2300287"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173B69"/>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150018" tIns="150018" rIns="150018" bIns="150018" numCol="1" spcCol="38100" rtlCol="0" anchor="ctr" upright="0">
        <a:spAutoFit/>
      </a:bodyPr>
      <a:lstStyle>
        <a:defPPr marL="0" marR="0" indent="0" algn="ctr" defTabSz="2300287" rtl="0" fontAlgn="auto" latinLnBrk="0" hangingPunct="0">
          <a:lnSpc>
            <a:spcPct val="100000"/>
          </a:lnSpc>
          <a:spcBef>
            <a:spcPts val="0"/>
          </a:spcBef>
          <a:spcAft>
            <a:spcPts val="0"/>
          </a:spcAft>
          <a:buClrTx/>
          <a:buSzTx/>
          <a:buFontTx/>
          <a:buNone/>
          <a:tabLst/>
          <a:defRPr b="1" baseline="0" cap="none" i="0" spc="0" strike="noStrike" sz="3500" u="none" kumimoji="0" normalizeH="0">
            <a:ln>
              <a:noFill/>
            </a:ln>
            <a:solidFill>
              <a:srgbClr val="7498A7"/>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