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15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i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3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Kras is an essential gene"/>
          <p:cNvSpPr txBox="1"/>
          <p:nvPr>
            <p:ph type="title"/>
          </p:nvPr>
        </p:nvSpPr>
        <p:spPr>
          <a:xfrm>
            <a:off x="63867" y="-9938"/>
            <a:ext cx="12877066" cy="809792"/>
          </a:xfrm>
          <a:prstGeom prst="rect">
            <a:avLst/>
          </a:prstGeom>
        </p:spPr>
        <p:txBody>
          <a:bodyPr/>
          <a:lstStyle>
            <a:lvl1pPr defTabSz="461518">
              <a:defRPr sz="4740"/>
            </a:lvl1pPr>
          </a:lstStyle>
          <a:p>
            <a:pPr/>
            <a:r>
              <a:t>Kras is an essential gene</a:t>
            </a:r>
          </a:p>
        </p:txBody>
      </p:sp>
      <p:grpSp>
        <p:nvGrpSpPr>
          <p:cNvPr id="122" name="Group"/>
          <p:cNvGrpSpPr/>
          <p:nvPr/>
        </p:nvGrpSpPr>
        <p:grpSpPr>
          <a:xfrm>
            <a:off x="1584988" y="1578410"/>
            <a:ext cx="9834824" cy="2100980"/>
            <a:chOff x="0" y="-1371"/>
            <a:chExt cx="9834822" cy="2100979"/>
          </a:xfrm>
        </p:grpSpPr>
        <p:sp>
          <p:nvSpPr>
            <p:cNvPr id="120" name="“In contrast to the findings that Hras-deficient mice and Nras-deficient mice are born and grow normally, the Kras-deficient embryos die progressively between embryonic day 12.5 and term.”"/>
            <p:cNvSpPr txBox="1"/>
            <p:nvPr/>
          </p:nvSpPr>
          <p:spPr>
            <a:xfrm>
              <a:off x="0" y="-1372"/>
              <a:ext cx="9834823" cy="1200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“In contrast to the findings that Hras-deficient mice and Nras-deficient mice are born and grow normally, the </a:t>
              </a:r>
              <a:r>
                <a:rPr b="1"/>
                <a:t>Kras-deficient embryos die progressively between embryonic day 12.5 and term</a:t>
              </a:r>
              <a:r>
                <a:t>.” </a:t>
              </a:r>
            </a:p>
          </p:txBody>
        </p:sp>
        <p:sp>
          <p:nvSpPr>
            <p:cNvPr id="121" name="Koera, K. et al. K-Ras is essential for the development of the mouse embryo. Oncogene 15, 1151 (1997)."/>
            <p:cNvSpPr txBox="1"/>
            <p:nvPr/>
          </p:nvSpPr>
          <p:spPr>
            <a:xfrm>
              <a:off x="2492569" y="1127041"/>
              <a:ext cx="484968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</a:p>
            <a:p>
              <a:pPr>
                <a:defRPr sz="1500"/>
              </a:pPr>
              <a:r>
                <a:t>Koera, K. et al. K-Ras is essential for the development of the mouse embryo. Oncogene </a:t>
              </a:r>
              <a:r>
                <a:rPr b="1"/>
                <a:t>15</a:t>
              </a:r>
              <a:r>
                <a:t>, 1151 (1997).</a:t>
              </a:r>
            </a:p>
          </p:txBody>
        </p:sp>
      </p:grpSp>
      <p:grpSp>
        <p:nvGrpSpPr>
          <p:cNvPr id="125" name="Group"/>
          <p:cNvGrpSpPr/>
          <p:nvPr/>
        </p:nvGrpSpPr>
        <p:grpSpPr>
          <a:xfrm>
            <a:off x="1657864" y="4066845"/>
            <a:ext cx="9689072" cy="1619910"/>
            <a:chOff x="883323" y="-1372"/>
            <a:chExt cx="9689071" cy="1619908"/>
          </a:xfrm>
        </p:grpSpPr>
        <p:sp>
          <p:nvSpPr>
            <p:cNvPr id="123" name="“On an inbred 129/Sv genetic background, Kras [deficient] embryos failed in gestation between E12 and E14”"/>
            <p:cNvSpPr txBox="1"/>
            <p:nvPr/>
          </p:nvSpPr>
          <p:spPr>
            <a:xfrm>
              <a:off x="883323" y="-1373"/>
              <a:ext cx="9689072" cy="832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“On an inbred 129/Sv genetic background, </a:t>
              </a:r>
              <a:r>
                <a:rPr b="1"/>
                <a:t>Kras [deficient] embryos failed in gestation between E12 and E14</a:t>
              </a:r>
              <a:r>
                <a:t>”</a:t>
              </a:r>
            </a:p>
          </p:txBody>
        </p:sp>
        <p:sp>
          <p:nvSpPr>
            <p:cNvPr id="124" name="Johnson, L. et al. K-ras is an essential gene in the mouse with partial functional overlap with N-ras. Genes Dev. 11, 2468–2481 (1997)."/>
            <p:cNvSpPr txBox="1"/>
            <p:nvPr/>
          </p:nvSpPr>
          <p:spPr>
            <a:xfrm>
              <a:off x="2566066" y="645970"/>
              <a:ext cx="6323586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</a:p>
            <a:p>
              <a:pPr>
                <a:defRPr sz="1500"/>
              </a:pPr>
              <a:r>
                <a:t>Johnson, L. </a:t>
              </a:r>
              <a:r>
                <a:t>et al.</a:t>
              </a:r>
              <a:r>
                <a:t> K-ras is an essential gene in the mouse with partial functional overlap with N-ras. </a:t>
              </a:r>
              <a:r>
                <a:t>Genes Dev.</a:t>
              </a:r>
              <a:r>
                <a:t> </a:t>
              </a:r>
              <a:r>
                <a:rPr b="1"/>
                <a:t>11</a:t>
              </a:r>
              <a:r>
                <a:t>, 2468–2481 (1997).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tem.marker.tile.pdf" descr="stem.marker.til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1405" y="958592"/>
            <a:ext cx="8686801" cy="868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Bulk Illumina RNA"/>
          <p:cNvSpPr txBox="1"/>
          <p:nvPr/>
        </p:nvSpPr>
        <p:spPr>
          <a:xfrm>
            <a:off x="9853748" y="9207329"/>
            <a:ext cx="30371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Bulk Illumina RNA</a:t>
            </a:r>
          </a:p>
        </p:txBody>
      </p:sp>
      <p:sp>
        <p:nvSpPr>
          <p:cNvPr id="220" name="Stemness, Early Mesoderm markers are upregulated"/>
          <p:cNvSpPr txBox="1"/>
          <p:nvPr>
            <p:ph type="title"/>
          </p:nvPr>
        </p:nvSpPr>
        <p:spPr>
          <a:xfrm>
            <a:off x="494353" y="28988"/>
            <a:ext cx="12016094" cy="809792"/>
          </a:xfrm>
          <a:prstGeom prst="rect">
            <a:avLst/>
          </a:prstGeom>
        </p:spPr>
        <p:txBody>
          <a:bodyPr anchor="b"/>
          <a:lstStyle>
            <a:lvl1pPr defTabSz="373887">
              <a:defRPr sz="3839"/>
            </a:lvl1pPr>
          </a:lstStyle>
          <a:p>
            <a:pPr/>
            <a:r>
              <a:t>Stemness, Early Mesoderm markers are upregulated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nnate.tpm.pdf" descr="innate.tp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285" y="2150964"/>
            <a:ext cx="6400801" cy="7315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nnate.immune.l2fc.pdf" descr="innate.immune.l2fc.pdf"/>
          <p:cNvPicPr>
            <a:picLocks noChangeAspect="1"/>
          </p:cNvPicPr>
          <p:nvPr/>
        </p:nvPicPr>
        <p:blipFill>
          <a:blip r:embed="rId3">
            <a:extLst/>
          </a:blip>
          <a:srcRect l="0" t="0" r="4128" b="753"/>
          <a:stretch>
            <a:fillRect/>
          </a:stretch>
        </p:blipFill>
        <p:spPr>
          <a:xfrm>
            <a:off x="7239289" y="1534838"/>
            <a:ext cx="5226822" cy="772971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Bulk Illumina RNA"/>
          <p:cNvSpPr txBox="1"/>
          <p:nvPr/>
        </p:nvSpPr>
        <p:spPr>
          <a:xfrm>
            <a:off x="9853748" y="9207329"/>
            <a:ext cx="30371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Bulk Illumina RNA</a:t>
            </a:r>
          </a:p>
        </p:txBody>
      </p:sp>
      <p:sp>
        <p:nvSpPr>
          <p:cNvPr id="225" name="KRASKD Permits retention of innate immune signaling"/>
          <p:cNvSpPr txBox="1"/>
          <p:nvPr>
            <p:ph type="title"/>
          </p:nvPr>
        </p:nvSpPr>
        <p:spPr>
          <a:xfrm>
            <a:off x="494353" y="28988"/>
            <a:ext cx="12016094" cy="809792"/>
          </a:xfrm>
          <a:prstGeom prst="rect">
            <a:avLst/>
          </a:prstGeom>
        </p:spPr>
        <p:txBody>
          <a:bodyPr anchor="b"/>
          <a:lstStyle/>
          <a:p>
            <a:pPr defTabSz="373887">
              <a:defRPr sz="3839"/>
            </a:pPr>
            <a:r>
              <a:t>KRAS</a:t>
            </a:r>
            <a:r>
              <a:rPr baseline="31999"/>
              <a:t>KD </a:t>
            </a:r>
            <a:r>
              <a:t>Permits retention of innate immune signaling</a:t>
            </a:r>
          </a:p>
        </p:txBody>
      </p:sp>
      <p:sp>
        <p:nvSpPr>
          <p:cNvPr id="226" name="“Pluri/multipotent stem cells exhibit intrinsic expression of ISGs”"/>
          <p:cNvSpPr txBox="1"/>
          <p:nvPr/>
        </p:nvSpPr>
        <p:spPr>
          <a:xfrm>
            <a:off x="1791984" y="864712"/>
            <a:ext cx="9420832" cy="644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“Pluri/multipotent stem cells exhibit intrinsic expression of </a:t>
            </a:r>
            <a:r>
              <a:rPr b="1"/>
              <a:t>ISGs</a:t>
            </a:r>
            <a:r>
              <a:t>” </a:t>
            </a:r>
            <a:endParaRPr sz="1200"/>
          </a:p>
        </p:txBody>
      </p:sp>
      <p:sp>
        <p:nvSpPr>
          <p:cNvPr id="227" name="Wu, X. et al. Intrinsic Immunity Shapes Viral Resistance of Stem Cells. Cell 172, 423-438.e25 (2018)."/>
          <p:cNvSpPr txBox="1"/>
          <p:nvPr/>
        </p:nvSpPr>
        <p:spPr>
          <a:xfrm>
            <a:off x="2195004" y="1264369"/>
            <a:ext cx="8614792" cy="540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500"/>
            </a:pPr>
            <a:r>
              <a:t>Wu, X. </a:t>
            </a:r>
            <a:r>
              <a:t>et al.</a:t>
            </a:r>
            <a:r>
              <a:t> Intrinsic Immunity Shapes Viral Resistance of Stem Cells. </a:t>
            </a:r>
            <a:r>
              <a:t>Cell</a:t>
            </a:r>
            <a:r>
              <a:t> </a:t>
            </a:r>
            <a:r>
              <a:rPr b="1"/>
              <a:t>172</a:t>
            </a:r>
            <a:r>
              <a:t>, 423-438.e25 (2018).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/>
          <p:nvPr/>
        </p:nvSpPr>
        <p:spPr>
          <a:xfrm>
            <a:off x="6645781" y="58002"/>
            <a:ext cx="6219261" cy="96375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Bulk Illumina RNA"/>
          <p:cNvSpPr txBox="1"/>
          <p:nvPr/>
        </p:nvSpPr>
        <p:spPr>
          <a:xfrm>
            <a:off x="9853748" y="9207329"/>
            <a:ext cx="30371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Bulk Illumina RNA</a:t>
            </a:r>
          </a:p>
        </p:txBody>
      </p:sp>
      <p:pic>
        <p:nvPicPr>
          <p:cNvPr id="231" name="lnc.summary.plt.pdf" descr="lnc.summary.pl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390" y="76199"/>
            <a:ext cx="6400801" cy="9601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KRASKD EBs have corresponding up regulation of lncRNA"/>
          <p:cNvSpPr txBox="1"/>
          <p:nvPr>
            <p:ph type="title"/>
          </p:nvPr>
        </p:nvSpPr>
        <p:spPr>
          <a:xfrm>
            <a:off x="889367" y="-174212"/>
            <a:ext cx="11226066" cy="809792"/>
          </a:xfrm>
          <a:prstGeom prst="rect">
            <a:avLst/>
          </a:prstGeom>
        </p:spPr>
        <p:txBody>
          <a:bodyPr anchor="b"/>
          <a:lstStyle/>
          <a:p>
            <a:pPr defTabSz="321310">
              <a:defRPr sz="3300"/>
            </a:pPr>
            <a:r>
              <a:t>KRAS</a:t>
            </a:r>
            <a:r>
              <a:rPr baseline="31999"/>
              <a:t>KD </a:t>
            </a:r>
            <a:r>
              <a:t>EBs have corresponding up regulation of lncRNA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library.pdf" descr="library.pdf"/>
          <p:cNvPicPr>
            <a:picLocks noChangeAspect="1"/>
          </p:cNvPicPr>
          <p:nvPr/>
        </p:nvPicPr>
        <p:blipFill>
          <a:blip r:embed="rId2">
            <a:extLst/>
          </a:blip>
          <a:srcRect l="29798" t="25489" r="37098" b="38718"/>
          <a:stretch>
            <a:fillRect/>
          </a:stretch>
        </p:blipFill>
        <p:spPr>
          <a:xfrm>
            <a:off x="3436342" y="4918915"/>
            <a:ext cx="6132215" cy="41440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32126" t="33160" r="45447" b="42240"/>
          <a:stretch>
            <a:fillRect/>
          </a:stretch>
        </p:blipFill>
        <p:spPr>
          <a:xfrm>
            <a:off x="7458192" y="1306820"/>
            <a:ext cx="5021643" cy="34425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81144" y="993668"/>
            <a:ext cx="5351627" cy="4068894"/>
            <a:chOff x="0" y="0"/>
            <a:chExt cx="5351626" cy="4068892"/>
          </a:xfrm>
        </p:grpSpPr>
        <p:pic>
          <p:nvPicPr>
            <p:cNvPr id="236" name="tsne.pdf" descr="tsn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634" t="29782" r="45621" b="41822"/>
            <a:stretch>
              <a:fillRect/>
            </a:stretch>
          </p:blipFill>
          <p:spPr>
            <a:xfrm>
              <a:off x="0" y="-1"/>
              <a:ext cx="5351627" cy="39999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1"/>
            <p:cNvSpPr txBox="1"/>
            <p:nvPr/>
          </p:nvSpPr>
          <p:spPr>
            <a:xfrm>
              <a:off x="3638169" y="2222747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238" name="5"/>
            <p:cNvSpPr txBox="1"/>
            <p:nvPr/>
          </p:nvSpPr>
          <p:spPr>
            <a:xfrm>
              <a:off x="2795189" y="360752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239" name="3"/>
            <p:cNvSpPr txBox="1"/>
            <p:nvPr/>
          </p:nvSpPr>
          <p:spPr>
            <a:xfrm>
              <a:off x="861570" y="2864785"/>
              <a:ext cx="2837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240" name="2"/>
            <p:cNvSpPr txBox="1"/>
            <p:nvPr/>
          </p:nvSpPr>
          <p:spPr>
            <a:xfrm>
              <a:off x="573770" y="119878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241" name="8"/>
            <p:cNvSpPr txBox="1"/>
            <p:nvPr/>
          </p:nvSpPr>
          <p:spPr>
            <a:xfrm>
              <a:off x="1409944" y="215187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8</a:t>
              </a:r>
            </a:p>
          </p:txBody>
        </p:sp>
        <p:sp>
          <p:nvSpPr>
            <p:cNvPr id="242" name="7"/>
            <p:cNvSpPr txBox="1"/>
            <p:nvPr/>
          </p:nvSpPr>
          <p:spPr>
            <a:xfrm>
              <a:off x="3436995" y="61193"/>
              <a:ext cx="2837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7</a:t>
              </a:r>
            </a:p>
          </p:txBody>
        </p:sp>
        <p:sp>
          <p:nvSpPr>
            <p:cNvPr id="243" name="4"/>
            <p:cNvSpPr txBox="1"/>
            <p:nvPr/>
          </p:nvSpPr>
          <p:spPr>
            <a:xfrm>
              <a:off x="4741955" y="830928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244" name="6"/>
            <p:cNvSpPr txBox="1"/>
            <p:nvPr/>
          </p:nvSpPr>
          <p:spPr>
            <a:xfrm>
              <a:off x="4741955" y="2376276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46" name="10x Single Cell"/>
          <p:cNvSpPr txBox="1"/>
          <p:nvPr/>
        </p:nvSpPr>
        <p:spPr>
          <a:xfrm>
            <a:off x="9853748" y="9207329"/>
            <a:ext cx="30371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10x Single Cell</a:t>
            </a:r>
          </a:p>
        </p:txBody>
      </p:sp>
      <p:sp>
        <p:nvSpPr>
          <p:cNvPr id="247" name="KRAS has limited effects in early embryonic development"/>
          <p:cNvSpPr txBox="1"/>
          <p:nvPr>
            <p:ph type="title" idx="4294967295"/>
          </p:nvPr>
        </p:nvSpPr>
        <p:spPr>
          <a:xfrm>
            <a:off x="889367" y="-59912"/>
            <a:ext cx="11226066" cy="809792"/>
          </a:xfrm>
          <a:prstGeom prst="rect">
            <a:avLst/>
          </a:prstGeom>
        </p:spPr>
        <p:txBody>
          <a:bodyPr anchor="b"/>
          <a:lstStyle>
            <a:lvl1pPr defTabSz="321310">
              <a:defRPr sz="3300"/>
            </a:lvl1pPr>
          </a:lstStyle>
          <a:p>
            <a:pPr/>
            <a:r>
              <a:t>KRAS has limited effects in early embryonic development</a:t>
            </a:r>
          </a:p>
        </p:txBody>
      </p:sp>
      <p:sp>
        <p:nvSpPr>
          <p:cNvPr id="248" name="K-means Clusters"/>
          <p:cNvSpPr txBox="1"/>
          <p:nvPr/>
        </p:nvSpPr>
        <p:spPr>
          <a:xfrm>
            <a:off x="1444183" y="4988407"/>
            <a:ext cx="2625548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K-means</a:t>
            </a:r>
            <a:r>
              <a:t> Clusters</a:t>
            </a:r>
          </a:p>
        </p:txBody>
      </p:sp>
      <p:sp>
        <p:nvSpPr>
          <p:cNvPr id="249" name="KRAS Expression"/>
          <p:cNvSpPr txBox="1"/>
          <p:nvPr/>
        </p:nvSpPr>
        <p:spPr>
          <a:xfrm>
            <a:off x="8706988" y="4988407"/>
            <a:ext cx="2524050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KRAS</a:t>
            </a:r>
            <a:r>
              <a:t> Expression</a:t>
            </a:r>
          </a:p>
        </p:txBody>
      </p:sp>
      <p:sp>
        <p:nvSpPr>
          <p:cNvPr id="250" name="SCRAMBLE and KRAS Libraries"/>
          <p:cNvSpPr txBox="1"/>
          <p:nvPr/>
        </p:nvSpPr>
        <p:spPr>
          <a:xfrm>
            <a:off x="4198721" y="9103207"/>
            <a:ext cx="4607358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>
                <a:solidFill>
                  <a:schemeClr val="accent1"/>
                </a:solidFill>
              </a:rPr>
              <a:t>SCRAMBLE</a:t>
            </a:r>
            <a:r>
              <a:t> and </a:t>
            </a:r>
            <a:r>
              <a:rPr b="1">
                <a:solidFill>
                  <a:schemeClr val="accent4"/>
                </a:solidFill>
              </a:rPr>
              <a:t>KRAS</a:t>
            </a:r>
            <a:r>
              <a:t> Libraries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lineage.heat.map.pdf" descr="lineage.heat.map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2355" y="988876"/>
            <a:ext cx="5792349" cy="86885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Group" descr="Group"/>
          <p:cNvPicPr>
            <a:picLocks noChangeAspect="1"/>
          </p:cNvPicPr>
          <p:nvPr/>
        </p:nvPicPr>
        <p:blipFill>
          <a:blip r:embed="rId3">
            <a:extLst/>
          </a:blip>
          <a:srcRect l="32126" t="33160" r="45447" b="42240"/>
          <a:stretch>
            <a:fillRect/>
          </a:stretch>
        </p:blipFill>
        <p:spPr>
          <a:xfrm>
            <a:off x="246136" y="5497820"/>
            <a:ext cx="5021643" cy="34425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3" name="Group"/>
          <p:cNvGrpSpPr/>
          <p:nvPr/>
        </p:nvGrpSpPr>
        <p:grpSpPr>
          <a:xfrm>
            <a:off x="81143" y="993668"/>
            <a:ext cx="5351628" cy="4068894"/>
            <a:chOff x="0" y="0"/>
            <a:chExt cx="5351626" cy="4068892"/>
          </a:xfrm>
        </p:grpSpPr>
        <p:pic>
          <p:nvPicPr>
            <p:cNvPr id="254" name="tsne.pdf" descr="tsne.pdf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0634" t="29782" r="45621" b="41822"/>
            <a:stretch>
              <a:fillRect/>
            </a:stretch>
          </p:blipFill>
          <p:spPr>
            <a:xfrm>
              <a:off x="0" y="0"/>
              <a:ext cx="5351627" cy="39999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1"/>
            <p:cNvSpPr txBox="1"/>
            <p:nvPr/>
          </p:nvSpPr>
          <p:spPr>
            <a:xfrm>
              <a:off x="3638169" y="2222747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256" name="5"/>
            <p:cNvSpPr txBox="1"/>
            <p:nvPr/>
          </p:nvSpPr>
          <p:spPr>
            <a:xfrm>
              <a:off x="2795189" y="3607527"/>
              <a:ext cx="283769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5</a:t>
              </a:r>
            </a:p>
          </p:txBody>
        </p:sp>
        <p:sp>
          <p:nvSpPr>
            <p:cNvPr id="257" name="3"/>
            <p:cNvSpPr txBox="1"/>
            <p:nvPr/>
          </p:nvSpPr>
          <p:spPr>
            <a:xfrm>
              <a:off x="861570" y="2864785"/>
              <a:ext cx="2837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3</a:t>
              </a:r>
            </a:p>
          </p:txBody>
        </p:sp>
        <p:sp>
          <p:nvSpPr>
            <p:cNvPr id="258" name="2"/>
            <p:cNvSpPr txBox="1"/>
            <p:nvPr/>
          </p:nvSpPr>
          <p:spPr>
            <a:xfrm>
              <a:off x="573770" y="1198780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259" name="8"/>
            <p:cNvSpPr txBox="1"/>
            <p:nvPr/>
          </p:nvSpPr>
          <p:spPr>
            <a:xfrm>
              <a:off x="1409944" y="215187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8</a:t>
              </a:r>
            </a:p>
          </p:txBody>
        </p:sp>
        <p:sp>
          <p:nvSpPr>
            <p:cNvPr id="260" name="7"/>
            <p:cNvSpPr txBox="1"/>
            <p:nvPr/>
          </p:nvSpPr>
          <p:spPr>
            <a:xfrm>
              <a:off x="3436995" y="61193"/>
              <a:ext cx="28377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7</a:t>
              </a:r>
            </a:p>
          </p:txBody>
        </p:sp>
        <p:sp>
          <p:nvSpPr>
            <p:cNvPr id="261" name="4"/>
            <p:cNvSpPr txBox="1"/>
            <p:nvPr/>
          </p:nvSpPr>
          <p:spPr>
            <a:xfrm>
              <a:off x="4741955" y="830928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4</a:t>
              </a:r>
            </a:p>
          </p:txBody>
        </p:sp>
        <p:sp>
          <p:nvSpPr>
            <p:cNvPr id="262" name="6"/>
            <p:cNvSpPr txBox="1"/>
            <p:nvPr/>
          </p:nvSpPr>
          <p:spPr>
            <a:xfrm>
              <a:off x="4741955" y="2376276"/>
              <a:ext cx="283770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6</a:t>
              </a:r>
            </a:p>
          </p:txBody>
        </p:sp>
      </p:grpSp>
      <p:sp>
        <p:nvSpPr>
          <p:cNvPr id="264" name="10x Single Cell"/>
          <p:cNvSpPr txBox="1"/>
          <p:nvPr/>
        </p:nvSpPr>
        <p:spPr>
          <a:xfrm>
            <a:off x="9853748" y="9207329"/>
            <a:ext cx="30371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10x Single Cell</a:t>
            </a:r>
          </a:p>
        </p:txBody>
      </p:sp>
      <p:sp>
        <p:nvSpPr>
          <p:cNvPr id="265" name="A Subset of KRASKD Cells appear developmentally ‘trapped’"/>
          <p:cNvSpPr txBox="1"/>
          <p:nvPr>
            <p:ph type="title" idx="4294967295"/>
          </p:nvPr>
        </p:nvSpPr>
        <p:spPr>
          <a:xfrm>
            <a:off x="889367" y="-59912"/>
            <a:ext cx="11226066" cy="809792"/>
          </a:xfrm>
          <a:prstGeom prst="rect">
            <a:avLst/>
          </a:prstGeom>
        </p:spPr>
        <p:txBody>
          <a:bodyPr anchor="b"/>
          <a:lstStyle/>
          <a:p>
            <a:pPr defTabSz="303783">
              <a:defRPr sz="3120"/>
            </a:pPr>
            <a:r>
              <a:t>A Subset of KRAS</a:t>
            </a:r>
            <a:r>
              <a:rPr baseline="31999"/>
              <a:t>KD </a:t>
            </a:r>
            <a:r>
              <a:t>Cells appear developmentally ‘trapped’</a:t>
            </a:r>
          </a:p>
        </p:txBody>
      </p:sp>
      <p:sp>
        <p:nvSpPr>
          <p:cNvPr id="266" name="K-means Clusters"/>
          <p:cNvSpPr txBox="1"/>
          <p:nvPr/>
        </p:nvSpPr>
        <p:spPr>
          <a:xfrm>
            <a:off x="1444183" y="4988407"/>
            <a:ext cx="2625548" cy="462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K-means</a:t>
            </a:r>
            <a:r>
              <a:t> Clusters</a:t>
            </a:r>
          </a:p>
        </p:txBody>
      </p:sp>
      <p:sp>
        <p:nvSpPr>
          <p:cNvPr id="267" name="KRAS Expression"/>
          <p:cNvSpPr txBox="1"/>
          <p:nvPr/>
        </p:nvSpPr>
        <p:spPr>
          <a:xfrm>
            <a:off x="1494932" y="8987239"/>
            <a:ext cx="2524050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KRAS</a:t>
            </a:r>
            <a:r>
              <a:t> Expression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 Subset of KRASKD Cells appear developmentally ‘trapped’"/>
          <p:cNvSpPr txBox="1"/>
          <p:nvPr>
            <p:ph type="title" idx="4294967295"/>
          </p:nvPr>
        </p:nvSpPr>
        <p:spPr>
          <a:xfrm>
            <a:off x="889367" y="-59912"/>
            <a:ext cx="11226066" cy="809792"/>
          </a:xfrm>
          <a:prstGeom prst="rect">
            <a:avLst/>
          </a:prstGeom>
        </p:spPr>
        <p:txBody>
          <a:bodyPr anchor="b"/>
          <a:lstStyle/>
          <a:p>
            <a:pPr defTabSz="303783">
              <a:defRPr sz="3120"/>
            </a:pPr>
            <a:r>
              <a:t>A Subset of KRAS</a:t>
            </a:r>
            <a:r>
              <a:rPr baseline="31999"/>
              <a:t>KD </a:t>
            </a:r>
            <a:r>
              <a:t>Cells appear developmentally ‘trapped’</a:t>
            </a:r>
          </a:p>
        </p:txBody>
      </p:sp>
      <p:pic>
        <p:nvPicPr>
          <p:cNvPr id="270" name="Group" descr="Group"/>
          <p:cNvPicPr>
            <a:picLocks noChangeAspect="1"/>
          </p:cNvPicPr>
          <p:nvPr/>
        </p:nvPicPr>
        <p:blipFill>
          <a:blip r:embed="rId2">
            <a:extLst/>
          </a:blip>
          <a:srcRect l="32126" t="33160" r="45447" b="42240"/>
          <a:stretch>
            <a:fillRect/>
          </a:stretch>
        </p:blipFill>
        <p:spPr>
          <a:xfrm>
            <a:off x="8166708" y="1112634"/>
            <a:ext cx="3879180" cy="265937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KRAS"/>
          <p:cNvSpPr txBox="1"/>
          <p:nvPr/>
        </p:nvSpPr>
        <p:spPr>
          <a:xfrm>
            <a:off x="4927693" y="1132922"/>
            <a:ext cx="31494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KRAS</a:t>
            </a:r>
          </a:p>
        </p:txBody>
      </p:sp>
      <p:pic>
        <p:nvPicPr>
          <p:cNvPr id="272" name="dr.KRAS.pdf" descr="dr.KRAS.pdf"/>
          <p:cNvPicPr>
            <a:picLocks noChangeAspect="1"/>
          </p:cNvPicPr>
          <p:nvPr/>
        </p:nvPicPr>
        <p:blipFill>
          <a:blip r:embed="rId3">
            <a:extLst/>
          </a:blip>
          <a:srcRect l="36853" t="35123" r="44149" b="44081"/>
          <a:stretch>
            <a:fillRect/>
          </a:stretch>
        </p:blipFill>
        <p:spPr>
          <a:xfrm>
            <a:off x="950701" y="1112591"/>
            <a:ext cx="3887275" cy="2659496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iPSC"/>
          <p:cNvSpPr txBox="1"/>
          <p:nvPr/>
        </p:nvSpPr>
        <p:spPr>
          <a:xfrm>
            <a:off x="2483170" y="710755"/>
            <a:ext cx="822453" cy="486767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iPSC</a:t>
            </a:r>
          </a:p>
        </p:txBody>
      </p:sp>
      <p:sp>
        <p:nvSpPr>
          <p:cNvPr id="274" name="EB"/>
          <p:cNvSpPr txBox="1"/>
          <p:nvPr/>
        </p:nvSpPr>
        <p:spPr>
          <a:xfrm>
            <a:off x="9838937" y="710755"/>
            <a:ext cx="534722" cy="486767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oct4.pdf" descr="oct4.pdf"/>
          <p:cNvPicPr>
            <a:picLocks noChangeAspect="1"/>
          </p:cNvPicPr>
          <p:nvPr/>
        </p:nvPicPr>
        <p:blipFill>
          <a:blip r:embed="rId2">
            <a:extLst/>
          </a:blip>
          <a:srcRect l="31605" t="31412" r="44682" b="41189"/>
          <a:stretch>
            <a:fillRect/>
          </a:stretch>
        </p:blipFill>
        <p:spPr>
          <a:xfrm>
            <a:off x="7875531" y="3835765"/>
            <a:ext cx="4237270" cy="305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d5.oct4.pdf" descr="d5.oct4.pdf"/>
          <p:cNvPicPr>
            <a:picLocks noChangeAspect="1"/>
          </p:cNvPicPr>
          <p:nvPr/>
        </p:nvPicPr>
        <p:blipFill>
          <a:blip r:embed="rId3">
            <a:extLst/>
          </a:blip>
          <a:srcRect l="36826" t="33888" r="44100" b="44648"/>
          <a:stretch>
            <a:fillRect/>
          </a:stretch>
        </p:blipFill>
        <p:spPr>
          <a:xfrm>
            <a:off x="891833" y="4036187"/>
            <a:ext cx="3781077" cy="2659209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OCT4"/>
          <p:cNvSpPr txBox="1"/>
          <p:nvPr/>
        </p:nvSpPr>
        <p:spPr>
          <a:xfrm>
            <a:off x="4927693" y="3561868"/>
            <a:ext cx="314941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OCT4</a:t>
            </a:r>
          </a:p>
        </p:txBody>
      </p:sp>
      <p:sp>
        <p:nvSpPr>
          <p:cNvPr id="279" name="A Subset of KRASKD Cells appear developmentally ‘trapped’"/>
          <p:cNvSpPr txBox="1"/>
          <p:nvPr>
            <p:ph type="title" idx="4294967295"/>
          </p:nvPr>
        </p:nvSpPr>
        <p:spPr>
          <a:xfrm>
            <a:off x="889367" y="-59912"/>
            <a:ext cx="11226066" cy="809792"/>
          </a:xfrm>
          <a:prstGeom prst="rect">
            <a:avLst/>
          </a:prstGeom>
        </p:spPr>
        <p:txBody>
          <a:bodyPr anchor="b"/>
          <a:lstStyle/>
          <a:p>
            <a:pPr defTabSz="303783">
              <a:defRPr sz="3120"/>
            </a:pPr>
            <a:r>
              <a:t>A Subset of KRAS</a:t>
            </a:r>
            <a:r>
              <a:rPr baseline="31999"/>
              <a:t>KD </a:t>
            </a:r>
            <a:r>
              <a:t>Cells appear developmentally ‘trapped’</a:t>
            </a:r>
          </a:p>
        </p:txBody>
      </p:sp>
      <p:pic>
        <p:nvPicPr>
          <p:cNvPr id="280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32126" t="33160" r="45447" b="42240"/>
          <a:stretch>
            <a:fillRect/>
          </a:stretch>
        </p:blipFill>
        <p:spPr>
          <a:xfrm>
            <a:off x="8166708" y="1112634"/>
            <a:ext cx="3879180" cy="2659375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KRAS"/>
          <p:cNvSpPr txBox="1"/>
          <p:nvPr/>
        </p:nvSpPr>
        <p:spPr>
          <a:xfrm>
            <a:off x="4927693" y="1132922"/>
            <a:ext cx="31494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KRAS</a:t>
            </a:r>
          </a:p>
        </p:txBody>
      </p:sp>
      <p:pic>
        <p:nvPicPr>
          <p:cNvPr id="282" name="dr.KRAS.pdf" descr="dr.KRAS.pdf"/>
          <p:cNvPicPr>
            <a:picLocks noChangeAspect="1"/>
          </p:cNvPicPr>
          <p:nvPr/>
        </p:nvPicPr>
        <p:blipFill>
          <a:blip r:embed="rId5">
            <a:extLst/>
          </a:blip>
          <a:srcRect l="36853" t="35123" r="44149" b="44081"/>
          <a:stretch>
            <a:fillRect/>
          </a:stretch>
        </p:blipFill>
        <p:spPr>
          <a:xfrm>
            <a:off x="950701" y="1112591"/>
            <a:ext cx="3887276" cy="2659496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iPSC"/>
          <p:cNvSpPr txBox="1"/>
          <p:nvPr/>
        </p:nvSpPr>
        <p:spPr>
          <a:xfrm>
            <a:off x="2483170" y="710755"/>
            <a:ext cx="822453" cy="486767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iPSC</a:t>
            </a:r>
          </a:p>
        </p:txBody>
      </p:sp>
      <p:sp>
        <p:nvSpPr>
          <p:cNvPr id="284" name="EB"/>
          <p:cNvSpPr txBox="1"/>
          <p:nvPr/>
        </p:nvSpPr>
        <p:spPr>
          <a:xfrm>
            <a:off x="9838937" y="710755"/>
            <a:ext cx="534722" cy="486767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oct4.pdf" descr="oct4.pdf"/>
          <p:cNvPicPr>
            <a:picLocks noChangeAspect="1"/>
          </p:cNvPicPr>
          <p:nvPr/>
        </p:nvPicPr>
        <p:blipFill>
          <a:blip r:embed="rId2">
            <a:extLst/>
          </a:blip>
          <a:srcRect l="31605" t="31412" r="44682" b="41189"/>
          <a:stretch>
            <a:fillRect/>
          </a:stretch>
        </p:blipFill>
        <p:spPr>
          <a:xfrm>
            <a:off x="7875531" y="3835765"/>
            <a:ext cx="4237270" cy="3059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d5.oct4.pdf" descr="d5.oct4.pdf"/>
          <p:cNvPicPr>
            <a:picLocks noChangeAspect="1"/>
          </p:cNvPicPr>
          <p:nvPr/>
        </p:nvPicPr>
        <p:blipFill>
          <a:blip r:embed="rId3">
            <a:extLst/>
          </a:blip>
          <a:srcRect l="36826" t="33888" r="44100" b="44648"/>
          <a:stretch>
            <a:fillRect/>
          </a:stretch>
        </p:blipFill>
        <p:spPr>
          <a:xfrm>
            <a:off x="891833" y="4036187"/>
            <a:ext cx="3781077" cy="2659209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OCT4"/>
          <p:cNvSpPr txBox="1"/>
          <p:nvPr/>
        </p:nvSpPr>
        <p:spPr>
          <a:xfrm>
            <a:off x="4927693" y="3561868"/>
            <a:ext cx="314941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OCT4</a:t>
            </a:r>
          </a:p>
        </p:txBody>
      </p:sp>
      <p:sp>
        <p:nvSpPr>
          <p:cNvPr id="289" name="A Subset of KRASKD Cells appear developmentally ‘trapped’"/>
          <p:cNvSpPr txBox="1"/>
          <p:nvPr>
            <p:ph type="title" idx="4294967295"/>
          </p:nvPr>
        </p:nvSpPr>
        <p:spPr>
          <a:xfrm>
            <a:off x="889367" y="-59912"/>
            <a:ext cx="11226066" cy="809792"/>
          </a:xfrm>
          <a:prstGeom prst="rect">
            <a:avLst/>
          </a:prstGeom>
        </p:spPr>
        <p:txBody>
          <a:bodyPr anchor="b"/>
          <a:lstStyle/>
          <a:p>
            <a:pPr defTabSz="303783">
              <a:defRPr sz="3120"/>
            </a:pPr>
            <a:r>
              <a:t>A Subset of KRAS</a:t>
            </a:r>
            <a:r>
              <a:rPr baseline="31999"/>
              <a:t>KD </a:t>
            </a:r>
            <a:r>
              <a:t>Cells appear developmentally ‘trapped’</a:t>
            </a:r>
          </a:p>
        </p:txBody>
      </p:sp>
      <p:pic>
        <p:nvPicPr>
          <p:cNvPr id="290" name="Group" descr="Group"/>
          <p:cNvPicPr>
            <a:picLocks noChangeAspect="1"/>
          </p:cNvPicPr>
          <p:nvPr/>
        </p:nvPicPr>
        <p:blipFill>
          <a:blip r:embed="rId4">
            <a:extLst/>
          </a:blip>
          <a:srcRect l="32126" t="33160" r="45447" b="42240"/>
          <a:stretch>
            <a:fillRect/>
          </a:stretch>
        </p:blipFill>
        <p:spPr>
          <a:xfrm>
            <a:off x="8166708" y="1112634"/>
            <a:ext cx="3879180" cy="2659375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KRAS"/>
          <p:cNvSpPr txBox="1"/>
          <p:nvPr/>
        </p:nvSpPr>
        <p:spPr>
          <a:xfrm>
            <a:off x="4927693" y="1132922"/>
            <a:ext cx="31494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KRAS</a:t>
            </a:r>
          </a:p>
        </p:txBody>
      </p:sp>
      <p:pic>
        <p:nvPicPr>
          <p:cNvPr id="292" name="dr.KRAS.pdf" descr="dr.KRAS.pdf"/>
          <p:cNvPicPr>
            <a:picLocks noChangeAspect="1"/>
          </p:cNvPicPr>
          <p:nvPr/>
        </p:nvPicPr>
        <p:blipFill>
          <a:blip r:embed="rId5">
            <a:extLst/>
          </a:blip>
          <a:srcRect l="36853" t="35123" r="44149" b="44081"/>
          <a:stretch>
            <a:fillRect/>
          </a:stretch>
        </p:blipFill>
        <p:spPr>
          <a:xfrm>
            <a:off x="950701" y="1112591"/>
            <a:ext cx="3887276" cy="2659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d5.nanog.pdf" descr="d5.nanog.pdf"/>
          <p:cNvPicPr>
            <a:picLocks noChangeAspect="1"/>
          </p:cNvPicPr>
          <p:nvPr/>
        </p:nvPicPr>
        <p:blipFill>
          <a:blip r:embed="rId6">
            <a:extLst/>
          </a:blip>
          <a:srcRect l="37095" t="35578" r="44330" b="44507"/>
          <a:stretch>
            <a:fillRect/>
          </a:stretch>
        </p:blipFill>
        <p:spPr>
          <a:xfrm>
            <a:off x="891833" y="6929877"/>
            <a:ext cx="3780870" cy="253348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NANOG"/>
          <p:cNvSpPr txBox="1"/>
          <p:nvPr/>
        </p:nvSpPr>
        <p:spPr>
          <a:xfrm>
            <a:off x="4927693" y="6720923"/>
            <a:ext cx="314941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1"/>
            </a:lvl1pPr>
          </a:lstStyle>
          <a:p>
            <a:pPr/>
            <a:r>
              <a:t>NANOG</a:t>
            </a:r>
          </a:p>
        </p:txBody>
      </p:sp>
      <p:pic>
        <p:nvPicPr>
          <p:cNvPr id="295" name="nanog.pdf" descr="nanog.pdf"/>
          <p:cNvPicPr>
            <a:picLocks noChangeAspect="1"/>
          </p:cNvPicPr>
          <p:nvPr/>
        </p:nvPicPr>
        <p:blipFill>
          <a:blip r:embed="rId7">
            <a:extLst/>
          </a:blip>
          <a:srcRect l="35939" t="29872" r="40930" b="44305"/>
          <a:stretch>
            <a:fillRect/>
          </a:stretch>
        </p:blipFill>
        <p:spPr>
          <a:xfrm>
            <a:off x="7879302" y="6720922"/>
            <a:ext cx="4230043" cy="2951412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iPSC"/>
          <p:cNvSpPr txBox="1"/>
          <p:nvPr/>
        </p:nvSpPr>
        <p:spPr>
          <a:xfrm>
            <a:off x="2483170" y="710755"/>
            <a:ext cx="822453" cy="486767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iPSC</a:t>
            </a:r>
          </a:p>
        </p:txBody>
      </p:sp>
      <p:sp>
        <p:nvSpPr>
          <p:cNvPr id="297" name="EB"/>
          <p:cNvSpPr txBox="1"/>
          <p:nvPr/>
        </p:nvSpPr>
        <p:spPr>
          <a:xfrm>
            <a:off x="9838937" y="710755"/>
            <a:ext cx="534722" cy="486767"/>
          </a:xfrm>
          <a:prstGeom prst="rect">
            <a:avLst/>
          </a:prstGeom>
          <a:ln w="254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roup" descr="Group"/>
          <p:cNvPicPr>
            <a:picLocks noChangeAspect="1"/>
          </p:cNvPicPr>
          <p:nvPr/>
        </p:nvPicPr>
        <p:blipFill>
          <a:blip r:embed="rId2">
            <a:extLst/>
          </a:blip>
          <a:srcRect l="32126" t="33160" r="45447" b="42240"/>
          <a:stretch>
            <a:fillRect/>
          </a:stretch>
        </p:blipFill>
        <p:spPr>
          <a:xfrm>
            <a:off x="246136" y="5497820"/>
            <a:ext cx="5021643" cy="3442591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10x Single Cell"/>
          <p:cNvSpPr txBox="1"/>
          <p:nvPr/>
        </p:nvSpPr>
        <p:spPr>
          <a:xfrm>
            <a:off x="9853748" y="9207329"/>
            <a:ext cx="303718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10x Single Cell</a:t>
            </a:r>
          </a:p>
        </p:txBody>
      </p:sp>
      <p:sp>
        <p:nvSpPr>
          <p:cNvPr id="301" name="Candidate Marker Genes Suggest lncRNA Activity"/>
          <p:cNvSpPr txBox="1"/>
          <p:nvPr>
            <p:ph type="title" idx="4294967295"/>
          </p:nvPr>
        </p:nvSpPr>
        <p:spPr>
          <a:xfrm>
            <a:off x="889367" y="-59912"/>
            <a:ext cx="11226066" cy="809792"/>
          </a:xfrm>
          <a:prstGeom prst="rect">
            <a:avLst/>
          </a:prstGeom>
        </p:spPr>
        <p:txBody>
          <a:bodyPr anchor="b"/>
          <a:lstStyle>
            <a:lvl1pPr defTabSz="368045">
              <a:defRPr sz="3780"/>
            </a:lvl1pPr>
          </a:lstStyle>
          <a:p>
            <a:pPr/>
            <a:r>
              <a:t>Candidate Marker Genes Suggest lncRNA Activity </a:t>
            </a:r>
          </a:p>
        </p:txBody>
      </p:sp>
      <p:sp>
        <p:nvSpPr>
          <p:cNvPr id="302" name="KRAS Expression"/>
          <p:cNvSpPr txBox="1"/>
          <p:nvPr/>
        </p:nvSpPr>
        <p:spPr>
          <a:xfrm>
            <a:off x="1494932" y="8987239"/>
            <a:ext cx="2524050" cy="462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b="1"/>
              <a:t>KRAS</a:t>
            </a:r>
            <a:r>
              <a:t> Expression</a:t>
            </a:r>
          </a:p>
        </p:txBody>
      </p:sp>
      <p:pic>
        <p:nvPicPr>
          <p:cNvPr id="303" name="linc01356.pdf" descr="linc01356.pdf"/>
          <p:cNvPicPr>
            <a:picLocks noChangeAspect="1"/>
          </p:cNvPicPr>
          <p:nvPr/>
        </p:nvPicPr>
        <p:blipFill>
          <a:blip r:embed="rId3">
            <a:extLst/>
          </a:blip>
          <a:srcRect l="32481" t="33531" r="45472" b="43130"/>
          <a:stretch>
            <a:fillRect/>
          </a:stretch>
        </p:blipFill>
        <p:spPr>
          <a:xfrm>
            <a:off x="8622938" y="938601"/>
            <a:ext cx="3342696" cy="221158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4" name="Top 10 Significant Genes"/>
          <p:cNvGraphicFramePr/>
          <p:nvPr/>
        </p:nvGraphicFramePr>
        <p:xfrm>
          <a:off x="570493" y="1260502"/>
          <a:ext cx="4372929" cy="370773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622658"/>
                <a:gridCol w="2750269"/>
              </a:tblGrid>
              <a:tr h="461058">
                <a:tc gridSpan="2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latin typeface="Helvetica Neue Light"/>
                          <a:ea typeface="Helvetica Neue Light"/>
                          <a:cs typeface="Helvetica Neue Light"/>
                        </a:rPr>
                        <a:t>Top 10 Significant Genes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/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FeatureName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olidFill>
                            <a:srgbClr val="FFFFFF"/>
                          </a:solidFill>
                          <a:sym typeface="Helvetica Neue"/>
                        </a:rPr>
                        <a:t>Log2(Fold Change)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4395"/>
                        <a:lumOff val="-24975"/>
                      </a:schemeClr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LINC01356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7.10649714743636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GAL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6.95359492089621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TDGF1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7.58294672215199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RP11-1144P22.1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6.13612908550736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MIXL1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7.0137424728284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POU5F1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5.37568016978003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CDA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5.96881660194689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FFF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NODAL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5.80414732595607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sym typeface="Helvetica Neue"/>
                        </a:rPr>
                        <a:t>LINC00458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6.9510762449523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/>
                    </a:solidFill>
                  </a:tcPr>
                </a:tc>
              </a:tr>
              <a:tr h="29515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FOXH1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sym typeface="Helvetica Neue"/>
                        </a:rPr>
                        <a:t>5.25916426320356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  <p:pic>
        <p:nvPicPr>
          <p:cNvPr id="305" name="rp11-44.pdf" descr="rp11-44.pdf"/>
          <p:cNvPicPr>
            <a:picLocks noChangeAspect="1"/>
          </p:cNvPicPr>
          <p:nvPr/>
        </p:nvPicPr>
        <p:blipFill>
          <a:blip r:embed="rId4">
            <a:extLst/>
          </a:blip>
          <a:srcRect l="35699" t="25129" r="39979" b="47956"/>
          <a:stretch>
            <a:fillRect/>
          </a:stretch>
        </p:blipFill>
        <p:spPr>
          <a:xfrm>
            <a:off x="8778690" y="3338710"/>
            <a:ext cx="3342900" cy="23120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00458.pdf" descr="00458.pdf"/>
          <p:cNvPicPr>
            <a:picLocks noChangeAspect="1"/>
          </p:cNvPicPr>
          <p:nvPr/>
        </p:nvPicPr>
        <p:blipFill>
          <a:blip r:embed="rId5">
            <a:extLst/>
          </a:blip>
          <a:srcRect l="33282" t="25924" r="43119" b="49391"/>
          <a:stretch>
            <a:fillRect/>
          </a:stretch>
        </p:blipFill>
        <p:spPr>
          <a:xfrm>
            <a:off x="8681654" y="6063018"/>
            <a:ext cx="3536902" cy="2312305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Line"/>
          <p:cNvSpPr/>
          <p:nvPr/>
        </p:nvSpPr>
        <p:spPr>
          <a:xfrm>
            <a:off x="5028546" y="2208601"/>
            <a:ext cx="3509267" cy="1"/>
          </a:xfrm>
          <a:prstGeom prst="line">
            <a:avLst/>
          </a:prstGeom>
          <a:ln w="12700">
            <a:solidFill>
              <a:srgbClr val="929292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5028546" y="3029053"/>
            <a:ext cx="3668610" cy="1118691"/>
          </a:xfrm>
          <a:prstGeom prst="line">
            <a:avLst/>
          </a:prstGeom>
          <a:ln w="12700">
            <a:solidFill>
              <a:srgbClr val="929292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Line"/>
          <p:cNvSpPr/>
          <p:nvPr/>
        </p:nvSpPr>
        <p:spPr>
          <a:xfrm>
            <a:off x="5028659" y="4552109"/>
            <a:ext cx="4252662" cy="1426970"/>
          </a:xfrm>
          <a:prstGeom prst="line">
            <a:avLst/>
          </a:prstGeom>
          <a:ln w="12700">
            <a:solidFill>
              <a:srgbClr val="929292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roup"/>
          <p:cNvGrpSpPr/>
          <p:nvPr/>
        </p:nvGrpSpPr>
        <p:grpSpPr>
          <a:xfrm>
            <a:off x="1236357" y="3615665"/>
            <a:ext cx="9346045" cy="6255521"/>
            <a:chOff x="0" y="6915"/>
            <a:chExt cx="9346044" cy="6255520"/>
          </a:xfrm>
        </p:grpSpPr>
        <p:grpSp>
          <p:nvGrpSpPr>
            <p:cNvPr id="315" name="Group"/>
            <p:cNvGrpSpPr/>
            <p:nvPr/>
          </p:nvGrpSpPr>
          <p:grpSpPr>
            <a:xfrm>
              <a:off x="0" y="557337"/>
              <a:ext cx="9346045" cy="5705099"/>
              <a:chOff x="0" y="0"/>
              <a:chExt cx="9346044" cy="5705098"/>
            </a:xfrm>
          </p:grpSpPr>
          <p:pic>
            <p:nvPicPr>
              <p:cNvPr id="311" name="linc01356.browser.pdf" descr="linc01356.browser.pdf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9010378" cy="528155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2" name="LTR7"/>
              <p:cNvSpPr txBox="1"/>
              <p:nvPr/>
            </p:nvSpPr>
            <p:spPr>
              <a:xfrm>
                <a:off x="8293928" y="5042334"/>
                <a:ext cx="1052117" cy="645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150018" tIns="150018" rIns="150018" bIns="150018" numCol="1" anchor="ctr">
                <a:spAutoFit/>
              </a:bodyPr>
              <a:lstStyle>
                <a:lvl1pPr algn="l" defTabSz="2300287">
                  <a:spcBef>
                    <a:spcPts val="16500"/>
                  </a:spcBef>
                  <a:defRPr b="1" i="0" u="sng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u="none"/>
                </a:pPr>
                <a:r>
                  <a:rPr b="1" u="sng"/>
                  <a:t>LTR7</a:t>
                </a:r>
              </a:p>
            </p:txBody>
          </p:sp>
          <p:sp>
            <p:nvSpPr>
              <p:cNvPr id="313" name="Line"/>
              <p:cNvSpPr/>
              <p:nvPr/>
            </p:nvSpPr>
            <p:spPr>
              <a:xfrm flipH="1">
                <a:off x="7488348" y="5382265"/>
                <a:ext cx="88043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150018" tIns="150018" rIns="150018" bIns="150018" numCol="1" anchor="ctr">
                <a:noAutofit/>
              </a:bodyPr>
              <a:lstStyle/>
              <a:p>
                <a:pPr algn="l" defTabSz="2300287">
                  <a:defRPr i="0" sz="5000">
                    <a:solidFill>
                      <a:srgbClr val="173B69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4" name="HERVH"/>
              <p:cNvSpPr txBox="1"/>
              <p:nvPr/>
            </p:nvSpPr>
            <p:spPr>
              <a:xfrm>
                <a:off x="6250095" y="5059432"/>
                <a:ext cx="1374180" cy="645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150018" tIns="150018" rIns="150018" bIns="150018" numCol="1" anchor="ctr">
                <a:spAutoFit/>
              </a:bodyPr>
              <a:lstStyle>
                <a:lvl1pPr algn="l" defTabSz="2300287">
                  <a:spcBef>
                    <a:spcPts val="16500"/>
                  </a:spcBef>
                  <a:defRPr b="1" i="0" u="sng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defRPr b="0" u="none"/>
                </a:pPr>
                <a:r>
                  <a:rPr b="1" u="sng"/>
                  <a:t>HERVH</a:t>
                </a:r>
              </a:p>
            </p:txBody>
          </p:sp>
        </p:grpSp>
        <p:sp>
          <p:nvSpPr>
            <p:cNvPr id="316" name="LINC01356"/>
            <p:cNvSpPr txBox="1"/>
            <p:nvPr/>
          </p:nvSpPr>
          <p:spPr>
            <a:xfrm>
              <a:off x="4112617" y="6915"/>
              <a:ext cx="1871415" cy="645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50018" tIns="150018" rIns="150018" bIns="150018" numCol="1" anchor="ctr">
              <a:spAutoFit/>
            </a:bodyPr>
            <a:lstStyle>
              <a:lvl1pPr algn="l" defTabSz="2300287">
                <a:spcBef>
                  <a:spcPts val="16500"/>
                </a:spcBef>
                <a:defRPr b="1" i="0" u="sng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>
                <a:defRPr b="0" u="none"/>
              </a:pPr>
              <a:r>
                <a:rPr b="1" u="sng"/>
                <a:t>LINC01356</a:t>
              </a:r>
            </a:p>
          </p:txBody>
        </p:sp>
      </p:grpSp>
      <p:sp>
        <p:nvSpPr>
          <p:cNvPr id="318" name="Direct RNA Nanopore"/>
          <p:cNvSpPr txBox="1"/>
          <p:nvPr>
            <p:ph type="title" idx="4294967295"/>
          </p:nvPr>
        </p:nvSpPr>
        <p:spPr>
          <a:xfrm>
            <a:off x="3991578" y="1081937"/>
            <a:ext cx="5021643" cy="568679"/>
          </a:xfrm>
          <a:prstGeom prst="rect">
            <a:avLst/>
          </a:prstGeom>
        </p:spPr>
        <p:txBody>
          <a:bodyPr anchor="b"/>
          <a:lstStyle>
            <a:lvl1pPr defTabSz="292100">
              <a:defRPr sz="3000"/>
            </a:lvl1pPr>
          </a:lstStyle>
          <a:p>
            <a:pPr/>
            <a:r>
              <a:t>Direct RNA Nanopore</a:t>
            </a:r>
          </a:p>
        </p:txBody>
      </p:sp>
      <p:sp>
        <p:nvSpPr>
          <p:cNvPr id="319" name="MinION"/>
          <p:cNvSpPr/>
          <p:nvPr/>
        </p:nvSpPr>
        <p:spPr>
          <a:xfrm>
            <a:off x="3332123" y="2084439"/>
            <a:ext cx="1572287" cy="946380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MinION</a:t>
            </a:r>
          </a:p>
        </p:txBody>
      </p:sp>
      <p:sp>
        <p:nvSpPr>
          <p:cNvPr id="320" name="Line"/>
          <p:cNvSpPr/>
          <p:nvPr/>
        </p:nvSpPr>
        <p:spPr>
          <a:xfrm>
            <a:off x="631125" y="2380998"/>
            <a:ext cx="1888683" cy="3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0" h="17465" fill="norm" stroke="1" extrusionOk="0">
                <a:moveTo>
                  <a:pt x="9" y="34"/>
                </a:moveTo>
                <a:cubicBezTo>
                  <a:pt x="-180" y="11999"/>
                  <a:pt x="2561" y="20722"/>
                  <a:pt x="5118" y="16296"/>
                </a:cubicBezTo>
                <a:cubicBezTo>
                  <a:pt x="7135" y="12803"/>
                  <a:pt x="8046" y="895"/>
                  <a:pt x="10334" y="48"/>
                </a:cubicBezTo>
                <a:cubicBezTo>
                  <a:pt x="12833" y="-878"/>
                  <a:pt x="14062" y="12036"/>
                  <a:pt x="16291" y="15784"/>
                </a:cubicBezTo>
                <a:cubicBezTo>
                  <a:pt x="18357" y="19259"/>
                  <a:pt x="20676" y="14628"/>
                  <a:pt x="21420" y="5534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Rectangle"/>
          <p:cNvSpPr/>
          <p:nvPr/>
        </p:nvSpPr>
        <p:spPr>
          <a:xfrm>
            <a:off x="2489978" y="2323840"/>
            <a:ext cx="166354" cy="20908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3`"/>
          <p:cNvSpPr txBox="1"/>
          <p:nvPr/>
        </p:nvSpPr>
        <p:spPr>
          <a:xfrm>
            <a:off x="2397437" y="1757766"/>
            <a:ext cx="35143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3`</a:t>
            </a:r>
          </a:p>
        </p:txBody>
      </p:sp>
      <p:sp>
        <p:nvSpPr>
          <p:cNvPr id="323" name="Line"/>
          <p:cNvSpPr/>
          <p:nvPr/>
        </p:nvSpPr>
        <p:spPr>
          <a:xfrm>
            <a:off x="2750590" y="2557629"/>
            <a:ext cx="3627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Line"/>
          <p:cNvSpPr/>
          <p:nvPr/>
        </p:nvSpPr>
        <p:spPr>
          <a:xfrm>
            <a:off x="5123230" y="2557629"/>
            <a:ext cx="3627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4764" y="1902228"/>
            <a:ext cx="2065063" cy="1310803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Line"/>
          <p:cNvSpPr/>
          <p:nvPr/>
        </p:nvSpPr>
        <p:spPr>
          <a:xfrm>
            <a:off x="7908022" y="2557629"/>
            <a:ext cx="36271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AUCGUACGUAGCUACG"/>
          <p:cNvSpPr txBox="1"/>
          <p:nvPr/>
        </p:nvSpPr>
        <p:spPr>
          <a:xfrm>
            <a:off x="8443069" y="2326946"/>
            <a:ext cx="361340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AUCGUACGUAGCUACG</a:t>
            </a:r>
          </a:p>
        </p:txBody>
      </p:sp>
      <p:sp>
        <p:nvSpPr>
          <p:cNvPr id="328" name="Line"/>
          <p:cNvSpPr/>
          <p:nvPr/>
        </p:nvSpPr>
        <p:spPr>
          <a:xfrm flipH="1">
            <a:off x="7245386" y="2800558"/>
            <a:ext cx="2336612" cy="92324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9" name="Minimap 2"/>
          <p:cNvSpPr txBox="1"/>
          <p:nvPr/>
        </p:nvSpPr>
        <p:spPr>
          <a:xfrm rot="20304000">
            <a:off x="8004485" y="3177065"/>
            <a:ext cx="15371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Minimap 2</a:t>
            </a:r>
          </a:p>
        </p:txBody>
      </p:sp>
      <p:sp>
        <p:nvSpPr>
          <p:cNvPr id="330" name="How does KRAS regulate the non-coding Transcriptome?"/>
          <p:cNvSpPr txBox="1"/>
          <p:nvPr/>
        </p:nvSpPr>
        <p:spPr>
          <a:xfrm>
            <a:off x="889367" y="-59912"/>
            <a:ext cx="11226066" cy="809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321310">
              <a:defRPr i="0" sz="3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How does KRAS regulate the non-coding Transcriptome?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Kras is an essential gene"/>
          <p:cNvSpPr txBox="1"/>
          <p:nvPr>
            <p:ph type="title"/>
          </p:nvPr>
        </p:nvSpPr>
        <p:spPr>
          <a:xfrm>
            <a:off x="63867" y="-9938"/>
            <a:ext cx="12877066" cy="809792"/>
          </a:xfrm>
          <a:prstGeom prst="rect">
            <a:avLst/>
          </a:prstGeom>
        </p:spPr>
        <p:txBody>
          <a:bodyPr/>
          <a:lstStyle>
            <a:lvl1pPr defTabSz="461518">
              <a:defRPr sz="4740"/>
            </a:lvl1pPr>
          </a:lstStyle>
          <a:p>
            <a:pPr/>
            <a:r>
              <a:t>Kras is an essential gene</a:t>
            </a:r>
          </a:p>
        </p:txBody>
      </p:sp>
      <p:grpSp>
        <p:nvGrpSpPr>
          <p:cNvPr id="130" name="Group"/>
          <p:cNvGrpSpPr/>
          <p:nvPr/>
        </p:nvGrpSpPr>
        <p:grpSpPr>
          <a:xfrm>
            <a:off x="1584988" y="1578410"/>
            <a:ext cx="9834824" cy="2100980"/>
            <a:chOff x="0" y="-1371"/>
            <a:chExt cx="9834822" cy="2100979"/>
          </a:xfrm>
        </p:grpSpPr>
        <p:sp>
          <p:nvSpPr>
            <p:cNvPr id="128" name="“In contrast to the findings that Hras-deficient mice and Nras-deficient mice are born and grow normally, the Kras-deficient embryos die progressively between embryonic day 12.5 and term.”"/>
            <p:cNvSpPr txBox="1"/>
            <p:nvPr/>
          </p:nvSpPr>
          <p:spPr>
            <a:xfrm>
              <a:off x="0" y="-1372"/>
              <a:ext cx="9834823" cy="12007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“In contrast to the findings that Hras-deficient mice and Nras-deficient mice are born and grow normally, the </a:t>
              </a:r>
              <a:r>
                <a:rPr b="1"/>
                <a:t>Kras-deficient embryos die progressively between embryonic day 12.5 and term</a:t>
              </a:r>
              <a:r>
                <a:t>.” </a:t>
              </a:r>
            </a:p>
          </p:txBody>
        </p:sp>
        <p:sp>
          <p:nvSpPr>
            <p:cNvPr id="129" name="Koera, K. et al. K-Ras is essential for the development of the mouse embryo. Oncogene 15, 1151 (1997)."/>
            <p:cNvSpPr txBox="1"/>
            <p:nvPr/>
          </p:nvSpPr>
          <p:spPr>
            <a:xfrm>
              <a:off x="2492569" y="1127041"/>
              <a:ext cx="484968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</a:p>
            <a:p>
              <a:pPr>
                <a:defRPr sz="1500"/>
              </a:pPr>
              <a:r>
                <a:t>Koera, K. et al. K-Ras is essential for the development of the mouse embryo. Oncogene </a:t>
              </a:r>
              <a:r>
                <a:rPr b="1"/>
                <a:t>15</a:t>
              </a:r>
              <a:r>
                <a:t>, 1151 (1997).</a:t>
              </a:r>
            </a:p>
          </p:txBody>
        </p:sp>
      </p:grpSp>
      <p:grpSp>
        <p:nvGrpSpPr>
          <p:cNvPr id="133" name="Group"/>
          <p:cNvGrpSpPr/>
          <p:nvPr/>
        </p:nvGrpSpPr>
        <p:grpSpPr>
          <a:xfrm>
            <a:off x="1657864" y="4066845"/>
            <a:ext cx="9689072" cy="1619910"/>
            <a:chOff x="883323" y="-1372"/>
            <a:chExt cx="9689071" cy="1619908"/>
          </a:xfrm>
        </p:grpSpPr>
        <p:sp>
          <p:nvSpPr>
            <p:cNvPr id="131" name="“On an inbred 129/Sv genetic background, Kras [deficient] embryos failed in gestation between E12 and E14”"/>
            <p:cNvSpPr txBox="1"/>
            <p:nvPr/>
          </p:nvSpPr>
          <p:spPr>
            <a:xfrm>
              <a:off x="883323" y="-1373"/>
              <a:ext cx="9689072" cy="832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“On an inbred 129/Sv genetic background, </a:t>
              </a:r>
              <a:r>
                <a:rPr b="1"/>
                <a:t>Kras [deficient] embryos failed in gestation between E12 and E14</a:t>
              </a:r>
              <a:r>
                <a:t>”</a:t>
              </a:r>
            </a:p>
          </p:txBody>
        </p:sp>
        <p:sp>
          <p:nvSpPr>
            <p:cNvPr id="132" name="Johnson, L. et al. K-ras is an essential gene in the mouse with partial functional overlap with N-ras. Genes Dev. 11, 2468–2481 (1997)."/>
            <p:cNvSpPr txBox="1"/>
            <p:nvPr/>
          </p:nvSpPr>
          <p:spPr>
            <a:xfrm>
              <a:off x="2566066" y="645970"/>
              <a:ext cx="6323586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</a:p>
            <a:p>
              <a:pPr>
                <a:defRPr sz="1500"/>
              </a:pPr>
              <a:r>
                <a:t>Johnson, L. </a:t>
              </a:r>
              <a:r>
                <a:t>et al.</a:t>
              </a:r>
              <a:r>
                <a:t> K-ras is an essential gene in the mouse with partial functional overlap with N-ras. </a:t>
              </a:r>
              <a:r>
                <a:t>Genes Dev.</a:t>
              </a:r>
              <a:r>
                <a:t> </a:t>
              </a:r>
              <a:r>
                <a:rPr b="1"/>
                <a:t>11</a:t>
              </a:r>
              <a:r>
                <a:t>, 2468–2481 (1997).</a:t>
              </a:r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1288585" y="6581585"/>
            <a:ext cx="10427630" cy="1749426"/>
            <a:chOff x="846676" y="12075"/>
            <a:chExt cx="10427629" cy="1749424"/>
          </a:xfrm>
        </p:grpSpPr>
        <p:sp>
          <p:nvSpPr>
            <p:cNvPr id="134" name="“Early molecular events during reprogramming involved the activation of Ras signaling pathways, along with hundreds of lncRNAs.”"/>
            <p:cNvSpPr txBox="1"/>
            <p:nvPr/>
          </p:nvSpPr>
          <p:spPr>
            <a:xfrm>
              <a:off x="846676" y="12075"/>
              <a:ext cx="10427630" cy="832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t>“Early </a:t>
              </a:r>
              <a:r>
                <a:rPr b="1"/>
                <a:t>molecular events during reprogramming</a:t>
              </a:r>
              <a:r>
                <a:t> involved the </a:t>
              </a:r>
              <a:r>
                <a:rPr b="1"/>
                <a:t>activation of Ras signaling</a:t>
              </a:r>
              <a:r>
                <a:t> pathways, </a:t>
              </a:r>
              <a:r>
                <a:rPr b="1"/>
                <a:t>along with hundreds of lncRNAs.</a:t>
              </a:r>
              <a:r>
                <a:t>”</a:t>
              </a:r>
            </a:p>
          </p:txBody>
        </p:sp>
        <p:sp>
          <p:nvSpPr>
            <p:cNvPr id="135" name="Kim, D. H. et al. Single-Cell Transcriptome Analysis Reveals Dynamic Changes in lncRNA Expression during Reprogramming. Cell Stem Cell 16, 88–101 (2015)."/>
            <p:cNvSpPr txBox="1"/>
            <p:nvPr/>
          </p:nvSpPr>
          <p:spPr>
            <a:xfrm>
              <a:off x="1915107" y="788933"/>
              <a:ext cx="8290768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</a:p>
            <a:p>
              <a:pPr>
                <a:defRPr sz="1500"/>
              </a:pPr>
              <a:r>
                <a:t>Kim, D. H. </a:t>
              </a:r>
              <a:r>
                <a:t>et al.</a:t>
              </a:r>
              <a:r>
                <a:t> Single-Cell Transcriptome Analysis Reveals Dynamic Changes in lncRNA Expression during Reprogramming. </a:t>
              </a:r>
              <a:r>
                <a:t>Cell Stem Cell</a:t>
              </a:r>
              <a:r>
                <a:t> </a:t>
              </a:r>
              <a:r>
                <a:rPr b="1"/>
                <a:t>16</a:t>
              </a:r>
              <a:r>
                <a:t>, 88–101 (2015).</a:t>
              </a:r>
            </a:p>
          </p:txBody>
        </p:sp>
      </p:grpSp>
      <p:sp>
        <p:nvSpPr>
          <p:cNvPr id="137" name="Why?"/>
          <p:cNvSpPr txBox="1"/>
          <p:nvPr/>
        </p:nvSpPr>
        <p:spPr>
          <a:xfrm>
            <a:off x="6061354" y="5903487"/>
            <a:ext cx="88209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onserved Splice Sites"/>
          <p:cNvSpPr txBox="1"/>
          <p:nvPr/>
        </p:nvSpPr>
        <p:spPr>
          <a:xfrm>
            <a:off x="4870653" y="2262248"/>
            <a:ext cx="326349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Conserved Splice Sites</a:t>
            </a:r>
          </a:p>
        </p:txBody>
      </p:sp>
      <p:sp>
        <p:nvSpPr>
          <p:cNvPr id="333" name="Differential TF Binding Site/Motif —-&gt; Some of these TFs are changing quite a lot"/>
          <p:cNvSpPr txBox="1"/>
          <p:nvPr/>
        </p:nvSpPr>
        <p:spPr>
          <a:xfrm>
            <a:off x="905662" y="4646117"/>
            <a:ext cx="1119347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Differential TF Binding Site/Motif —-&gt; Some of these TFs are changing quite a lot </a:t>
            </a:r>
          </a:p>
        </p:txBody>
      </p:sp>
      <p:sp>
        <p:nvSpPr>
          <p:cNvPr id="334" name="Using Nanopore to Study TE-derived lncRNA"/>
          <p:cNvSpPr txBox="1"/>
          <p:nvPr>
            <p:ph type="title" idx="4294967295"/>
          </p:nvPr>
        </p:nvSpPr>
        <p:spPr>
          <a:xfrm>
            <a:off x="2631734" y="2204"/>
            <a:ext cx="7741332" cy="568679"/>
          </a:xfrm>
          <a:prstGeom prst="rect">
            <a:avLst/>
          </a:prstGeom>
        </p:spPr>
        <p:txBody>
          <a:bodyPr anchor="b"/>
          <a:lstStyle>
            <a:lvl1pPr defTabSz="280415">
              <a:defRPr sz="2880"/>
            </a:lvl1pPr>
          </a:lstStyle>
          <a:p>
            <a:pPr/>
            <a:r>
              <a:t>Using Nanopore to Study TE-derived lncRNA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603" y="1664907"/>
            <a:ext cx="2656736" cy="1893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NIH_NICHD_Master_Logo_2Color.pdf" descr="NIH_NICHD_Master_Logo_2Color.pdf"/>
          <p:cNvPicPr>
            <a:picLocks noChangeAspect="1"/>
          </p:cNvPicPr>
          <p:nvPr/>
        </p:nvPicPr>
        <p:blipFill>
          <a:blip r:embed="rId3">
            <a:extLst/>
          </a:blip>
          <a:srcRect l="0" t="0" r="75654" b="0"/>
          <a:stretch>
            <a:fillRect/>
          </a:stretch>
        </p:blipFill>
        <p:spPr>
          <a:xfrm>
            <a:off x="1746713" y="6551777"/>
            <a:ext cx="2220333" cy="1363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baskin logo new copy.pdf" descr="baskin logo new copy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1925" y="3759228"/>
            <a:ext cx="2630092" cy="1000832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ab and Colleagues"/>
          <p:cNvSpPr txBox="1"/>
          <p:nvPr/>
        </p:nvSpPr>
        <p:spPr>
          <a:xfrm>
            <a:off x="1453214" y="1180728"/>
            <a:ext cx="28075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Lab and Colleagues</a:t>
            </a:r>
          </a:p>
        </p:txBody>
      </p:sp>
      <p:sp>
        <p:nvSpPr>
          <p:cNvPr id="340" name="Funding"/>
          <p:cNvSpPr txBox="1"/>
          <p:nvPr/>
        </p:nvSpPr>
        <p:spPr>
          <a:xfrm>
            <a:off x="2246456" y="6091708"/>
            <a:ext cx="12210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Funding</a:t>
            </a:r>
          </a:p>
        </p:txBody>
      </p:sp>
      <p:sp>
        <p:nvSpPr>
          <p:cNvPr id="341" name="Thank You!"/>
          <p:cNvSpPr txBox="1"/>
          <p:nvPr>
            <p:ph type="title" idx="4294967295"/>
          </p:nvPr>
        </p:nvSpPr>
        <p:spPr>
          <a:xfrm>
            <a:off x="2631734" y="2204"/>
            <a:ext cx="7741332" cy="568679"/>
          </a:xfrm>
          <a:prstGeom prst="rect">
            <a:avLst/>
          </a:prstGeom>
        </p:spPr>
        <p:txBody>
          <a:bodyPr anchor="b"/>
          <a:lstStyle>
            <a:lvl1pPr defTabSz="292100">
              <a:defRPr sz="30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uring Human embryonic development, how does Kras regulate:"/>
          <p:cNvSpPr txBox="1"/>
          <p:nvPr/>
        </p:nvSpPr>
        <p:spPr>
          <a:xfrm>
            <a:off x="1164883" y="914458"/>
            <a:ext cx="10675034" cy="133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0" sz="4000">
                <a:latin typeface="+mn-lt"/>
                <a:ea typeface="+mn-ea"/>
                <a:cs typeface="+mn-cs"/>
                <a:sym typeface="Helvetica Neue Medium"/>
              </a:defRPr>
            </a:pP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During</a:t>
            </a:r>
            <a: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Human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embryonic development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, how does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Kras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regulate:</a:t>
            </a:r>
          </a:p>
        </p:txBody>
      </p:sp>
      <p:sp>
        <p:nvSpPr>
          <p:cNvPr id="140" name="1. Cell Fate ?"/>
          <p:cNvSpPr txBox="1"/>
          <p:nvPr/>
        </p:nvSpPr>
        <p:spPr>
          <a:xfrm>
            <a:off x="2767050" y="3961479"/>
            <a:ext cx="2882012" cy="647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3700"/>
            </a:lvl1pPr>
          </a:lstStyle>
          <a:p>
            <a:pPr/>
            <a:r>
              <a:t>1. Cell Fate ?</a:t>
            </a:r>
          </a:p>
        </p:txBody>
      </p:sp>
      <p:sp>
        <p:nvSpPr>
          <p:cNvPr id="141" name="2. The non-coding Transcriptome ?"/>
          <p:cNvSpPr txBox="1"/>
          <p:nvPr/>
        </p:nvSpPr>
        <p:spPr>
          <a:xfrm>
            <a:off x="2763113" y="5622067"/>
            <a:ext cx="7478574" cy="647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0" sz="3700"/>
            </a:lvl1pPr>
          </a:lstStyle>
          <a:p>
            <a:pPr/>
            <a:r>
              <a:t>2. The non-coding Transcriptome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n Vitro model"/>
          <p:cNvSpPr txBox="1"/>
          <p:nvPr>
            <p:ph type="title" idx="4294967295"/>
          </p:nvPr>
        </p:nvSpPr>
        <p:spPr>
          <a:xfrm>
            <a:off x="3553283" y="14213"/>
            <a:ext cx="5898234" cy="809792"/>
          </a:xfrm>
          <a:prstGeom prst="rect">
            <a:avLst/>
          </a:prstGeom>
        </p:spPr>
        <p:txBody>
          <a:bodyPr anchor="b"/>
          <a:lstStyle/>
          <a:p>
            <a:pPr defTabSz="461518">
              <a:defRPr sz="474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In Vitro </a:t>
            </a:r>
            <a:r>
              <a:t>model </a:t>
            </a:r>
          </a:p>
        </p:txBody>
      </p:sp>
      <p:pic>
        <p:nvPicPr>
          <p:cNvPr id="1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757" y="1524005"/>
            <a:ext cx="3259861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" y="3476985"/>
            <a:ext cx="4771418" cy="18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38" y="5430030"/>
            <a:ext cx="2403920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364" y="7460838"/>
            <a:ext cx="4943965" cy="184699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CRISPRi hiPSC Line; Gen1c"/>
          <p:cNvSpPr txBox="1"/>
          <p:nvPr/>
        </p:nvSpPr>
        <p:spPr>
          <a:xfrm>
            <a:off x="2642299" y="2010642"/>
            <a:ext cx="285222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CRISPRi hiPSC Line; Gen1c</a:t>
            </a:r>
          </a:p>
        </p:txBody>
      </p:sp>
      <p:grpSp>
        <p:nvGrpSpPr>
          <p:cNvPr id="151" name="Group"/>
          <p:cNvGrpSpPr/>
          <p:nvPr/>
        </p:nvGrpSpPr>
        <p:grpSpPr>
          <a:xfrm>
            <a:off x="5381832" y="1001727"/>
            <a:ext cx="7450082" cy="1774687"/>
            <a:chOff x="0" y="0"/>
            <a:chExt cx="7450080" cy="1774686"/>
          </a:xfrm>
        </p:grpSpPr>
        <p:sp>
          <p:nvSpPr>
            <p:cNvPr id="149" name="CRISPR Interference Efficiently Induces Specific and Reversible Gene Silencing in Human iPSCs"/>
            <p:cNvSpPr txBox="1"/>
            <p:nvPr/>
          </p:nvSpPr>
          <p:spPr>
            <a:xfrm>
              <a:off x="0" y="0"/>
              <a:ext cx="7450081" cy="83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/>
                <a:t>CRISPR Interference</a:t>
              </a:r>
              <a:r>
                <a:t> Efficiently Induces Specific and Reversible Gene Silencing in Human iPSCs</a:t>
              </a:r>
            </a:p>
          </p:txBody>
        </p:sp>
        <p:sp>
          <p:nvSpPr>
            <p:cNvPr id="150" name="Mandegar, M. A. et al. CRISPR Interference Efficiently Induces Specific and Reversible Gene Silencing in Human iPSCs. Cell Stem Cell 18, 541–553 (2016)."/>
            <p:cNvSpPr txBox="1"/>
            <p:nvPr/>
          </p:nvSpPr>
          <p:spPr>
            <a:xfrm>
              <a:off x="825523" y="802120"/>
              <a:ext cx="579903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  <a:r>
                <a:t>Mandegar, M. A. </a:t>
              </a:r>
              <a:r>
                <a:t>et al.</a:t>
              </a:r>
              <a:r>
                <a:t> CRISPR Interference Efficiently Induces Specific and Reversible Gene Silencing in Human iPSCs. </a:t>
              </a:r>
              <a:r>
                <a:t>Cell Stem Cell</a:t>
              </a:r>
              <a:r>
                <a:t> </a:t>
              </a:r>
              <a:r>
                <a:rPr b="1"/>
                <a:t>18</a:t>
              </a:r>
              <a:r>
                <a:t>, 541–553 (2016).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 Vitro model"/>
          <p:cNvSpPr txBox="1"/>
          <p:nvPr>
            <p:ph type="title" idx="4294967295"/>
          </p:nvPr>
        </p:nvSpPr>
        <p:spPr>
          <a:xfrm>
            <a:off x="3553283" y="14213"/>
            <a:ext cx="5898234" cy="809792"/>
          </a:xfrm>
          <a:prstGeom prst="rect">
            <a:avLst/>
          </a:prstGeom>
        </p:spPr>
        <p:txBody>
          <a:bodyPr anchor="b"/>
          <a:lstStyle/>
          <a:p>
            <a:pPr defTabSz="461518">
              <a:defRPr sz="474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In Vitro </a:t>
            </a:r>
            <a:r>
              <a:t>model 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757" y="1524005"/>
            <a:ext cx="3259861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" y="3476985"/>
            <a:ext cx="4771418" cy="18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38" y="5430030"/>
            <a:ext cx="2403920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364" y="7460838"/>
            <a:ext cx="4943965" cy="184699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CRISPRi hiPSC Line; Gen1c"/>
          <p:cNvSpPr txBox="1"/>
          <p:nvPr/>
        </p:nvSpPr>
        <p:spPr>
          <a:xfrm>
            <a:off x="2642299" y="2010642"/>
            <a:ext cx="285222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CRISPRi hiPSC Line; Gen1c</a:t>
            </a:r>
          </a:p>
        </p:txBody>
      </p:sp>
      <p:sp>
        <p:nvSpPr>
          <p:cNvPr id="159" name="Transfected with KRAS and SCRAMBLE plasmids"/>
          <p:cNvSpPr txBox="1"/>
          <p:nvPr/>
        </p:nvSpPr>
        <p:spPr>
          <a:xfrm>
            <a:off x="5053167" y="3779504"/>
            <a:ext cx="3259862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Transfected with KRAS and SCRAMBLE plasmids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5381832" y="1001727"/>
            <a:ext cx="7450082" cy="1774687"/>
            <a:chOff x="0" y="0"/>
            <a:chExt cx="7450080" cy="1774686"/>
          </a:xfrm>
        </p:grpSpPr>
        <p:sp>
          <p:nvSpPr>
            <p:cNvPr id="160" name="CRISPR Interference Efficiently Induces Specific and Reversible Gene Silencing in Human iPSCs"/>
            <p:cNvSpPr txBox="1"/>
            <p:nvPr/>
          </p:nvSpPr>
          <p:spPr>
            <a:xfrm>
              <a:off x="0" y="0"/>
              <a:ext cx="7450081" cy="83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/>
                <a:t>CRISPR Interference</a:t>
              </a:r>
              <a:r>
                <a:t> Efficiently Induces Specific and Reversible Gene Silencing in Human iPSCs</a:t>
              </a:r>
            </a:p>
          </p:txBody>
        </p:sp>
        <p:sp>
          <p:nvSpPr>
            <p:cNvPr id="161" name="Mandegar, M. A. et al. CRISPR Interference Efficiently Induces Specific and Reversible Gene Silencing in Human iPSCs. Cell Stem Cell 18, 541–553 (2016)."/>
            <p:cNvSpPr txBox="1"/>
            <p:nvPr/>
          </p:nvSpPr>
          <p:spPr>
            <a:xfrm>
              <a:off x="825523" y="802120"/>
              <a:ext cx="579903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  <a:r>
                <a:t>Mandegar, M. A. </a:t>
              </a:r>
              <a:r>
                <a:t>et al.</a:t>
              </a:r>
              <a:r>
                <a:t> CRISPR Interference Efficiently Induces Specific and Reversible Gene Silencing in Human iPSCs. </a:t>
              </a:r>
              <a:r>
                <a:t>Cell Stem Cell</a:t>
              </a:r>
              <a:r>
                <a:t> </a:t>
              </a:r>
              <a:r>
                <a:rPr b="1"/>
                <a:t>18</a:t>
              </a:r>
              <a:r>
                <a:t>, 541–553 (2016).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 Vitro model"/>
          <p:cNvSpPr txBox="1"/>
          <p:nvPr>
            <p:ph type="title" idx="4294967295"/>
          </p:nvPr>
        </p:nvSpPr>
        <p:spPr>
          <a:xfrm>
            <a:off x="3553283" y="14213"/>
            <a:ext cx="5898234" cy="809792"/>
          </a:xfrm>
          <a:prstGeom prst="rect">
            <a:avLst/>
          </a:prstGeom>
        </p:spPr>
        <p:txBody>
          <a:bodyPr anchor="b"/>
          <a:lstStyle/>
          <a:p>
            <a:pPr defTabSz="461518">
              <a:defRPr sz="474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In Vitro </a:t>
            </a:r>
            <a:r>
              <a:t>model </a:t>
            </a: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757" y="1524005"/>
            <a:ext cx="3259861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" y="3476985"/>
            <a:ext cx="4771418" cy="18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38" y="5430030"/>
            <a:ext cx="2403920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364" y="7460838"/>
            <a:ext cx="4943965" cy="18469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CRISPRi hiPSC Line; Gen1c"/>
          <p:cNvSpPr txBox="1"/>
          <p:nvPr/>
        </p:nvSpPr>
        <p:spPr>
          <a:xfrm>
            <a:off x="2642299" y="2010642"/>
            <a:ext cx="285222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CRISPRi hiPSC Line; Gen1c</a:t>
            </a:r>
          </a:p>
        </p:txBody>
      </p:sp>
      <p:sp>
        <p:nvSpPr>
          <p:cNvPr id="170" name="Transfected with KRAS and SCRAMBLE plasmids"/>
          <p:cNvSpPr txBox="1"/>
          <p:nvPr/>
        </p:nvSpPr>
        <p:spPr>
          <a:xfrm>
            <a:off x="5053167" y="3779504"/>
            <a:ext cx="3259862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Transfected with KRAS and SCRAMBLE plasmids</a:t>
            </a:r>
          </a:p>
        </p:txBody>
      </p:sp>
      <p:grpSp>
        <p:nvGrpSpPr>
          <p:cNvPr id="173" name="Group"/>
          <p:cNvGrpSpPr/>
          <p:nvPr/>
        </p:nvGrpSpPr>
        <p:grpSpPr>
          <a:xfrm>
            <a:off x="5381832" y="1001727"/>
            <a:ext cx="7450082" cy="1774687"/>
            <a:chOff x="0" y="0"/>
            <a:chExt cx="7450080" cy="1774686"/>
          </a:xfrm>
        </p:grpSpPr>
        <p:sp>
          <p:nvSpPr>
            <p:cNvPr id="171" name="CRISPR Interference Efficiently Induces Specific and Reversible Gene Silencing in Human iPSCs"/>
            <p:cNvSpPr txBox="1"/>
            <p:nvPr/>
          </p:nvSpPr>
          <p:spPr>
            <a:xfrm>
              <a:off x="0" y="0"/>
              <a:ext cx="7450081" cy="83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/>
                <a:t>CRISPR Interference</a:t>
              </a:r>
              <a:r>
                <a:t> Efficiently Induces Specific and Reversible Gene Silencing in Human iPSCs</a:t>
              </a:r>
            </a:p>
          </p:txBody>
        </p:sp>
        <p:sp>
          <p:nvSpPr>
            <p:cNvPr id="172" name="Mandegar, M. A. et al. CRISPR Interference Efficiently Induces Specific and Reversible Gene Silencing in Human iPSCs. Cell Stem Cell 18, 541–553 (2016)."/>
            <p:cNvSpPr txBox="1"/>
            <p:nvPr/>
          </p:nvSpPr>
          <p:spPr>
            <a:xfrm>
              <a:off x="825523" y="802120"/>
              <a:ext cx="579903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  <a:r>
                <a:t>Mandegar, M. A. </a:t>
              </a:r>
              <a:r>
                <a:t>et al.</a:t>
              </a:r>
              <a:r>
                <a:t> CRISPR Interference Efficiently Induces Specific and Reversible Gene Silencing in Human iPSCs. </a:t>
              </a:r>
              <a:r>
                <a:t>Cell Stem Cell</a:t>
              </a:r>
              <a:r>
                <a:t> </a:t>
              </a:r>
              <a:r>
                <a:rPr b="1"/>
                <a:t>18</a:t>
              </a:r>
              <a:r>
                <a:t>, 541–553 (2016).</a:t>
              </a:r>
            </a:p>
          </p:txBody>
        </p:sp>
      </p:grpSp>
      <p:sp>
        <p:nvSpPr>
          <p:cNvPr id="174" name="DOX selection, Pluripotent adherent culture (iPSCs)"/>
          <p:cNvSpPr txBox="1"/>
          <p:nvPr/>
        </p:nvSpPr>
        <p:spPr>
          <a:xfrm>
            <a:off x="2620163" y="5548367"/>
            <a:ext cx="2243681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DOX selection, Pluripotent adherent culture (iPSCs)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n Vitro model"/>
          <p:cNvSpPr txBox="1"/>
          <p:nvPr>
            <p:ph type="title" idx="4294967295"/>
          </p:nvPr>
        </p:nvSpPr>
        <p:spPr>
          <a:xfrm>
            <a:off x="3553283" y="14213"/>
            <a:ext cx="5898234" cy="809792"/>
          </a:xfrm>
          <a:prstGeom prst="rect">
            <a:avLst/>
          </a:prstGeom>
        </p:spPr>
        <p:txBody>
          <a:bodyPr anchor="b"/>
          <a:lstStyle/>
          <a:p>
            <a:pPr defTabSz="461518">
              <a:defRPr sz="474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In Vitro </a:t>
            </a:r>
            <a:r>
              <a:t>model 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757" y="1524005"/>
            <a:ext cx="3259861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" y="3476985"/>
            <a:ext cx="4771418" cy="18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38" y="5430030"/>
            <a:ext cx="2403920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364" y="7460838"/>
            <a:ext cx="4943965" cy="1846991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CRISPRi hiPSC Line; Gen1c"/>
          <p:cNvSpPr txBox="1"/>
          <p:nvPr/>
        </p:nvSpPr>
        <p:spPr>
          <a:xfrm>
            <a:off x="2642299" y="2010642"/>
            <a:ext cx="285222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CRISPRi hiPSC Line; Gen1c</a:t>
            </a:r>
          </a:p>
        </p:txBody>
      </p:sp>
      <p:sp>
        <p:nvSpPr>
          <p:cNvPr id="182" name="Transfected with KRAS and SCRAMBLE plasmids"/>
          <p:cNvSpPr txBox="1"/>
          <p:nvPr/>
        </p:nvSpPr>
        <p:spPr>
          <a:xfrm>
            <a:off x="5053167" y="3779504"/>
            <a:ext cx="3259862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Transfected with KRAS and SCRAMBLE plasmids</a:t>
            </a:r>
          </a:p>
        </p:txBody>
      </p:sp>
      <p:sp>
        <p:nvSpPr>
          <p:cNvPr id="183" name="DOX selection, Pluripotent adherent culture (iPSCs)"/>
          <p:cNvSpPr txBox="1"/>
          <p:nvPr/>
        </p:nvSpPr>
        <p:spPr>
          <a:xfrm>
            <a:off x="2620163" y="5548367"/>
            <a:ext cx="2243681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DOX selection, Pluripotent adherent culture (iPSCs)</a:t>
            </a:r>
          </a:p>
        </p:txBody>
      </p:sp>
      <p:sp>
        <p:nvSpPr>
          <p:cNvPr id="184" name="Randomly Differentiated as Embryoid Bodies (EBs)"/>
          <p:cNvSpPr txBox="1"/>
          <p:nvPr/>
        </p:nvSpPr>
        <p:spPr>
          <a:xfrm>
            <a:off x="5162262" y="7600438"/>
            <a:ext cx="2243680" cy="1567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/>
              <a:t>Randomly Differentiated</a:t>
            </a:r>
            <a:r>
              <a:t> as Embryoid Bodies (EBs)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5381832" y="1001727"/>
            <a:ext cx="7450082" cy="1774687"/>
            <a:chOff x="0" y="0"/>
            <a:chExt cx="7450080" cy="1774686"/>
          </a:xfrm>
        </p:grpSpPr>
        <p:sp>
          <p:nvSpPr>
            <p:cNvPr id="185" name="CRISPR Interference Efficiently Induces Specific and Reversible Gene Silencing in Human iPSCs"/>
            <p:cNvSpPr txBox="1"/>
            <p:nvPr/>
          </p:nvSpPr>
          <p:spPr>
            <a:xfrm>
              <a:off x="0" y="0"/>
              <a:ext cx="7450081" cy="83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/>
                <a:t>CRISPR Interference</a:t>
              </a:r>
              <a:r>
                <a:t> Efficiently Induces Specific and Reversible Gene Silencing in Human iPSCs</a:t>
              </a:r>
            </a:p>
          </p:txBody>
        </p:sp>
        <p:sp>
          <p:nvSpPr>
            <p:cNvPr id="186" name="Mandegar, M. A. et al. CRISPR Interference Efficiently Induces Specific and Reversible Gene Silencing in Human iPSCs. Cell Stem Cell 18, 541–553 (2016)."/>
            <p:cNvSpPr txBox="1"/>
            <p:nvPr/>
          </p:nvSpPr>
          <p:spPr>
            <a:xfrm>
              <a:off x="825523" y="802120"/>
              <a:ext cx="579903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  <a:r>
                <a:t>Mandegar, M. A. </a:t>
              </a:r>
              <a:r>
                <a:t>et al.</a:t>
              </a:r>
              <a:r>
                <a:t> CRISPR Interference Efficiently Induces Specific and Reversible Gene Silencing in Human iPSCs. </a:t>
              </a:r>
              <a:r>
                <a:t>Cell Stem Cell</a:t>
              </a:r>
              <a:r>
                <a:t> </a:t>
              </a:r>
              <a:r>
                <a:rPr b="1"/>
                <a:t>18</a:t>
              </a:r>
              <a:r>
                <a:t>, 541–553 (2016).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n Vitro model"/>
          <p:cNvSpPr txBox="1"/>
          <p:nvPr>
            <p:ph type="title" idx="4294967295"/>
          </p:nvPr>
        </p:nvSpPr>
        <p:spPr>
          <a:xfrm>
            <a:off x="3553283" y="14213"/>
            <a:ext cx="5898234" cy="809792"/>
          </a:xfrm>
          <a:prstGeom prst="rect">
            <a:avLst/>
          </a:prstGeom>
        </p:spPr>
        <p:txBody>
          <a:bodyPr anchor="b"/>
          <a:lstStyle/>
          <a:p>
            <a:pPr defTabSz="461518">
              <a:defRPr sz="4740"/>
            </a:pPr>
            <a:r>
              <a:rPr i="1">
                <a:latin typeface="Helvetica Neue"/>
                <a:ea typeface="Helvetica Neue"/>
                <a:cs typeface="Helvetica Neue"/>
                <a:sym typeface="Helvetica Neue"/>
              </a:rPr>
              <a:t>In Vitro </a:t>
            </a:r>
            <a:r>
              <a:t>model 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6757" y="1524005"/>
            <a:ext cx="3259861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730" y="3476985"/>
            <a:ext cx="4771418" cy="180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9138" y="5430030"/>
            <a:ext cx="2403920" cy="18029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6364" y="7460838"/>
            <a:ext cx="4943965" cy="184699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CRISPRi hiPSC Line; Gen1c"/>
          <p:cNvSpPr txBox="1"/>
          <p:nvPr/>
        </p:nvSpPr>
        <p:spPr>
          <a:xfrm>
            <a:off x="2642299" y="2010642"/>
            <a:ext cx="2852221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CRISPRi hiPSC Line; Gen1c</a:t>
            </a:r>
          </a:p>
        </p:txBody>
      </p:sp>
      <p:sp>
        <p:nvSpPr>
          <p:cNvPr id="195" name="Transfected with KRAS and SCRAMBLE plasmids"/>
          <p:cNvSpPr txBox="1"/>
          <p:nvPr/>
        </p:nvSpPr>
        <p:spPr>
          <a:xfrm>
            <a:off x="5053167" y="3779504"/>
            <a:ext cx="3259862" cy="119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Transfected with KRAS and SCRAMBLE plasmids</a:t>
            </a:r>
          </a:p>
        </p:txBody>
      </p:sp>
      <p:sp>
        <p:nvSpPr>
          <p:cNvPr id="196" name="DOX selection, Pluripotent adherent culture (iPSCs)"/>
          <p:cNvSpPr txBox="1"/>
          <p:nvPr/>
        </p:nvSpPr>
        <p:spPr>
          <a:xfrm>
            <a:off x="2620163" y="5548367"/>
            <a:ext cx="2243681" cy="156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DOX selection, Pluripotent adherent culture (iPSCs)</a:t>
            </a:r>
          </a:p>
        </p:txBody>
      </p:sp>
      <p:sp>
        <p:nvSpPr>
          <p:cNvPr id="197" name="Randomly Differentiated as Embryoid Bodies (EBs)"/>
          <p:cNvSpPr txBox="1"/>
          <p:nvPr/>
        </p:nvSpPr>
        <p:spPr>
          <a:xfrm>
            <a:off x="5162262" y="7600438"/>
            <a:ext cx="2243680" cy="1567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b="1"/>
              <a:t>Randomly Differentiated</a:t>
            </a:r>
            <a:r>
              <a:t> as Embryoid Bodies (EBs)</a:t>
            </a:r>
          </a:p>
        </p:txBody>
      </p:sp>
      <p:sp>
        <p:nvSpPr>
          <p:cNvPr id="198" name="Line"/>
          <p:cNvSpPr/>
          <p:nvPr/>
        </p:nvSpPr>
        <p:spPr>
          <a:xfrm flipV="1">
            <a:off x="8187967" y="5446311"/>
            <a:ext cx="1" cy="39885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Line"/>
          <p:cNvSpPr/>
          <p:nvPr/>
        </p:nvSpPr>
        <p:spPr>
          <a:xfrm>
            <a:off x="2622263" y="5459011"/>
            <a:ext cx="55719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191948" y="9438093"/>
            <a:ext cx="800226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i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Bulk Illumina RNA: Salmon, Sleuth, DESeq2…"/>
          <p:cNvSpPr txBox="1"/>
          <p:nvPr/>
        </p:nvSpPr>
        <p:spPr>
          <a:xfrm>
            <a:off x="8380027" y="5791463"/>
            <a:ext cx="4155060" cy="329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i="0" sz="2300"/>
            </a:pPr>
            <a:r>
              <a:rPr b="1"/>
              <a:t>Bulk Illumina RNA</a:t>
            </a:r>
            <a:r>
              <a:t>: </a:t>
            </a:r>
            <a:r>
              <a:rPr i="1"/>
              <a:t>Salmon, Sleuth, DESeq2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i="0" sz="2300"/>
            </a:pPr>
            <a:r>
              <a:rPr b="1"/>
              <a:t>10x Single Cell</a:t>
            </a:r>
            <a:r>
              <a:t>: </a:t>
            </a:r>
            <a:r>
              <a:rPr i="1"/>
              <a:t>CellRanger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i="0" sz="2300"/>
            </a:pPr>
            <a:r>
              <a:rPr b="1"/>
              <a:t>Nanopore Direct RNA</a:t>
            </a:r>
            <a:r>
              <a:t>: </a:t>
            </a:r>
            <a:r>
              <a:rPr i="1"/>
              <a:t>Minimap2</a:t>
            </a:r>
          </a:p>
        </p:txBody>
      </p:sp>
      <p:sp>
        <p:nvSpPr>
          <p:cNvPr id="202" name="Sequencing Approaches:"/>
          <p:cNvSpPr txBox="1"/>
          <p:nvPr/>
        </p:nvSpPr>
        <p:spPr>
          <a:xfrm>
            <a:off x="8342234" y="5080576"/>
            <a:ext cx="35414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u="sng"/>
            </a:pPr>
            <a:r>
              <a:t>Sequencing Approaches</a:t>
            </a:r>
            <a:r>
              <a:rPr i="0" u="none"/>
              <a:t>:</a:t>
            </a:r>
          </a:p>
        </p:txBody>
      </p:sp>
      <p:grpSp>
        <p:nvGrpSpPr>
          <p:cNvPr id="205" name="Group"/>
          <p:cNvGrpSpPr/>
          <p:nvPr/>
        </p:nvGrpSpPr>
        <p:grpSpPr>
          <a:xfrm>
            <a:off x="5381832" y="1001727"/>
            <a:ext cx="7450082" cy="1774687"/>
            <a:chOff x="0" y="0"/>
            <a:chExt cx="7450080" cy="1774686"/>
          </a:xfrm>
        </p:grpSpPr>
        <p:sp>
          <p:nvSpPr>
            <p:cNvPr id="203" name="CRISPR Interference Efficiently Induces Specific and Reversible Gene Silencing in Human iPSCs"/>
            <p:cNvSpPr txBox="1"/>
            <p:nvPr/>
          </p:nvSpPr>
          <p:spPr>
            <a:xfrm>
              <a:off x="0" y="0"/>
              <a:ext cx="7450081" cy="8311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/>
              <a:r>
                <a:rPr b="1"/>
                <a:t>CRISPR Interference</a:t>
              </a:r>
              <a:r>
                <a:t> Efficiently Induces Specific and Reversible Gene Silencing in Human iPSCs</a:t>
              </a:r>
            </a:p>
          </p:txBody>
        </p:sp>
        <p:sp>
          <p:nvSpPr>
            <p:cNvPr id="204" name="Mandegar, M. A. et al. CRISPR Interference Efficiently Induces Specific and Reversible Gene Silencing in Human iPSCs. Cell Stem Cell 18, 541–553 (2016)."/>
            <p:cNvSpPr txBox="1"/>
            <p:nvPr/>
          </p:nvSpPr>
          <p:spPr>
            <a:xfrm>
              <a:off x="825523" y="802120"/>
              <a:ext cx="5799035" cy="9725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500"/>
              </a:pPr>
              <a:r>
                <a:t>Mandegar, M. A. </a:t>
              </a:r>
              <a:r>
                <a:t>et al.</a:t>
              </a:r>
              <a:r>
                <a:t> CRISPR Interference Efficiently Induces Specific and Reversible Gene Silencing in Human iPSCs. </a:t>
              </a:r>
              <a:r>
                <a:t>Cell Stem Cell</a:t>
              </a:r>
              <a:r>
                <a:t> </a:t>
              </a:r>
              <a:r>
                <a:rPr b="1"/>
                <a:t>18</a:t>
              </a:r>
              <a:r>
                <a:t>, 541–553 (2016).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Bulk Illumina RNA"/>
          <p:cNvSpPr txBox="1"/>
          <p:nvPr/>
        </p:nvSpPr>
        <p:spPr>
          <a:xfrm>
            <a:off x="9853747" y="9207329"/>
            <a:ext cx="303718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spcBef>
                <a:spcPts val="4200"/>
              </a:spcBef>
              <a:buSzPct val="145000"/>
              <a:buChar char="•"/>
              <a:defRPr i="0"/>
            </a:lvl1pPr>
          </a:lstStyle>
          <a:p>
            <a:pPr/>
            <a:r>
              <a:t>Bulk Illumina RNA</a:t>
            </a:r>
          </a:p>
        </p:txBody>
      </p:sp>
      <p:grpSp>
        <p:nvGrpSpPr>
          <p:cNvPr id="212" name="Group"/>
          <p:cNvGrpSpPr/>
          <p:nvPr/>
        </p:nvGrpSpPr>
        <p:grpSpPr>
          <a:xfrm>
            <a:off x="-10584" y="76199"/>
            <a:ext cx="6400801" cy="9601201"/>
            <a:chOff x="0" y="0"/>
            <a:chExt cx="6400800" cy="9601200"/>
          </a:xfrm>
        </p:grpSpPr>
        <p:pic>
          <p:nvPicPr>
            <p:cNvPr id="208" name="coding.sina.plt.label.pdf" descr="coding.sina.plt.label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400800" cy="960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9" name="Rectangle"/>
            <p:cNvSpPr/>
            <p:nvPr/>
          </p:nvSpPr>
          <p:spPr>
            <a:xfrm>
              <a:off x="2258670" y="7082043"/>
              <a:ext cx="402134" cy="178533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Rectangle"/>
            <p:cNvSpPr/>
            <p:nvPr/>
          </p:nvSpPr>
          <p:spPr>
            <a:xfrm>
              <a:off x="2004300" y="8778398"/>
              <a:ext cx="464439" cy="178533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Rectangle"/>
            <p:cNvSpPr/>
            <p:nvPr/>
          </p:nvSpPr>
          <p:spPr>
            <a:xfrm>
              <a:off x="1923901" y="5292498"/>
              <a:ext cx="428696" cy="178533"/>
            </a:xfrm>
            <a:prstGeom prst="rect">
              <a:avLst/>
            </a:prstGeom>
            <a:noFill/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i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aphicFrame>
        <p:nvGraphicFramePr>
          <p:cNvPr id="213" name="Table"/>
          <p:cNvGraphicFramePr/>
          <p:nvPr/>
        </p:nvGraphicFramePr>
        <p:xfrm>
          <a:off x="5589797" y="4469870"/>
          <a:ext cx="4657315" cy="148885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52438"/>
                <a:gridCol w="1552438"/>
                <a:gridCol w="1552438"/>
              </a:tblGrid>
              <a:tr h="7444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Gene Set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NES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FDR q-val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4442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500">
                          <a:sym typeface="Helvetica Neue"/>
                        </a:rPr>
                        <a:t>KRAS Signalling Down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-1.83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sym typeface="Helvetica Neue"/>
                        </a:rPr>
                        <a:t>0.101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5589797" y="1323363"/>
          <a:ext cx="4657315" cy="25936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552438"/>
                <a:gridCol w="1552438"/>
                <a:gridCol w="1552438"/>
              </a:tblGrid>
              <a:tr h="5187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Gene Set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NES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ym typeface="Helvetica Neue"/>
                        </a:rPr>
                        <a:t>FDR q-val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7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500">
                          <a:sym typeface="Helvetica Neue"/>
                        </a:rPr>
                        <a:t>Cholesterol Homeostasis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5">
                              <a:lumOff val="-29866"/>
                            </a:schemeClr>
                          </a:solidFill>
                          <a:sym typeface="Helvetica Neue"/>
                        </a:rPr>
                        <a:t>2.17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sym typeface="Helvetica Neue"/>
                        </a:rPr>
                        <a:t>0.035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7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500">
                          <a:sym typeface="Helvetica Neue"/>
                        </a:rPr>
                        <a:t>MTORC1 Signaling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5">
                              <a:lumOff val="-29866"/>
                            </a:schemeClr>
                          </a:solidFill>
                          <a:sym typeface="Helvetica Neue"/>
                        </a:rPr>
                        <a:t>1.91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sym typeface="Helvetica Neue"/>
                        </a:rPr>
                        <a:t>0.100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7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500">
                          <a:sym typeface="Helvetica Neue"/>
                        </a:rPr>
                        <a:t>Fatty Acid Metabolism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5">
                              <a:lumOff val="-29866"/>
                            </a:schemeClr>
                          </a:solidFill>
                          <a:sym typeface="Helvetica Neue"/>
                        </a:rPr>
                        <a:t>1.85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sym typeface="Helvetica Neue"/>
                        </a:rPr>
                        <a:t>0.091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187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i="1" sz="1500">
                          <a:sym typeface="Helvetica Neue"/>
                        </a:rPr>
                        <a:t>Glyoclysis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5">
                              <a:lumOff val="-29866"/>
                            </a:schemeClr>
                          </a:solidFill>
                          <a:sym typeface="Helvetica Neue"/>
                        </a:rPr>
                        <a:t>1.81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500">
                          <a:solidFill>
                            <a:schemeClr val="accent3">
                              <a:hueOff val="914337"/>
                              <a:satOff val="31515"/>
                              <a:lumOff val="-30790"/>
                            </a:schemeClr>
                          </a:solidFill>
                          <a:sym typeface="Helvetica Neue"/>
                        </a:rPr>
                        <a:t>0.086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15" name="Broad Transcriptional changes occur in KRASKD EBs"/>
          <p:cNvSpPr txBox="1"/>
          <p:nvPr>
            <p:ph type="title"/>
          </p:nvPr>
        </p:nvSpPr>
        <p:spPr>
          <a:xfrm>
            <a:off x="3891324" y="88089"/>
            <a:ext cx="8054260" cy="1133173"/>
          </a:xfrm>
          <a:prstGeom prst="rect">
            <a:avLst/>
          </a:prstGeom>
        </p:spPr>
        <p:txBody>
          <a:bodyPr anchor="b"/>
          <a:lstStyle/>
          <a:p>
            <a:pPr defTabSz="321310">
              <a:defRPr sz="3300"/>
            </a:pPr>
            <a:r>
              <a:t> Broad Transcriptional changes occur in KRAS</a:t>
            </a:r>
            <a:r>
              <a:rPr baseline="31999"/>
              <a:t>KD</a:t>
            </a:r>
            <a:r>
              <a:t> EBs</a:t>
            </a:r>
          </a:p>
        </p:txBody>
      </p:sp>
      <p:sp>
        <p:nvSpPr>
          <p:cNvPr id="216" name="* Check out David Carrilo’s poster for more on metabolism"/>
          <p:cNvSpPr txBox="1"/>
          <p:nvPr/>
        </p:nvSpPr>
        <p:spPr>
          <a:xfrm>
            <a:off x="10290066" y="1815247"/>
            <a:ext cx="2164546" cy="78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* Check out David Carrilo’s poster for more on metabolism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