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D91A36E-C6E2-4AB4-9894-E239434CA7C4}" type="datetimeFigureOut">
              <a:rPr lang="en-IN" smtClean="0"/>
              <a:t>06-05-2022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DA4948-0CB8-4987-BD17-B5DD32A049DA}" type="slidenum">
              <a:rPr lang="en-IN" smtClean="0"/>
              <a:t>‹#›</a:t>
            </a:fld>
            <a:endParaRPr lang="en-IN"/>
          </a:p>
        </p:txBody>
      </p:sp>
    </p:spTree>
    <p:extLst>
      <p:ext uri="{BB962C8B-B14F-4D97-AF65-F5344CB8AC3E}">
        <p14:creationId xmlns:p14="http://schemas.microsoft.com/office/powerpoint/2010/main" val="2648434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D91A36E-C6E2-4AB4-9894-E239434CA7C4}" type="datetimeFigureOut">
              <a:rPr lang="en-IN" smtClean="0"/>
              <a:t>06-05-2022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DA4948-0CB8-4987-BD17-B5DD32A049DA}" type="slidenum">
              <a:rPr lang="en-IN" smtClean="0"/>
              <a:t>‹#›</a:t>
            </a:fld>
            <a:endParaRPr lang="en-IN"/>
          </a:p>
        </p:txBody>
      </p:sp>
    </p:spTree>
    <p:extLst>
      <p:ext uri="{BB962C8B-B14F-4D97-AF65-F5344CB8AC3E}">
        <p14:creationId xmlns:p14="http://schemas.microsoft.com/office/powerpoint/2010/main" val="533342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D91A36E-C6E2-4AB4-9894-E239434CA7C4}" type="datetimeFigureOut">
              <a:rPr lang="en-IN" smtClean="0"/>
              <a:t>06-05-2022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DA4948-0CB8-4987-BD17-B5DD32A049DA}" type="slidenum">
              <a:rPr lang="en-IN" smtClean="0"/>
              <a:t>‹#›</a:t>
            </a:fld>
            <a:endParaRPr lang="en-IN"/>
          </a:p>
        </p:txBody>
      </p:sp>
    </p:spTree>
    <p:extLst>
      <p:ext uri="{BB962C8B-B14F-4D97-AF65-F5344CB8AC3E}">
        <p14:creationId xmlns:p14="http://schemas.microsoft.com/office/powerpoint/2010/main" val="3315675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D91A36E-C6E2-4AB4-9894-E239434CA7C4}" type="datetimeFigureOut">
              <a:rPr lang="en-IN" smtClean="0"/>
              <a:t>06-05-2022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DA4948-0CB8-4987-BD17-B5DD32A049DA}" type="slidenum">
              <a:rPr lang="en-IN" smtClean="0"/>
              <a:t>‹#›</a:t>
            </a:fld>
            <a:endParaRPr lang="en-IN"/>
          </a:p>
        </p:txBody>
      </p:sp>
    </p:spTree>
    <p:extLst>
      <p:ext uri="{BB962C8B-B14F-4D97-AF65-F5344CB8AC3E}">
        <p14:creationId xmlns:p14="http://schemas.microsoft.com/office/powerpoint/2010/main" val="3007153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D91A36E-C6E2-4AB4-9894-E239434CA7C4}" type="datetimeFigureOut">
              <a:rPr lang="en-IN" smtClean="0"/>
              <a:t>06-05-2022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DA4948-0CB8-4987-BD17-B5DD32A049DA}" type="slidenum">
              <a:rPr lang="en-IN" smtClean="0"/>
              <a:t>‹#›</a:t>
            </a:fld>
            <a:endParaRPr lang="en-IN"/>
          </a:p>
        </p:txBody>
      </p:sp>
    </p:spTree>
    <p:extLst>
      <p:ext uri="{BB962C8B-B14F-4D97-AF65-F5344CB8AC3E}">
        <p14:creationId xmlns:p14="http://schemas.microsoft.com/office/powerpoint/2010/main" val="760967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D91A36E-C6E2-4AB4-9894-E239434CA7C4}" type="datetimeFigureOut">
              <a:rPr lang="en-IN" smtClean="0"/>
              <a:t>06-05-2022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DA4948-0CB8-4987-BD17-B5DD32A049DA}" type="slidenum">
              <a:rPr lang="en-IN" smtClean="0"/>
              <a:t>‹#›</a:t>
            </a:fld>
            <a:endParaRPr lang="en-IN"/>
          </a:p>
        </p:txBody>
      </p:sp>
    </p:spTree>
    <p:extLst>
      <p:ext uri="{BB962C8B-B14F-4D97-AF65-F5344CB8AC3E}">
        <p14:creationId xmlns:p14="http://schemas.microsoft.com/office/powerpoint/2010/main" val="803342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D91A36E-C6E2-4AB4-9894-E239434CA7C4}" type="datetimeFigureOut">
              <a:rPr lang="en-IN" smtClean="0"/>
              <a:t>06-05-2022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BDA4948-0CB8-4987-BD17-B5DD32A049DA}" type="slidenum">
              <a:rPr lang="en-IN" smtClean="0"/>
              <a:t>‹#›</a:t>
            </a:fld>
            <a:endParaRPr lang="en-IN"/>
          </a:p>
        </p:txBody>
      </p:sp>
    </p:spTree>
    <p:extLst>
      <p:ext uri="{BB962C8B-B14F-4D97-AF65-F5344CB8AC3E}">
        <p14:creationId xmlns:p14="http://schemas.microsoft.com/office/powerpoint/2010/main" val="1282256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D91A36E-C6E2-4AB4-9894-E239434CA7C4}" type="datetimeFigureOut">
              <a:rPr lang="en-IN" smtClean="0"/>
              <a:t>06-05-2022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BDA4948-0CB8-4987-BD17-B5DD32A049DA}" type="slidenum">
              <a:rPr lang="en-IN" smtClean="0"/>
              <a:t>‹#›</a:t>
            </a:fld>
            <a:endParaRPr lang="en-IN"/>
          </a:p>
        </p:txBody>
      </p:sp>
    </p:spTree>
    <p:extLst>
      <p:ext uri="{BB962C8B-B14F-4D97-AF65-F5344CB8AC3E}">
        <p14:creationId xmlns:p14="http://schemas.microsoft.com/office/powerpoint/2010/main" val="2155092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91A36E-C6E2-4AB4-9894-E239434CA7C4}" type="datetimeFigureOut">
              <a:rPr lang="en-IN" smtClean="0"/>
              <a:t>06-05-2022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BDA4948-0CB8-4987-BD17-B5DD32A049DA}" type="slidenum">
              <a:rPr lang="en-IN" smtClean="0"/>
              <a:t>‹#›</a:t>
            </a:fld>
            <a:endParaRPr lang="en-IN"/>
          </a:p>
        </p:txBody>
      </p:sp>
    </p:spTree>
    <p:extLst>
      <p:ext uri="{BB962C8B-B14F-4D97-AF65-F5344CB8AC3E}">
        <p14:creationId xmlns:p14="http://schemas.microsoft.com/office/powerpoint/2010/main" val="2007860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91A36E-C6E2-4AB4-9894-E239434CA7C4}" type="datetimeFigureOut">
              <a:rPr lang="en-IN" smtClean="0"/>
              <a:t>06-05-2022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DA4948-0CB8-4987-BD17-B5DD32A049DA}" type="slidenum">
              <a:rPr lang="en-IN" smtClean="0"/>
              <a:t>‹#›</a:t>
            </a:fld>
            <a:endParaRPr lang="en-IN"/>
          </a:p>
        </p:txBody>
      </p:sp>
    </p:spTree>
    <p:extLst>
      <p:ext uri="{BB962C8B-B14F-4D97-AF65-F5344CB8AC3E}">
        <p14:creationId xmlns:p14="http://schemas.microsoft.com/office/powerpoint/2010/main" val="2420542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91A36E-C6E2-4AB4-9894-E239434CA7C4}" type="datetimeFigureOut">
              <a:rPr lang="en-IN" smtClean="0"/>
              <a:t>06-05-2022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DA4948-0CB8-4987-BD17-B5DD32A049DA}" type="slidenum">
              <a:rPr lang="en-IN" smtClean="0"/>
              <a:t>‹#›</a:t>
            </a:fld>
            <a:endParaRPr lang="en-IN"/>
          </a:p>
        </p:txBody>
      </p:sp>
    </p:spTree>
    <p:extLst>
      <p:ext uri="{BB962C8B-B14F-4D97-AF65-F5344CB8AC3E}">
        <p14:creationId xmlns:p14="http://schemas.microsoft.com/office/powerpoint/2010/main" val="3707637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91A36E-C6E2-4AB4-9894-E239434CA7C4}" type="datetimeFigureOut">
              <a:rPr lang="en-IN" smtClean="0"/>
              <a:t>06-05-2022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DA4948-0CB8-4987-BD17-B5DD32A049DA}" type="slidenum">
              <a:rPr lang="en-IN" smtClean="0"/>
              <a:t>‹#›</a:t>
            </a:fld>
            <a:endParaRPr lang="en-IN"/>
          </a:p>
        </p:txBody>
      </p:sp>
    </p:spTree>
    <p:extLst>
      <p:ext uri="{BB962C8B-B14F-4D97-AF65-F5344CB8AC3E}">
        <p14:creationId xmlns:p14="http://schemas.microsoft.com/office/powerpoint/2010/main" val="33743377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a:t>Credit Card Default Prediction</a:t>
            </a:r>
            <a:endParaRPr lang="en-IN" dirty="0"/>
          </a:p>
        </p:txBody>
      </p:sp>
      <p:sp>
        <p:nvSpPr>
          <p:cNvPr id="3" name="Subtitle 2"/>
          <p:cNvSpPr>
            <a:spLocks noGrp="1"/>
          </p:cNvSpPr>
          <p:nvPr>
            <p:ph type="subTitle" idx="1"/>
          </p:nvPr>
        </p:nvSpPr>
        <p:spPr/>
        <p:txBody>
          <a:bodyPr/>
          <a:lstStyle/>
          <a:p>
            <a:r>
              <a:rPr lang="en-IN" b="1" dirty="0" smtClean="0"/>
              <a:t>Domain: Banking</a:t>
            </a:r>
            <a:r>
              <a:rPr lang="en-IN" dirty="0" smtClean="0"/>
              <a:t> </a:t>
            </a:r>
          </a:p>
          <a:p>
            <a:r>
              <a:rPr lang="en-IN" b="1" dirty="0" smtClean="0"/>
              <a:t>Technologies: Machine </a:t>
            </a:r>
            <a:r>
              <a:rPr lang="en-IN" b="1" dirty="0"/>
              <a:t>Learning</a:t>
            </a:r>
            <a:endParaRPr lang="en-IN" dirty="0"/>
          </a:p>
        </p:txBody>
      </p:sp>
    </p:spTree>
    <p:extLst>
      <p:ext uri="{BB962C8B-B14F-4D97-AF65-F5344CB8AC3E}">
        <p14:creationId xmlns:p14="http://schemas.microsoft.com/office/powerpoint/2010/main" val="3527057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About Dataset</a:t>
            </a:r>
            <a:br>
              <a:rPr lang="en-IN" dirty="0"/>
            </a:br>
            <a:endParaRPr lang="en-IN" dirty="0"/>
          </a:p>
        </p:txBody>
      </p:sp>
      <p:sp>
        <p:nvSpPr>
          <p:cNvPr id="3" name="Content Placeholder 2"/>
          <p:cNvSpPr>
            <a:spLocks noGrp="1"/>
          </p:cNvSpPr>
          <p:nvPr>
            <p:ph idx="1"/>
          </p:nvPr>
        </p:nvSpPr>
        <p:spPr>
          <a:xfrm>
            <a:off x="3203848" y="273050"/>
            <a:ext cx="5482952" cy="6468318"/>
          </a:xfrm>
        </p:spPr>
        <p:txBody>
          <a:bodyPr>
            <a:normAutofit fontScale="85000" lnSpcReduction="10000"/>
          </a:bodyPr>
          <a:lstStyle/>
          <a:p>
            <a:pPr marL="0" indent="0">
              <a:buNone/>
            </a:pPr>
            <a:r>
              <a:rPr lang="en-IN" sz="2400" b="1" dirty="0">
                <a:latin typeface="+mj-lt"/>
                <a:ea typeface="+mj-ea"/>
                <a:cs typeface="+mj-cs"/>
              </a:rPr>
              <a:t>Variables</a:t>
            </a:r>
          </a:p>
          <a:p>
            <a:r>
              <a:rPr lang="en-IN" sz="2100" dirty="0"/>
              <a:t>There are 25 </a:t>
            </a:r>
            <a:r>
              <a:rPr lang="en-IN" sz="2100" dirty="0" smtClean="0"/>
              <a:t>variable’s: ID</a:t>
            </a:r>
            <a:r>
              <a:rPr lang="en-IN" sz="2100" dirty="0"/>
              <a:t>: ID </a:t>
            </a:r>
            <a:r>
              <a:rPr lang="en-IN" sz="2000" dirty="0"/>
              <a:t>of each client</a:t>
            </a:r>
          </a:p>
          <a:p>
            <a:r>
              <a:rPr lang="en-IN" sz="2000" dirty="0"/>
              <a:t>LIMIT_BAL: Amount of given credit in NT dollars (includes individual and family/supplementary credit</a:t>
            </a:r>
          </a:p>
          <a:p>
            <a:r>
              <a:rPr lang="en-IN" sz="2000" dirty="0"/>
              <a:t>SEX: Gender (1=male, 2=female)</a:t>
            </a:r>
          </a:p>
          <a:p>
            <a:r>
              <a:rPr lang="en-IN" sz="2000" dirty="0"/>
              <a:t>EDUCATION: (1=graduate school, 2=university, 3=high school, 4=others, 5=unknown, 6=unknown)</a:t>
            </a:r>
          </a:p>
          <a:p>
            <a:r>
              <a:rPr lang="en-IN" sz="2000" dirty="0"/>
              <a:t>MARRIAGE: Marital status (1=married, 2=single, 3=others)</a:t>
            </a:r>
          </a:p>
          <a:p>
            <a:r>
              <a:rPr lang="en-IN" sz="2000" dirty="0"/>
              <a:t>AGE: Age in years</a:t>
            </a:r>
          </a:p>
          <a:p>
            <a:r>
              <a:rPr lang="en-IN" sz="2000" dirty="0"/>
              <a:t>PAY_0: Repayment status in September, 2005 (-1=pay duly, 1=payment delay for one month, 2=payment delay for two months, ... 8=payment delay for eight months, 9=payment delay for nine months and above)</a:t>
            </a:r>
          </a:p>
          <a:p>
            <a:r>
              <a:rPr lang="en-IN" sz="2000" dirty="0" smtClean="0"/>
              <a:t>PAY_2- </a:t>
            </a:r>
            <a:r>
              <a:rPr lang="en-IN" sz="2000" dirty="0" smtClean="0"/>
              <a:t>PAY_6:</a:t>
            </a:r>
            <a:r>
              <a:rPr lang="en-IN" sz="2000" dirty="0" smtClean="0"/>
              <a:t>Repayment </a:t>
            </a:r>
            <a:r>
              <a:rPr lang="en-IN" sz="2000" dirty="0"/>
              <a:t>status in </a:t>
            </a:r>
            <a:r>
              <a:rPr lang="en-IN" sz="2000" dirty="0" smtClean="0"/>
              <a:t>August - April </a:t>
            </a:r>
            <a:r>
              <a:rPr lang="en-IN" sz="2000" dirty="0"/>
              <a:t>2005 (scale same as above)</a:t>
            </a:r>
          </a:p>
          <a:p>
            <a:r>
              <a:rPr lang="en-IN" sz="2000" dirty="0" smtClean="0"/>
              <a:t>BILL_AMT1-</a:t>
            </a:r>
            <a:r>
              <a:rPr lang="en-IN" sz="2000" dirty="0" smtClean="0"/>
              <a:t> BILL_AMT6 </a:t>
            </a:r>
            <a:r>
              <a:rPr lang="en-IN" sz="2000" dirty="0" smtClean="0"/>
              <a:t>: </a:t>
            </a:r>
            <a:r>
              <a:rPr lang="en-IN" sz="2000" dirty="0"/>
              <a:t>Amount of bill statement in September, 2005 (NT dollar</a:t>
            </a:r>
            <a:r>
              <a:rPr lang="en-IN" sz="2000" dirty="0" smtClean="0"/>
              <a:t>)-April,2005</a:t>
            </a:r>
            <a:endParaRPr lang="en-IN" sz="2000" dirty="0"/>
          </a:p>
          <a:p>
            <a:r>
              <a:rPr lang="en-IN" sz="2000" dirty="0" smtClean="0"/>
              <a:t>PAY_AMT1-</a:t>
            </a:r>
            <a:r>
              <a:rPr lang="en-IN" sz="2000" dirty="0" smtClean="0"/>
              <a:t> PAY_AMT6 </a:t>
            </a:r>
            <a:r>
              <a:rPr lang="en-IN" sz="2000" dirty="0" smtClean="0"/>
              <a:t>: </a:t>
            </a:r>
            <a:r>
              <a:rPr lang="en-IN" sz="2000" dirty="0"/>
              <a:t>Amount of previous payment in September, 2005 (NT dollar</a:t>
            </a:r>
            <a:r>
              <a:rPr lang="en-IN" sz="2000" dirty="0" smtClean="0"/>
              <a:t>)-April,2005</a:t>
            </a:r>
            <a:endParaRPr lang="en-IN" sz="2000" dirty="0"/>
          </a:p>
          <a:p>
            <a:r>
              <a:rPr lang="en-IN" sz="2000" dirty="0"/>
              <a:t>default.payment.next.month: Default payment (1=yes, 0=no)</a:t>
            </a:r>
          </a:p>
          <a:p>
            <a:pPr marL="0" indent="0">
              <a:buNone/>
            </a:pPr>
            <a:endParaRPr lang="en-IN" sz="2000" dirty="0"/>
          </a:p>
        </p:txBody>
      </p:sp>
      <p:sp>
        <p:nvSpPr>
          <p:cNvPr id="4" name="Text Placeholder 3"/>
          <p:cNvSpPr>
            <a:spLocks noGrp="1"/>
          </p:cNvSpPr>
          <p:nvPr>
            <p:ph type="body" sz="half" idx="2"/>
          </p:nvPr>
        </p:nvSpPr>
        <p:spPr>
          <a:xfrm>
            <a:off x="107504" y="1412776"/>
            <a:ext cx="3141985" cy="4691063"/>
          </a:xfrm>
        </p:spPr>
        <p:txBody>
          <a:bodyPr/>
          <a:lstStyle/>
          <a:p>
            <a:pPr fontAlgn="base"/>
            <a:r>
              <a:rPr lang="en-IN" b="1" dirty="0"/>
              <a:t>Dataset Information</a:t>
            </a:r>
          </a:p>
          <a:p>
            <a:pPr fontAlgn="base"/>
            <a:r>
              <a:rPr lang="en-IN" dirty="0"/>
              <a:t>This dataset contains information on default payments, demographic factors, credit data, history of payment, and bill statements of credit card clients in Taiwan from April 2005 to September 2005.</a:t>
            </a:r>
          </a:p>
          <a:p>
            <a:endParaRPr lang="en-IN" dirty="0"/>
          </a:p>
        </p:txBody>
      </p:sp>
    </p:spTree>
    <p:extLst>
      <p:ext uri="{BB962C8B-B14F-4D97-AF65-F5344CB8AC3E}">
        <p14:creationId xmlns:p14="http://schemas.microsoft.com/office/powerpoint/2010/main" val="4079565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EDA</a:t>
            </a:r>
            <a:endParaRPr lang="en-IN" dirty="0"/>
          </a:p>
        </p:txBody>
      </p:sp>
      <p:sp>
        <p:nvSpPr>
          <p:cNvPr id="6" name="TextBox 5"/>
          <p:cNvSpPr txBox="1"/>
          <p:nvPr/>
        </p:nvSpPr>
        <p:spPr>
          <a:xfrm>
            <a:off x="611560" y="1628800"/>
            <a:ext cx="8064896" cy="3970318"/>
          </a:xfrm>
          <a:prstGeom prst="rect">
            <a:avLst/>
          </a:prstGeom>
          <a:noFill/>
        </p:spPr>
        <p:txBody>
          <a:bodyPr wrap="square" rtlCol="0" anchor="t">
            <a:spAutoFit/>
          </a:bodyPr>
          <a:lstStyle/>
          <a:p>
            <a:pPr marL="285750" indent="-285750">
              <a:buFont typeface="Arial" pitchFamily="34" charset="0"/>
              <a:buChar char="•"/>
            </a:pPr>
            <a:r>
              <a:rPr lang="en-IN" dirty="0"/>
              <a:t>There are </a:t>
            </a:r>
            <a:r>
              <a:rPr lang="en-IN" dirty="0" smtClean="0"/>
              <a:t>30,000 </a:t>
            </a:r>
            <a:r>
              <a:rPr lang="en-IN" dirty="0"/>
              <a:t>distinct credit card clients</a:t>
            </a:r>
            <a:r>
              <a:rPr lang="en-IN" dirty="0" smtClean="0"/>
              <a:t>.</a:t>
            </a:r>
          </a:p>
          <a:p>
            <a:endParaRPr lang="en-IN" dirty="0"/>
          </a:p>
          <a:p>
            <a:pPr marL="285750" indent="-285750">
              <a:buFont typeface="Arial" pitchFamily="34" charset="0"/>
              <a:buChar char="•"/>
            </a:pPr>
            <a:r>
              <a:rPr lang="en-IN" dirty="0"/>
              <a:t>The average value for the amount of credit card limit is </a:t>
            </a:r>
            <a:r>
              <a:rPr lang="en-IN" dirty="0" smtClean="0"/>
              <a:t>166,808.The </a:t>
            </a:r>
            <a:r>
              <a:rPr lang="en-IN" dirty="0"/>
              <a:t>standard deviation </a:t>
            </a:r>
            <a:r>
              <a:rPr lang="en-IN" dirty="0" smtClean="0"/>
              <a:t>,i.e,max </a:t>
            </a:r>
            <a:r>
              <a:rPr lang="en-IN" dirty="0"/>
              <a:t>value being </a:t>
            </a:r>
            <a:r>
              <a:rPr lang="en-IN" dirty="0" smtClean="0"/>
              <a:t>500,000.</a:t>
            </a:r>
          </a:p>
          <a:p>
            <a:pPr marL="285750" indent="-285750">
              <a:buFont typeface="Arial" pitchFamily="34" charset="0"/>
              <a:buChar char="•"/>
            </a:pPr>
            <a:endParaRPr lang="en-IN" dirty="0"/>
          </a:p>
          <a:p>
            <a:pPr marL="285750" indent="-285750">
              <a:buFont typeface="Arial" pitchFamily="34" charset="0"/>
              <a:buChar char="•"/>
            </a:pPr>
            <a:r>
              <a:rPr lang="en-IN" dirty="0"/>
              <a:t>Education Level is mostly graduate school and university</a:t>
            </a:r>
            <a:r>
              <a:rPr lang="en-IN" dirty="0" smtClean="0"/>
              <a:t>.</a:t>
            </a:r>
          </a:p>
          <a:p>
            <a:pPr marL="285750" indent="-285750">
              <a:buFont typeface="Arial" pitchFamily="34" charset="0"/>
              <a:buChar char="•"/>
            </a:pPr>
            <a:endParaRPr lang="en-IN" dirty="0"/>
          </a:p>
          <a:p>
            <a:pPr marL="285750" indent="-285750">
              <a:buFont typeface="Arial" pitchFamily="34" charset="0"/>
              <a:buChar char="•"/>
            </a:pPr>
            <a:r>
              <a:rPr lang="en-IN" dirty="0" smtClean="0"/>
              <a:t>Larger pool of credit </a:t>
            </a:r>
            <a:r>
              <a:rPr lang="en-IN" dirty="0"/>
              <a:t>c</a:t>
            </a:r>
            <a:r>
              <a:rPr lang="en-IN" dirty="0" smtClean="0"/>
              <a:t>ard users are single in the  given data set</a:t>
            </a:r>
          </a:p>
          <a:p>
            <a:pPr marL="285750" indent="-285750">
              <a:buFont typeface="Arial" pitchFamily="34" charset="0"/>
              <a:buChar char="•"/>
            </a:pPr>
            <a:endParaRPr lang="en-IN" dirty="0"/>
          </a:p>
          <a:p>
            <a:pPr marL="285750" indent="-285750">
              <a:buFont typeface="Arial" pitchFamily="34" charset="0"/>
              <a:buChar char="•"/>
            </a:pPr>
            <a:r>
              <a:rPr lang="en-IN" dirty="0"/>
              <a:t>Average age is 35.5 years, with a standard deviation of </a:t>
            </a:r>
            <a:r>
              <a:rPr lang="en-IN" dirty="0" smtClean="0"/>
              <a:t>9.09</a:t>
            </a:r>
          </a:p>
          <a:p>
            <a:endParaRPr lang="en-IN" dirty="0"/>
          </a:p>
          <a:p>
            <a:pPr marL="285750" indent="-285750">
              <a:buFont typeface="Arial" pitchFamily="34" charset="0"/>
              <a:buChar char="•"/>
            </a:pPr>
            <a:r>
              <a:rPr lang="en-IN" dirty="0"/>
              <a:t>As the value 0 for default payment means 'not default' and value 1 means 'default', the mean of </a:t>
            </a:r>
            <a:r>
              <a:rPr lang="en-IN" dirty="0" smtClean="0"/>
              <a:t>0.221 </a:t>
            </a:r>
            <a:r>
              <a:rPr lang="en-IN" dirty="0"/>
              <a:t>means that there are 22.1% of credit card contracts that will default next month .</a:t>
            </a:r>
          </a:p>
        </p:txBody>
      </p:sp>
    </p:spTree>
    <p:extLst>
      <p:ext uri="{BB962C8B-B14F-4D97-AF65-F5344CB8AC3E}">
        <p14:creationId xmlns:p14="http://schemas.microsoft.com/office/powerpoint/2010/main" val="18879207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73874" y="836712"/>
            <a:ext cx="7704856" cy="1754326"/>
          </a:xfrm>
          <a:prstGeom prst="rect">
            <a:avLst/>
          </a:prstGeom>
          <a:noFill/>
        </p:spPr>
        <p:txBody>
          <a:bodyPr wrap="square" rtlCol="0">
            <a:spAutoFit/>
          </a:bodyPr>
          <a:lstStyle/>
          <a:p>
            <a:pPr marL="285750" indent="-285750">
              <a:buFont typeface="Arial" pitchFamily="34" charset="0"/>
              <a:buChar char="•"/>
            </a:pPr>
            <a:r>
              <a:rPr lang="en-IN" dirty="0" smtClean="0"/>
              <a:t>From the plotting of Default column we observed that the number of defaulters is comparatively less. Other observations are as follows:</a:t>
            </a:r>
          </a:p>
          <a:p>
            <a:endParaRPr lang="en-IN" dirty="0" smtClean="0"/>
          </a:p>
          <a:p>
            <a:pPr marL="285750" indent="-285750">
              <a:buFont typeface="Arial" pitchFamily="34" charset="0"/>
              <a:buChar char="•"/>
            </a:pPr>
            <a:endParaRPr lang="en-IN" dirty="0"/>
          </a:p>
          <a:p>
            <a:pPr marL="285750" indent="-285750">
              <a:buFont typeface="Arial" pitchFamily="34" charset="0"/>
              <a:buChar char="•"/>
            </a:pPr>
            <a:endParaRPr lang="en-IN" dirty="0"/>
          </a:p>
          <a:p>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3" y="4077073"/>
            <a:ext cx="3545401" cy="2376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4199950" y="4869160"/>
            <a:ext cx="4166770" cy="1200329"/>
          </a:xfrm>
          <a:prstGeom prst="rect">
            <a:avLst/>
          </a:prstGeom>
          <a:noFill/>
        </p:spPr>
        <p:txBody>
          <a:bodyPr wrap="square" rtlCol="0">
            <a:spAutoFit/>
          </a:bodyPr>
          <a:lstStyle/>
          <a:p>
            <a:r>
              <a:rPr lang="en-IN" dirty="0" smtClean="0"/>
              <a:t>The graph shows that the number of defaulters among the University is higher as compare to rest of the graduates and high schoolers.</a:t>
            </a:r>
            <a:endParaRPr lang="en-IN"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3" y="1576389"/>
            <a:ext cx="3377555" cy="25006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199950" y="2348880"/>
            <a:ext cx="3756426" cy="1477328"/>
          </a:xfrm>
          <a:prstGeom prst="rect">
            <a:avLst/>
          </a:prstGeom>
          <a:noFill/>
        </p:spPr>
        <p:txBody>
          <a:bodyPr wrap="square" rtlCol="0">
            <a:spAutoFit/>
          </a:bodyPr>
          <a:lstStyle/>
          <a:p>
            <a:r>
              <a:rPr lang="en-IN" dirty="0" smtClean="0"/>
              <a:t>There is more number of Females using credit cards but the default ratio between the female and male credit defaulters are negligible.</a:t>
            </a:r>
          </a:p>
          <a:p>
            <a:endParaRPr lang="en-IN" dirty="0"/>
          </a:p>
        </p:txBody>
      </p:sp>
    </p:spTree>
    <p:extLst>
      <p:ext uri="{BB962C8B-B14F-4D97-AF65-F5344CB8AC3E}">
        <p14:creationId xmlns:p14="http://schemas.microsoft.com/office/powerpoint/2010/main" val="32209762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476673"/>
            <a:ext cx="4176464" cy="3096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4716016" y="1340768"/>
            <a:ext cx="3240360" cy="2031325"/>
          </a:xfrm>
          <a:prstGeom prst="rect">
            <a:avLst/>
          </a:prstGeom>
          <a:noFill/>
        </p:spPr>
        <p:txBody>
          <a:bodyPr wrap="square" rtlCol="0">
            <a:spAutoFit/>
          </a:bodyPr>
          <a:lstStyle/>
          <a:p>
            <a:r>
              <a:rPr lang="en-IN" dirty="0" smtClean="0"/>
              <a:t>While there is more number of Single customers using credit card the defaulter are of same ratio among the married and single customer's. The non defaulter ratio is high among the single customer’s .</a:t>
            </a:r>
            <a:endParaRPr lang="en-IN"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3573017"/>
            <a:ext cx="7128792" cy="301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7308304" y="4634552"/>
            <a:ext cx="1833283" cy="1477328"/>
          </a:xfrm>
          <a:prstGeom prst="rect">
            <a:avLst/>
          </a:prstGeom>
          <a:noFill/>
        </p:spPr>
        <p:txBody>
          <a:bodyPr wrap="square" rtlCol="0">
            <a:spAutoFit/>
          </a:bodyPr>
          <a:lstStyle/>
          <a:p>
            <a:r>
              <a:rPr lang="en-IN" dirty="0" smtClean="0"/>
              <a:t>The credit card users are mainly between</a:t>
            </a:r>
          </a:p>
          <a:p>
            <a:r>
              <a:rPr lang="en-IN" dirty="0" smtClean="0"/>
              <a:t>the age group of 27-32.</a:t>
            </a:r>
            <a:endParaRPr lang="en-IN" dirty="0"/>
          </a:p>
        </p:txBody>
      </p:sp>
    </p:spTree>
    <p:extLst>
      <p:ext uri="{BB962C8B-B14F-4D97-AF65-F5344CB8AC3E}">
        <p14:creationId xmlns:p14="http://schemas.microsoft.com/office/powerpoint/2010/main" val="34701593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039" y="442913"/>
            <a:ext cx="8304410" cy="5074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395536" y="5723964"/>
            <a:ext cx="8428013" cy="646331"/>
          </a:xfrm>
          <a:prstGeom prst="rect">
            <a:avLst/>
          </a:prstGeom>
          <a:noFill/>
        </p:spPr>
        <p:txBody>
          <a:bodyPr wrap="none" rtlCol="0">
            <a:spAutoFit/>
          </a:bodyPr>
          <a:lstStyle/>
          <a:p>
            <a:r>
              <a:rPr lang="en-IN" dirty="0" smtClean="0"/>
              <a:t>Here we can see that the PAY_0</a:t>
            </a:r>
            <a:r>
              <a:rPr lang="en-IN" dirty="0"/>
              <a:t>, PAY_X variables are the strongest predictors of default, </a:t>
            </a:r>
            <a:endParaRPr lang="en-IN" dirty="0" smtClean="0"/>
          </a:p>
          <a:p>
            <a:r>
              <a:rPr lang="en-IN" dirty="0" smtClean="0"/>
              <a:t>followed </a:t>
            </a:r>
            <a:r>
              <a:rPr lang="en-IN" dirty="0"/>
              <a:t>by the LIMIT_BAL and PAY_AMT_X variables.</a:t>
            </a:r>
          </a:p>
        </p:txBody>
      </p:sp>
    </p:spTree>
    <p:extLst>
      <p:ext uri="{BB962C8B-B14F-4D97-AF65-F5344CB8AC3E}">
        <p14:creationId xmlns:p14="http://schemas.microsoft.com/office/powerpoint/2010/main" val="274303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Algorithms Used</a:t>
            </a:r>
            <a:endParaRPr lang="en-IN" dirty="0"/>
          </a:p>
        </p:txBody>
      </p:sp>
      <p:sp>
        <p:nvSpPr>
          <p:cNvPr id="3" name="TextBox 2"/>
          <p:cNvSpPr txBox="1"/>
          <p:nvPr/>
        </p:nvSpPr>
        <p:spPr>
          <a:xfrm>
            <a:off x="758390" y="1700808"/>
            <a:ext cx="6981962" cy="2862322"/>
          </a:xfrm>
          <a:prstGeom prst="rect">
            <a:avLst/>
          </a:prstGeom>
          <a:noFill/>
        </p:spPr>
        <p:txBody>
          <a:bodyPr wrap="square" rtlCol="0">
            <a:spAutoFit/>
          </a:bodyPr>
          <a:lstStyle/>
          <a:p>
            <a:pPr marL="285750" indent="-285750">
              <a:buFont typeface="Arial" pitchFamily="34" charset="0"/>
              <a:buChar char="•"/>
            </a:pPr>
            <a:r>
              <a:rPr lang="en-IN" dirty="0" smtClean="0"/>
              <a:t>Logistic Regression </a:t>
            </a:r>
          </a:p>
          <a:p>
            <a:pPr marL="285750" indent="-285750">
              <a:buFont typeface="Arial" pitchFamily="34" charset="0"/>
              <a:buChar char="•"/>
            </a:pPr>
            <a:endParaRPr lang="en-IN" dirty="0"/>
          </a:p>
          <a:p>
            <a:pPr marL="285750" indent="-285750">
              <a:buFont typeface="Arial" pitchFamily="34" charset="0"/>
              <a:buChar char="•"/>
            </a:pPr>
            <a:r>
              <a:rPr lang="en-IN" dirty="0" smtClean="0"/>
              <a:t>KNN</a:t>
            </a:r>
          </a:p>
          <a:p>
            <a:pPr marL="285750" indent="-285750">
              <a:buFont typeface="Arial" pitchFamily="34" charset="0"/>
              <a:buChar char="•"/>
            </a:pPr>
            <a:endParaRPr lang="en-IN" dirty="0"/>
          </a:p>
          <a:p>
            <a:pPr marL="285750" indent="-285750">
              <a:buFont typeface="Arial" pitchFamily="34" charset="0"/>
              <a:buChar char="•"/>
            </a:pPr>
            <a:r>
              <a:rPr lang="en-IN" dirty="0" smtClean="0"/>
              <a:t>Decision Tree</a:t>
            </a:r>
          </a:p>
          <a:p>
            <a:pPr marL="285750" indent="-285750">
              <a:buFont typeface="Arial" pitchFamily="34" charset="0"/>
              <a:buChar char="•"/>
            </a:pPr>
            <a:endParaRPr lang="en-IN" dirty="0"/>
          </a:p>
          <a:p>
            <a:pPr marL="285750" indent="-285750">
              <a:buFont typeface="Arial" pitchFamily="34" charset="0"/>
              <a:buChar char="•"/>
            </a:pPr>
            <a:r>
              <a:rPr lang="en-IN" dirty="0" smtClean="0"/>
              <a:t>Random Forest</a:t>
            </a:r>
          </a:p>
          <a:p>
            <a:pPr marL="285750" indent="-285750">
              <a:buFont typeface="Arial" pitchFamily="34" charset="0"/>
              <a:buChar char="•"/>
            </a:pPr>
            <a:endParaRPr lang="en-IN" dirty="0"/>
          </a:p>
          <a:p>
            <a:pPr marL="285750" indent="-285750">
              <a:buFont typeface="Arial" pitchFamily="34" charset="0"/>
              <a:buChar char="•"/>
            </a:pPr>
            <a:r>
              <a:rPr lang="en-IN" dirty="0" smtClean="0"/>
              <a:t>Naïve Bayes </a:t>
            </a:r>
          </a:p>
          <a:p>
            <a:pPr marL="285750" indent="-285750">
              <a:buFont typeface="Arial" pitchFamily="34" charset="0"/>
              <a:buChar char="•"/>
            </a:pPr>
            <a:endParaRPr lang="en-IN" dirty="0"/>
          </a:p>
        </p:txBody>
      </p:sp>
    </p:spTree>
    <p:extLst>
      <p:ext uri="{BB962C8B-B14F-4D97-AF65-F5344CB8AC3E}">
        <p14:creationId xmlns:p14="http://schemas.microsoft.com/office/powerpoint/2010/main" val="28180358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980728"/>
            <a:ext cx="8892480" cy="2585323"/>
          </a:xfrm>
          <a:prstGeom prst="rect">
            <a:avLst/>
          </a:prstGeom>
          <a:noFill/>
        </p:spPr>
        <p:txBody>
          <a:bodyPr wrap="square" rtlCol="0">
            <a:spAutoFit/>
          </a:bodyPr>
          <a:lstStyle/>
          <a:p>
            <a:r>
              <a:rPr lang="en-IN" dirty="0" smtClean="0"/>
              <a:t>The KNN algorithm is showing a better accuracy among the lot on training dataset followed by Random forest and decision tree.</a:t>
            </a:r>
          </a:p>
          <a:p>
            <a:endParaRPr lang="en-IN" dirty="0"/>
          </a:p>
          <a:p>
            <a:r>
              <a:rPr lang="en-IN" b="1" dirty="0"/>
              <a:t>Demographics</a:t>
            </a:r>
            <a:r>
              <a:rPr lang="en-IN" dirty="0"/>
              <a:t>: we see that being Female, More educated, Single and between 30-40years old </a:t>
            </a:r>
            <a:r>
              <a:rPr lang="en-IN" dirty="0" smtClean="0"/>
              <a:t>means</a:t>
            </a:r>
          </a:p>
          <a:p>
            <a:r>
              <a:rPr lang="en-IN" dirty="0" smtClean="0"/>
              <a:t> </a:t>
            </a:r>
            <a:r>
              <a:rPr lang="en-IN" dirty="0"/>
              <a:t>a customer is more likely to make payments on time.</a:t>
            </a:r>
          </a:p>
          <a:p>
            <a:endParaRPr lang="en-IN" dirty="0" smtClean="0"/>
          </a:p>
          <a:p>
            <a:endParaRPr lang="en-IN" dirty="0"/>
          </a:p>
          <a:p>
            <a:endParaRPr lang="en-IN" dirty="0"/>
          </a:p>
        </p:txBody>
      </p:sp>
    </p:spTree>
    <p:extLst>
      <p:ext uri="{BB962C8B-B14F-4D97-AF65-F5344CB8AC3E}">
        <p14:creationId xmlns:p14="http://schemas.microsoft.com/office/powerpoint/2010/main" val="23749780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156</TotalTime>
  <Words>516</Words>
  <Application>Microsoft Office PowerPoint</Application>
  <PresentationFormat>On-screen Show (4:3)</PresentationFormat>
  <Paragraphs>55</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Credit Card Default Prediction</vt:lpstr>
      <vt:lpstr>About Dataset </vt:lpstr>
      <vt:lpstr>EDA</vt:lpstr>
      <vt:lpstr>PowerPoint Presentation</vt:lpstr>
      <vt:lpstr>PowerPoint Presentation</vt:lpstr>
      <vt:lpstr>PowerPoint Presentation</vt:lpstr>
      <vt:lpstr>Algorithms Used</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Default Prediction</dc:title>
  <dc:creator>USER</dc:creator>
  <cp:lastModifiedBy>USER</cp:lastModifiedBy>
  <cp:revision>10</cp:revision>
  <dcterms:created xsi:type="dcterms:W3CDTF">2022-05-06T07:21:25Z</dcterms:created>
  <dcterms:modified xsi:type="dcterms:W3CDTF">2022-05-06T09:57:48Z</dcterms:modified>
</cp:coreProperties>
</file>