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 Light"/>
      <p:regular r:id="rId22"/>
      <p:bold r:id="rId23"/>
      <p:italic r:id="rId24"/>
      <p:boldItalic r:id="rId25"/>
    </p:embeddedFont>
    <p:embeddedFont>
      <p:font typeface="Merriweather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Light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Light-italic.fntdata"/><Relationship Id="rId23" Type="http://schemas.openxmlformats.org/officeDocument/2006/relationships/font" Target="fonts/Merriweather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regular.fntdata"/><Relationship Id="rId25" Type="http://schemas.openxmlformats.org/officeDocument/2006/relationships/font" Target="fonts/MerriweatherLight-boldItalic.fntdata"/><Relationship Id="rId28" Type="http://schemas.openxmlformats.org/officeDocument/2006/relationships/font" Target="fonts/Merriweather-italic.fntdata"/><Relationship Id="rId27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7f968e18d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7f968e18d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7f968e18d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7f968e18d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7f968e18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7f968e18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7f968e18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7f968e18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7f968e18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7f968e18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7f968e18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7f968e18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7f968e18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7f968e18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7f968e18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7f968e18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7f968e18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7f968e18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7f968e18d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7f968e18d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7f968e18d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7f968e18d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Sleep Management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53"/>
            <a:ext cx="4242600" cy="19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Merriweather Light"/>
                <a:ea typeface="Merriweather Light"/>
                <a:cs typeface="Merriweather Light"/>
                <a:sym typeface="Merriweather Light"/>
              </a:rPr>
              <a:t>Guilherme Scariott</a:t>
            </a:r>
            <a:endParaRPr sz="17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Merriweather Light"/>
                <a:ea typeface="Merriweather Light"/>
                <a:cs typeface="Merriweather Light"/>
                <a:sym typeface="Merriweather Light"/>
              </a:rPr>
              <a:t>Paola Andrade</a:t>
            </a:r>
            <a:endParaRPr sz="17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Merriweather Light"/>
                <a:ea typeface="Merriweather Light"/>
                <a:cs typeface="Merriweather Light"/>
                <a:sym typeface="Merriweather Light"/>
              </a:rPr>
              <a:t>Ricardo Ehlert</a:t>
            </a:r>
            <a:endParaRPr sz="17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Merriweather Light"/>
                <a:ea typeface="Merriweather Light"/>
                <a:cs typeface="Merriweather Light"/>
                <a:sym typeface="Merriweather Light"/>
              </a:rPr>
              <a:t>Willian Pramio</a:t>
            </a:r>
            <a:endParaRPr sz="1700"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4901400" y="4253150"/>
            <a:ext cx="4242600" cy="7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Sistemas Operacionais II - 2022/1</a:t>
            </a:r>
            <a:endParaRPr sz="1700">
              <a:solidFill>
                <a:schemeClr val="lt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Prof</a:t>
            </a:r>
            <a:r>
              <a:rPr lang="pt-BR" sz="17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essor</a:t>
            </a:r>
            <a:r>
              <a:rPr lang="pt-BR" sz="17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 Weverton Cordeiro</a:t>
            </a:r>
            <a:endParaRPr sz="1700">
              <a:solidFill>
                <a:schemeClr val="lt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311700" y="3418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000"/>
              <a:t>Primitivas de comunicação</a:t>
            </a:r>
            <a:endParaRPr sz="4000"/>
          </a:p>
        </p:txBody>
      </p:sp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311700" y="1429150"/>
            <a:ext cx="8388600" cy="3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Char char="○"/>
            </a:pPr>
            <a:r>
              <a:rPr lang="pt-BR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A comunicação inter-processos é feita via protocolo UDP, enquanto as threads utilizam memória compartilhada;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Char char="○"/>
            </a:pPr>
            <a:r>
              <a:rPr lang="pt-BR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Também foi utilizado Pipe para comunicação com processos externos à aplicação (obter retorno de chamadas de sistema).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11700" y="3418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000"/>
              <a:t>Desafios</a:t>
            </a:r>
            <a:endParaRPr sz="4000"/>
          </a:p>
        </p:txBody>
      </p:sp>
      <p:sp>
        <p:nvSpPr>
          <p:cNvPr id="157" name="Google Shape;15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311700" y="1429150"/>
            <a:ext cx="8388600" cy="3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Char char="○"/>
            </a:pPr>
            <a:r>
              <a:rPr lang="pt-BR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Obtenção do endereço MAC e hostname;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Char char="○"/>
            </a:pPr>
            <a:r>
              <a:rPr lang="pt-BR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Funcionamento do </a:t>
            </a:r>
            <a:r>
              <a:rPr i="1" lang="pt-BR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magic packet</a:t>
            </a:r>
            <a:r>
              <a:rPr lang="pt-BR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;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Char char="○"/>
            </a:pPr>
            <a:r>
              <a:rPr lang="pt-BR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Testagem da aplicação;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Char char="○"/>
            </a:pPr>
            <a:r>
              <a:rPr lang="pt-BR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Recebimento de mensagens simultâneas;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400" y="1003448"/>
            <a:ext cx="5332550" cy="31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425675" y="1116850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/>
              <a:t>Sumário</a:t>
            </a:r>
            <a:endParaRPr sz="5000"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382625" y="836550"/>
            <a:ext cx="4381800" cy="3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699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Char char="○"/>
            </a:pPr>
            <a:r>
              <a:rPr lang="pt-BR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Contextualização​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699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Char char="○"/>
            </a:pPr>
            <a:r>
              <a:rPr lang="pt-BR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Implementação dos Subserviços​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699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Char char="○"/>
            </a:pPr>
            <a:r>
              <a:rPr lang="pt-BR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Sincronização​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69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Char char="○"/>
            </a:pPr>
            <a:r>
              <a:rPr lang="pt-BR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Estruturas e Funções Implementadas​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699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Char char="○"/>
            </a:pPr>
            <a:r>
              <a:rPr lang="pt-BR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Primitivas de Comunicação​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699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Char char="○"/>
            </a:pPr>
            <a:r>
              <a:rPr lang="pt-BR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Desafios​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800"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429150"/>
            <a:ext cx="8388600" cy="3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O trabalho consiste em implementar um serviço de Sleep Management de estações de trabalho capaz de acordar remotamente máquinas que estejam dormindo via Wake-On-Lan (</a:t>
            </a:r>
            <a:r>
              <a:rPr i="1" lang="pt-BR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magic packet</a:t>
            </a:r>
            <a:r>
              <a:rPr lang="pt-BR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).​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800"/>
          </a:p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1" name="Google Shape;81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Contextualização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91"/>
              <a:buFont typeface="Arial"/>
              <a:buNone/>
            </a:pPr>
            <a:r>
              <a:rPr lang="pt-BR" sz="4000"/>
              <a:t>Implementação dos Subserviços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25" y="2376575"/>
            <a:ext cx="3999900" cy="13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0000"/>
                </a:solidFill>
              </a:rPr>
              <a:t>Discovery subservice</a:t>
            </a:r>
            <a:endParaRPr b="1" sz="2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200">
                <a:solidFill>
                  <a:schemeClr val="accent1"/>
                </a:solidFill>
                <a:highlight>
                  <a:srgbClr val="FFFFFF"/>
                </a:highlight>
                <a:latin typeface="Merriweather Light"/>
                <a:ea typeface="Merriweather Light"/>
                <a:cs typeface="Merriweather Light"/>
                <a:sym typeface="Merriweather Light"/>
              </a:rPr>
              <a:t>Responsável por detectar máquinas presentes na mesma rede que passem a executar a aplicação, bem como máquinas que deixam de executá-la.​</a:t>
            </a:r>
            <a:endParaRPr b="1" sz="2300">
              <a:solidFill>
                <a:schemeClr val="accent1"/>
              </a:solidFill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925" y="1619975"/>
            <a:ext cx="757349" cy="75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2475" y="1597450"/>
            <a:ext cx="801626" cy="80162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4832425" y="2376575"/>
            <a:ext cx="3999900" cy="17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0000"/>
                </a:solidFill>
              </a:rPr>
              <a:t>Monitoring</a:t>
            </a:r>
            <a:r>
              <a:rPr b="1" lang="pt-BR" sz="2200">
                <a:solidFill>
                  <a:srgbClr val="000000"/>
                </a:solidFill>
              </a:rPr>
              <a:t> subservice</a:t>
            </a:r>
            <a:endParaRPr b="1" sz="2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200">
                <a:solidFill>
                  <a:schemeClr val="accent1"/>
                </a:solidFill>
                <a:highlight>
                  <a:srgbClr val="FFFFFF"/>
                </a:highlight>
                <a:latin typeface="Merriweather Light"/>
                <a:ea typeface="Merriweather Light"/>
                <a:cs typeface="Merriweather Light"/>
                <a:sym typeface="Merriweather Light"/>
              </a:rPr>
              <a:t>Monitora as máquinas participantes da aplicação fazendo </a:t>
            </a:r>
            <a:r>
              <a:rPr i="1" lang="pt-BR" sz="1200">
                <a:solidFill>
                  <a:schemeClr val="accent1"/>
                </a:solidFill>
                <a:highlight>
                  <a:srgbClr val="FFFFFF"/>
                </a:highlight>
                <a:latin typeface="Merriweather Light"/>
                <a:ea typeface="Merriweather Light"/>
                <a:cs typeface="Merriweather Light"/>
                <a:sym typeface="Merriweather Light"/>
              </a:rPr>
              <a:t>polling</a:t>
            </a:r>
            <a:r>
              <a:rPr lang="pt-BR" sz="1200">
                <a:solidFill>
                  <a:schemeClr val="accent1"/>
                </a:solidFill>
                <a:highlight>
                  <a:srgbClr val="FFFFFF"/>
                </a:highlight>
                <a:latin typeface="Merriweather Light"/>
                <a:ea typeface="Merriweather Light"/>
                <a:cs typeface="Merriweather Light"/>
                <a:sym typeface="Merriweather Light"/>
              </a:rPr>
              <a:t>, isto é, enviando mensagens continuamente para verificar quais estão acordadas e quais estão dormindo. Foi criada uma thread de monitoramento para cada participante.</a:t>
            </a:r>
            <a:endParaRPr b="1" sz="2300">
              <a:solidFill>
                <a:schemeClr val="accent1"/>
              </a:solidFill>
            </a:endParaRPr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Implementação dos Subserviços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25" y="2376575"/>
            <a:ext cx="3999900" cy="13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0000"/>
                </a:solidFill>
              </a:rPr>
              <a:t>Management</a:t>
            </a:r>
            <a:r>
              <a:rPr b="1" lang="pt-BR" sz="2200">
                <a:solidFill>
                  <a:srgbClr val="000000"/>
                </a:solidFill>
              </a:rPr>
              <a:t> subservice</a:t>
            </a:r>
            <a:endParaRPr b="1" sz="2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200">
                <a:solidFill>
                  <a:schemeClr val="accent1"/>
                </a:solidFill>
                <a:highlight>
                  <a:srgbClr val="FFFFFF"/>
                </a:highlight>
                <a:latin typeface="Merriweather Light"/>
                <a:ea typeface="Merriweather Light"/>
                <a:cs typeface="Merriweather Light"/>
                <a:sym typeface="Merriweather Light"/>
              </a:rPr>
              <a:t>Gerencia a coleção de máquinas participantes da aplicação, mediando o acesso dos outros subserviços, evitando condição de corrida e inconsistências de leitura/escrita.</a:t>
            </a:r>
            <a:endParaRPr b="1" sz="2300">
              <a:solidFill>
                <a:schemeClr val="accent1"/>
              </a:solidFill>
            </a:endParaRPr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4832425" y="2376575"/>
            <a:ext cx="3999900" cy="13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0000"/>
                </a:solidFill>
              </a:rPr>
              <a:t>Interface </a:t>
            </a:r>
            <a:r>
              <a:rPr b="1" lang="pt-BR" sz="2200">
                <a:solidFill>
                  <a:srgbClr val="000000"/>
                </a:solidFill>
              </a:rPr>
              <a:t>subservice</a:t>
            </a:r>
            <a:endParaRPr b="1" sz="2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200">
                <a:solidFill>
                  <a:schemeClr val="accent1"/>
                </a:solidFill>
                <a:highlight>
                  <a:srgbClr val="FFFFFF"/>
                </a:highlight>
                <a:latin typeface="Merriweather Light"/>
                <a:ea typeface="Merriweather Light"/>
                <a:cs typeface="Merriweather Light"/>
                <a:sym typeface="Merriweather Light"/>
              </a:rPr>
              <a:t>Provê um meio de fácil comunicação com a aplicação, sendo capaz de compreender os comandos digitados pelo usuário.</a:t>
            </a:r>
            <a:endParaRPr b="1" sz="2300">
              <a:solidFill>
                <a:schemeClr val="accent1"/>
              </a:solidFill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475" y="1597450"/>
            <a:ext cx="689485" cy="83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3650" y="1704450"/>
            <a:ext cx="819275" cy="67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Implementação dos Subserviços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25" y="2376575"/>
            <a:ext cx="3999900" cy="13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0000"/>
                </a:solidFill>
              </a:rPr>
              <a:t>Participant</a:t>
            </a:r>
            <a:r>
              <a:rPr b="1" lang="pt-BR" sz="2200">
                <a:solidFill>
                  <a:srgbClr val="000000"/>
                </a:solidFill>
              </a:rPr>
              <a:t> subservice</a:t>
            </a:r>
            <a:endParaRPr b="1" sz="2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200">
                <a:solidFill>
                  <a:schemeClr val="accent1"/>
                </a:solidFill>
                <a:highlight>
                  <a:srgbClr val="FFFFFF"/>
                </a:highlight>
                <a:latin typeface="Merriweather Light"/>
                <a:ea typeface="Merriweather Light"/>
                <a:cs typeface="Merriweather Light"/>
                <a:sym typeface="Merriweather Light"/>
              </a:rPr>
              <a:t>Responsável pela execução da aplicação em máquinas participantes, escutando e respondendo ativamente os pacotes que venham a ser enviados pelo manager.</a:t>
            </a:r>
            <a:endParaRPr b="1" sz="2300">
              <a:solidFill>
                <a:schemeClr val="accent1"/>
              </a:solidFill>
            </a:endParaRPr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4832425" y="2376575"/>
            <a:ext cx="3999900" cy="16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0000"/>
                </a:solidFill>
              </a:rPr>
              <a:t>Wakeup</a:t>
            </a:r>
            <a:r>
              <a:rPr b="1" lang="pt-BR" sz="2200">
                <a:solidFill>
                  <a:srgbClr val="000000"/>
                </a:solidFill>
              </a:rPr>
              <a:t> subservice</a:t>
            </a:r>
            <a:endParaRPr b="1" sz="2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200">
                <a:solidFill>
                  <a:schemeClr val="accent1"/>
                </a:solidFill>
                <a:highlight>
                  <a:srgbClr val="FFFFFF"/>
                </a:highlight>
                <a:latin typeface="Merriweather Light"/>
                <a:ea typeface="Merriweather Light"/>
                <a:cs typeface="Merriweather Light"/>
                <a:sym typeface="Merriweather Light"/>
              </a:rPr>
              <a:t>Envia o </a:t>
            </a:r>
            <a:r>
              <a:rPr i="1" lang="pt-BR" sz="1200">
                <a:solidFill>
                  <a:schemeClr val="accent1"/>
                </a:solidFill>
                <a:highlight>
                  <a:srgbClr val="FFFFFF"/>
                </a:highlight>
                <a:latin typeface="Merriweather Light"/>
                <a:ea typeface="Merriweather Light"/>
                <a:cs typeface="Merriweather Light"/>
                <a:sym typeface="Merriweather Light"/>
              </a:rPr>
              <a:t>magic packet</a:t>
            </a:r>
            <a:r>
              <a:rPr lang="pt-BR" sz="1200">
                <a:solidFill>
                  <a:schemeClr val="accent1"/>
                </a:solidFill>
                <a:highlight>
                  <a:srgbClr val="FFFFFF"/>
                </a:highlight>
                <a:latin typeface="Merriweather Light"/>
                <a:ea typeface="Merriweather Light"/>
                <a:cs typeface="Merriweather Light"/>
                <a:sym typeface="Merriweather Light"/>
              </a:rPr>
              <a:t> para a máquina selecionada para ser acordada, e isso é feito através do endereço MAC da participante.  Converte o endereço hexadecimal MAC para string, e utiliza este convertido para implementar a lógica do </a:t>
            </a:r>
            <a:r>
              <a:rPr i="1" lang="pt-BR" sz="1200">
                <a:solidFill>
                  <a:schemeClr val="accent1"/>
                </a:solidFill>
                <a:highlight>
                  <a:srgbClr val="FFFFFF"/>
                </a:highlight>
                <a:latin typeface="Merriweather Light"/>
                <a:ea typeface="Merriweather Light"/>
                <a:cs typeface="Merriweather Light"/>
                <a:sym typeface="Merriweather Light"/>
              </a:rPr>
              <a:t>magic packet</a:t>
            </a:r>
            <a:r>
              <a:rPr lang="pt-BR" sz="1200">
                <a:solidFill>
                  <a:schemeClr val="accent1"/>
                </a:solidFill>
                <a:highlight>
                  <a:srgbClr val="FFFFFF"/>
                </a:highlight>
                <a:latin typeface="Merriweather Light"/>
                <a:ea typeface="Merriweather Light"/>
                <a:cs typeface="Merriweather Light"/>
                <a:sym typeface="Merriweather Light"/>
              </a:rPr>
              <a:t>.</a:t>
            </a:r>
            <a:endParaRPr b="1" sz="2300">
              <a:solidFill>
                <a:schemeClr val="accent1"/>
              </a:solidFill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00" y="1566925"/>
            <a:ext cx="947174" cy="94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9775" y="1530425"/>
            <a:ext cx="846125" cy="84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Implementação dos Subserviços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25" y="2376575"/>
            <a:ext cx="3999900" cy="13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00000"/>
                </a:solidFill>
              </a:rPr>
              <a:t>Information </a:t>
            </a:r>
            <a:r>
              <a:rPr b="1" lang="pt-BR" sz="2200">
                <a:solidFill>
                  <a:srgbClr val="000000"/>
                </a:solidFill>
              </a:rPr>
              <a:t>subservice</a:t>
            </a:r>
            <a:endParaRPr b="1" sz="2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accent1"/>
                </a:solidFill>
                <a:highlight>
                  <a:srgbClr val="FFFFFF"/>
                </a:highlight>
                <a:latin typeface="Merriweather Light"/>
                <a:ea typeface="Merriweather Light"/>
                <a:cs typeface="Merriweather Light"/>
                <a:sym typeface="Merriweather Light"/>
              </a:rPr>
              <a:t>Utiliza um Pipe para comunicar o output de um processo executado externamente ao processo da aplicação desenvolvida. </a:t>
            </a:r>
            <a:endParaRPr b="1" sz="2400">
              <a:solidFill>
                <a:schemeClr val="accent1"/>
              </a:solidFill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875" y="1701150"/>
            <a:ext cx="675425" cy="67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1505700"/>
            <a:ext cx="84435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Para sincronizar o acesso aos dados utilizamos o mecanismo de </a:t>
            </a:r>
            <a:r>
              <a:rPr b="1" lang="pt-BR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Mutex</a:t>
            </a:r>
            <a:r>
              <a:rPr lang="pt-BR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, implementando um controle de acesso ao mapa de máquinas, tanto na leitura quanto escrita, em cada função que necessita do acesso.</a:t>
            </a:r>
            <a:endParaRPr sz="1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6" name="Google Shape;126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Sincronização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3418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000"/>
              <a:t>Estruturas e funções</a:t>
            </a:r>
            <a:endParaRPr sz="4000"/>
          </a:p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408625" y="1680475"/>
            <a:ext cx="3921900" cy="12741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4717600" y="1680475"/>
            <a:ext cx="3921900" cy="12741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408625" y="3389125"/>
            <a:ext cx="3921900" cy="12741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4717600" y="3389125"/>
            <a:ext cx="3921900" cy="12741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583950" y="1487600"/>
            <a:ext cx="5487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App </a:t>
            </a:r>
            <a:endParaRPr b="1">
              <a:solidFill>
                <a:schemeClr val="accent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583950" y="3194725"/>
            <a:ext cx="16248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Classe Machine</a:t>
            </a:r>
            <a:endParaRPr b="1">
              <a:solidFill>
                <a:schemeClr val="accent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4921300" y="1487600"/>
            <a:ext cx="15486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Machines map</a:t>
            </a:r>
            <a:endParaRPr b="1">
              <a:solidFill>
                <a:schemeClr val="accent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4921300" y="3194725"/>
            <a:ext cx="1419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Classe Socket</a:t>
            </a:r>
            <a:endParaRPr b="1">
              <a:solidFill>
                <a:schemeClr val="accent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563425" y="1849975"/>
            <a:ext cx="36123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É a aplicação principal do projeto, responsável por definir ações a serem executadas em cada papel que uma máquina pode assumir na aplicação (participante ou manager).</a:t>
            </a:r>
            <a:endParaRPr sz="1200">
              <a:solidFill>
                <a:schemeClr val="dk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563425" y="3558625"/>
            <a:ext cx="36123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Todas as máquinas participantes são  identificadas e armazenadas pelo </a:t>
            </a:r>
            <a:r>
              <a:rPr i="1" lang="pt-BR" sz="120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manager</a:t>
            </a:r>
            <a:r>
              <a:rPr lang="pt-BR" sz="120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 em um </a:t>
            </a:r>
            <a:r>
              <a:rPr i="1" lang="pt-BR" sz="120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map</a:t>
            </a:r>
            <a:r>
              <a:rPr lang="pt-BR" sz="120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4872400" y="3558625"/>
            <a:ext cx="36123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Implementa todas as funções de comunicação entre as máquinas da rede.</a:t>
            </a:r>
            <a:endParaRPr sz="1200">
              <a:solidFill>
                <a:schemeClr val="dk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4872400" y="1849975"/>
            <a:ext cx="36123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Essa classe contém as informações de cada máquina (hostname, IP address, MAC address, participating count, participating, status).</a:t>
            </a:r>
            <a:endParaRPr sz="1200">
              <a:solidFill>
                <a:schemeClr val="dk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