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11/20/2020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11/20/2020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Robert Reichhard</a:t>
            </a:r>
          </a:p>
        </p:txBody>
      </p:sp>
      <p:sp>
        <p:nvSpPr>
          <p:cNvPr id="3" name="Subtitle 2"/>
          <p:cNvSpPr>
            <a:spLocks noGrp="1"/>
          </p:cNvSpPr>
          <p:nvPr>
            <p:ph type="subTitle" idx="1"/>
          </p:nvPr>
        </p:nvSpPr>
        <p:spPr/>
        <p:txBody>
          <a:bodyPr/>
          <a:lstStyle/>
          <a:p>
            <a:r>
              <a:rPr lang="en-US" dirty="0"/>
              <a:t>EDA 530 – Professor Metzger</a:t>
            </a:r>
          </a:p>
          <a:p>
            <a:r>
              <a:rPr lang="en-US" dirty="0"/>
              <a:t>Exploratory Data Analysis – Final Project</a:t>
            </a:r>
          </a:p>
          <a:p>
            <a:endParaRPr lang="en-US" dirty="0"/>
          </a:p>
        </p:txBody>
      </p:sp>
    </p:spTree>
    <p:extLst>
      <p:ext uri="{BB962C8B-B14F-4D97-AF65-F5344CB8AC3E}">
        <p14:creationId xmlns:p14="http://schemas.microsoft.com/office/powerpoint/2010/main" val="31784965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Mass Functions</a:t>
            </a:r>
            <a:endParaRPr lang="en-US" dirty="0"/>
          </a:p>
        </p:txBody>
      </p:sp>
      <p:sp>
        <p:nvSpPr>
          <p:cNvPr id="3" name="Content Placeholder 2"/>
          <p:cNvSpPr>
            <a:spLocks noGrp="1"/>
          </p:cNvSpPr>
          <p:nvPr>
            <p:ph idx="1"/>
          </p:nvPr>
        </p:nvSpPr>
        <p:spPr>
          <a:xfrm>
            <a:off x="680321" y="2336873"/>
            <a:ext cx="6726319" cy="3599316"/>
          </a:xfrm>
        </p:spPr>
        <p:txBody>
          <a:bodyPr>
            <a:normAutofit/>
          </a:bodyPr>
          <a:lstStyle/>
          <a:p>
            <a:r>
              <a:rPr lang="en-US" dirty="0" smtClean="0"/>
              <a:t>Looking at bachelor’s respondent earnings and master’s respondent earnings we see much less disparity between the two; the master’s earnings are not towering over the darker blue bachelor earnings</a:t>
            </a:r>
          </a:p>
          <a:p>
            <a:r>
              <a:rPr lang="en-US" dirty="0" smtClean="0"/>
              <a:t>Interestingly we see a group of bachelor’s earnings just under $300k that out-earn master’s respondents</a:t>
            </a:r>
            <a:endParaRPr lang="en-US" dirty="0" smtClean="0"/>
          </a:p>
        </p:txBody>
      </p:sp>
      <p:pic>
        <p:nvPicPr>
          <p:cNvPr id="4" name="Picture 3"/>
          <p:cNvPicPr>
            <a:picLocks noChangeAspect="1"/>
          </p:cNvPicPr>
          <p:nvPr/>
        </p:nvPicPr>
        <p:blipFill>
          <a:blip r:embed="rId2"/>
          <a:stretch>
            <a:fillRect/>
          </a:stretch>
        </p:blipFill>
        <p:spPr>
          <a:xfrm>
            <a:off x="7821151" y="2225126"/>
            <a:ext cx="3914775" cy="2524125"/>
          </a:xfrm>
          <a:prstGeom prst="rect">
            <a:avLst/>
          </a:prstGeom>
        </p:spPr>
      </p:pic>
    </p:spTree>
    <p:extLst>
      <p:ext uri="{BB962C8B-B14F-4D97-AF65-F5344CB8AC3E}">
        <p14:creationId xmlns:p14="http://schemas.microsoft.com/office/powerpoint/2010/main" val="29456237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Cumulative Distribution Function</a:t>
            </a:r>
            <a:endParaRPr lang="en-US" dirty="0"/>
          </a:p>
        </p:txBody>
      </p:sp>
      <p:sp>
        <p:nvSpPr>
          <p:cNvPr id="3" name="Content Placeholder 2"/>
          <p:cNvSpPr>
            <a:spLocks noGrp="1"/>
          </p:cNvSpPr>
          <p:nvPr>
            <p:ph idx="1"/>
          </p:nvPr>
        </p:nvSpPr>
        <p:spPr>
          <a:xfrm>
            <a:off x="680321" y="2336873"/>
            <a:ext cx="6726319" cy="3599316"/>
          </a:xfrm>
        </p:spPr>
        <p:txBody>
          <a:bodyPr>
            <a:normAutofit/>
          </a:bodyPr>
          <a:lstStyle/>
          <a:p>
            <a:r>
              <a:rPr lang="en-US" dirty="0" smtClean="0"/>
              <a:t>Shown is a CDF of all respondent earnings</a:t>
            </a:r>
          </a:p>
          <a:p>
            <a:r>
              <a:rPr lang="en-US" dirty="0" smtClean="0"/>
              <a:t>The curve is overwhelmingly steep, surpassing 0.8 by 100k</a:t>
            </a:r>
          </a:p>
          <a:p>
            <a:r>
              <a:rPr lang="en-US" dirty="0" smtClean="0"/>
              <a:t>The entire population of respondent earnings is fully accounted for between 400k &amp; 500k</a:t>
            </a:r>
          </a:p>
          <a:p>
            <a:r>
              <a:rPr lang="en-US" dirty="0" smtClean="0"/>
              <a:t>This tells me that a vast majority of respondents earn $100k or less and very few earn more than $200k</a:t>
            </a:r>
            <a:endParaRPr lang="en-US" dirty="0" smtClean="0"/>
          </a:p>
        </p:txBody>
      </p:sp>
      <p:pic>
        <p:nvPicPr>
          <p:cNvPr id="5" name="Picture 4"/>
          <p:cNvPicPr>
            <a:picLocks noChangeAspect="1"/>
          </p:cNvPicPr>
          <p:nvPr/>
        </p:nvPicPr>
        <p:blipFill>
          <a:blip r:embed="rId2"/>
          <a:stretch>
            <a:fillRect/>
          </a:stretch>
        </p:blipFill>
        <p:spPr>
          <a:xfrm>
            <a:off x="7917180" y="2336873"/>
            <a:ext cx="4038600" cy="2514600"/>
          </a:xfrm>
          <a:prstGeom prst="rect">
            <a:avLst/>
          </a:prstGeom>
        </p:spPr>
      </p:pic>
    </p:spTree>
    <p:extLst>
      <p:ext uri="{BB962C8B-B14F-4D97-AF65-F5344CB8AC3E}">
        <p14:creationId xmlns:p14="http://schemas.microsoft.com/office/powerpoint/2010/main" val="8034798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Analytical Distribution</a:t>
            </a:r>
            <a:endParaRPr lang="en-US" dirty="0"/>
          </a:p>
        </p:txBody>
      </p:sp>
      <p:sp>
        <p:nvSpPr>
          <p:cNvPr id="3" name="Content Placeholder 2"/>
          <p:cNvSpPr>
            <a:spLocks noGrp="1"/>
          </p:cNvSpPr>
          <p:nvPr>
            <p:ph idx="1"/>
          </p:nvPr>
        </p:nvSpPr>
        <p:spPr>
          <a:xfrm>
            <a:off x="680321" y="2336873"/>
            <a:ext cx="6726319" cy="3599316"/>
          </a:xfrm>
        </p:spPr>
        <p:txBody>
          <a:bodyPr>
            <a:normAutofit/>
          </a:bodyPr>
          <a:lstStyle/>
          <a:p>
            <a:r>
              <a:rPr lang="en-US" dirty="0" smtClean="0"/>
              <a:t>I chose a Pareto Distribution to best represent earnings</a:t>
            </a:r>
          </a:p>
          <a:p>
            <a:r>
              <a:rPr lang="en-US" dirty="0" smtClean="0"/>
              <a:t>Pareto Distributions are primarily used to show inequality of distribution along the “80/20” rule (20% of the population controls 80% of the wealth)</a:t>
            </a:r>
          </a:p>
          <a:p>
            <a:endParaRPr lang="en-US" dirty="0" smtClean="0"/>
          </a:p>
        </p:txBody>
      </p:sp>
      <p:pic>
        <p:nvPicPr>
          <p:cNvPr id="4" name="Picture 3"/>
          <p:cNvPicPr>
            <a:picLocks noChangeAspect="1"/>
          </p:cNvPicPr>
          <p:nvPr/>
        </p:nvPicPr>
        <p:blipFill>
          <a:blip r:embed="rId2"/>
          <a:stretch>
            <a:fillRect/>
          </a:stretch>
        </p:blipFill>
        <p:spPr>
          <a:xfrm>
            <a:off x="7830848" y="2500832"/>
            <a:ext cx="3762375" cy="2371725"/>
          </a:xfrm>
          <a:prstGeom prst="rect">
            <a:avLst/>
          </a:prstGeom>
        </p:spPr>
      </p:pic>
    </p:spTree>
    <p:extLst>
      <p:ext uri="{BB962C8B-B14F-4D97-AF65-F5344CB8AC3E}">
        <p14:creationId xmlns:p14="http://schemas.microsoft.com/office/powerpoint/2010/main" val="20192208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Scatterplots</a:t>
            </a:r>
            <a:endParaRPr lang="en-US" dirty="0"/>
          </a:p>
        </p:txBody>
      </p:sp>
      <p:sp>
        <p:nvSpPr>
          <p:cNvPr id="3" name="Content Placeholder 2"/>
          <p:cNvSpPr>
            <a:spLocks noGrp="1"/>
          </p:cNvSpPr>
          <p:nvPr>
            <p:ph idx="1"/>
          </p:nvPr>
        </p:nvSpPr>
        <p:spPr>
          <a:xfrm>
            <a:off x="680321" y="2336872"/>
            <a:ext cx="6726319" cy="4221869"/>
          </a:xfrm>
        </p:spPr>
        <p:txBody>
          <a:bodyPr>
            <a:normAutofit/>
          </a:bodyPr>
          <a:lstStyle/>
          <a:p>
            <a:r>
              <a:rPr lang="en-US" dirty="0" smtClean="0"/>
              <a:t>Comparing respondent age vs earnings</a:t>
            </a:r>
          </a:p>
          <a:p>
            <a:r>
              <a:rPr lang="en-US" dirty="0" smtClean="0"/>
              <a:t>We show a parabolic shape with the earnings of younger respondents starting low and then climbing higher as they age. This may be due to respondents graduating from school, getting promoted or finding new/higher-paying jobs</a:t>
            </a:r>
          </a:p>
          <a:p>
            <a:r>
              <a:rPr lang="en-US" dirty="0" smtClean="0"/>
              <a:t>We also see a </a:t>
            </a:r>
            <a:r>
              <a:rPr lang="en-US" dirty="0" err="1" smtClean="0"/>
              <a:t>dropoff</a:t>
            </a:r>
            <a:r>
              <a:rPr lang="en-US" dirty="0" smtClean="0"/>
              <a:t> around the mid-60’s. </a:t>
            </a:r>
            <a:r>
              <a:rPr lang="en-US" dirty="0" smtClean="0"/>
              <a:t>This may be due to older respondents retiring from the workforce</a:t>
            </a:r>
            <a:endParaRPr lang="en-US" dirty="0" smtClean="0"/>
          </a:p>
        </p:txBody>
      </p:sp>
      <p:pic>
        <p:nvPicPr>
          <p:cNvPr id="6" name="Picture 5"/>
          <p:cNvPicPr>
            <a:picLocks noChangeAspect="1"/>
          </p:cNvPicPr>
          <p:nvPr/>
        </p:nvPicPr>
        <p:blipFill>
          <a:blip r:embed="rId2"/>
          <a:stretch>
            <a:fillRect/>
          </a:stretch>
        </p:blipFill>
        <p:spPr>
          <a:xfrm>
            <a:off x="7672387" y="2546897"/>
            <a:ext cx="4162425" cy="2562225"/>
          </a:xfrm>
          <a:prstGeom prst="rect">
            <a:avLst/>
          </a:prstGeom>
        </p:spPr>
      </p:pic>
    </p:spTree>
    <p:extLst>
      <p:ext uri="{BB962C8B-B14F-4D97-AF65-F5344CB8AC3E}">
        <p14:creationId xmlns:p14="http://schemas.microsoft.com/office/powerpoint/2010/main" val="22928483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Scatterplots</a:t>
            </a:r>
            <a:endParaRPr lang="en-US" dirty="0"/>
          </a:p>
        </p:txBody>
      </p:sp>
      <p:sp>
        <p:nvSpPr>
          <p:cNvPr id="3" name="Content Placeholder 2"/>
          <p:cNvSpPr>
            <a:spLocks noGrp="1"/>
          </p:cNvSpPr>
          <p:nvPr>
            <p:ph idx="1"/>
          </p:nvPr>
        </p:nvSpPr>
        <p:spPr>
          <a:xfrm>
            <a:off x="680321" y="2336872"/>
            <a:ext cx="6726319" cy="4221869"/>
          </a:xfrm>
        </p:spPr>
        <p:txBody>
          <a:bodyPr>
            <a:normAutofit/>
          </a:bodyPr>
          <a:lstStyle/>
          <a:p>
            <a:r>
              <a:rPr lang="en-US" dirty="0" smtClean="0"/>
              <a:t>Comparing respondent educational attainment vs earnings</a:t>
            </a:r>
          </a:p>
          <a:p>
            <a:r>
              <a:rPr lang="en-US" dirty="0" smtClean="0"/>
              <a:t>We see that there is a significant increase in earnings starting at 16 (high school diploma)</a:t>
            </a:r>
          </a:p>
          <a:p>
            <a:r>
              <a:rPr lang="en-US" dirty="0" smtClean="0"/>
              <a:t>The most populous and tallest band appears to be at 21 (bachelor’s degree)</a:t>
            </a:r>
            <a:endParaRPr lang="en-US" dirty="0" smtClean="0"/>
          </a:p>
        </p:txBody>
      </p:sp>
      <p:pic>
        <p:nvPicPr>
          <p:cNvPr id="4" name="Picture 3"/>
          <p:cNvPicPr>
            <a:picLocks noChangeAspect="1"/>
          </p:cNvPicPr>
          <p:nvPr/>
        </p:nvPicPr>
        <p:blipFill>
          <a:blip r:embed="rId2"/>
          <a:stretch>
            <a:fillRect/>
          </a:stretch>
        </p:blipFill>
        <p:spPr>
          <a:xfrm>
            <a:off x="7792402" y="2911533"/>
            <a:ext cx="4105275" cy="2514600"/>
          </a:xfrm>
          <a:prstGeom prst="rect">
            <a:avLst/>
          </a:prstGeom>
        </p:spPr>
      </p:pic>
    </p:spTree>
    <p:extLst>
      <p:ext uri="{BB962C8B-B14F-4D97-AF65-F5344CB8AC3E}">
        <p14:creationId xmlns:p14="http://schemas.microsoft.com/office/powerpoint/2010/main" val="26471461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Testing</a:t>
            </a:r>
            <a:endParaRPr lang="en-US" dirty="0"/>
          </a:p>
        </p:txBody>
      </p:sp>
      <p:sp>
        <p:nvSpPr>
          <p:cNvPr id="3" name="Content Placeholder 2"/>
          <p:cNvSpPr>
            <a:spLocks noGrp="1"/>
          </p:cNvSpPr>
          <p:nvPr>
            <p:ph idx="1"/>
          </p:nvPr>
        </p:nvSpPr>
        <p:spPr>
          <a:xfrm>
            <a:off x="680321" y="2336872"/>
            <a:ext cx="10949184" cy="4221869"/>
          </a:xfrm>
        </p:spPr>
        <p:txBody>
          <a:bodyPr>
            <a:normAutofit/>
          </a:bodyPr>
          <a:lstStyle/>
          <a:p>
            <a:r>
              <a:rPr lang="en-US" dirty="0" smtClean="0"/>
              <a:t>I chose to use a difference in means calculation for the mean values of bachelor’s degree respondents and master’s degree respondents.</a:t>
            </a:r>
          </a:p>
          <a:p>
            <a:r>
              <a:rPr lang="en-US" dirty="0" smtClean="0"/>
              <a:t>The </a:t>
            </a:r>
            <a:r>
              <a:rPr lang="en-US" dirty="0" err="1" smtClean="0"/>
              <a:t>Pvalue</a:t>
            </a:r>
            <a:r>
              <a:rPr lang="en-US" dirty="0" smtClean="0"/>
              <a:t> generated showed to be very significant at &lt;0.0</a:t>
            </a:r>
          </a:p>
          <a:p>
            <a:r>
              <a:rPr lang="en-US" dirty="0" smtClean="0"/>
              <a:t>The Bachelor’s earnings mean was $65,584 </a:t>
            </a:r>
          </a:p>
          <a:p>
            <a:r>
              <a:rPr lang="en-US" dirty="0"/>
              <a:t>The </a:t>
            </a:r>
            <a:r>
              <a:rPr lang="en-US" dirty="0" smtClean="0"/>
              <a:t>Master’s </a:t>
            </a:r>
            <a:r>
              <a:rPr lang="en-US" dirty="0"/>
              <a:t>earnings mean was </a:t>
            </a:r>
            <a:r>
              <a:rPr lang="en-US" dirty="0" smtClean="0"/>
              <a:t>$76,898</a:t>
            </a:r>
            <a:endParaRPr lang="en-US" dirty="0" smtClean="0"/>
          </a:p>
          <a:p>
            <a:r>
              <a:rPr lang="en-US" dirty="0" smtClean="0"/>
              <a:t>This illustrates a significant difference of $11,313 on average between Arizonans with a Bachelor’s education and a Master’s education</a:t>
            </a:r>
          </a:p>
        </p:txBody>
      </p:sp>
    </p:spTree>
    <p:extLst>
      <p:ext uri="{BB962C8B-B14F-4D97-AF65-F5344CB8AC3E}">
        <p14:creationId xmlns:p14="http://schemas.microsoft.com/office/powerpoint/2010/main" val="16810827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Analysis part 1</a:t>
            </a:r>
            <a:endParaRPr lang="en-US" dirty="0"/>
          </a:p>
        </p:txBody>
      </p:sp>
      <p:sp>
        <p:nvSpPr>
          <p:cNvPr id="3" name="Content Placeholder 2"/>
          <p:cNvSpPr>
            <a:spLocks noGrp="1"/>
          </p:cNvSpPr>
          <p:nvPr>
            <p:ph idx="1"/>
          </p:nvPr>
        </p:nvSpPr>
        <p:spPr>
          <a:xfrm>
            <a:off x="680321" y="2336873"/>
            <a:ext cx="5579163" cy="4080552"/>
          </a:xfrm>
        </p:spPr>
        <p:txBody>
          <a:bodyPr>
            <a:normAutofit/>
          </a:bodyPr>
          <a:lstStyle/>
          <a:p>
            <a:r>
              <a:rPr lang="en-US" dirty="0" smtClean="0"/>
              <a:t>I chose to complete a multiple regression analysis. For all of the attempts, I have used adjusted earnings as the dependent variable. The first attempt was using educational attainment and age.</a:t>
            </a:r>
          </a:p>
          <a:p>
            <a:r>
              <a:rPr lang="en-US" dirty="0" smtClean="0"/>
              <a:t>The result was an R-squared value of 0.105 with both age and schooling showing a significant p-value and a positive relationship with earnings</a:t>
            </a:r>
            <a:endParaRPr lang="en-US" dirty="0" smtClean="0"/>
          </a:p>
        </p:txBody>
      </p:sp>
      <p:pic>
        <p:nvPicPr>
          <p:cNvPr id="4" name="Picture 3"/>
          <p:cNvPicPr>
            <a:picLocks noChangeAspect="1"/>
          </p:cNvPicPr>
          <p:nvPr/>
        </p:nvPicPr>
        <p:blipFill>
          <a:blip r:embed="rId2"/>
          <a:stretch>
            <a:fillRect/>
          </a:stretch>
        </p:blipFill>
        <p:spPr>
          <a:xfrm>
            <a:off x="7079932" y="2567399"/>
            <a:ext cx="4067175" cy="3619500"/>
          </a:xfrm>
          <a:prstGeom prst="rect">
            <a:avLst/>
          </a:prstGeom>
        </p:spPr>
      </p:pic>
    </p:spTree>
    <p:extLst>
      <p:ext uri="{BB962C8B-B14F-4D97-AF65-F5344CB8AC3E}">
        <p14:creationId xmlns:p14="http://schemas.microsoft.com/office/powerpoint/2010/main" val="1618850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Analysis part 2</a:t>
            </a:r>
            <a:endParaRPr lang="en-US" dirty="0"/>
          </a:p>
        </p:txBody>
      </p:sp>
      <p:sp>
        <p:nvSpPr>
          <p:cNvPr id="3" name="Content Placeholder 2"/>
          <p:cNvSpPr>
            <a:spLocks noGrp="1"/>
          </p:cNvSpPr>
          <p:nvPr>
            <p:ph idx="1"/>
          </p:nvPr>
        </p:nvSpPr>
        <p:spPr>
          <a:xfrm>
            <a:off x="680321" y="2336873"/>
            <a:ext cx="6817759" cy="4080552"/>
          </a:xfrm>
        </p:spPr>
        <p:txBody>
          <a:bodyPr>
            <a:normAutofit fontScale="92500" lnSpcReduction="10000"/>
          </a:bodyPr>
          <a:lstStyle/>
          <a:p>
            <a:r>
              <a:rPr lang="en-US" dirty="0" smtClean="0"/>
              <a:t>The second iteration was using educational attainment, age, and marital status.</a:t>
            </a:r>
          </a:p>
          <a:p>
            <a:r>
              <a:rPr lang="en-US" dirty="0" smtClean="0"/>
              <a:t>The result was an R-squared value of 0.126 (increased from 0.105) with all three independent variables showing a significant p-value.</a:t>
            </a:r>
          </a:p>
          <a:p>
            <a:r>
              <a:rPr lang="en-US" dirty="0" smtClean="0"/>
              <a:t>Schooling and Age still have a positive relationship with earnings</a:t>
            </a:r>
          </a:p>
          <a:p>
            <a:r>
              <a:rPr lang="en-US" dirty="0" smtClean="0"/>
              <a:t>Marital status seems to have a negative relationship. The Marital baseline of 1 is for married respondents. I understand this to mean that as married people no longer remain married through divorce or becoming widowed their earnings decrease</a:t>
            </a:r>
            <a:endParaRPr lang="en-US" dirty="0" smtClean="0"/>
          </a:p>
        </p:txBody>
      </p:sp>
      <p:pic>
        <p:nvPicPr>
          <p:cNvPr id="5" name="Picture 4"/>
          <p:cNvPicPr>
            <a:picLocks noChangeAspect="1"/>
          </p:cNvPicPr>
          <p:nvPr/>
        </p:nvPicPr>
        <p:blipFill>
          <a:blip r:embed="rId2"/>
          <a:stretch>
            <a:fillRect/>
          </a:stretch>
        </p:blipFill>
        <p:spPr>
          <a:xfrm>
            <a:off x="7605799" y="2086386"/>
            <a:ext cx="4229100" cy="4581525"/>
          </a:xfrm>
          <a:prstGeom prst="rect">
            <a:avLst/>
          </a:prstGeom>
        </p:spPr>
      </p:pic>
    </p:spTree>
    <p:extLst>
      <p:ext uri="{BB962C8B-B14F-4D97-AF65-F5344CB8AC3E}">
        <p14:creationId xmlns:p14="http://schemas.microsoft.com/office/powerpoint/2010/main" val="26455644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Analysis part 3</a:t>
            </a:r>
            <a:endParaRPr lang="en-US" dirty="0"/>
          </a:p>
        </p:txBody>
      </p:sp>
      <p:sp>
        <p:nvSpPr>
          <p:cNvPr id="3" name="Content Placeholder 2"/>
          <p:cNvSpPr>
            <a:spLocks noGrp="1"/>
          </p:cNvSpPr>
          <p:nvPr>
            <p:ph idx="1"/>
          </p:nvPr>
        </p:nvSpPr>
        <p:spPr>
          <a:xfrm>
            <a:off x="680321" y="2336873"/>
            <a:ext cx="10832806" cy="4080552"/>
          </a:xfrm>
        </p:spPr>
        <p:txBody>
          <a:bodyPr>
            <a:normAutofit fontScale="92500" lnSpcReduction="10000"/>
          </a:bodyPr>
          <a:lstStyle/>
          <a:p>
            <a:r>
              <a:rPr lang="en-US" dirty="0" smtClean="0"/>
              <a:t>The third iteration was using educational attainment, age, marital status, and occupation.</a:t>
            </a:r>
          </a:p>
          <a:p>
            <a:r>
              <a:rPr lang="en-US" dirty="0" smtClean="0"/>
              <a:t>The result was an R-squared value of 0.149 (increased from 0.126) with the three previously used independent variables showing a significant p-value. However a few occupations showed to not have a significant p-value.</a:t>
            </a:r>
          </a:p>
          <a:p>
            <a:r>
              <a:rPr lang="en-US" dirty="0" smtClean="0"/>
              <a:t>These were 3255 (Registered Nurses), 4700 (First Line Supervisors of Retail Workers), and 9130 (Truck Drivers)</a:t>
            </a:r>
          </a:p>
          <a:p>
            <a:r>
              <a:rPr lang="en-US" dirty="0" smtClean="0"/>
              <a:t>Many occupations showed a positive relationship with earnings. The most positive coefficient was 2.797x10^04 for 440 (Other Managers)</a:t>
            </a:r>
          </a:p>
          <a:p>
            <a:r>
              <a:rPr lang="en-US" dirty="0" smtClean="0"/>
              <a:t>Many occupations also showed a negative relationship with earnings. The most negative coefficient was -2.794x10^04 for 2310 (Elementary &amp; Middle School Teachers)</a:t>
            </a:r>
          </a:p>
        </p:txBody>
      </p:sp>
    </p:spTree>
    <p:extLst>
      <p:ext uri="{BB962C8B-B14F-4D97-AF65-F5344CB8AC3E}">
        <p14:creationId xmlns:p14="http://schemas.microsoft.com/office/powerpoint/2010/main" val="36887950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Analysis part 4</a:t>
            </a:r>
            <a:endParaRPr lang="en-US" dirty="0"/>
          </a:p>
        </p:txBody>
      </p:sp>
      <p:sp>
        <p:nvSpPr>
          <p:cNvPr id="3" name="Content Placeholder 2"/>
          <p:cNvSpPr>
            <a:spLocks noGrp="1"/>
          </p:cNvSpPr>
          <p:nvPr>
            <p:ph idx="1"/>
          </p:nvPr>
        </p:nvSpPr>
        <p:spPr>
          <a:xfrm>
            <a:off x="680321" y="2336873"/>
            <a:ext cx="10832806" cy="4080552"/>
          </a:xfrm>
        </p:spPr>
        <p:txBody>
          <a:bodyPr>
            <a:normAutofit/>
          </a:bodyPr>
          <a:lstStyle/>
          <a:p>
            <a:r>
              <a:rPr lang="en-US" dirty="0" smtClean="0"/>
              <a:t>The fourth iteration was using educational attainment, age, marital status, occupation, and age-squared. This was done in an attempt to account for the non-linear relationship age has with earnings.</a:t>
            </a:r>
          </a:p>
          <a:p>
            <a:r>
              <a:rPr lang="en-US" dirty="0" smtClean="0"/>
              <a:t>The result was an R-squared value of 0.170 (increased from 0.149) with the new age-squared variable also showing a significant p-value and a negative coefficient of -37.3889</a:t>
            </a:r>
          </a:p>
          <a:p>
            <a:r>
              <a:rPr lang="en-US" dirty="0" smtClean="0"/>
              <a:t>This regression formula including five independent variables has the highest R-squared value showing that these variables account for ~17% of the variability </a:t>
            </a:r>
            <a:r>
              <a:rPr lang="en-US" smtClean="0"/>
              <a:t>in earnings.</a:t>
            </a:r>
          </a:p>
          <a:p>
            <a:endParaRPr lang="en-US" dirty="0" smtClean="0"/>
          </a:p>
        </p:txBody>
      </p:sp>
    </p:spTree>
    <p:extLst>
      <p:ext uri="{BB962C8B-B14F-4D97-AF65-F5344CB8AC3E}">
        <p14:creationId xmlns:p14="http://schemas.microsoft.com/office/powerpoint/2010/main" val="1047823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Question/Hypothesis</a:t>
            </a:r>
            <a:endParaRPr lang="en-US" dirty="0"/>
          </a:p>
        </p:txBody>
      </p:sp>
      <p:sp>
        <p:nvSpPr>
          <p:cNvPr id="3" name="Content Placeholder 2"/>
          <p:cNvSpPr>
            <a:spLocks noGrp="1"/>
          </p:cNvSpPr>
          <p:nvPr>
            <p:ph idx="1"/>
          </p:nvPr>
        </p:nvSpPr>
        <p:spPr/>
        <p:txBody>
          <a:bodyPr/>
          <a:lstStyle/>
          <a:p>
            <a:pPr marL="0" indent="0">
              <a:buNone/>
            </a:pPr>
            <a:r>
              <a:rPr lang="en-US" dirty="0" smtClean="0"/>
              <a:t>Do Arizonans with a master’s degree make more money than those with a bachelor’s degree?</a:t>
            </a:r>
            <a:endParaRPr lang="en-US" dirty="0"/>
          </a:p>
        </p:txBody>
      </p:sp>
    </p:spTree>
    <p:extLst>
      <p:ext uri="{BB962C8B-B14F-4D97-AF65-F5344CB8AC3E}">
        <p14:creationId xmlns:p14="http://schemas.microsoft.com/office/powerpoint/2010/main" val="33998565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normAutofit/>
          </a:bodyPr>
          <a:lstStyle/>
          <a:p>
            <a:r>
              <a:rPr lang="en-US" dirty="0" smtClean="0"/>
              <a:t>Obtained from the United States Census Bureau</a:t>
            </a:r>
          </a:p>
          <a:p>
            <a:r>
              <a:rPr lang="en-US" dirty="0" smtClean="0"/>
              <a:t>Over 69,000 respondents in 2018</a:t>
            </a:r>
          </a:p>
          <a:p>
            <a:r>
              <a:rPr lang="en-US" dirty="0" smtClean="0"/>
              <a:t>Original dataset had 278 attributes</a:t>
            </a:r>
          </a:p>
          <a:p>
            <a:r>
              <a:rPr lang="en-US" dirty="0" smtClean="0"/>
              <a:t>I chose to keep:</a:t>
            </a:r>
          </a:p>
          <a:p>
            <a:pPr lvl="1"/>
            <a:r>
              <a:rPr lang="en-US" dirty="0" smtClean="0"/>
              <a:t>Education level</a:t>
            </a:r>
          </a:p>
          <a:p>
            <a:pPr lvl="1"/>
            <a:r>
              <a:rPr lang="en-US" dirty="0" smtClean="0"/>
              <a:t>Earnings</a:t>
            </a:r>
          </a:p>
          <a:p>
            <a:pPr lvl="1"/>
            <a:r>
              <a:rPr lang="en-US" dirty="0" smtClean="0"/>
              <a:t>Marital Status</a:t>
            </a:r>
          </a:p>
          <a:p>
            <a:pPr lvl="1"/>
            <a:r>
              <a:rPr lang="en-US" dirty="0" smtClean="0"/>
              <a:t>Occupation</a:t>
            </a:r>
          </a:p>
          <a:p>
            <a:pPr lvl="1"/>
            <a:r>
              <a:rPr lang="en-US" dirty="0" smtClean="0"/>
              <a:t>Age</a:t>
            </a:r>
          </a:p>
        </p:txBody>
      </p:sp>
    </p:spTree>
    <p:extLst>
      <p:ext uri="{BB962C8B-B14F-4D97-AF65-F5344CB8AC3E}">
        <p14:creationId xmlns:p14="http://schemas.microsoft.com/office/powerpoint/2010/main" val="2905128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Education Level</a:t>
            </a:r>
            <a:endParaRPr lang="en-US" dirty="0"/>
          </a:p>
        </p:txBody>
      </p:sp>
      <p:sp>
        <p:nvSpPr>
          <p:cNvPr id="3" name="Content Placeholder 2"/>
          <p:cNvSpPr>
            <a:spLocks noGrp="1"/>
          </p:cNvSpPr>
          <p:nvPr>
            <p:ph idx="1"/>
          </p:nvPr>
        </p:nvSpPr>
        <p:spPr>
          <a:xfrm>
            <a:off x="680321" y="2336873"/>
            <a:ext cx="7457839" cy="3599316"/>
          </a:xfrm>
        </p:spPr>
        <p:txBody>
          <a:bodyPr/>
          <a:lstStyle/>
          <a:p>
            <a:r>
              <a:rPr lang="en-US" dirty="0" smtClean="0"/>
              <a:t>Numerical value associated with escalating educational attainment</a:t>
            </a:r>
          </a:p>
          <a:p>
            <a:r>
              <a:rPr lang="en-US" dirty="0" smtClean="0"/>
              <a:t>Starts at 01 (No Schooling completed, not even nursery school or preschool) and ends at 24 (Doctorate degree)</a:t>
            </a:r>
          </a:p>
          <a:p>
            <a:r>
              <a:rPr lang="en-US" dirty="0" smtClean="0"/>
              <a:t>The most frequent education levels were Bachelor’s (21), High School Diploma (16) and 1+ Years of College Credit/No Degree (19)</a:t>
            </a:r>
            <a:endParaRPr lang="en-US" dirty="0"/>
          </a:p>
        </p:txBody>
      </p:sp>
      <p:pic>
        <p:nvPicPr>
          <p:cNvPr id="4" name="Picture 3"/>
          <p:cNvPicPr>
            <a:picLocks noChangeAspect="1"/>
          </p:cNvPicPr>
          <p:nvPr/>
        </p:nvPicPr>
        <p:blipFill>
          <a:blip r:embed="rId2"/>
          <a:stretch>
            <a:fillRect/>
          </a:stretch>
        </p:blipFill>
        <p:spPr>
          <a:xfrm>
            <a:off x="7923414" y="3933475"/>
            <a:ext cx="3810000" cy="2638425"/>
          </a:xfrm>
          <a:prstGeom prst="rect">
            <a:avLst/>
          </a:prstGeom>
        </p:spPr>
      </p:pic>
      <p:pic>
        <p:nvPicPr>
          <p:cNvPr id="6" name="Picture 5"/>
          <p:cNvPicPr>
            <a:picLocks noChangeAspect="1"/>
          </p:cNvPicPr>
          <p:nvPr/>
        </p:nvPicPr>
        <p:blipFill>
          <a:blip r:embed="rId3"/>
          <a:stretch>
            <a:fillRect/>
          </a:stretch>
        </p:blipFill>
        <p:spPr>
          <a:xfrm>
            <a:off x="9037839" y="984323"/>
            <a:ext cx="1581150" cy="2705100"/>
          </a:xfrm>
          <a:prstGeom prst="rect">
            <a:avLst/>
          </a:prstGeom>
        </p:spPr>
      </p:pic>
    </p:spTree>
    <p:extLst>
      <p:ext uri="{BB962C8B-B14F-4D97-AF65-F5344CB8AC3E}">
        <p14:creationId xmlns:p14="http://schemas.microsoft.com/office/powerpoint/2010/main" val="4223233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Earnings</a:t>
            </a:r>
            <a:endParaRPr lang="en-US" dirty="0"/>
          </a:p>
        </p:txBody>
      </p:sp>
      <p:sp>
        <p:nvSpPr>
          <p:cNvPr id="3" name="Content Placeholder 2"/>
          <p:cNvSpPr>
            <a:spLocks noGrp="1"/>
          </p:cNvSpPr>
          <p:nvPr>
            <p:ph idx="1"/>
          </p:nvPr>
        </p:nvSpPr>
        <p:spPr>
          <a:xfrm>
            <a:off x="680321" y="2336873"/>
            <a:ext cx="7457839" cy="3599316"/>
          </a:xfrm>
        </p:spPr>
        <p:txBody>
          <a:bodyPr>
            <a:normAutofit fontScale="92500" lnSpcReduction="20000"/>
          </a:bodyPr>
          <a:lstStyle/>
          <a:p>
            <a:r>
              <a:rPr lang="en-US" dirty="0" smtClean="0"/>
              <a:t>Numerical value of respondent’s earnings in United States Dollars</a:t>
            </a:r>
          </a:p>
          <a:p>
            <a:r>
              <a:rPr lang="en-US" dirty="0" smtClean="0"/>
              <a:t>Variable “ADJINC” was multiplied to Earnings to account for inflation</a:t>
            </a:r>
          </a:p>
          <a:p>
            <a:r>
              <a:rPr lang="en-US" dirty="0"/>
              <a:t>Distribution is skewed right, with outliers above the $400k tic mark</a:t>
            </a:r>
          </a:p>
          <a:p>
            <a:pPr lvl="1"/>
            <a:r>
              <a:rPr lang="en-US" dirty="0"/>
              <a:t>I kept these outliers as at this point in the EDA I do not know their education level and that may influence the </a:t>
            </a:r>
            <a:r>
              <a:rPr lang="en-US" dirty="0" smtClean="0"/>
              <a:t>outcome</a:t>
            </a:r>
          </a:p>
          <a:p>
            <a:r>
              <a:rPr lang="en-US" dirty="0" smtClean="0"/>
              <a:t>For the adjusted income, the mean is $48178,35. The mode is $30,392.91, and the spread is $3,344,493,984.38</a:t>
            </a:r>
            <a:endParaRPr lang="en-US" dirty="0"/>
          </a:p>
        </p:txBody>
      </p:sp>
      <p:pic>
        <p:nvPicPr>
          <p:cNvPr id="5" name="Picture 4"/>
          <p:cNvPicPr>
            <a:picLocks noChangeAspect="1"/>
          </p:cNvPicPr>
          <p:nvPr/>
        </p:nvPicPr>
        <p:blipFill>
          <a:blip r:embed="rId2"/>
          <a:stretch>
            <a:fillRect/>
          </a:stretch>
        </p:blipFill>
        <p:spPr>
          <a:xfrm>
            <a:off x="8051655" y="3497789"/>
            <a:ext cx="3819525" cy="2438400"/>
          </a:xfrm>
          <a:prstGeom prst="rect">
            <a:avLst/>
          </a:prstGeom>
        </p:spPr>
      </p:pic>
    </p:spTree>
    <p:extLst>
      <p:ext uri="{BB962C8B-B14F-4D97-AF65-F5344CB8AC3E}">
        <p14:creationId xmlns:p14="http://schemas.microsoft.com/office/powerpoint/2010/main" val="18781138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Marital Status</a:t>
            </a:r>
            <a:endParaRPr lang="en-US" dirty="0"/>
          </a:p>
        </p:txBody>
      </p:sp>
      <p:sp>
        <p:nvSpPr>
          <p:cNvPr id="3" name="Content Placeholder 2"/>
          <p:cNvSpPr>
            <a:spLocks noGrp="1"/>
          </p:cNvSpPr>
          <p:nvPr>
            <p:ph idx="1"/>
          </p:nvPr>
        </p:nvSpPr>
        <p:spPr>
          <a:xfrm>
            <a:off x="680321" y="2336873"/>
            <a:ext cx="7457839" cy="3599316"/>
          </a:xfrm>
        </p:spPr>
        <p:txBody>
          <a:bodyPr>
            <a:normAutofit/>
          </a:bodyPr>
          <a:lstStyle/>
          <a:p>
            <a:r>
              <a:rPr lang="en-US" dirty="0" smtClean="0"/>
              <a:t>Numerical value of respondent’s martial status at the time of responding</a:t>
            </a:r>
          </a:p>
          <a:p>
            <a:r>
              <a:rPr lang="en-US" dirty="0" smtClean="0"/>
              <a:t>The most frequent marital status was 1, which correlates to married. Next was 5, which correlates to never-married.</a:t>
            </a:r>
          </a:p>
        </p:txBody>
      </p:sp>
      <p:pic>
        <p:nvPicPr>
          <p:cNvPr id="4" name="Picture 3"/>
          <p:cNvPicPr>
            <a:picLocks noChangeAspect="1"/>
          </p:cNvPicPr>
          <p:nvPr/>
        </p:nvPicPr>
        <p:blipFill>
          <a:blip r:embed="rId2"/>
          <a:stretch>
            <a:fillRect/>
          </a:stretch>
        </p:blipFill>
        <p:spPr>
          <a:xfrm>
            <a:off x="7943330" y="4136531"/>
            <a:ext cx="4019550" cy="2466975"/>
          </a:xfrm>
          <a:prstGeom prst="rect">
            <a:avLst/>
          </a:prstGeom>
        </p:spPr>
      </p:pic>
      <p:pic>
        <p:nvPicPr>
          <p:cNvPr id="6" name="Picture 5"/>
          <p:cNvPicPr>
            <a:picLocks noChangeAspect="1"/>
          </p:cNvPicPr>
          <p:nvPr/>
        </p:nvPicPr>
        <p:blipFill>
          <a:blip r:embed="rId3"/>
          <a:stretch>
            <a:fillRect/>
          </a:stretch>
        </p:blipFill>
        <p:spPr>
          <a:xfrm>
            <a:off x="9186342" y="2336873"/>
            <a:ext cx="1533525" cy="1543050"/>
          </a:xfrm>
          <a:prstGeom prst="rect">
            <a:avLst/>
          </a:prstGeom>
        </p:spPr>
      </p:pic>
    </p:spTree>
    <p:extLst>
      <p:ext uri="{BB962C8B-B14F-4D97-AF65-F5344CB8AC3E}">
        <p14:creationId xmlns:p14="http://schemas.microsoft.com/office/powerpoint/2010/main" val="1718856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Occupation</a:t>
            </a:r>
            <a:endParaRPr lang="en-US" dirty="0"/>
          </a:p>
        </p:txBody>
      </p:sp>
      <p:sp>
        <p:nvSpPr>
          <p:cNvPr id="3" name="Content Placeholder 2"/>
          <p:cNvSpPr>
            <a:spLocks noGrp="1"/>
          </p:cNvSpPr>
          <p:nvPr>
            <p:ph idx="1"/>
          </p:nvPr>
        </p:nvSpPr>
        <p:spPr>
          <a:xfrm>
            <a:off x="680321" y="2336873"/>
            <a:ext cx="7457839" cy="3599316"/>
          </a:xfrm>
        </p:spPr>
        <p:txBody>
          <a:bodyPr>
            <a:normAutofit/>
          </a:bodyPr>
          <a:lstStyle/>
          <a:p>
            <a:r>
              <a:rPr lang="en-US" dirty="0" smtClean="0"/>
              <a:t>Numerical value of respondent’s occupation at the time of responding</a:t>
            </a:r>
          </a:p>
          <a:p>
            <a:r>
              <a:rPr lang="en-US" dirty="0" smtClean="0"/>
              <a:t>The most frequent occupation was Customer Service Representative (5240) followed by Other Manager (440).</a:t>
            </a:r>
          </a:p>
        </p:txBody>
      </p:sp>
      <p:pic>
        <p:nvPicPr>
          <p:cNvPr id="5" name="Picture 4"/>
          <p:cNvPicPr>
            <a:picLocks noChangeAspect="1"/>
          </p:cNvPicPr>
          <p:nvPr/>
        </p:nvPicPr>
        <p:blipFill>
          <a:blip r:embed="rId2"/>
          <a:stretch>
            <a:fillRect/>
          </a:stretch>
        </p:blipFill>
        <p:spPr>
          <a:xfrm>
            <a:off x="7989917" y="3908887"/>
            <a:ext cx="3810000" cy="2647950"/>
          </a:xfrm>
          <a:prstGeom prst="rect">
            <a:avLst/>
          </a:prstGeom>
        </p:spPr>
      </p:pic>
      <p:pic>
        <p:nvPicPr>
          <p:cNvPr id="7" name="Picture 6"/>
          <p:cNvPicPr>
            <a:picLocks noChangeAspect="1"/>
          </p:cNvPicPr>
          <p:nvPr/>
        </p:nvPicPr>
        <p:blipFill>
          <a:blip r:embed="rId3"/>
          <a:stretch>
            <a:fillRect/>
          </a:stretch>
        </p:blipFill>
        <p:spPr>
          <a:xfrm>
            <a:off x="5053777" y="3961535"/>
            <a:ext cx="1838325" cy="2743200"/>
          </a:xfrm>
          <a:prstGeom prst="rect">
            <a:avLst/>
          </a:prstGeom>
        </p:spPr>
      </p:pic>
      <p:pic>
        <p:nvPicPr>
          <p:cNvPr id="4" name="Picture 3"/>
          <p:cNvPicPr>
            <a:picLocks noChangeAspect="1"/>
          </p:cNvPicPr>
          <p:nvPr/>
        </p:nvPicPr>
        <p:blipFill>
          <a:blip r:embed="rId4"/>
          <a:stretch>
            <a:fillRect/>
          </a:stretch>
        </p:blipFill>
        <p:spPr>
          <a:xfrm>
            <a:off x="323015" y="4212605"/>
            <a:ext cx="4086225" cy="2505075"/>
          </a:xfrm>
          <a:prstGeom prst="rect">
            <a:avLst/>
          </a:prstGeom>
        </p:spPr>
      </p:pic>
    </p:spTree>
    <p:extLst>
      <p:ext uri="{BB962C8B-B14F-4D97-AF65-F5344CB8AC3E}">
        <p14:creationId xmlns:p14="http://schemas.microsoft.com/office/powerpoint/2010/main" val="20127324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a:t>
            </a:r>
            <a:endParaRPr lang="en-US" dirty="0"/>
          </a:p>
        </p:txBody>
      </p:sp>
      <p:sp>
        <p:nvSpPr>
          <p:cNvPr id="3" name="Content Placeholder 2"/>
          <p:cNvSpPr>
            <a:spLocks noGrp="1"/>
          </p:cNvSpPr>
          <p:nvPr>
            <p:ph idx="1"/>
          </p:nvPr>
        </p:nvSpPr>
        <p:spPr>
          <a:xfrm>
            <a:off x="680321" y="2336873"/>
            <a:ext cx="6726319" cy="3599316"/>
          </a:xfrm>
        </p:spPr>
        <p:txBody>
          <a:bodyPr>
            <a:normAutofit/>
          </a:bodyPr>
          <a:lstStyle/>
          <a:p>
            <a:r>
              <a:rPr lang="en-US" dirty="0" smtClean="0"/>
              <a:t>Numerical value of respondent’s years of age at the time of responding</a:t>
            </a:r>
          </a:p>
          <a:p>
            <a:r>
              <a:rPr lang="en-US" dirty="0" smtClean="0"/>
              <a:t>Distribution is close to normal with tails on the left and right, but the peak is very wide</a:t>
            </a:r>
          </a:p>
          <a:p>
            <a:r>
              <a:rPr lang="en-US" dirty="0"/>
              <a:t>For </a:t>
            </a:r>
            <a:r>
              <a:rPr lang="en-US" dirty="0" smtClean="0"/>
              <a:t>age, </a:t>
            </a:r>
            <a:r>
              <a:rPr lang="en-US" dirty="0"/>
              <a:t>the mean is </a:t>
            </a:r>
            <a:r>
              <a:rPr lang="en-US" dirty="0" smtClean="0"/>
              <a:t>42 years of age. </a:t>
            </a:r>
            <a:r>
              <a:rPr lang="en-US" dirty="0"/>
              <a:t>The mode is </a:t>
            </a:r>
            <a:r>
              <a:rPr lang="en-US" dirty="0" smtClean="0"/>
              <a:t>54 years, </a:t>
            </a:r>
            <a:r>
              <a:rPr lang="en-US" dirty="0"/>
              <a:t>and the spread is </a:t>
            </a:r>
            <a:r>
              <a:rPr lang="en-US" dirty="0" smtClean="0"/>
              <a:t>237 years.</a:t>
            </a:r>
          </a:p>
          <a:p>
            <a:endParaRPr lang="en-US" dirty="0" smtClean="0"/>
          </a:p>
        </p:txBody>
      </p:sp>
      <p:pic>
        <p:nvPicPr>
          <p:cNvPr id="4" name="Picture 3"/>
          <p:cNvPicPr>
            <a:picLocks noChangeAspect="1"/>
          </p:cNvPicPr>
          <p:nvPr/>
        </p:nvPicPr>
        <p:blipFill>
          <a:blip r:embed="rId2"/>
          <a:stretch>
            <a:fillRect/>
          </a:stretch>
        </p:blipFill>
        <p:spPr>
          <a:xfrm>
            <a:off x="7982728" y="3080211"/>
            <a:ext cx="3857625" cy="2476500"/>
          </a:xfrm>
          <a:prstGeom prst="rect">
            <a:avLst/>
          </a:prstGeom>
        </p:spPr>
      </p:pic>
    </p:spTree>
    <p:extLst>
      <p:ext uri="{BB962C8B-B14F-4D97-AF65-F5344CB8AC3E}">
        <p14:creationId xmlns:p14="http://schemas.microsoft.com/office/powerpoint/2010/main" val="72869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Mass Functions</a:t>
            </a:r>
            <a:endParaRPr lang="en-US" dirty="0"/>
          </a:p>
        </p:txBody>
      </p:sp>
      <p:sp>
        <p:nvSpPr>
          <p:cNvPr id="3" name="Content Placeholder 2"/>
          <p:cNvSpPr>
            <a:spLocks noGrp="1"/>
          </p:cNvSpPr>
          <p:nvPr>
            <p:ph idx="1"/>
          </p:nvPr>
        </p:nvSpPr>
        <p:spPr>
          <a:xfrm>
            <a:off x="680321" y="2336873"/>
            <a:ext cx="6726319" cy="3599316"/>
          </a:xfrm>
        </p:spPr>
        <p:txBody>
          <a:bodyPr>
            <a:normAutofit/>
          </a:bodyPr>
          <a:lstStyle/>
          <a:p>
            <a:r>
              <a:rPr lang="en-US" dirty="0" smtClean="0"/>
              <a:t>Looking at the PMF of earnings from respondents with a high school diploma and those with a bachelor’s degree, we still see a majority of the probability mass &lt;$100k</a:t>
            </a:r>
          </a:p>
          <a:p>
            <a:r>
              <a:rPr lang="en-US" dirty="0" smtClean="0"/>
              <a:t>There is a </a:t>
            </a:r>
            <a:r>
              <a:rPr lang="en-US" dirty="0" err="1" smtClean="0"/>
              <a:t>dropoff</a:t>
            </a:r>
            <a:r>
              <a:rPr lang="en-US" dirty="0" smtClean="0"/>
              <a:t> point &lt;$100k where </a:t>
            </a:r>
            <a:r>
              <a:rPr lang="en-US" dirty="0" err="1" smtClean="0"/>
              <a:t>hs</a:t>
            </a:r>
            <a:r>
              <a:rPr lang="en-US" dirty="0" smtClean="0"/>
              <a:t> diploma earnings are overshadowed</a:t>
            </a:r>
          </a:p>
          <a:p>
            <a:r>
              <a:rPr lang="en-US" dirty="0" smtClean="0"/>
              <a:t>The outlier group at ~$400k is a majority bachelor earnings</a:t>
            </a:r>
            <a:endParaRPr lang="en-US" dirty="0" smtClean="0"/>
          </a:p>
        </p:txBody>
      </p:sp>
      <p:pic>
        <p:nvPicPr>
          <p:cNvPr id="5" name="Picture 4"/>
          <p:cNvPicPr>
            <a:picLocks noChangeAspect="1"/>
          </p:cNvPicPr>
          <p:nvPr/>
        </p:nvPicPr>
        <p:blipFill>
          <a:blip r:embed="rId2"/>
          <a:stretch>
            <a:fillRect/>
          </a:stretch>
        </p:blipFill>
        <p:spPr>
          <a:xfrm>
            <a:off x="7879426" y="2336873"/>
            <a:ext cx="3848100" cy="2524125"/>
          </a:xfrm>
          <a:prstGeom prst="rect">
            <a:avLst/>
          </a:prstGeom>
        </p:spPr>
      </p:pic>
    </p:spTree>
    <p:extLst>
      <p:ext uri="{BB962C8B-B14F-4D97-AF65-F5344CB8AC3E}">
        <p14:creationId xmlns:p14="http://schemas.microsoft.com/office/powerpoint/2010/main" val="1397427772"/>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102</TotalTime>
  <Words>1073</Words>
  <Application>Microsoft Office PowerPoint</Application>
  <PresentationFormat>Widescreen</PresentationFormat>
  <Paragraphs>82</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Trebuchet MS</vt:lpstr>
      <vt:lpstr>Berlin</vt:lpstr>
      <vt:lpstr>Robert Reichhard</vt:lpstr>
      <vt:lpstr>Statistical Question/Hypothesis</vt:lpstr>
      <vt:lpstr>Data</vt:lpstr>
      <vt:lpstr>Education Level</vt:lpstr>
      <vt:lpstr>Earnings</vt:lpstr>
      <vt:lpstr>Marital Status</vt:lpstr>
      <vt:lpstr>Occupation</vt:lpstr>
      <vt:lpstr>Age</vt:lpstr>
      <vt:lpstr>Probability Mass Functions</vt:lpstr>
      <vt:lpstr>Probability Mass Functions</vt:lpstr>
      <vt:lpstr>Cumulative Distribution Function</vt:lpstr>
      <vt:lpstr>Analytical Distribution</vt:lpstr>
      <vt:lpstr>Scatterplots</vt:lpstr>
      <vt:lpstr>Scatterplots</vt:lpstr>
      <vt:lpstr>Hypothesis Testing</vt:lpstr>
      <vt:lpstr>Regression Analysis part 1</vt:lpstr>
      <vt:lpstr>Regression Analysis part 2</vt:lpstr>
      <vt:lpstr>Regression Analysis part 3</vt:lpstr>
      <vt:lpstr>Regression Analysis part 4</vt:lpstr>
    </vt:vector>
  </TitlesOfParts>
  <Company>PayPal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Robert Reichhard</dc:title>
  <dc:creator>Reichhard, RJ</dc:creator>
  <cp:lastModifiedBy>Reichhard, RJ</cp:lastModifiedBy>
  <cp:revision>20</cp:revision>
  <dcterms:created xsi:type="dcterms:W3CDTF">2020-11-18T22:30:22Z</dcterms:created>
  <dcterms:modified xsi:type="dcterms:W3CDTF">2020-11-21T01:28:40Z</dcterms:modified>
</cp:coreProperties>
</file>