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1" r:id="rId7"/>
    <p:sldId id="292" r:id="rId8"/>
    <p:sldId id="293" r:id="rId9"/>
    <p:sldId id="294" r:id="rId10"/>
    <p:sldId id="29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Diabetes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Rj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Reichhard</a:t>
            </a:r>
          </a:p>
          <a:p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dsc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630: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715E09-1B99-1027-0A8F-6455A28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Introduction to diabetes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160767D-C4F2-C153-3CEE-4DD1D2FA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Condition in which the body does not produce insulin or cannot utilize insulin properly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Type 2 – most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Untreated diabetes can lead to heart, eye, teeth/gum, feet, skin, kidney, &amp; circulatory system damage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1 in 10 adults have diabetes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25% of adults &gt;65 years of age</a:t>
            </a:r>
          </a:p>
        </p:txBody>
      </p:sp>
    </p:spTree>
    <p:extLst>
      <p:ext uri="{BB962C8B-B14F-4D97-AF65-F5344CB8AC3E}">
        <p14:creationId xmlns:p14="http://schemas.microsoft.com/office/powerpoint/2010/main" val="2145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715E09-1B99-1027-0A8F-6455A28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dataset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160767D-C4F2-C153-3CEE-4DD1D2FAE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Dataset obtained from the University of California Irvine Machine Learning Repository (link in references)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Compilation of 500+ patient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identifying information for individual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7A2B4-CB48-CD44-BDFF-0FEA0756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752" y="968547"/>
            <a:ext cx="5194769" cy="36330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Polyuria – excessive urination</a:t>
            </a:r>
          </a:p>
          <a:p>
            <a:r>
              <a:rPr lang="en-US" dirty="0"/>
              <a:t>Polydipsia – excessive thirst</a:t>
            </a:r>
          </a:p>
          <a:p>
            <a:r>
              <a:rPr lang="en-US" dirty="0"/>
              <a:t>Polyphagia – excessive appetite</a:t>
            </a:r>
          </a:p>
          <a:p>
            <a:r>
              <a:rPr lang="en-US" dirty="0"/>
              <a:t>Thrush – a fungal infection</a:t>
            </a:r>
          </a:p>
          <a:p>
            <a:r>
              <a:rPr lang="en-US" dirty="0"/>
              <a:t>Partial Paresis – muscle weakness</a:t>
            </a:r>
          </a:p>
          <a:p>
            <a:r>
              <a:rPr lang="en-US" dirty="0"/>
              <a:t>Alopecia – sudden hair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5C22-19D8-34F2-5187-8AB7B10F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5467516"/>
            <a:ext cx="1032654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C7BE3-21C7-DF9A-C904-47766A0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classifier algorithm: decision tree</a:t>
            </a:r>
          </a:p>
        </p:txBody>
      </p:sp>
      <p:pic>
        <p:nvPicPr>
          <p:cNvPr id="13" name="Picture 12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D42D8A83-3469-ACDB-0BCA-1333C305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3929" y="1406235"/>
            <a:ext cx="14610773" cy="58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C7BE3-21C7-DF9A-C904-47766A0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classifier algorithm: 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D3CE-E015-263A-64FA-5878095E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780980"/>
            <a:ext cx="5194767" cy="2144040"/>
          </a:xfrm>
        </p:spPr>
        <p:txBody>
          <a:bodyPr/>
          <a:lstStyle/>
          <a:p>
            <a:r>
              <a:rPr lang="en-US" dirty="0"/>
              <a:t>The Decision Tree </a:t>
            </a:r>
            <a:r>
              <a:rPr lang="en-US" dirty="0" err="1"/>
              <a:t>Classifer</a:t>
            </a:r>
            <a:r>
              <a:rPr lang="en-US" dirty="0"/>
              <a:t> had an accuracy of 92.3% when comparing the predicted class vs the true class</a:t>
            </a:r>
          </a:p>
          <a:p>
            <a:r>
              <a:rPr lang="en-US" dirty="0"/>
              <a:t>5.38% False Negative is concerning, we can do better</a:t>
            </a:r>
          </a:p>
          <a:p>
            <a:endParaRPr lang="en-US" dirty="0"/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F1CBC60C-B4B8-559F-7327-B621DC62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111" y="2228003"/>
            <a:ext cx="3400425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559E7-89AE-A5F3-7645-C573DD40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67" y="4338241"/>
            <a:ext cx="182905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C7BE3-21C7-DF9A-C904-47766A0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classifier algorithm: 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D3CE-E015-263A-64FA-5878095E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717991"/>
            <a:ext cx="5194767" cy="2648320"/>
          </a:xfrm>
        </p:spPr>
        <p:txBody>
          <a:bodyPr/>
          <a:lstStyle/>
          <a:p>
            <a:r>
              <a:rPr lang="en-US" dirty="0"/>
              <a:t>Random Forest first fitted to training data using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CrossValidation</a:t>
            </a:r>
            <a:endParaRPr lang="en-US" dirty="0"/>
          </a:p>
          <a:p>
            <a:r>
              <a:rPr lang="en-US" dirty="0"/>
              <a:t>Using the best parameters from the </a:t>
            </a:r>
            <a:r>
              <a:rPr lang="en-US" dirty="0" err="1"/>
              <a:t>GridSearch</a:t>
            </a:r>
            <a:r>
              <a:rPr lang="en-US" dirty="0"/>
              <a:t>, a second Random Forest was fitted</a:t>
            </a:r>
          </a:p>
          <a:p>
            <a:r>
              <a:rPr lang="en-US" dirty="0"/>
              <a:t>Accuracy increased to 99.2% when comparing the predicted class vs the true class</a:t>
            </a:r>
          </a:p>
          <a:p>
            <a:r>
              <a:rPr lang="en-US" dirty="0"/>
              <a:t>0% False Negative, and only 1 False Positive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B01CA-6834-3E25-354E-DBF19AEF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530" y="1611584"/>
            <a:ext cx="3581900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DD2E8-4625-CECF-D6FA-474CA2F3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797" y="4208249"/>
            <a:ext cx="409632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BEAF66-B5BB-46B7-3AB9-6AC43753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C130A-D05A-BBA1-17EB-CB0C7F9E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Winning Classifier – Random Forest</a:t>
            </a:r>
          </a:p>
          <a:p>
            <a:pPr lvl="1"/>
            <a:r>
              <a:rPr lang="en-US" dirty="0"/>
              <a:t>Prioritizing not only accuracy, but lack of False Negatives</a:t>
            </a:r>
          </a:p>
          <a:p>
            <a:r>
              <a:rPr lang="en-US" dirty="0"/>
              <a:t>New data records could be applied to the classifier and we can assume a 99%+ accuracy for predicting diabetes</a:t>
            </a:r>
          </a:p>
          <a:p>
            <a:pPr lvl="1"/>
            <a:r>
              <a:rPr lang="en-US" dirty="0"/>
              <a:t>If needed, to lower the amount of information needed for each record the top 4 most important features could be gathered alone instead</a:t>
            </a:r>
          </a:p>
        </p:txBody>
      </p:sp>
    </p:spTree>
    <p:extLst>
      <p:ext uri="{BB962C8B-B14F-4D97-AF65-F5344CB8AC3E}">
        <p14:creationId xmlns:p14="http://schemas.microsoft.com/office/powerpoint/2010/main" val="18396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37E24-DAFC-A435-A9A0-9045A9C0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C4E2A-5419-A2FC-45C3-DFE1EC0B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Abbott, D. (2014).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predictive analytics: principles and techniques for the professional data analyst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Wiley.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American Diabetes Association. (2019).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Overview - Symptoms, Causes, Treatment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Diabetes.org. https://www.diabetes.org/diabetes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Brownlee, J. (2020, April 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Types of Classification Tasks in Machine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Machine Learning Mastery. https://machinelearningmastery.com/types-of-classification-in-machine-learning/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 G. M. (2020, August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Basics: Support Vector Machine (SVM) Classification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Medium. https://towardsdatascience.com/machine-learning-basics-support-vector-machine-svm-classification-205ecd28a09d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Leung, K. (2019, November 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and Evaluate of Decision Trees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Startup. https://medium.com/swlh/how-to-code-and-evaluate-of-decision-trees-2d94093b3c1a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Lutz, J., Hess-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Fischl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Leontis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M. (2009, May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Type 2 Diabetes?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Endocrineweb.com; EW. https://www.endocrineweb.com/conditions/type-2-diabetes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Starmer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(2019, September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Machines Part 1 (of 3): Main Ideas!!!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Www.youtube.com. https://www.youtube.com/watch?v=efR1C6CvhmE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UCI Machine Learning Repository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(2022). Uci.edu. https://archive-beta.ics.uci.edu/ml/datasets/early+stage+diabetes+risk+prediction+dataset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37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{D12483E1-B8B9-411A-B100-208787FAC0F0}tf67061901_win32</Template>
  <TotalTime>225</TotalTime>
  <Words>552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Predicting Diabetes</vt:lpstr>
      <vt:lpstr>Introduction to diabetes</vt:lpstr>
      <vt:lpstr>dataset</vt:lpstr>
      <vt:lpstr>First classifier algorithm: decision tree</vt:lpstr>
      <vt:lpstr>First classifier algorithm: decision tree</vt:lpstr>
      <vt:lpstr>second classifier algorithm: Random Forest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Chelsea Reichhard</dc:creator>
  <cp:lastModifiedBy>Chelsea Reichhard</cp:lastModifiedBy>
  <cp:revision>14</cp:revision>
  <dcterms:created xsi:type="dcterms:W3CDTF">2022-06-03T23:44:59Z</dcterms:created>
  <dcterms:modified xsi:type="dcterms:W3CDTF">2022-06-04T05:46:55Z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