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9" r:id="rId4"/>
    <p:sldId id="25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0" autoAdjust="0"/>
    <p:restoredTop sz="96357" autoAdjust="0"/>
  </p:normalViewPr>
  <p:slideViewPr>
    <p:cSldViewPr>
      <p:cViewPr varScale="1">
        <p:scale>
          <a:sx n="106" d="100"/>
          <a:sy n="106" d="100"/>
        </p:scale>
        <p:origin x="124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eepfoundation.org/sleep-apnea/obstructive-sleep-apne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leepfoundation.org/sleep-apnea/hypopne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AktivGrotesk"/>
              </a:rPr>
              <a:t>Symptoms of Obstructive Sleep Apnea</a:t>
            </a:r>
          </a:p>
          <a:p>
            <a:pPr algn="l"/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Frequent symptoms of </a:t>
            </a:r>
            <a:r>
              <a:rPr lang="en-US" b="1" i="0" u="none" strike="noStrike" dirty="0">
                <a:solidFill>
                  <a:srgbClr val="1A1B1F"/>
                </a:solidFill>
                <a:effectLst/>
                <a:latin typeface="AktivGrotesk"/>
                <a:hlinkClick r:id="rId3"/>
              </a:rPr>
              <a:t>obstructive sleep apnea</a:t>
            </a: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 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Excessive daytime sleepiness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Loud snoring that is often punctuated by gasping or choking sounds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Headaches in the morning that may persist for several hours after waking 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Dry mouth upon awakening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Restless sleep with periods of wakefulness during the night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Increased need to get up from bed to urinate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Irritability or frustration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Reduced focus</a:t>
            </a:r>
          </a:p>
          <a:p>
            <a:endParaRPr lang="en-US" dirty="0"/>
          </a:p>
          <a:p>
            <a:pPr algn="l"/>
            <a:r>
              <a:rPr lang="en-US" b="1" i="0" dirty="0">
                <a:effectLst/>
                <a:latin typeface="AktivGrotesk"/>
              </a:rPr>
              <a:t>Risk Factors for Obstructive Sleep Apnea</a:t>
            </a:r>
          </a:p>
          <a:p>
            <a:pPr algn="l"/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The primary risk factors for obstructive sleep apnea are related to age, sex, body weight, and certain anatomical features of the head and neck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B1F"/>
                </a:solidFill>
                <a:effectLst/>
                <a:latin typeface="AktivGrotesk"/>
              </a:rPr>
              <a:t>Age:</a:t>
            </a: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 The risk of developing obstructive sleep apnea increases with age until a person is in their 60s and 70s.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B1F"/>
                </a:solidFill>
                <a:effectLst/>
                <a:latin typeface="AktivGrotesk"/>
              </a:rPr>
              <a:t>Sex:</a:t>
            </a: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 Men or people assigned male at birth are generally more likely to have obstructive sleep apnea, especially in the earlier stages of adulthood.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B1F"/>
                </a:solidFill>
                <a:effectLst/>
                <a:latin typeface="AktivGrotesk"/>
              </a:rPr>
              <a:t>Head and neck anatomy:</a:t>
            </a: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 Obstructive sleep apnea occurs more frequently in people who have specific anatomical features including a larger tongue and a shorter lower jaw.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B1F"/>
                </a:solidFill>
                <a:effectLst/>
                <a:latin typeface="AktivGrotesk"/>
              </a:rPr>
              <a:t>Body weight:</a:t>
            </a: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 Multiple studies have found a correlation between a higher body mass index (BMI) and an elevated risk of developing obstructive sleep apnea.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Reducing BMI by losing weight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Getting regular exercise, which may decrease OSA symptoms even without weight 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Altering sleeping position to avoid back sleeping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Reducing alcohol consumption</a:t>
            </a:r>
          </a:p>
          <a:p>
            <a:endParaRPr lang="en-US" dirty="0"/>
          </a:p>
          <a:p>
            <a:pPr algn="l"/>
            <a:r>
              <a:rPr lang="en-US" b="1" i="0" dirty="0">
                <a:effectLst/>
                <a:latin typeface="AktivGrotesk"/>
              </a:rPr>
              <a:t>Apnea-Hypopnea Index (AHI)</a:t>
            </a:r>
          </a:p>
          <a:p>
            <a:b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</a:b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When this causes their breathing to completely stop or reduce to 10% of normal levels  The National Center for Biotechnology Information advances science and health by providing access to biomedical and genomic information.</a:t>
            </a:r>
            <a:r>
              <a:rPr lang="en-US" b="1" i="0" u="none" strike="noStrike" dirty="0">
                <a:solidFill>
                  <a:srgbClr val="1A1B1F"/>
                </a:solidFill>
                <a:effectLst/>
                <a:latin typeface="AktivGrotesk"/>
              </a:rPr>
              <a:t> </a:t>
            </a: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for at least 10 seconds, it is called an apnea. </a:t>
            </a:r>
            <a:r>
              <a:rPr lang="en-US" b="1" i="0" u="none" strike="noStrike" dirty="0">
                <a:effectLst/>
                <a:latin typeface="AktivGrotesk"/>
                <a:hlinkClick r:id="rId4"/>
              </a:rPr>
              <a:t>Hypopneas</a:t>
            </a: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 occur when your airways partially collapse, resulting in shallow breathing. If your airflow decreases by more than 30% for at least 10 seconds, it can be considered a hypopnea.</a:t>
            </a:r>
          </a:p>
          <a:p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The apnea-hypopnea index (AHI) represents the average number of apneas and hypopneas you experience each hour during sleep. </a:t>
            </a:r>
          </a:p>
          <a:p>
            <a:endParaRPr lang="en-US" b="0" i="0" dirty="0">
              <a:solidFill>
                <a:srgbClr val="1A1B1F"/>
              </a:solidFill>
              <a:effectLst/>
              <a:latin typeface="AktivGrotes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B1F"/>
                </a:solidFill>
                <a:effectLst/>
                <a:latin typeface="AktivGrotesk"/>
              </a:rPr>
              <a:t>Mild:</a:t>
            </a: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 An AHI of at least five events per hour, but fewer than 15.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B1F"/>
                </a:solidFill>
                <a:effectLst/>
                <a:latin typeface="AktivGrotesk"/>
              </a:rPr>
              <a:t>Moderate:</a:t>
            </a: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 An AHI of at least 15 events per hour, but fewer than 30.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B1F"/>
                </a:solidFill>
                <a:effectLst/>
                <a:latin typeface="AktivGrotesk"/>
              </a:rPr>
              <a:t>Severe:</a:t>
            </a:r>
            <a:r>
              <a:rPr lang="en-US" b="0" i="0" dirty="0">
                <a:solidFill>
                  <a:srgbClr val="1A1B1F"/>
                </a:solidFill>
                <a:effectLst/>
                <a:latin typeface="AktivGrotesk"/>
              </a:rPr>
              <a:t> An AHI of at least 30 events per hour.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6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6/27/2023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6/27/2023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6/27/2023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4" y="685800"/>
            <a:ext cx="4098175" cy="3177380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Positive Airway Pressure (CPAP)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3" y="3871888"/>
            <a:ext cx="4098175" cy="928711"/>
          </a:xfrm>
        </p:spPr>
        <p:txBody>
          <a:bodyPr>
            <a:normAutofit/>
          </a:bodyPr>
          <a:lstStyle/>
          <a:p>
            <a:r>
              <a:rPr lang="en-US" dirty="0"/>
              <a:t>Sleep apnea therapy and its affect on ahi </a:t>
            </a:r>
            <a:r>
              <a:rPr lang="en-US" sz="1200" dirty="0"/>
              <a:t>(don’t worry, we’re going to go over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AHI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F9A09-E5CC-D4C4-4882-37DCE07D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1905000"/>
            <a:ext cx="933580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4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AHI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7F8DC-9B4A-3435-8331-F5892C94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1905000"/>
            <a:ext cx="941201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0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AHI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23E2B-2743-B532-F822-FA9392BB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1981200"/>
            <a:ext cx="928817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AHI vs Use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04E07-F502-76D8-8B61-9EF077D7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1905000"/>
            <a:ext cx="928817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0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AHI vs Use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78721-42B8-B70C-72BF-3B621101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828800"/>
            <a:ext cx="926911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AHI vs Use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66E0F-7545-0B1E-44CE-D9C453B5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905000"/>
            <a:ext cx="936438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1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https://www.sleepfoundation.org/sleep-apnea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Apnea, CPAP Therapy, &amp; AHI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5791200" cy="4572001"/>
          </a:xfrm>
        </p:spPr>
        <p:txBody>
          <a:bodyPr>
            <a:normAutofit/>
          </a:bodyPr>
          <a:lstStyle/>
          <a:p>
            <a:r>
              <a:rPr lang="en-US" dirty="0"/>
              <a:t>Sleep Apnea</a:t>
            </a:r>
          </a:p>
          <a:p>
            <a:pPr lvl="2"/>
            <a:r>
              <a:rPr lang="en-US" dirty="0"/>
              <a:t>Abnormal breathing patterns during sleep</a:t>
            </a:r>
          </a:p>
          <a:p>
            <a:pPr lvl="2"/>
            <a:r>
              <a:rPr lang="en-US" dirty="0"/>
              <a:t>OSA vs CSA</a:t>
            </a:r>
          </a:p>
          <a:p>
            <a:pPr lvl="2"/>
            <a:r>
              <a:rPr lang="en-US" dirty="0"/>
              <a:t>Symptoms</a:t>
            </a:r>
          </a:p>
          <a:p>
            <a:pPr lvl="2"/>
            <a:r>
              <a:rPr lang="en-US" dirty="0"/>
              <a:t>Risk Factors</a:t>
            </a:r>
          </a:p>
          <a:p>
            <a:pPr lvl="2"/>
            <a:r>
              <a:rPr lang="en-US" dirty="0"/>
              <a:t>Diagnosis</a:t>
            </a:r>
          </a:p>
          <a:p>
            <a:r>
              <a:rPr lang="en-US" dirty="0"/>
              <a:t>CPAP</a:t>
            </a:r>
          </a:p>
          <a:p>
            <a:pPr lvl="2"/>
            <a:r>
              <a:rPr lang="en-US" dirty="0" err="1"/>
              <a:t>iCarly</a:t>
            </a:r>
            <a:endParaRPr lang="en-US" dirty="0"/>
          </a:p>
          <a:p>
            <a:pPr lvl="2"/>
            <a:r>
              <a:rPr lang="en-US" dirty="0"/>
              <a:t>Lifestyle changes</a:t>
            </a:r>
          </a:p>
          <a:p>
            <a:r>
              <a:rPr lang="en-US" dirty="0"/>
              <a:t>AHI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C02A2-4898-5818-89D8-ED51ACE06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5230978" cy="291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B6E52-5689-AA73-AF89-1238F8F2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09799"/>
            <a:ext cx="3712786" cy="369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E972B-2B05-2093-183B-B51A1B8E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840" y="2685224"/>
            <a:ext cx="3894998" cy="2743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3A804B-E855-3831-8644-CE9880EBB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685" y="2057400"/>
            <a:ext cx="4170630" cy="41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4A790-D44F-5039-4430-5B92A73F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53380"/>
            <a:ext cx="2549620" cy="510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C27D1-ED88-F253-36FA-1671D815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286000"/>
            <a:ext cx="6139640" cy="36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Use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C74FC3-4009-A8E6-601A-B86853A8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1981200"/>
            <a:ext cx="928817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Use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9C979-5E07-1EFF-BAC5-68EC3DFA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2057400"/>
            <a:ext cx="922148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Use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CEAAB-45AB-395A-89AA-12C074F5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981200"/>
            <a:ext cx="9259592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Use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638AE-64C6-1585-8A7F-940B3AC0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1981200"/>
            <a:ext cx="933580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5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AHI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35DDD-ACCA-A398-4290-A67AAFB2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1981200"/>
            <a:ext cx="9383434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3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65</TotalTime>
  <Words>497</Words>
  <Application>Microsoft Office PowerPoint</Application>
  <PresentationFormat>Widescreen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AktivGrotesk</vt:lpstr>
      <vt:lpstr>Arial</vt:lpstr>
      <vt:lpstr>Franklin Gothic Medium</vt:lpstr>
      <vt:lpstr>Medical Design 16x9</vt:lpstr>
      <vt:lpstr>Continuous Positive Airway Pressure (CPAP)</vt:lpstr>
      <vt:lpstr>Sleep Apnea, CPAP Therapy, &amp; AHI</vt:lpstr>
      <vt:lpstr>Hilarity</vt:lpstr>
      <vt:lpstr>Key Metrics</vt:lpstr>
      <vt:lpstr>Daily Use Analysis</vt:lpstr>
      <vt:lpstr>Daily Use Analysis</vt:lpstr>
      <vt:lpstr>Daily Use Analysis</vt:lpstr>
      <vt:lpstr>Daily Use Analysis</vt:lpstr>
      <vt:lpstr>Daily AHI Analysis</vt:lpstr>
      <vt:lpstr>Daily AHI Analysis</vt:lpstr>
      <vt:lpstr>Daily AHI Analysis</vt:lpstr>
      <vt:lpstr>Daily AHI Analysis</vt:lpstr>
      <vt:lpstr>Daily AHI vs Use Analysis</vt:lpstr>
      <vt:lpstr>Daily AHI vs Use Analysis</vt:lpstr>
      <vt:lpstr>Daily AHI vs Use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RJ Reichhard</dc:creator>
  <cp:lastModifiedBy>RJ Reichhard</cp:lastModifiedBy>
  <cp:revision>9</cp:revision>
  <dcterms:created xsi:type="dcterms:W3CDTF">2023-06-26T21:52:17Z</dcterms:created>
  <dcterms:modified xsi:type="dcterms:W3CDTF">2023-06-27T15:33:18Z</dcterms:modified>
</cp:coreProperties>
</file>