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5" r:id="rId1"/>
  </p:sldMasterIdLst>
  <p:notesMasterIdLst>
    <p:notesMasterId r:id="rId22"/>
  </p:notesMasterIdLst>
  <p:sldIdLst>
    <p:sldId id="256" r:id="rId2"/>
    <p:sldId id="275" r:id="rId3"/>
    <p:sldId id="277" r:id="rId4"/>
    <p:sldId id="268" r:id="rId5"/>
    <p:sldId id="279" r:id="rId6"/>
    <p:sldId id="278" r:id="rId7"/>
    <p:sldId id="269" r:id="rId8"/>
    <p:sldId id="266" r:id="rId9"/>
    <p:sldId id="270" r:id="rId10"/>
    <p:sldId id="271" r:id="rId11"/>
    <p:sldId id="273" r:id="rId12"/>
    <p:sldId id="272" r:id="rId13"/>
    <p:sldId id="285" r:id="rId14"/>
    <p:sldId id="281" r:id="rId15"/>
    <p:sldId id="282" r:id="rId16"/>
    <p:sldId id="280" r:id="rId17"/>
    <p:sldId id="283" r:id="rId18"/>
    <p:sldId id="284" r:id="rId19"/>
    <p:sldId id="265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Rennehan" initials="RR" lastIdx="1" clrIdx="0">
    <p:extLst>
      <p:ext uri="{19B8F6BF-5375-455C-9EA6-DF929625EA0E}">
        <p15:presenceInfo xmlns:p15="http://schemas.microsoft.com/office/powerpoint/2012/main" userId="03dbcab222f545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660"/>
  </p:normalViewPr>
  <p:slideViewPr>
    <p:cSldViewPr snapToGrid="0">
      <p:cViewPr varScale="1">
        <p:scale>
          <a:sx n="90" d="100"/>
          <a:sy n="90" d="100"/>
        </p:scale>
        <p:origin x="3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74B18-9891-434A-B009-F3D05B3F41B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37DD1-18F3-4B42-B991-BB058A622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9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5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8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1612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7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2199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93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92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5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7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67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6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3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1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8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88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1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60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intel.com/policy/files/2012/01/Intel_Priv_Sec_Guide.pdf" TargetMode="External"/><Relationship Id="rId2" Type="http://schemas.openxmlformats.org/officeDocument/2006/relationships/hyperlink" Target="https://www.f5.com/services/resources/white-papers/f5-big-ip-platform-securit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orbes.com/sites/jeffkauflin/2017/03/14/the-worlds-most-ethical-companies-2017/#3f09408d7bc3" TargetMode="External"/><Relationship Id="rId4" Type="http://schemas.openxmlformats.org/officeDocument/2006/relationships/hyperlink" Target="https://www.intel.com/content/dam/www/public/us/en/documents/corporate-information/2018-intel-code-of-conduct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0A0C-56EF-4A22-AFC0-18108885D7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Intel’s Ethics and Privacy Policies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269C5-7075-428C-90B4-A40CE4EB1D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2400" dirty="0"/>
              <a:t>Richard Rennehan</a:t>
            </a:r>
          </a:p>
          <a:p>
            <a:endParaRPr lang="en-CA" dirty="0"/>
          </a:p>
          <a:p>
            <a:r>
              <a:rPr lang="en-CA" dirty="0"/>
              <a:t>Case 2; ISEC3050-701; Dec 6, 2018</a:t>
            </a:r>
          </a:p>
        </p:txBody>
      </p:sp>
      <p:pic>
        <p:nvPicPr>
          <p:cNvPr id="4" name="Picture 4" descr="Image result for intel logo">
            <a:extLst>
              <a:ext uri="{FF2B5EF4-FFF2-40B4-BE49-F238E27FC236}">
                <a16:creationId xmlns:a16="http://schemas.microsoft.com/office/drawing/2014/main" id="{FAA85EED-BC7C-4782-BE5D-801758E6F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2" y="682789"/>
            <a:ext cx="3521603" cy="23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460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ecure development lifecycle">
            <a:extLst>
              <a:ext uri="{FF2B5EF4-FFF2-40B4-BE49-F238E27FC236}">
                <a16:creationId xmlns:a16="http://schemas.microsoft.com/office/drawing/2014/main" id="{1A95380B-D1F8-45E7-84E5-7114AA04E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0A642A-8A1A-4138-95F3-1313736CB97B}"/>
              </a:ext>
            </a:extLst>
          </p:cNvPr>
          <p:cNvSpPr txBox="1"/>
          <p:nvPr/>
        </p:nvSpPr>
        <p:spPr>
          <a:xfrm>
            <a:off x="8267700" y="4953000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(F5, 2016)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2021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27737A0-D7E0-4415-8E90-FD4F69E76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506CE375-B39D-4C51-A858-F4A383311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64EA8B46-395C-41F6-BE09-548B10809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BC7EDC6D-8B00-48D9-B8FD-9B5285FB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DE4BD3C3-5C1B-4305-BFA1-9054820B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4635ED79-E821-4CFD-9F97-D6137E5DC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92FD5F9A-0D1B-4304-AC95-EA6A4E70E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E9BB96F9-6F99-413C-909E-6FCF017C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1CCAEE3F-DFD6-4F56-91DF-94C71526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A9965128-6557-433B-B75B-BDF307311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6ACA7D22-11B5-4768-B195-51BF6E7C1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10AD997-8BE7-4F95-8B7C-4E59DA1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DE270B5A-1647-4C9C-BA5F-6BC559F86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D8AB18-1DD7-4D60-B9FA-190B47BB2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AE3C8994-22F6-4B7D-B50B-80ECD1E2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DDCDE2FF-5BFC-4807-AB1E-D6928F8F4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63EF93F1-6EAF-4409-A623-76533740E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ED3B5256-3F5C-4FDE-8A9A-5A124E92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ED5D4282-BFB9-4BFC-A20D-18E1C4EEA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3E6394EB-0752-433A-BA70-AF42B45F1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DF27BE5F-DA8D-4260-9D0D-69E9CE146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9A6E5CBE-AE54-40B7-9A00-E3975FEAC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6C307890-5461-4D51-ADA6-A3DA6D35B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3F9B7E4B-6412-4B97-AD48-30B1F61F3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D345D359-869B-4305-B7D7-0B5C4FDEC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2F688B27-AEB8-45BD-9597-78A97EE0D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EB21FA6-8B6A-4699-8408-91E699800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BA1AABB7-0FD0-4445-8B8B-7A0C680C5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D371DD5-1248-484F-AD54-775B88B37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DBBA65E-444E-4392-86BD-24972726C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87364" y="228600"/>
            <a:ext cx="2851523" cy="6638625"/>
            <a:chOff x="2487613" y="285750"/>
            <a:chExt cx="2428875" cy="5654676"/>
          </a:xfrm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0347FEC9-97DC-488B-A06F-4CC496501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753CE3E8-4313-4DAD-A6A2-AF9EA66A0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34AADB34-568F-47BB-B5FF-A454B38B7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E315E5A3-676A-47BC-B3AC-929663687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8F9CE9B2-398B-4193-BBA4-DAAF3978C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1BCA996D-E05D-4419-BB14-5AB57DEDB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8BCCD188-3E6B-480B-A4B6-6714F006F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82DE7471-5815-4CDB-AF60-02A6962DF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156889FF-820D-4514-9010-C24DAA10C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67A6CC1F-EE76-4270-AA19-D6E706A54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B337E230-6826-442D-A894-F14C3C008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B3BBEF39-9B9E-4F60-B20D-F946645CF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B9121D2-9F80-4F15-B0CD-D35E04A5F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4579" y="-786"/>
            <a:ext cx="2356675" cy="6854040"/>
            <a:chOff x="6627813" y="194833"/>
            <a:chExt cx="1952625" cy="5678918"/>
          </a:xfrm>
        </p:grpSpPr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0933F220-6B63-4FF3-9C79-8F2078D7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98B5B790-4A1F-4A9E-83B7-29EE88F81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29">
              <a:extLst>
                <a:ext uri="{FF2B5EF4-FFF2-40B4-BE49-F238E27FC236}">
                  <a16:creationId xmlns:a16="http://schemas.microsoft.com/office/drawing/2014/main" id="{57A0F0BA-BD32-43BE-B431-AE784C8F9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0">
              <a:extLst>
                <a:ext uri="{FF2B5EF4-FFF2-40B4-BE49-F238E27FC236}">
                  <a16:creationId xmlns:a16="http://schemas.microsoft.com/office/drawing/2014/main" id="{4A8EE064-BDA3-40CE-9176-5CAFCD6C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31">
              <a:extLst>
                <a:ext uri="{FF2B5EF4-FFF2-40B4-BE49-F238E27FC236}">
                  <a16:creationId xmlns:a16="http://schemas.microsoft.com/office/drawing/2014/main" id="{D1FAF1F6-F75A-44D4-8E9B-EA83F97F3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5038D247-96B1-40DA-8634-E7DD4B87F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3">
              <a:extLst>
                <a:ext uri="{FF2B5EF4-FFF2-40B4-BE49-F238E27FC236}">
                  <a16:creationId xmlns:a16="http://schemas.microsoft.com/office/drawing/2014/main" id="{E42019B4-29CD-40A3-B46A-539E1E3B8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4">
              <a:extLst>
                <a:ext uri="{FF2B5EF4-FFF2-40B4-BE49-F238E27FC236}">
                  <a16:creationId xmlns:a16="http://schemas.microsoft.com/office/drawing/2014/main" id="{80DDBB9D-1E41-425D-AC56-254DC02D6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5">
              <a:extLst>
                <a:ext uri="{FF2B5EF4-FFF2-40B4-BE49-F238E27FC236}">
                  <a16:creationId xmlns:a16="http://schemas.microsoft.com/office/drawing/2014/main" id="{485E9B03-F21A-427E-9F5E-AFE41B355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6">
              <a:extLst>
                <a:ext uri="{FF2B5EF4-FFF2-40B4-BE49-F238E27FC236}">
                  <a16:creationId xmlns:a16="http://schemas.microsoft.com/office/drawing/2014/main" id="{7D1B7768-600F-4D18-958A-F16B48B80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300E9383-D185-4A5A-97A6-072CD8426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FE8A2608-4179-40C9-B4F3-DDA1C6EA8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4A3AF1-C779-4840-9662-51A24D12C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602" y="935646"/>
            <a:ext cx="3181597" cy="38417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Intel Corporate Privacy Rules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0103E92-048D-4E5B-9638-6479E0227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355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Freeform 33">
            <a:extLst>
              <a:ext uri="{FF2B5EF4-FFF2-40B4-BE49-F238E27FC236}">
                <a16:creationId xmlns:a16="http://schemas.microsoft.com/office/drawing/2014/main" id="{B0F800ED-C7E7-4672-8343-2639F79B6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87355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D9B4D-FADA-477C-8F2A-7DAB54BDB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45" r="1" b="9655"/>
          <a:stretch/>
        </p:blipFill>
        <p:spPr>
          <a:xfrm>
            <a:off x="20" y="10"/>
            <a:ext cx="610038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46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432196-25B6-4600-95ED-AE2726B64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Collection and Usage of Personal Information</a:t>
            </a:r>
          </a:p>
        </p:txBody>
      </p:sp>
      <p:pic>
        <p:nvPicPr>
          <p:cNvPr id="4097" name="Picture 1" descr="Machine generated alternative text:&#10;Fair Information Principles (FIPS) &#10;1 - Accountability &#10;2 - Identifying Purposes &#10;3 - Consent &#10;4 - Limiting Collection &#10;5 - Limiting use, Disclosure, and Retention &#10;6 - Accuracy &#10;7 - Safeguards &#10;8 - Openness &#10;9 - Individual Access &#10;10 - Challenging Compliance ">
            <a:extLst>
              <a:ext uri="{FF2B5EF4-FFF2-40B4-BE49-F238E27FC236}">
                <a16:creationId xmlns:a16="http://schemas.microsoft.com/office/drawing/2014/main" id="{FF26ECD5-0A1E-48CC-8A42-BDA080852A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88" y="1881523"/>
            <a:ext cx="7732712" cy="435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150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76CB6AE4-A444-41E5-A744-47F048A15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922CC7D-9AB0-495B-8AEC-81B7CDEE1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01EF6D3-851E-4B24-A9CD-D38CA18A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34C02ECD-F75C-45DF-A249-716AE4455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11648B16-4A94-4F3F-B47F-F0C334287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37B30A17-8AF2-443F-A549-420892746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899AF856-9FE0-41D3-AE38-0028650E5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0AA03574-BAE0-48F0-AFFD-7FE53A80A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E5C11F0E-3CE3-4AA3-8903-97F7B6E7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0084F2D6-47B1-4245-9971-C28AB2991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5ED0731E-418A-460F-A64A-D885C733A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CA7B555A-665D-4AF0-BE1D-FD9FD5518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76639BB9-DC72-4905-B646-14612CA4C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33F5F41C-CB34-4D75-A726-A6A1468CC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4ECB3308-01BD-41F1-96DE-633B57C7E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9432196-25B6-4600-95ED-AE2726B64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A Quick Review of Meltdown and </a:t>
            </a:r>
            <a:r>
              <a:rPr lang="en-US" sz="3800" dirty="0" err="1"/>
              <a:t>Spectre</a:t>
            </a:r>
            <a:endParaRPr lang="en-US" sz="3800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4A5389E-FAF0-49F8-B7DE-5DB1D39A4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0" name="Freeform 27">
              <a:extLst>
                <a:ext uri="{FF2B5EF4-FFF2-40B4-BE49-F238E27FC236}">
                  <a16:creationId xmlns:a16="http://schemas.microsoft.com/office/drawing/2014/main" id="{38290ECD-2C1E-41E9-B72C-8A74E6A4D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28">
              <a:extLst>
                <a:ext uri="{FF2B5EF4-FFF2-40B4-BE49-F238E27FC236}">
                  <a16:creationId xmlns:a16="http://schemas.microsoft.com/office/drawing/2014/main" id="{D4262E79-CD33-402B-8B11-B973D22F2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29">
              <a:extLst>
                <a:ext uri="{FF2B5EF4-FFF2-40B4-BE49-F238E27FC236}">
                  <a16:creationId xmlns:a16="http://schemas.microsoft.com/office/drawing/2014/main" id="{D4E66077-E4B7-4D37-AAC4-0F2BDF92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C1CA20B0-9D1B-4696-8843-E29F303F5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8D6F844C-835B-426A-B64E-08FFD6F25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0FA43E74-9BE8-4976-92B5-EAE1CE13D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3">
              <a:extLst>
                <a:ext uri="{FF2B5EF4-FFF2-40B4-BE49-F238E27FC236}">
                  <a16:creationId xmlns:a16="http://schemas.microsoft.com/office/drawing/2014/main" id="{9ACB84C5-04AD-4802-B5BD-57BDC91F7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4">
              <a:extLst>
                <a:ext uri="{FF2B5EF4-FFF2-40B4-BE49-F238E27FC236}">
                  <a16:creationId xmlns:a16="http://schemas.microsoft.com/office/drawing/2014/main" id="{800BB42D-795C-4D34-B0C0-48C6DCAA5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5">
              <a:extLst>
                <a:ext uri="{FF2B5EF4-FFF2-40B4-BE49-F238E27FC236}">
                  <a16:creationId xmlns:a16="http://schemas.microsoft.com/office/drawing/2014/main" id="{F053FFBE-8DFA-4F0C-8654-84B82FF44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6">
              <a:extLst>
                <a:ext uri="{FF2B5EF4-FFF2-40B4-BE49-F238E27FC236}">
                  <a16:creationId xmlns:a16="http://schemas.microsoft.com/office/drawing/2014/main" id="{CF5AB1EE-3C75-41FC-BAC6-83222999D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7">
              <a:extLst>
                <a:ext uri="{FF2B5EF4-FFF2-40B4-BE49-F238E27FC236}">
                  <a16:creationId xmlns:a16="http://schemas.microsoft.com/office/drawing/2014/main" id="{5EB7AD58-332B-4EA3-9386-08FD955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8">
              <a:extLst>
                <a:ext uri="{FF2B5EF4-FFF2-40B4-BE49-F238E27FC236}">
                  <a16:creationId xmlns:a16="http://schemas.microsoft.com/office/drawing/2014/main" id="{60F8A3C2-0BFB-44EE-9532-B1FE64632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AA4E6AA2-BEA6-4D9C-940A-56C57341D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32CD8D-AEEB-4850-9F96-3FAC51C90D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09"/>
          <a:stretch/>
        </p:blipFill>
        <p:spPr>
          <a:xfrm>
            <a:off x="2589212" y="1195494"/>
            <a:ext cx="8827463" cy="3047321"/>
          </a:xfrm>
          <a:prstGeom prst="rect">
            <a:avLst/>
          </a:prstGeom>
        </p:spPr>
      </p:pic>
      <p:sp>
        <p:nvSpPr>
          <p:cNvPr id="75" name="Freeform 33">
            <a:extLst>
              <a:ext uri="{FF2B5EF4-FFF2-40B4-BE49-F238E27FC236}">
                <a16:creationId xmlns:a16="http://schemas.microsoft.com/office/drawing/2014/main" id="{ED642ED3-CFED-4142-8502-CCC199447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AutoShape 2" descr="Meltdown">
            <a:extLst>
              <a:ext uri="{FF2B5EF4-FFF2-40B4-BE49-F238E27FC236}">
                <a16:creationId xmlns:a16="http://schemas.microsoft.com/office/drawing/2014/main" id="{AAA0CC3F-E738-4CDE-9667-052913F42C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51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432196-25B6-4600-95ED-AE2726B64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Quiz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42B95-31E2-4519-BC27-8B0348130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08738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432196-25B6-4600-95ED-AE2726B64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Question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598BC2-C375-4076-B600-09F0F9F8BA35}"/>
              </a:ext>
            </a:extLst>
          </p:cNvPr>
          <p:cNvSpPr txBox="1"/>
          <p:nvPr/>
        </p:nvSpPr>
        <p:spPr>
          <a:xfrm>
            <a:off x="3123609" y="3211338"/>
            <a:ext cx="5628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A.  Taking a user-centric approach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682AF-C19B-4771-8617-6D0F8F828EAB}"/>
              </a:ext>
            </a:extLst>
          </p:cNvPr>
          <p:cNvSpPr txBox="1"/>
          <p:nvPr/>
        </p:nvSpPr>
        <p:spPr>
          <a:xfrm>
            <a:off x="3123609" y="3873771"/>
            <a:ext cx="549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B.  Embed privacy into design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05B8A9-FBE9-475E-8802-1A14F444D7F6}"/>
              </a:ext>
            </a:extLst>
          </p:cNvPr>
          <p:cNvSpPr txBox="1"/>
          <p:nvPr/>
        </p:nvSpPr>
        <p:spPr>
          <a:xfrm>
            <a:off x="3123607" y="4536204"/>
            <a:ext cx="562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C.  Develop optional privacy settings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AA225E-016F-45CF-990E-74EB4E9AC87A}"/>
              </a:ext>
            </a:extLst>
          </p:cNvPr>
          <p:cNvSpPr txBox="1"/>
          <p:nvPr/>
        </p:nvSpPr>
        <p:spPr>
          <a:xfrm>
            <a:off x="3123609" y="5208675"/>
            <a:ext cx="5498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D.  Be transparent with users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AF2B6-D5EF-4221-9C94-FFA7642260CA}"/>
              </a:ext>
            </a:extLst>
          </p:cNvPr>
          <p:cNvSpPr txBox="1"/>
          <p:nvPr/>
        </p:nvSpPr>
        <p:spPr>
          <a:xfrm>
            <a:off x="2592388" y="2261668"/>
            <a:ext cx="7729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of these was not in the Privacy by Design graphic?</a:t>
            </a:r>
          </a:p>
        </p:txBody>
      </p:sp>
    </p:spTree>
    <p:extLst>
      <p:ext uri="{BB962C8B-B14F-4D97-AF65-F5344CB8AC3E}">
        <p14:creationId xmlns:p14="http://schemas.microsoft.com/office/powerpoint/2010/main" val="403040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432196-25B6-4600-95ED-AE2726B64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Question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598BC2-C375-4076-B600-09F0F9F8BA35}"/>
              </a:ext>
            </a:extLst>
          </p:cNvPr>
          <p:cNvSpPr txBox="1"/>
          <p:nvPr/>
        </p:nvSpPr>
        <p:spPr>
          <a:xfrm>
            <a:off x="3123609" y="3211338"/>
            <a:ext cx="5628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A.  Taking a user-centric approach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682AF-C19B-4771-8617-6D0F8F828EAB}"/>
              </a:ext>
            </a:extLst>
          </p:cNvPr>
          <p:cNvSpPr txBox="1"/>
          <p:nvPr/>
        </p:nvSpPr>
        <p:spPr>
          <a:xfrm>
            <a:off x="3123609" y="3873771"/>
            <a:ext cx="549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B.  Embed privacy into design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05B8A9-FBE9-475E-8802-1A14F444D7F6}"/>
              </a:ext>
            </a:extLst>
          </p:cNvPr>
          <p:cNvSpPr txBox="1"/>
          <p:nvPr/>
        </p:nvSpPr>
        <p:spPr>
          <a:xfrm>
            <a:off x="3123608" y="4536204"/>
            <a:ext cx="562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C.  Develop optional privacy settings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AA225E-016F-45CF-990E-74EB4E9AC87A}"/>
              </a:ext>
            </a:extLst>
          </p:cNvPr>
          <p:cNvSpPr txBox="1"/>
          <p:nvPr/>
        </p:nvSpPr>
        <p:spPr>
          <a:xfrm>
            <a:off x="3123610" y="5208675"/>
            <a:ext cx="5498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D.  Be transparent with users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AF2B6-D5EF-4221-9C94-FFA7642260CA}"/>
              </a:ext>
            </a:extLst>
          </p:cNvPr>
          <p:cNvSpPr txBox="1"/>
          <p:nvPr/>
        </p:nvSpPr>
        <p:spPr>
          <a:xfrm>
            <a:off x="2592388" y="2261668"/>
            <a:ext cx="7729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of these was not in the Privacy by Design graphic?</a:t>
            </a:r>
          </a:p>
        </p:txBody>
      </p:sp>
      <p:pic>
        <p:nvPicPr>
          <p:cNvPr id="14" name="Picture 2" descr="Image result for checkmark clipart">
            <a:extLst>
              <a:ext uri="{FF2B5EF4-FFF2-40B4-BE49-F238E27FC236}">
                <a16:creationId xmlns:a16="http://schemas.microsoft.com/office/drawing/2014/main" id="{6678079C-8891-4EDD-9331-0975C8777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685" y="4481556"/>
            <a:ext cx="616143" cy="57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privacy by design">
            <a:extLst>
              <a:ext uri="{FF2B5EF4-FFF2-40B4-BE49-F238E27FC236}">
                <a16:creationId xmlns:a16="http://schemas.microsoft.com/office/drawing/2014/main" id="{484AD87B-4C3D-494F-ACEF-71D04A108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349" y="0"/>
            <a:ext cx="7091302" cy="391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3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8" presetClass="exit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0" dur="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8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8" presetClass="exit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4" dur="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8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6" presetClass="emph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5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6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7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8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/>
      <p:bldP spid="9" grpId="0"/>
      <p:bldP spid="10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432196-25B6-4600-95ED-AE2726B64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Question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598BC2-C375-4076-B600-09F0F9F8BA35}"/>
              </a:ext>
            </a:extLst>
          </p:cNvPr>
          <p:cNvSpPr txBox="1"/>
          <p:nvPr/>
        </p:nvSpPr>
        <p:spPr>
          <a:xfrm>
            <a:off x="3123609" y="3211338"/>
            <a:ext cx="5628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A.  6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682AF-C19B-4771-8617-6D0F8F828EAB}"/>
              </a:ext>
            </a:extLst>
          </p:cNvPr>
          <p:cNvSpPr txBox="1"/>
          <p:nvPr/>
        </p:nvSpPr>
        <p:spPr>
          <a:xfrm>
            <a:off x="3123609" y="3873771"/>
            <a:ext cx="549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B.  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05B8A9-FBE9-475E-8802-1A14F444D7F6}"/>
              </a:ext>
            </a:extLst>
          </p:cNvPr>
          <p:cNvSpPr txBox="1"/>
          <p:nvPr/>
        </p:nvSpPr>
        <p:spPr>
          <a:xfrm>
            <a:off x="3123608" y="4536204"/>
            <a:ext cx="562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C.  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AA225E-016F-45CF-990E-74EB4E9AC87A}"/>
              </a:ext>
            </a:extLst>
          </p:cNvPr>
          <p:cNvSpPr txBox="1"/>
          <p:nvPr/>
        </p:nvSpPr>
        <p:spPr>
          <a:xfrm>
            <a:off x="3123610" y="5208675"/>
            <a:ext cx="5498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D.  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AF2B6-D5EF-4221-9C94-FFA7642260CA}"/>
              </a:ext>
            </a:extLst>
          </p:cNvPr>
          <p:cNvSpPr txBox="1"/>
          <p:nvPr/>
        </p:nvSpPr>
        <p:spPr>
          <a:xfrm>
            <a:off x="2592388" y="2261668"/>
            <a:ext cx="7729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many Fair Information Principles are there?</a:t>
            </a:r>
          </a:p>
        </p:txBody>
      </p:sp>
    </p:spTree>
    <p:extLst>
      <p:ext uri="{BB962C8B-B14F-4D97-AF65-F5344CB8AC3E}">
        <p14:creationId xmlns:p14="http://schemas.microsoft.com/office/powerpoint/2010/main" val="378605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432196-25B6-4600-95ED-AE2726B64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Question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598BC2-C375-4076-B600-09F0F9F8BA35}"/>
              </a:ext>
            </a:extLst>
          </p:cNvPr>
          <p:cNvSpPr txBox="1"/>
          <p:nvPr/>
        </p:nvSpPr>
        <p:spPr>
          <a:xfrm>
            <a:off x="3123609" y="3211338"/>
            <a:ext cx="5628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A.  6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682AF-C19B-4771-8617-6D0F8F828EAB}"/>
              </a:ext>
            </a:extLst>
          </p:cNvPr>
          <p:cNvSpPr txBox="1"/>
          <p:nvPr/>
        </p:nvSpPr>
        <p:spPr>
          <a:xfrm>
            <a:off x="3123609" y="3873771"/>
            <a:ext cx="549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B.  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05B8A9-FBE9-475E-8802-1A14F444D7F6}"/>
              </a:ext>
            </a:extLst>
          </p:cNvPr>
          <p:cNvSpPr txBox="1"/>
          <p:nvPr/>
        </p:nvSpPr>
        <p:spPr>
          <a:xfrm>
            <a:off x="3123608" y="4536204"/>
            <a:ext cx="562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C.  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AA225E-016F-45CF-990E-74EB4E9AC87A}"/>
              </a:ext>
            </a:extLst>
          </p:cNvPr>
          <p:cNvSpPr txBox="1"/>
          <p:nvPr/>
        </p:nvSpPr>
        <p:spPr>
          <a:xfrm>
            <a:off x="3123610" y="5208675"/>
            <a:ext cx="5498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D.  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AF2B6-D5EF-4221-9C94-FFA7642260CA}"/>
              </a:ext>
            </a:extLst>
          </p:cNvPr>
          <p:cNvSpPr txBox="1"/>
          <p:nvPr/>
        </p:nvSpPr>
        <p:spPr>
          <a:xfrm>
            <a:off x="2592388" y="2261668"/>
            <a:ext cx="7729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many Fair Information Principles are there?</a:t>
            </a:r>
          </a:p>
        </p:txBody>
      </p:sp>
      <p:pic>
        <p:nvPicPr>
          <p:cNvPr id="12" name="Picture 2" descr="Image result for checkmark clipart">
            <a:extLst>
              <a:ext uri="{FF2B5EF4-FFF2-40B4-BE49-F238E27FC236}">
                <a16:creationId xmlns:a16="http://schemas.microsoft.com/office/drawing/2014/main" id="{BD36F446-4C72-425F-A184-367AEB447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800" y="4426910"/>
            <a:ext cx="616143" cy="57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" descr="Machine generated alternative text:&#10;Fair Information Principles (FIPS) &#10;1 - Accountability &#10;2 - Identifying Purposes &#10;3 - Consent &#10;4 - Limiting Collection &#10;5 - Limiting use, Disclosure, and Retention &#10;6 - Accuracy &#10;7 - Safeguards &#10;8 - Openness &#10;9 - Individual Access &#10;10 - Challenging Compliance ">
            <a:extLst>
              <a:ext uri="{FF2B5EF4-FFF2-40B4-BE49-F238E27FC236}">
                <a16:creationId xmlns:a16="http://schemas.microsoft.com/office/drawing/2014/main" id="{584A9B85-6396-4732-9B03-349DC4BA3E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644" y="0"/>
            <a:ext cx="7732712" cy="435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38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8" presetClass="exit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0" dur="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8" presetClass="exit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4" dur="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6" presetClass="emph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1ED3-7ED7-4954-AB85-73777022E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Concluding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66408-5479-4592-B053-B30A66602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17703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3AF1-C779-4840-9662-51A24D12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D0F5D-8B52-4E92-B9D2-D9029A70A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19250"/>
            <a:ext cx="8915400" cy="432435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Ethisphere Top Ethical Companies</a:t>
            </a:r>
          </a:p>
          <a:p>
            <a:r>
              <a:rPr lang="en-US" sz="2800" dirty="0"/>
              <a:t>Intel Code of Conduct</a:t>
            </a:r>
          </a:p>
          <a:p>
            <a:pPr lvl="1"/>
            <a:r>
              <a:rPr lang="en-US" sz="2400" dirty="0"/>
              <a:t>Ethical Behaviors</a:t>
            </a:r>
          </a:p>
          <a:p>
            <a:r>
              <a:rPr lang="en-US" sz="2800" dirty="0"/>
              <a:t>Intel Guide to Privacy and Protection of Data</a:t>
            </a:r>
          </a:p>
          <a:p>
            <a:pPr lvl="1"/>
            <a:r>
              <a:rPr lang="en-US" sz="2400" dirty="0"/>
              <a:t>Privacy and Security Implementations</a:t>
            </a:r>
          </a:p>
          <a:p>
            <a:r>
              <a:rPr lang="en-US" sz="2800" dirty="0"/>
              <a:t>Intel Corporate Privacy Rules</a:t>
            </a:r>
          </a:p>
          <a:p>
            <a:pPr lvl="1"/>
            <a:r>
              <a:rPr lang="en-US" sz="2400" dirty="0"/>
              <a:t>Collection and Usage of Personal Information</a:t>
            </a:r>
          </a:p>
          <a:p>
            <a:r>
              <a:rPr lang="en-US" sz="2600" dirty="0"/>
              <a:t>Quick Review of Meltdown and </a:t>
            </a:r>
            <a:r>
              <a:rPr lang="en-US" sz="2600" dirty="0" err="1"/>
              <a:t>Spectre</a:t>
            </a:r>
            <a:endParaRPr lang="en-US" sz="2600" dirty="0"/>
          </a:p>
          <a:p>
            <a:r>
              <a:rPr lang="en-US" sz="2600" dirty="0"/>
              <a:t>Quiz</a:t>
            </a:r>
          </a:p>
          <a:p>
            <a:r>
              <a:rPr lang="en-US" sz="2800" dirty="0"/>
              <a:t>Conclusion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5276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EB76-8984-4172-A559-D750F3FA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D2B9A-F2F7-4F57-8C79-AA6316E78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5333" y="2133600"/>
            <a:ext cx="9049279" cy="4100290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F5. (2016, July 29). F5 BIG-IP Platform Security. Retrieved from </a:t>
            </a:r>
            <a:r>
              <a:rPr lang="en-CA" dirty="0">
                <a:hlinkClick r:id="rId2"/>
              </a:rPr>
              <a:t>https://www.f5.com/services/resources/white-papers/f5-big-ip-platform-security</a:t>
            </a:r>
            <a:endParaRPr lang="en-CA" dirty="0"/>
          </a:p>
          <a:p>
            <a:r>
              <a:rPr lang="en-US" dirty="0"/>
              <a:t>Intel. (2012). Data Protection and Security Policy. Retrieved from</a:t>
            </a:r>
            <a:r>
              <a:rPr lang="en-CA" dirty="0">
                <a:hlinkClick r:id="rId2"/>
              </a:rPr>
              <a:t>https://www.f5.com/services/resources/white-papers/f5-big-ip-platform-security</a:t>
            </a:r>
            <a:endParaRPr lang="en-US" dirty="0"/>
          </a:p>
          <a:p>
            <a:r>
              <a:rPr lang="en-US" dirty="0"/>
              <a:t>Intel. (2012). Data Protection and Security Policy. Retrieved from </a:t>
            </a:r>
            <a:r>
              <a:rPr lang="en-US" u="sng" dirty="0">
                <a:hlinkClick r:id="rId3"/>
              </a:rPr>
              <a:t>https://blogs.intel.com/policy/files/2012/01/Intel_Priv_Sec_Guide.pdf</a:t>
            </a:r>
            <a:r>
              <a:rPr lang="en-US" dirty="0"/>
              <a:t> </a:t>
            </a:r>
            <a:endParaRPr lang="en-US" u="sng" dirty="0"/>
          </a:p>
          <a:p>
            <a:r>
              <a:rPr lang="en-US" dirty="0"/>
              <a:t>Intel. (2018, January). Intel Code of Conduct. Retrieved from </a:t>
            </a:r>
            <a:r>
              <a:rPr lang="en-US" u="sng" dirty="0">
                <a:hlinkClick r:id="rId4"/>
              </a:rPr>
              <a:t>https://www.intel.com/content/dam/www/public/us/en/documents/corporate-information/2018-intel-code-of-conduct.pdf</a:t>
            </a:r>
            <a:endParaRPr lang="en-CA" dirty="0"/>
          </a:p>
          <a:p>
            <a:r>
              <a:rPr lang="en-US" dirty="0" err="1"/>
              <a:t>Kauflin</a:t>
            </a:r>
            <a:r>
              <a:rPr lang="en-US" dirty="0"/>
              <a:t>, J. (2017, March 14). The World's Most Ethical Companies 2017. Retrieved from </a:t>
            </a:r>
            <a:r>
              <a:rPr lang="en-US" u="sng" dirty="0">
                <a:hlinkClick r:id="rId5"/>
              </a:rPr>
              <a:t>https://www.forbes.com/sites/jeffkauflin/2017/03/14/the-worlds-most-ethical-companies-2017/#3f09408d7bc3</a:t>
            </a:r>
            <a:endParaRPr lang="en-US" u="sng" dirty="0"/>
          </a:p>
          <a:p>
            <a:r>
              <a:rPr lang="en-CA" dirty="0" err="1"/>
              <a:t>Termsfeed</a:t>
            </a:r>
            <a:r>
              <a:rPr lang="en-CA" dirty="0"/>
              <a:t>. (2018, January 09). Privacy by Design. Retrieved from https://termsfeed.com/blog/privacy-design/</a:t>
            </a:r>
          </a:p>
          <a:p>
            <a:endParaRPr lang="en-CA" dirty="0"/>
          </a:p>
          <a:p>
            <a:pPr marL="2965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838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6884825E-EC03-4722-8283-74EC8EECC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C04A4164-FDD3-4AE9-8129-4E1B921E2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242BA971-550B-4D73-A876-FA172A0C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F52F4EE2-AD57-433A-87C2-B1418FE22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418466F3-BDB0-4394-BA4A-CF39BF690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9B5012CA-30F7-4EAF-9345-0EC48D013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F1CEB021-8D0F-48F1-947A-7F206BE2D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03D5F265-52CB-44C4-AC6C-690E2BAFF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AC865DC3-14CF-426B-B727-540299B5F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8D0689D-31AE-4EAE-8B89-90DCD47F1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17172BB3-0B74-4B5A-B1FC-09313DAC3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24BF584C-D8EA-4C47-98AB-CDD5EB007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124EB1F1-5E4E-4599-A171-9D77920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209368F-1AD1-453A-8026-F04870973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88" name="Freeform 27">
              <a:extLst>
                <a:ext uri="{FF2B5EF4-FFF2-40B4-BE49-F238E27FC236}">
                  <a16:creationId xmlns:a16="http://schemas.microsoft.com/office/drawing/2014/main" id="{0E69BFA4-17AB-4ABA-8D3C-631A60BE0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28">
              <a:extLst>
                <a:ext uri="{FF2B5EF4-FFF2-40B4-BE49-F238E27FC236}">
                  <a16:creationId xmlns:a16="http://schemas.microsoft.com/office/drawing/2014/main" id="{4292D11E-0C01-4D2E-B100-948220935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29">
              <a:extLst>
                <a:ext uri="{FF2B5EF4-FFF2-40B4-BE49-F238E27FC236}">
                  <a16:creationId xmlns:a16="http://schemas.microsoft.com/office/drawing/2014/main" id="{A3A4E547-348A-4729-AC00-1E84D8AD9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0">
              <a:extLst>
                <a:ext uri="{FF2B5EF4-FFF2-40B4-BE49-F238E27FC236}">
                  <a16:creationId xmlns:a16="http://schemas.microsoft.com/office/drawing/2014/main" id="{AE8EC33A-BF4E-4E28-A2F7-033DBBC9D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1">
              <a:extLst>
                <a:ext uri="{FF2B5EF4-FFF2-40B4-BE49-F238E27FC236}">
                  <a16:creationId xmlns:a16="http://schemas.microsoft.com/office/drawing/2014/main" id="{38008CFA-8ADB-4AAB-8B54-AB4FE356C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F204F925-C7EB-4729-AB29-7487C8ED8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3">
              <a:extLst>
                <a:ext uri="{FF2B5EF4-FFF2-40B4-BE49-F238E27FC236}">
                  <a16:creationId xmlns:a16="http://schemas.microsoft.com/office/drawing/2014/main" id="{1B850771-3B79-4C27-9CC3-3CBFA90C0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4">
              <a:extLst>
                <a:ext uri="{FF2B5EF4-FFF2-40B4-BE49-F238E27FC236}">
                  <a16:creationId xmlns:a16="http://schemas.microsoft.com/office/drawing/2014/main" id="{565B2F18-C5EF-495D-AF6F-226B7CA9D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5">
              <a:extLst>
                <a:ext uri="{FF2B5EF4-FFF2-40B4-BE49-F238E27FC236}">
                  <a16:creationId xmlns:a16="http://schemas.microsoft.com/office/drawing/2014/main" id="{BCA4A062-5E82-4F21-BEBB-7E3C4405C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6">
              <a:extLst>
                <a:ext uri="{FF2B5EF4-FFF2-40B4-BE49-F238E27FC236}">
                  <a16:creationId xmlns:a16="http://schemas.microsoft.com/office/drawing/2014/main" id="{85F9DBD7-D46E-42F2-96B1-B9EE44691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8" name="Freeform 37">
              <a:extLst>
                <a:ext uri="{FF2B5EF4-FFF2-40B4-BE49-F238E27FC236}">
                  <a16:creationId xmlns:a16="http://schemas.microsoft.com/office/drawing/2014/main" id="{098B143F-4C52-4FCA-AC4A-E9BEA91C7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9" name="Freeform 38">
              <a:extLst>
                <a:ext uri="{FF2B5EF4-FFF2-40B4-BE49-F238E27FC236}">
                  <a16:creationId xmlns:a16="http://schemas.microsoft.com/office/drawing/2014/main" id="{A3617AF3-1F02-4D51-9908-2C09CAAB0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6CA6318-3044-4469-954D-B2AD9DE3B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Freeform 6">
            <a:extLst>
              <a:ext uri="{FF2B5EF4-FFF2-40B4-BE49-F238E27FC236}">
                <a16:creationId xmlns:a16="http://schemas.microsoft.com/office/drawing/2014/main" id="{56320D52-458E-414C-8DAD-A51E40CC4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CF29361C-27D4-4841-B701-96E973806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37B8B03-17B4-49AE-9282-2996D6C6B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8BC386B5-5613-4B20-BFD3-C1A27930F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E53FBBEE-597A-4AF4-A02F-4B148A6E7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4BA132AE-A95E-4DC8-B2B8-78FD17B75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542ED2E2-EAF3-4234-BFF4-478FEE14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2" name="Freeform 15">
              <a:extLst>
                <a:ext uri="{FF2B5EF4-FFF2-40B4-BE49-F238E27FC236}">
                  <a16:creationId xmlns:a16="http://schemas.microsoft.com/office/drawing/2014/main" id="{FF1C07F9-4FE4-435B-AE6B-D1B3E2EC3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3" name="Freeform 16">
              <a:extLst>
                <a:ext uri="{FF2B5EF4-FFF2-40B4-BE49-F238E27FC236}">
                  <a16:creationId xmlns:a16="http://schemas.microsoft.com/office/drawing/2014/main" id="{8D226062-9226-4002-9B31-A68528173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4" name="Freeform 17">
              <a:extLst>
                <a:ext uri="{FF2B5EF4-FFF2-40B4-BE49-F238E27FC236}">
                  <a16:creationId xmlns:a16="http://schemas.microsoft.com/office/drawing/2014/main" id="{5E878BD4-C89A-4A21-86EF-ACCE87736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5" name="Freeform 18">
              <a:extLst>
                <a:ext uri="{FF2B5EF4-FFF2-40B4-BE49-F238E27FC236}">
                  <a16:creationId xmlns:a16="http://schemas.microsoft.com/office/drawing/2014/main" id="{CAB4988A-8A6D-4845-9AA4-597221913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6" name="Freeform 19">
              <a:extLst>
                <a:ext uri="{FF2B5EF4-FFF2-40B4-BE49-F238E27FC236}">
                  <a16:creationId xmlns:a16="http://schemas.microsoft.com/office/drawing/2014/main" id="{A78582F2-B564-4FDB-8578-7E9FD111A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7" name="Freeform 20">
              <a:extLst>
                <a:ext uri="{FF2B5EF4-FFF2-40B4-BE49-F238E27FC236}">
                  <a16:creationId xmlns:a16="http://schemas.microsoft.com/office/drawing/2014/main" id="{F3E5CAC4-C3CD-4DFD-88D0-45E474EE8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8" name="Freeform 21">
              <a:extLst>
                <a:ext uri="{FF2B5EF4-FFF2-40B4-BE49-F238E27FC236}">
                  <a16:creationId xmlns:a16="http://schemas.microsoft.com/office/drawing/2014/main" id="{25E75BC7-410E-49DC-8E7C-8D93FA4B3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9" name="Freeform 22">
              <a:extLst>
                <a:ext uri="{FF2B5EF4-FFF2-40B4-BE49-F238E27FC236}">
                  <a16:creationId xmlns:a16="http://schemas.microsoft.com/office/drawing/2014/main" id="{720270D9-3047-48DE-A9A3-0997B52C5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4A3AF1-C779-4840-9662-51A24D12C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Ethisphere’s World’s Most Ethical Companies 2017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B08D610-3B73-4A47-B697-39F8C86A0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2" name="Freeform 27">
              <a:extLst>
                <a:ext uri="{FF2B5EF4-FFF2-40B4-BE49-F238E27FC236}">
                  <a16:creationId xmlns:a16="http://schemas.microsoft.com/office/drawing/2014/main" id="{9A24AE2F-F189-4A72-AC05-B5F974F6E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3" name="Freeform 28">
              <a:extLst>
                <a:ext uri="{FF2B5EF4-FFF2-40B4-BE49-F238E27FC236}">
                  <a16:creationId xmlns:a16="http://schemas.microsoft.com/office/drawing/2014/main" id="{C21452C2-4AF0-45AA-980C-AA914A2BA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4" name="Freeform 29">
              <a:extLst>
                <a:ext uri="{FF2B5EF4-FFF2-40B4-BE49-F238E27FC236}">
                  <a16:creationId xmlns:a16="http://schemas.microsoft.com/office/drawing/2014/main" id="{76D631B9-664E-4D7D-95E1-C774C5D0E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5" name="Freeform 30">
              <a:extLst>
                <a:ext uri="{FF2B5EF4-FFF2-40B4-BE49-F238E27FC236}">
                  <a16:creationId xmlns:a16="http://schemas.microsoft.com/office/drawing/2014/main" id="{18CEC4DF-4A24-4614-9D20-90E1FA98D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6" name="Freeform 31">
              <a:extLst>
                <a:ext uri="{FF2B5EF4-FFF2-40B4-BE49-F238E27FC236}">
                  <a16:creationId xmlns:a16="http://schemas.microsoft.com/office/drawing/2014/main" id="{6075F3EC-CDA8-40D9-8443-29AEF4260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7" name="Freeform 32">
              <a:extLst>
                <a:ext uri="{FF2B5EF4-FFF2-40B4-BE49-F238E27FC236}">
                  <a16:creationId xmlns:a16="http://schemas.microsoft.com/office/drawing/2014/main" id="{FC5A0CEA-835D-46EC-92E0-459B53547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8" name="Freeform 33">
              <a:extLst>
                <a:ext uri="{FF2B5EF4-FFF2-40B4-BE49-F238E27FC236}">
                  <a16:creationId xmlns:a16="http://schemas.microsoft.com/office/drawing/2014/main" id="{DA5CB7D4-F7B2-4031-A4D7-D9E11A1D2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9" name="Freeform 34">
              <a:extLst>
                <a:ext uri="{FF2B5EF4-FFF2-40B4-BE49-F238E27FC236}">
                  <a16:creationId xmlns:a16="http://schemas.microsoft.com/office/drawing/2014/main" id="{20848067-1751-4314-B27B-0A5C9BD05B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0" name="Freeform 35">
              <a:extLst>
                <a:ext uri="{FF2B5EF4-FFF2-40B4-BE49-F238E27FC236}">
                  <a16:creationId xmlns:a16="http://schemas.microsoft.com/office/drawing/2014/main" id="{867A37F6-B2E4-481A-A49E-8FD243A22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1" name="Freeform 36">
              <a:extLst>
                <a:ext uri="{FF2B5EF4-FFF2-40B4-BE49-F238E27FC236}">
                  <a16:creationId xmlns:a16="http://schemas.microsoft.com/office/drawing/2014/main" id="{7096EB34-1849-44CD-8CF4-63AC2E11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id="{1DB3B72F-4C0A-435A-B059-0C28F76A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3" name="Freeform 38">
              <a:extLst>
                <a:ext uri="{FF2B5EF4-FFF2-40B4-BE49-F238E27FC236}">
                  <a16:creationId xmlns:a16="http://schemas.microsoft.com/office/drawing/2014/main" id="{E59865CA-0DD9-4BCD-8958-CDA737DBA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F346651-E078-4A63-A5E9-314C5B83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122" name="Picture 2" descr="Image result for ethisphere most ethical companies">
            <a:extLst>
              <a:ext uri="{FF2B5EF4-FFF2-40B4-BE49-F238E27FC236}">
                <a16:creationId xmlns:a16="http://schemas.microsoft.com/office/drawing/2014/main" id="{03F8375F-6AA9-467F-B167-823A59B00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589" y="641273"/>
            <a:ext cx="3602736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intel logo">
            <a:extLst>
              <a:ext uri="{FF2B5EF4-FFF2-40B4-BE49-F238E27FC236}">
                <a16:creationId xmlns:a16="http://schemas.microsoft.com/office/drawing/2014/main" id="{7DA3D5BD-221F-4C8C-BE38-893332417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428" y="984117"/>
            <a:ext cx="4399491" cy="291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Freeform 33">
            <a:extLst>
              <a:ext uri="{FF2B5EF4-FFF2-40B4-BE49-F238E27FC236}">
                <a16:creationId xmlns:a16="http://schemas.microsoft.com/office/drawing/2014/main" id="{38BEB40E-E1BD-4C24-A57B-9C08FAF2F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6310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27737A0-D7E0-4415-8E90-FD4F69E76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506CE375-B39D-4C51-A858-F4A383311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64EA8B46-395C-41F6-BE09-548B10809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BC7EDC6D-8B00-48D9-B8FD-9B5285FB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DE4BD3C3-5C1B-4305-BFA1-9054820B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4635ED79-E821-4CFD-9F97-D6137E5DC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92FD5F9A-0D1B-4304-AC95-EA6A4E70E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E9BB96F9-6F99-413C-909E-6FCF017C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1CCAEE3F-DFD6-4F56-91DF-94C71526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A9965128-6557-433B-B75B-BDF307311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6ACA7D22-11B5-4768-B195-51BF6E7C1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10AD997-8BE7-4F95-8B7C-4E59DA1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DE270B5A-1647-4C9C-BA5F-6BC559F86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D8AB18-1DD7-4D60-B9FA-190B47BB2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AE3C8994-22F6-4B7D-B50B-80ECD1E2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DDCDE2FF-5BFC-4807-AB1E-D6928F8F4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63EF93F1-6EAF-4409-A623-76533740E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ED3B5256-3F5C-4FDE-8A9A-5A124E92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ED5D4282-BFB9-4BFC-A20D-18E1C4EEA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3E6394EB-0752-433A-BA70-AF42B45F1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DF27BE5F-DA8D-4260-9D0D-69E9CE146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9A6E5CBE-AE54-40B7-9A00-E3975FEAC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6C307890-5461-4D51-ADA6-A3DA6D35B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3F9B7E4B-6412-4B97-AD48-30B1F61F3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D345D359-869B-4305-B7D7-0B5C4FDEC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2F688B27-AEB8-45BD-9597-78A97EE0D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EB21FA6-8B6A-4699-8408-91E699800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BA1AABB7-0FD0-4445-8B8B-7A0C680C5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D371DD5-1248-484F-AD54-775B88B37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DBBA65E-444E-4392-86BD-24972726C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87364" y="228600"/>
            <a:ext cx="2851523" cy="6638625"/>
            <a:chOff x="2487613" y="285750"/>
            <a:chExt cx="2428875" cy="5654676"/>
          </a:xfrm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0347FEC9-97DC-488B-A06F-4CC496501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753CE3E8-4313-4DAD-A6A2-AF9EA66A0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34AADB34-568F-47BB-B5FF-A454B38B7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E315E5A3-676A-47BC-B3AC-929663687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8F9CE9B2-398B-4193-BBA4-DAAF3978C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1BCA996D-E05D-4419-BB14-5AB57DEDB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8BCCD188-3E6B-480B-A4B6-6714F006F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82DE7471-5815-4CDB-AF60-02A6962DF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156889FF-820D-4514-9010-C24DAA10C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67A6CC1F-EE76-4270-AA19-D6E706A54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B337E230-6826-442D-A894-F14C3C008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B3BBEF39-9B9E-4F60-B20D-F946645CF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B9121D2-9F80-4F15-B0CD-D35E04A5F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4579" y="-786"/>
            <a:ext cx="2356675" cy="6854040"/>
            <a:chOff x="6627813" y="194833"/>
            <a:chExt cx="1952625" cy="5678918"/>
          </a:xfrm>
        </p:grpSpPr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0933F220-6B63-4FF3-9C79-8F2078D7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98B5B790-4A1F-4A9E-83B7-29EE88F81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29">
              <a:extLst>
                <a:ext uri="{FF2B5EF4-FFF2-40B4-BE49-F238E27FC236}">
                  <a16:creationId xmlns:a16="http://schemas.microsoft.com/office/drawing/2014/main" id="{57A0F0BA-BD32-43BE-B431-AE784C8F9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0">
              <a:extLst>
                <a:ext uri="{FF2B5EF4-FFF2-40B4-BE49-F238E27FC236}">
                  <a16:creationId xmlns:a16="http://schemas.microsoft.com/office/drawing/2014/main" id="{4A8EE064-BDA3-40CE-9176-5CAFCD6C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31">
              <a:extLst>
                <a:ext uri="{FF2B5EF4-FFF2-40B4-BE49-F238E27FC236}">
                  <a16:creationId xmlns:a16="http://schemas.microsoft.com/office/drawing/2014/main" id="{D1FAF1F6-F75A-44D4-8E9B-EA83F97F3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5038D247-96B1-40DA-8634-E7DD4B87F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3">
              <a:extLst>
                <a:ext uri="{FF2B5EF4-FFF2-40B4-BE49-F238E27FC236}">
                  <a16:creationId xmlns:a16="http://schemas.microsoft.com/office/drawing/2014/main" id="{E42019B4-29CD-40A3-B46A-539E1E3B8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4">
              <a:extLst>
                <a:ext uri="{FF2B5EF4-FFF2-40B4-BE49-F238E27FC236}">
                  <a16:creationId xmlns:a16="http://schemas.microsoft.com/office/drawing/2014/main" id="{80DDBB9D-1E41-425D-AC56-254DC02D6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5">
              <a:extLst>
                <a:ext uri="{FF2B5EF4-FFF2-40B4-BE49-F238E27FC236}">
                  <a16:creationId xmlns:a16="http://schemas.microsoft.com/office/drawing/2014/main" id="{485E9B03-F21A-427E-9F5E-AFE41B355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6">
              <a:extLst>
                <a:ext uri="{FF2B5EF4-FFF2-40B4-BE49-F238E27FC236}">
                  <a16:creationId xmlns:a16="http://schemas.microsoft.com/office/drawing/2014/main" id="{7D1B7768-600F-4D18-958A-F16B48B80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300E9383-D185-4A5A-97A6-072CD8426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FE8A2608-4179-40C9-B4F3-DDA1C6EA8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4A3AF1-C779-4840-9662-51A24D12C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602" y="935646"/>
            <a:ext cx="3181597" cy="38417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Intel Code of Conduct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0103E92-048D-4E5B-9638-6479E0227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355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Freeform 33">
            <a:extLst>
              <a:ext uri="{FF2B5EF4-FFF2-40B4-BE49-F238E27FC236}">
                <a16:creationId xmlns:a16="http://schemas.microsoft.com/office/drawing/2014/main" id="{B0F800ED-C7E7-4672-8343-2639F79B6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87355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82F84-67D0-4D24-89BA-04783EB5A6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31" r="2" b="3545"/>
          <a:stretch/>
        </p:blipFill>
        <p:spPr>
          <a:xfrm>
            <a:off x="20" y="10"/>
            <a:ext cx="610038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6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3AF1-C779-4840-9662-51A24D12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Ethical Behaviors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D0F5D-8B52-4E92-B9D2-D9029A70A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9540"/>
            <a:ext cx="8915400" cy="4324350"/>
          </a:xfrm>
        </p:spPr>
        <p:txBody>
          <a:bodyPr>
            <a:normAutofit/>
          </a:bodyPr>
          <a:lstStyle/>
          <a:p>
            <a:r>
              <a:rPr lang="en-US" sz="3200" dirty="0"/>
              <a:t>Complying with laws of all countries Intel does business in</a:t>
            </a:r>
          </a:p>
          <a:p>
            <a:r>
              <a:rPr lang="en-US" sz="3200" dirty="0"/>
              <a:t>Complying with antitrust laws</a:t>
            </a:r>
          </a:p>
          <a:p>
            <a:r>
              <a:rPr lang="en-US" sz="3200" dirty="0"/>
              <a:t>Complying with anti-corruption laws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90709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3AF1-C779-4840-9662-51A24D12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Ethical Behaviors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D0F5D-8B52-4E92-B9D2-D9029A70A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9540"/>
            <a:ext cx="8915400" cy="4324350"/>
          </a:xfrm>
        </p:spPr>
        <p:txBody>
          <a:bodyPr>
            <a:normAutofit/>
          </a:bodyPr>
          <a:lstStyle/>
          <a:p>
            <a:r>
              <a:rPr lang="en-US" sz="3200" dirty="0"/>
              <a:t>Open and honest communication</a:t>
            </a:r>
          </a:p>
          <a:p>
            <a:r>
              <a:rPr lang="en-US" sz="3200" dirty="0"/>
              <a:t>Equal employment opportunities</a:t>
            </a:r>
            <a:r>
              <a:rPr lang="en-CA" sz="3200" dirty="0"/>
              <a:t> and diversity</a:t>
            </a:r>
          </a:p>
          <a:p>
            <a:r>
              <a:rPr lang="en-US" sz="3200" dirty="0"/>
              <a:t>S</a:t>
            </a:r>
            <a:r>
              <a:rPr lang="en-CA" sz="3200" dirty="0" err="1"/>
              <a:t>afety</a:t>
            </a:r>
            <a:endParaRPr lang="en-CA" sz="3200" dirty="0"/>
          </a:p>
          <a:p>
            <a:r>
              <a:rPr lang="en-US" sz="3200" dirty="0"/>
              <a:t>A</a:t>
            </a:r>
            <a:r>
              <a:rPr lang="en-CA" sz="3200" dirty="0" err="1"/>
              <a:t>nti</a:t>
            </a:r>
            <a:r>
              <a:rPr lang="en-CA" sz="3200" dirty="0"/>
              <a:t>-human trafficking/forced labor</a:t>
            </a:r>
            <a:endParaRPr lang="en-US" sz="3200" dirty="0"/>
          </a:p>
          <a:p>
            <a:r>
              <a:rPr lang="en-US" sz="3200" dirty="0"/>
              <a:t>A</a:t>
            </a:r>
            <a:r>
              <a:rPr lang="en-CA" sz="3200" dirty="0" err="1"/>
              <a:t>nti</a:t>
            </a:r>
            <a:r>
              <a:rPr lang="en-CA" sz="3200" dirty="0"/>
              <a:t>-harassment</a:t>
            </a:r>
          </a:p>
          <a:p>
            <a:r>
              <a:rPr lang="en-US" sz="3200" dirty="0"/>
              <a:t>Anti-workplace violence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33586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305C72-8769-4E0F-B31D-F4B1C9DC9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583CFC-05A3-4743-9A2E-7C2095B8D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9A751892-92F2-4CB4-BCAB-6D0AAF8F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5934046E-4D7C-4AA6-8633-29944553F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421462AB-19D6-42DB-A850-F35B82C7B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208D8C07-9637-45D3-9E40-7C5C40077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883C90A1-D75A-4818-9F01-B4BF19D74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8808F87B-C4B8-4084-BD89-E41A1A44E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E7FC0B23-1372-4455-98CE-E0FC7FF99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D14B79DD-45AC-487C-B361-0312B3C85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DA09C7F-7AF3-4B6C-BC42-92780A682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FF7EBDD4-71BF-4FAF-B00B-444F9AE20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AF5E4290-F8B0-440E-A418-613A1552D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FF0BF04A-FCC8-42BF-AD17-10F0ACB44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06F0A57-55BB-457C-9C8C-3DEE71009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60DB408E-A426-4658-B39D-0BBF09463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BEFFABCA-CAA4-45E4-A7D4-DB3D2C864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99494AF8-97E4-4473-AA6E-B4AB1279E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D05C67DC-0E54-4C69-90BE-8374C7E97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B2B38B94-E895-4324-B699-EEF28E052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41E77CC3-723C-4C87-A1BA-D8E35B801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CC5757E8-4CBE-4EA3-98AF-96361C91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51E4772B-9FB7-4AC7-B352-C44489167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7F853444-696F-4B42-8C91-1F6EDD53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CD1A3085-30B0-496B-B9D3-55280769A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1B2519D7-F51F-4583-9B50-41B493C14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6E1141E0-4F4D-4B40-BDB5-B2DD0FAEB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4A3AF1-C779-4840-9662-51A24D12C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r>
              <a:rPr lang="en-US" sz="3300"/>
              <a:t>Intel’s Guide to Privacy and Protection of Data</a:t>
            </a:r>
            <a:endParaRPr lang="en-CA" sz="33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E0C91A-3F1D-43D7-9AB4-5D0A17D5C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3A6C27A1-A438-4EC6-93BF-EC26F29BB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28A18-B44D-49E1-96CD-10A8193260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69" t="388" r="5233" b="-388"/>
          <a:stretch/>
        </p:blipFill>
        <p:spPr>
          <a:xfrm>
            <a:off x="-1554" y="1731"/>
            <a:ext cx="465585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D0F5D-8B52-4E92-B9D2-D9029A70A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103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6884825E-EC03-4722-8283-74EC8EECC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C04A4164-FDD3-4AE9-8129-4E1B921E2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242BA971-550B-4D73-A876-FA172A0C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F52F4EE2-AD57-433A-87C2-B1418FE22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418466F3-BDB0-4394-BA4A-CF39BF690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9B5012CA-30F7-4EAF-9345-0EC48D013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F1CEB021-8D0F-48F1-947A-7F206BE2D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03D5F265-52CB-44C4-AC6C-690E2BAFF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AC865DC3-14CF-426B-B727-540299B5F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8D0689D-31AE-4EAE-8B89-90DCD47F1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17172BB3-0B74-4B5A-B1FC-09313DAC3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24BF584C-D8EA-4C47-98AB-CDD5EB007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124EB1F1-5E4E-4599-A171-9D77920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209368F-1AD1-453A-8026-F04870973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88" name="Freeform 27">
              <a:extLst>
                <a:ext uri="{FF2B5EF4-FFF2-40B4-BE49-F238E27FC236}">
                  <a16:creationId xmlns:a16="http://schemas.microsoft.com/office/drawing/2014/main" id="{0E69BFA4-17AB-4ABA-8D3C-631A60BE0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28">
              <a:extLst>
                <a:ext uri="{FF2B5EF4-FFF2-40B4-BE49-F238E27FC236}">
                  <a16:creationId xmlns:a16="http://schemas.microsoft.com/office/drawing/2014/main" id="{4292D11E-0C01-4D2E-B100-948220935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29">
              <a:extLst>
                <a:ext uri="{FF2B5EF4-FFF2-40B4-BE49-F238E27FC236}">
                  <a16:creationId xmlns:a16="http://schemas.microsoft.com/office/drawing/2014/main" id="{A3A4E547-348A-4729-AC00-1E84D8AD9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0">
              <a:extLst>
                <a:ext uri="{FF2B5EF4-FFF2-40B4-BE49-F238E27FC236}">
                  <a16:creationId xmlns:a16="http://schemas.microsoft.com/office/drawing/2014/main" id="{AE8EC33A-BF4E-4E28-A2F7-033DBBC9D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1">
              <a:extLst>
                <a:ext uri="{FF2B5EF4-FFF2-40B4-BE49-F238E27FC236}">
                  <a16:creationId xmlns:a16="http://schemas.microsoft.com/office/drawing/2014/main" id="{38008CFA-8ADB-4AAB-8B54-AB4FE356C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F204F925-C7EB-4729-AB29-7487C8ED8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3">
              <a:extLst>
                <a:ext uri="{FF2B5EF4-FFF2-40B4-BE49-F238E27FC236}">
                  <a16:creationId xmlns:a16="http://schemas.microsoft.com/office/drawing/2014/main" id="{1B850771-3B79-4C27-9CC3-3CBFA90C0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4">
              <a:extLst>
                <a:ext uri="{FF2B5EF4-FFF2-40B4-BE49-F238E27FC236}">
                  <a16:creationId xmlns:a16="http://schemas.microsoft.com/office/drawing/2014/main" id="{565B2F18-C5EF-495D-AF6F-226B7CA9D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5">
              <a:extLst>
                <a:ext uri="{FF2B5EF4-FFF2-40B4-BE49-F238E27FC236}">
                  <a16:creationId xmlns:a16="http://schemas.microsoft.com/office/drawing/2014/main" id="{BCA4A062-5E82-4F21-BEBB-7E3C4405C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6">
              <a:extLst>
                <a:ext uri="{FF2B5EF4-FFF2-40B4-BE49-F238E27FC236}">
                  <a16:creationId xmlns:a16="http://schemas.microsoft.com/office/drawing/2014/main" id="{85F9DBD7-D46E-42F2-96B1-B9EE44691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8" name="Freeform 37">
              <a:extLst>
                <a:ext uri="{FF2B5EF4-FFF2-40B4-BE49-F238E27FC236}">
                  <a16:creationId xmlns:a16="http://schemas.microsoft.com/office/drawing/2014/main" id="{098B143F-4C52-4FCA-AC4A-E9BEA91C7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9" name="Freeform 38">
              <a:extLst>
                <a:ext uri="{FF2B5EF4-FFF2-40B4-BE49-F238E27FC236}">
                  <a16:creationId xmlns:a16="http://schemas.microsoft.com/office/drawing/2014/main" id="{A3617AF3-1F02-4D51-9908-2C09CAAB0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6CA6318-3044-4469-954D-B2AD9DE3B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Freeform 6">
            <a:extLst>
              <a:ext uri="{FF2B5EF4-FFF2-40B4-BE49-F238E27FC236}">
                <a16:creationId xmlns:a16="http://schemas.microsoft.com/office/drawing/2014/main" id="{56320D52-458E-414C-8DAD-A51E40CC4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32489D8F-2A7B-490D-A898-8E1C53F43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217CE4D-3CDC-4A74-86E4-69E711A96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D48D584A-6905-4C30-A0D5-88E4D80DC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8C6AB37E-0BAF-45D9-971D-CD5D2221B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EAFF6719-EF6F-48E7-BBC9-8B246E8A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B2AA09E9-5AC3-47DF-B0D2-072C220F6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2" name="Freeform 15">
              <a:extLst>
                <a:ext uri="{FF2B5EF4-FFF2-40B4-BE49-F238E27FC236}">
                  <a16:creationId xmlns:a16="http://schemas.microsoft.com/office/drawing/2014/main" id="{66A16E69-D37D-41E9-AE17-5A03FC81B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3" name="Freeform 16">
              <a:extLst>
                <a:ext uri="{FF2B5EF4-FFF2-40B4-BE49-F238E27FC236}">
                  <a16:creationId xmlns:a16="http://schemas.microsoft.com/office/drawing/2014/main" id="{E096338E-02B4-4ADF-98D7-8C6B99D5A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4" name="Freeform 17">
              <a:extLst>
                <a:ext uri="{FF2B5EF4-FFF2-40B4-BE49-F238E27FC236}">
                  <a16:creationId xmlns:a16="http://schemas.microsoft.com/office/drawing/2014/main" id="{7B530BD5-4CF0-46A3-A206-764CD2FC1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5" name="Freeform 18">
              <a:extLst>
                <a:ext uri="{FF2B5EF4-FFF2-40B4-BE49-F238E27FC236}">
                  <a16:creationId xmlns:a16="http://schemas.microsoft.com/office/drawing/2014/main" id="{4AA648C8-D995-4038-9E51-853181CC8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6" name="Freeform 19">
              <a:extLst>
                <a:ext uri="{FF2B5EF4-FFF2-40B4-BE49-F238E27FC236}">
                  <a16:creationId xmlns:a16="http://schemas.microsoft.com/office/drawing/2014/main" id="{D1089334-BECE-4E63-8D30-2698AF198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7" name="Freeform 20">
              <a:extLst>
                <a:ext uri="{FF2B5EF4-FFF2-40B4-BE49-F238E27FC236}">
                  <a16:creationId xmlns:a16="http://schemas.microsoft.com/office/drawing/2014/main" id="{DF903852-9ADE-40D8-88A6-4307EE163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8" name="Freeform 21">
              <a:extLst>
                <a:ext uri="{FF2B5EF4-FFF2-40B4-BE49-F238E27FC236}">
                  <a16:creationId xmlns:a16="http://schemas.microsoft.com/office/drawing/2014/main" id="{BD6BD7FE-0DE8-4144-9201-77063AB4E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9" name="Freeform 22">
              <a:extLst>
                <a:ext uri="{FF2B5EF4-FFF2-40B4-BE49-F238E27FC236}">
                  <a16:creationId xmlns:a16="http://schemas.microsoft.com/office/drawing/2014/main" id="{095409F9-0799-4ED7-8552-70F43FC23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4A3AF1-C779-4840-9662-51A24D12C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Privacy and Security Implementations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4F00C17-861C-4F73-890A-9CE0DEFC5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2" name="Freeform 27">
              <a:extLst>
                <a:ext uri="{FF2B5EF4-FFF2-40B4-BE49-F238E27FC236}">
                  <a16:creationId xmlns:a16="http://schemas.microsoft.com/office/drawing/2014/main" id="{44DBC529-D616-489C-80AD-17B2DC622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3" name="Freeform 28">
              <a:extLst>
                <a:ext uri="{FF2B5EF4-FFF2-40B4-BE49-F238E27FC236}">
                  <a16:creationId xmlns:a16="http://schemas.microsoft.com/office/drawing/2014/main" id="{1984FD94-A9A2-406E-852A-A967EC5E9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4" name="Freeform 29">
              <a:extLst>
                <a:ext uri="{FF2B5EF4-FFF2-40B4-BE49-F238E27FC236}">
                  <a16:creationId xmlns:a16="http://schemas.microsoft.com/office/drawing/2014/main" id="{C5F06D66-F74C-483B-B42F-59D53D9FA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5" name="Freeform 30">
              <a:extLst>
                <a:ext uri="{FF2B5EF4-FFF2-40B4-BE49-F238E27FC236}">
                  <a16:creationId xmlns:a16="http://schemas.microsoft.com/office/drawing/2014/main" id="{55087956-4CE2-412E-9C2E-6B095CEE8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6" name="Freeform 31">
              <a:extLst>
                <a:ext uri="{FF2B5EF4-FFF2-40B4-BE49-F238E27FC236}">
                  <a16:creationId xmlns:a16="http://schemas.microsoft.com/office/drawing/2014/main" id="{7CB14655-84F4-47F3-8200-22D50F26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7" name="Freeform 32">
              <a:extLst>
                <a:ext uri="{FF2B5EF4-FFF2-40B4-BE49-F238E27FC236}">
                  <a16:creationId xmlns:a16="http://schemas.microsoft.com/office/drawing/2014/main" id="{0894DC7B-7251-43A8-8E17-FBE63F096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8" name="Freeform 33">
              <a:extLst>
                <a:ext uri="{FF2B5EF4-FFF2-40B4-BE49-F238E27FC236}">
                  <a16:creationId xmlns:a16="http://schemas.microsoft.com/office/drawing/2014/main" id="{2A41950A-9722-4216-95AA-0C7BBF089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9" name="Freeform 34">
              <a:extLst>
                <a:ext uri="{FF2B5EF4-FFF2-40B4-BE49-F238E27FC236}">
                  <a16:creationId xmlns:a16="http://schemas.microsoft.com/office/drawing/2014/main" id="{F1890C1C-C6E7-42AD-B5C4-CE56249EC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0" name="Freeform 35">
              <a:extLst>
                <a:ext uri="{FF2B5EF4-FFF2-40B4-BE49-F238E27FC236}">
                  <a16:creationId xmlns:a16="http://schemas.microsoft.com/office/drawing/2014/main" id="{99C1F901-A2C5-48E2-B7F9-441295324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1" name="Freeform 36">
              <a:extLst>
                <a:ext uri="{FF2B5EF4-FFF2-40B4-BE49-F238E27FC236}">
                  <a16:creationId xmlns:a16="http://schemas.microsoft.com/office/drawing/2014/main" id="{9C4ED00A-D5B9-4442-AA98-05A251849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id="{AA229A43-A813-4BED-BF07-D9B95CE1D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3" name="Freeform 38">
              <a:extLst>
                <a:ext uri="{FF2B5EF4-FFF2-40B4-BE49-F238E27FC236}">
                  <a16:creationId xmlns:a16="http://schemas.microsoft.com/office/drawing/2014/main" id="{F7B93C03-2DD3-43B7-B356-535D17C57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FCC8305-17D2-4157-9FB8-BDCC98C57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DC18CC2-84E1-4064-8FD7-3E9BAAFF2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635331"/>
            <a:ext cx="8962708" cy="3607485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privacy by design">
            <a:extLst>
              <a:ext uri="{FF2B5EF4-FFF2-40B4-BE49-F238E27FC236}">
                <a16:creationId xmlns:a16="http://schemas.microsoft.com/office/drawing/2014/main" id="{673F9882-A079-4771-817A-49B5E20B7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36" y="1290122"/>
            <a:ext cx="4235767" cy="229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ecure development lifecycle">
            <a:extLst>
              <a:ext uri="{FF2B5EF4-FFF2-40B4-BE49-F238E27FC236}">
                <a16:creationId xmlns:a16="http://schemas.microsoft.com/office/drawing/2014/main" id="{29BC289B-2360-467C-B44A-12512D347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939" y="804672"/>
            <a:ext cx="3290742" cy="326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Freeform 33">
            <a:extLst>
              <a:ext uri="{FF2B5EF4-FFF2-40B4-BE49-F238E27FC236}">
                <a16:creationId xmlns:a16="http://schemas.microsoft.com/office/drawing/2014/main" id="{C55FB2C2-F00F-49A4-A209-A2E84263C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73646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privacy by design">
            <a:extLst>
              <a:ext uri="{FF2B5EF4-FFF2-40B4-BE49-F238E27FC236}">
                <a16:creationId xmlns:a16="http://schemas.microsoft.com/office/drawing/2014/main" id="{4A9DEE6B-9809-4D8F-B20D-ACA29750E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0A642A-8A1A-4138-95F3-1313736CB97B}"/>
              </a:ext>
            </a:extLst>
          </p:cNvPr>
          <p:cNvSpPr txBox="1"/>
          <p:nvPr/>
        </p:nvSpPr>
        <p:spPr>
          <a:xfrm>
            <a:off x="1466850" y="5162550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 err="1"/>
              <a:t>Termsfeed</a:t>
            </a:r>
            <a:r>
              <a:rPr lang="en-US" dirty="0"/>
              <a:t>, 2018)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45337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470</Words>
  <Application>Microsoft Office PowerPoint</Application>
  <PresentationFormat>Widescreen</PresentationFormat>
  <Paragraphs>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Wisp</vt:lpstr>
      <vt:lpstr>Intel’s Ethics and Privacy Policies</vt:lpstr>
      <vt:lpstr>Overview</vt:lpstr>
      <vt:lpstr>Ethisphere’s World’s Most Ethical Companies 2017</vt:lpstr>
      <vt:lpstr>Intel Code of Conduct</vt:lpstr>
      <vt:lpstr>Ethical Behaviors</vt:lpstr>
      <vt:lpstr>Ethical Behaviors</vt:lpstr>
      <vt:lpstr>Intel’s Guide to Privacy and Protection of Data</vt:lpstr>
      <vt:lpstr>Privacy and Security Implementations</vt:lpstr>
      <vt:lpstr>PowerPoint Presentation</vt:lpstr>
      <vt:lpstr>PowerPoint Presentation</vt:lpstr>
      <vt:lpstr>Intel Corporate Privacy Rules</vt:lpstr>
      <vt:lpstr>Collection and Usage of Personal Information</vt:lpstr>
      <vt:lpstr>A Quick Review of Meltdown and Spectre</vt:lpstr>
      <vt:lpstr>Quiz Time!</vt:lpstr>
      <vt:lpstr>Question 1</vt:lpstr>
      <vt:lpstr>Question 1</vt:lpstr>
      <vt:lpstr>Question 2</vt:lpstr>
      <vt:lpstr>Question 2</vt:lpstr>
      <vt:lpstr>Concluding Remarks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Intel’s Ethics and Privacy Policies</dc:title>
  <dc:creator>Rennehan,Richard</dc:creator>
  <cp:lastModifiedBy>Rennehan,Richard</cp:lastModifiedBy>
  <cp:revision>6</cp:revision>
  <dcterms:created xsi:type="dcterms:W3CDTF">2018-12-06T13:31:39Z</dcterms:created>
  <dcterms:modified xsi:type="dcterms:W3CDTF">2018-12-06T16:29:35Z</dcterms:modified>
</cp:coreProperties>
</file>