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3" r:id="rId8"/>
    <p:sldId id="262" r:id="rId9"/>
    <p:sldId id="268" r:id="rId10"/>
    <p:sldId id="269" r:id="rId11"/>
    <p:sldId id="270" r:id="rId12"/>
    <p:sldId id="264" r:id="rId13"/>
    <p:sldId id="267" r:id="rId14"/>
    <p:sldId id="265" r:id="rId15"/>
    <p:sldId id="266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7567-DF12-467C-8C26-5F49EEF4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56546-8BA1-4FA4-BB93-2A40D8772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ACA1-4C79-4CA5-9824-30F53C43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800E-8C10-4AE7-9759-4C1D794A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90EE-6BB5-4313-9172-1913141C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3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3F0A-82C7-4746-93C0-DFB8B1E0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A6C67-4EF9-41B2-AF8C-9A149894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2447-4B48-4FFE-BEFB-BCA01BF1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5E03-5BB6-4E09-BAAB-B6A577F1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DB16-B608-4266-B92D-ECE277FC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01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265E2-01FE-4A1B-B646-24E434FBF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30369-9659-4E3C-B9A5-83281983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BCFBE-346C-4219-803F-2BF4FD64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BD5C-6C0C-4336-B855-1DA9894A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6C83-F5DB-431B-BE69-DEF9069E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ED18-84B5-4727-9077-30B645A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C77A-1935-4698-920B-E670B06F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D200-AF5E-4E87-BC5F-429CEA4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E9BD-24A1-48BD-9ECF-C320B96A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D068-854D-4904-8553-FDBA3EB8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7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3BF4-CD90-4B1D-A950-8592453F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7CA2-573E-41D8-B096-EA90B143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676E-A6A3-4042-8D40-D34B6A69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78E8-A5D0-493B-83BC-8CF28CC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DD1E-8523-4FCB-B7B7-53F37293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2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E6EA-C56C-416B-8EB4-79984004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1806-3AA4-4F0D-950B-04982E71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CEEB-25E8-45C8-97FF-F0C522C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4A01-CAA0-4942-BEB9-EFC62D92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AF58-1B85-41F8-B4B6-3014CE35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7CEA-E7CE-42EC-9074-8A75F15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3C99-FE24-4181-AD4A-72FD6B3C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C9E-8470-4038-85F9-DCB88AF6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CAB02-EDA6-4104-8D8D-88CEAA42D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9DBE9-6B62-4EB1-9AFB-1A45DC7C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CC107-A9B2-4706-924D-39B93E5E4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4E06F-E41D-444A-8DE2-36C886D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0E50F-89AB-4FEB-A090-9878E584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7AC10-572F-4A4C-82C1-D5215029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FDC2-21E3-4BE7-B28E-B29D44F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88B66-D1B0-4958-80B6-204EAC63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7A80-2CB9-43CA-B360-0C018826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AAB17-8260-49C0-9CF8-AA5CBBE8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5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549D5-023D-4CF0-8A00-9FBBCB22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B2BB6-B18D-4D5B-9F8F-074562B7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DA2C-56FE-4451-B8FD-3AB053FF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5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DA20-609D-4463-BCE9-65C80F0F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2E73-B76E-4514-A428-F11CF555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CDE3-5453-4E53-81E3-1E276156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F62A4-6B83-4104-9C0D-E637CDC6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CBC7-94C9-4EFD-9BA7-574631B2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BCE9-234D-4B89-8977-6DB3768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8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AE13-979A-4D8C-856F-9F4AB64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2F8AF-4080-4754-8521-E66538891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52F69-CDA5-4BFB-AC39-B0D6DC27A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FFCB-3EEA-48B8-B79C-24CC42E1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0C9D-584E-41F5-A48C-DBAA093D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79B61-BFF2-47AB-8A45-7938B2B7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10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B7F8F-7DB2-4D3F-A826-39D28BF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532E5-6ED3-46C2-B0B0-5A8539E7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596F-F1FC-451C-A574-DF7D58BE8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8F54-9C5E-4C23-9655-BECAEC7414D9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8DE6-144E-46D3-8FEF-FBDBC4EE5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CD3F-CC3C-4CA3-9C51-49C49329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69CC-BB43-400E-883A-72B3C41055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wearables/apps/creating#pair-phone-with-av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android.com/studio/releases/platform-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QE1ayCzf8&amp;list=PLrnPJCHvNZuD52mtV8NvazNYIyIVPVZRa" TargetMode="External"/><Relationship Id="rId2" Type="http://schemas.openxmlformats.org/officeDocument/2006/relationships/hyperlink" Target="https://code.tutsplus.com/tutorials/get-wear-os-and-android-talking-exchanging-information-via-the-wearable-data-layer--cms-309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wearables/data-layer/index.html" TargetMode="External"/><Relationship Id="rId5" Type="http://schemas.openxmlformats.org/officeDocument/2006/relationships/hyperlink" Target="https://developer.android.com/training/wearables/apps/creating#setting-up-a-phone" TargetMode="External"/><Relationship Id="rId4" Type="http://schemas.openxmlformats.org/officeDocument/2006/relationships/hyperlink" Target="https://www.youtube.com/watch?v=0Z5MZ0jL2B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94BCDA-6DF3-47DA-A16F-5472DBB10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440" y="4563122"/>
            <a:ext cx="4796900" cy="213286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CA" dirty="0"/>
              <a:t>public class Student extends </a:t>
            </a:r>
            <a:r>
              <a:rPr lang="en-CA" dirty="0" err="1"/>
              <a:t>JuniorDeveloper</a:t>
            </a:r>
            <a:r>
              <a:rPr lang="en-CA" dirty="0"/>
              <a:t>{</a:t>
            </a:r>
          </a:p>
          <a:p>
            <a:pPr algn="l"/>
            <a:r>
              <a:rPr lang="en-CA" dirty="0"/>
              <a:t>	String name = </a:t>
            </a:r>
            <a:r>
              <a:rPr lang="en-CA" dirty="0" err="1"/>
              <a:t>PaulDuerr</a:t>
            </a:r>
            <a:r>
              <a:rPr lang="en-CA" dirty="0"/>
              <a:t>;</a:t>
            </a:r>
          </a:p>
          <a:p>
            <a:pPr algn="l"/>
            <a:r>
              <a:rPr lang="en-CA" dirty="0"/>
              <a:t>	String </a:t>
            </a:r>
            <a:r>
              <a:rPr lang="en-CA" dirty="0" err="1"/>
              <a:t>github</a:t>
            </a:r>
            <a:r>
              <a:rPr lang="en-CA" dirty="0"/>
              <a:t> = github.com/</a:t>
            </a:r>
            <a:r>
              <a:rPr lang="en-CA" dirty="0" err="1"/>
              <a:t>rrep</a:t>
            </a:r>
            <a:r>
              <a:rPr lang="en-CA" dirty="0"/>
              <a:t>;</a:t>
            </a:r>
          </a:p>
          <a:p>
            <a:pPr algn="l"/>
            <a:r>
              <a:rPr lang="en-CA" dirty="0"/>
              <a:t>	String project = FISHPUNCH;</a:t>
            </a:r>
          </a:p>
          <a:p>
            <a:pPr algn="l"/>
            <a:r>
              <a:rPr lang="en-CA" dirty="0"/>
              <a:t>	</a:t>
            </a:r>
            <a:r>
              <a:rPr lang="en-CA" dirty="0" err="1"/>
              <a:t>DateTime</a:t>
            </a:r>
            <a:r>
              <a:rPr lang="en-CA" dirty="0"/>
              <a:t> date = 07-10-2019;  </a:t>
            </a:r>
          </a:p>
          <a:p>
            <a:pPr algn="l"/>
            <a:r>
              <a:rPr lang="en-CA" dirty="0"/>
              <a:t>	String school = NAIT;</a:t>
            </a:r>
          </a:p>
          <a:p>
            <a:pPr algn="l"/>
            <a:r>
              <a:rPr lang="en-CA" dirty="0"/>
              <a:t>	String course = DMIT2504;</a:t>
            </a:r>
          </a:p>
          <a:p>
            <a:pPr algn="l"/>
            <a:r>
              <a:rPr lang="en-CA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FFD20-9207-41D4-BC70-CAB6EECD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4" b="1908"/>
          <a:stretch/>
        </p:blipFill>
        <p:spPr>
          <a:xfrm>
            <a:off x="266330" y="3194234"/>
            <a:ext cx="3373515" cy="359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4B44E-706F-4F14-8083-3D1438F94E32}"/>
              </a:ext>
            </a:extLst>
          </p:cNvPr>
          <p:cNvSpPr txBox="1"/>
          <p:nvPr/>
        </p:nvSpPr>
        <p:spPr>
          <a:xfrm>
            <a:off x="825623" y="1779973"/>
            <a:ext cx="107194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Sending and Receiving Messages Over the Wearable Data Layer</a:t>
            </a:r>
          </a:p>
          <a:p>
            <a:pPr algn="ctr"/>
            <a:r>
              <a:rPr lang="en-CA" dirty="0"/>
              <a:t>Bi-directional Communication Between a Handheld and Wearable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1F6BE-C4B1-4758-A995-87BE225C2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7" t="17782" r="34660" b="21112"/>
          <a:stretch/>
        </p:blipFill>
        <p:spPr>
          <a:xfrm>
            <a:off x="4246485" y="3544839"/>
            <a:ext cx="3373515" cy="31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1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8E72-3EB4-40B2-8C94-8F08AC4C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(SENDING)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C74B2-1A1B-4152-97C8-A51D93ECA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82150" cy="355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C3FE9-D88B-4037-A4D8-E883A9929D23}"/>
              </a:ext>
            </a:extLst>
          </p:cNvPr>
          <p:cNvSpPr txBox="1"/>
          <p:nvPr/>
        </p:nvSpPr>
        <p:spPr>
          <a:xfrm>
            <a:off x="838200" y="1321356"/>
            <a:ext cx="549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A node is a device connected via the wearable data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5EB72-6B26-400B-AE80-41977B7C5B9A}"/>
              </a:ext>
            </a:extLst>
          </p:cNvPr>
          <p:cNvSpPr txBox="1"/>
          <p:nvPr/>
        </p:nvSpPr>
        <p:spPr>
          <a:xfrm>
            <a:off x="8778509" y="1049604"/>
            <a:ext cx="22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Gets a list of all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4FE27-3F6C-4142-92CC-76E67E74F337}"/>
              </a:ext>
            </a:extLst>
          </p:cNvPr>
          <p:cNvSpPr txBox="1"/>
          <p:nvPr/>
        </p:nvSpPr>
        <p:spPr>
          <a:xfrm>
            <a:off x="1404150" y="5933867"/>
            <a:ext cx="1017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every node it sends the message via the message client to that node, with our PATH, and our message</a:t>
            </a:r>
          </a:p>
          <a:p>
            <a:r>
              <a:rPr lang="en-CA" dirty="0"/>
              <a:t>We’ve only got one connected though.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3F12A-A8A1-444C-841F-C8F00B577B18}"/>
              </a:ext>
            </a:extLst>
          </p:cNvPr>
          <p:cNvCxnSpPr/>
          <p:nvPr/>
        </p:nvCxnSpPr>
        <p:spPr>
          <a:xfrm flipH="1" flipV="1">
            <a:off x="7581530" y="4287915"/>
            <a:ext cx="88777" cy="14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A04675-D19A-4930-BDCA-C6D6DE4D5B39}"/>
              </a:ext>
            </a:extLst>
          </p:cNvPr>
          <p:cNvCxnSpPr>
            <a:cxnSpLocks/>
          </p:cNvCxnSpPr>
          <p:nvPr/>
        </p:nvCxnSpPr>
        <p:spPr>
          <a:xfrm flipH="1" flipV="1">
            <a:off x="8549196" y="4287915"/>
            <a:ext cx="523783" cy="155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4BFEAA-DC56-439E-A13D-C40289E18B96}"/>
              </a:ext>
            </a:extLst>
          </p:cNvPr>
          <p:cNvCxnSpPr>
            <a:cxnSpLocks/>
          </p:cNvCxnSpPr>
          <p:nvPr/>
        </p:nvCxnSpPr>
        <p:spPr>
          <a:xfrm flipH="1" flipV="1">
            <a:off x="9277812" y="4287915"/>
            <a:ext cx="655564" cy="165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61670E-D159-449B-BEC5-AE2BBC796B04}"/>
              </a:ext>
            </a:extLst>
          </p:cNvPr>
          <p:cNvCxnSpPr>
            <a:cxnSpLocks/>
          </p:cNvCxnSpPr>
          <p:nvPr/>
        </p:nvCxnSpPr>
        <p:spPr>
          <a:xfrm flipH="1" flipV="1">
            <a:off x="3947974" y="4287915"/>
            <a:ext cx="1943193" cy="168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AA7F7D-1363-4179-8035-993081445837}"/>
              </a:ext>
            </a:extLst>
          </p:cNvPr>
          <p:cNvCxnSpPr>
            <a:cxnSpLocks/>
          </p:cNvCxnSpPr>
          <p:nvPr/>
        </p:nvCxnSpPr>
        <p:spPr>
          <a:xfrm flipV="1">
            <a:off x="4518734" y="4287916"/>
            <a:ext cx="2423464" cy="16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70292C-F589-4250-9489-DE05E7B5CA02}"/>
              </a:ext>
            </a:extLst>
          </p:cNvPr>
          <p:cNvCxnSpPr>
            <a:cxnSpLocks/>
          </p:cNvCxnSpPr>
          <p:nvPr/>
        </p:nvCxnSpPr>
        <p:spPr>
          <a:xfrm flipH="1">
            <a:off x="7510509" y="1470108"/>
            <a:ext cx="2982897" cy="16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872F39-8724-4CA5-A036-271F0DCEBA54}"/>
              </a:ext>
            </a:extLst>
          </p:cNvPr>
          <p:cNvCxnSpPr>
            <a:cxnSpLocks/>
          </p:cNvCxnSpPr>
          <p:nvPr/>
        </p:nvCxnSpPr>
        <p:spPr>
          <a:xfrm flipH="1" flipV="1">
            <a:off x="2450237" y="3805310"/>
            <a:ext cx="181438" cy="195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779764-11FC-4A85-856D-87D73CDBA359}"/>
              </a:ext>
            </a:extLst>
          </p:cNvPr>
          <p:cNvSpPr txBox="1"/>
          <p:nvPr/>
        </p:nvSpPr>
        <p:spPr>
          <a:xfrm>
            <a:off x="2246711" y="2462253"/>
            <a:ext cx="473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Remember the 2 parameters from the last slide?</a:t>
            </a:r>
          </a:p>
        </p:txBody>
      </p:sp>
    </p:spTree>
    <p:extLst>
      <p:ext uri="{BB962C8B-B14F-4D97-AF65-F5344CB8AC3E}">
        <p14:creationId xmlns:p14="http://schemas.microsoft.com/office/powerpoint/2010/main" val="185933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3DB0-3B2C-4530-90C9-B568BD4E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(SENDING)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F2B0-F626-4F78-9571-5CB897B0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Success! Now it’s been released into the ether!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One issue with the </a:t>
            </a:r>
            <a:r>
              <a:rPr lang="en-CA" dirty="0" err="1"/>
              <a:t>MessageClient</a:t>
            </a:r>
            <a:r>
              <a:rPr lang="en-CA" dirty="0"/>
              <a:t> API is that </a:t>
            </a:r>
            <a:r>
              <a:rPr lang="en-CA" dirty="0" smtClean="0"/>
              <a:t>just sending </a:t>
            </a:r>
            <a:r>
              <a:rPr lang="en-CA" dirty="0"/>
              <a:t>it to the </a:t>
            </a:r>
            <a:r>
              <a:rPr lang="en-CA" dirty="0" smtClean="0"/>
              <a:t>data layer itself </a:t>
            </a:r>
            <a:r>
              <a:rPr lang="en-CA" dirty="0"/>
              <a:t>will be a success.. So you won’t be able to confirm if the other device got it by default.</a:t>
            </a:r>
          </a:p>
        </p:txBody>
      </p:sp>
    </p:spTree>
    <p:extLst>
      <p:ext uri="{BB962C8B-B14F-4D97-AF65-F5344CB8AC3E}">
        <p14:creationId xmlns:p14="http://schemas.microsoft.com/office/powerpoint/2010/main" val="395368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60EE-F3C6-4B67-A1CA-D5734EEA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(RECEIVING)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291-6958-4A2A-833A-CA1A7BB1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dirty="0"/>
              <a:t>STEP 1)</a:t>
            </a:r>
          </a:p>
          <a:p>
            <a:pPr marL="0" indent="0">
              <a:buNone/>
            </a:pPr>
            <a:r>
              <a:rPr lang="en-CA" dirty="0" smtClean="0"/>
              <a:t>- Make </a:t>
            </a:r>
            <a:r>
              <a:rPr lang="en-CA" dirty="0" smtClean="0"/>
              <a:t>a service </a:t>
            </a:r>
            <a:r>
              <a:rPr lang="en-CA" dirty="0" smtClean="0"/>
              <a:t>by creating a class that </a:t>
            </a:r>
            <a:r>
              <a:rPr lang="en-CA" dirty="0" smtClean="0"/>
              <a:t>extends </a:t>
            </a:r>
            <a:r>
              <a:rPr lang="en-CA" dirty="0" err="1" smtClean="0"/>
              <a:t>WearableListenerService</a:t>
            </a:r>
            <a:r>
              <a:rPr lang="en-CA" dirty="0" smtClean="0"/>
              <a:t> &amp; register it in your manifest</a:t>
            </a:r>
          </a:p>
          <a:p>
            <a:pPr marL="0" indent="0">
              <a:buNone/>
            </a:pPr>
            <a:r>
              <a:rPr lang="en-CA" dirty="0" smtClean="0"/>
              <a:t>- </a:t>
            </a:r>
            <a:r>
              <a:rPr lang="en-CA" dirty="0"/>
              <a:t>Override </a:t>
            </a:r>
            <a:r>
              <a:rPr lang="en-CA" dirty="0" err="1"/>
              <a:t>onMessageReceived</a:t>
            </a:r>
            <a:r>
              <a:rPr lang="en-CA" dirty="0"/>
              <a:t>(</a:t>
            </a:r>
            <a:r>
              <a:rPr lang="en-CA" dirty="0" err="1"/>
              <a:t>MessageEvent</a:t>
            </a:r>
            <a:r>
              <a:rPr lang="en-CA" dirty="0"/>
              <a:t>) in that </a:t>
            </a:r>
            <a:r>
              <a:rPr lang="en-CA" dirty="0" smtClean="0"/>
              <a:t>class since that’s how we’ll get messages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In this method we will: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A) check the “path” – a string we use on both ends to make sure it’s what we want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B) get the message from the </a:t>
            </a:r>
            <a:r>
              <a:rPr lang="en-CA" dirty="0" err="1"/>
              <a:t>MessageEvent</a:t>
            </a:r>
            <a:r>
              <a:rPr lang="en-CA" dirty="0"/>
              <a:t> (somewhat like how we .</a:t>
            </a:r>
            <a:r>
              <a:rPr lang="en-CA" dirty="0" err="1"/>
              <a:t>getExtras</a:t>
            </a:r>
            <a:r>
              <a:rPr lang="en-CA" dirty="0"/>
              <a:t>() from an intent)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C) Put that Message in a bundle with </a:t>
            </a:r>
            <a:r>
              <a:rPr lang="en-CA" dirty="0" smtClean="0"/>
              <a:t>key value for the intent’s </a:t>
            </a:r>
            <a:r>
              <a:rPr lang="en-CA" dirty="0"/>
              <a:t>key-value pair, and </a:t>
            </a:r>
            <a:r>
              <a:rPr lang="en-CA" dirty="0" smtClean="0"/>
              <a:t>put the </a:t>
            </a:r>
            <a:r>
              <a:rPr lang="en-CA" dirty="0"/>
              <a:t>intent type we will be listening for on our Receiver.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D) Pass it to the </a:t>
            </a:r>
            <a:r>
              <a:rPr lang="en-CA" dirty="0" err="1"/>
              <a:t>LocalBroadcastManager</a:t>
            </a:r>
            <a:r>
              <a:rPr lang="en-CA" dirty="0"/>
              <a:t> to be passed over to the </a:t>
            </a:r>
            <a:r>
              <a:rPr lang="en-CA" dirty="0" smtClean="0"/>
              <a:t>other Activity in the UI </a:t>
            </a:r>
            <a:r>
              <a:rPr lang="en-CA" dirty="0"/>
              <a:t>thread.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55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60EE-F3C6-4B67-A1CA-D5734EEA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(RECEIVING)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291-6958-4A2A-833A-CA1A7BB1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STEP 1)</a:t>
            </a:r>
          </a:p>
          <a:p>
            <a:pPr marL="0" indent="0">
              <a:buNone/>
            </a:pPr>
            <a:r>
              <a:rPr lang="en-CA" dirty="0"/>
              <a:t>When we received the message, we: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0476-BB42-4E75-951C-5D4F9174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13" y="3429000"/>
            <a:ext cx="5534025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01E11-ED17-4595-9491-419B824B13AD}"/>
              </a:ext>
            </a:extLst>
          </p:cNvPr>
          <p:cNvSpPr txBox="1"/>
          <p:nvPr/>
        </p:nvSpPr>
        <p:spPr>
          <a:xfrm>
            <a:off x="7824579" y="35644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0F12A-E868-415B-A9BD-A69DBB02FE65}"/>
              </a:ext>
            </a:extLst>
          </p:cNvPr>
          <p:cNvSpPr txBox="1"/>
          <p:nvPr/>
        </p:nvSpPr>
        <p:spPr>
          <a:xfrm>
            <a:off x="7824579" y="40012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92276-87B5-452E-AD67-66BE81B136EE}"/>
              </a:ext>
            </a:extLst>
          </p:cNvPr>
          <p:cNvSpPr txBox="1"/>
          <p:nvPr/>
        </p:nvSpPr>
        <p:spPr>
          <a:xfrm>
            <a:off x="7823961" y="4421987"/>
            <a:ext cx="31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ED9A-6341-4BA5-9378-006FAD3E1AB7}"/>
              </a:ext>
            </a:extLst>
          </p:cNvPr>
          <p:cNvSpPr txBox="1"/>
          <p:nvPr/>
        </p:nvSpPr>
        <p:spPr>
          <a:xfrm>
            <a:off x="7823961" y="49944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8DF08-6DA2-4C2E-B3B7-0AAB700DE71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19567" y="3749160"/>
            <a:ext cx="2205012" cy="34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424AF-F244-4D14-B271-297D4B3E97B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4185960"/>
            <a:ext cx="1728579" cy="6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D3C74A-EEA4-406A-AB7B-D9047BEC012C}"/>
              </a:ext>
            </a:extLst>
          </p:cNvPr>
          <p:cNvCxnSpPr>
            <a:cxnSpLocks/>
          </p:cNvCxnSpPr>
          <p:nvPr/>
        </p:nvCxnSpPr>
        <p:spPr>
          <a:xfrm flipH="1" flipV="1">
            <a:off x="5442012" y="4492101"/>
            <a:ext cx="2283041" cy="6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38E2A1-361D-4E60-9D9D-A8B812E12B46}"/>
              </a:ext>
            </a:extLst>
          </p:cNvPr>
          <p:cNvCxnSpPr>
            <a:cxnSpLocks/>
          </p:cNvCxnSpPr>
          <p:nvPr/>
        </p:nvCxnSpPr>
        <p:spPr>
          <a:xfrm flipH="1" flipV="1">
            <a:off x="5770485" y="4883162"/>
            <a:ext cx="1954566" cy="27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E12F22-7AD4-4357-951A-A686E575257F}"/>
              </a:ext>
            </a:extLst>
          </p:cNvPr>
          <p:cNvSpPr txBox="1"/>
          <p:nvPr/>
        </p:nvSpPr>
        <p:spPr>
          <a:xfrm>
            <a:off x="8265111" y="3551551"/>
            <a:ext cx="28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Make sure it’s what we want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2B2DC-C69E-418A-9382-76EB07C458AE}"/>
              </a:ext>
            </a:extLst>
          </p:cNvPr>
          <p:cNvSpPr txBox="1"/>
          <p:nvPr/>
        </p:nvSpPr>
        <p:spPr>
          <a:xfrm>
            <a:off x="8265111" y="4001294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Get the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221B4-01DD-4015-ADD4-0B4A43D6C774}"/>
              </a:ext>
            </a:extLst>
          </p:cNvPr>
          <p:cNvSpPr txBox="1"/>
          <p:nvPr/>
        </p:nvSpPr>
        <p:spPr>
          <a:xfrm>
            <a:off x="8233187" y="4415922"/>
            <a:ext cx="31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Pack it back up for the Receiver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18B7D-CAAB-4BE3-9B9D-9C842C5AF3B6}"/>
              </a:ext>
            </a:extLst>
          </p:cNvPr>
          <p:cNvSpPr txBox="1"/>
          <p:nvPr/>
        </p:nvSpPr>
        <p:spPr>
          <a:xfrm>
            <a:off x="8180194" y="4969759"/>
            <a:ext cx="314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Ship it over to the Main Activity</a:t>
            </a:r>
          </a:p>
        </p:txBody>
      </p:sp>
    </p:spTree>
    <p:extLst>
      <p:ext uri="{BB962C8B-B14F-4D97-AF65-F5344CB8AC3E}">
        <p14:creationId xmlns:p14="http://schemas.microsoft.com/office/powerpoint/2010/main" val="278606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39B7-3106-4C74-B55C-57DBB9F7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(RECEIVING)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61AA-9B7D-4B69-B019-8728A78F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Step 2) </a:t>
            </a:r>
          </a:p>
          <a:p>
            <a:pPr marL="0" indent="0">
              <a:buNone/>
            </a:pPr>
            <a:r>
              <a:rPr lang="en-CA" dirty="0" err="1"/>
              <a:t>LocalBroadcastManager</a:t>
            </a:r>
            <a:r>
              <a:rPr lang="en-CA" dirty="0"/>
              <a:t> is registered in the </a:t>
            </a:r>
            <a:r>
              <a:rPr lang="en-CA" dirty="0" err="1"/>
              <a:t>onCreate</a:t>
            </a:r>
            <a:r>
              <a:rPr lang="en-CA" dirty="0"/>
              <a:t> function of our main activity. This allows our Receiver class to get the bundle we just made in our class that extended </a:t>
            </a:r>
            <a:r>
              <a:rPr lang="en-CA" dirty="0" err="1"/>
              <a:t>WearableListenerService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have registered a Receiver that has an </a:t>
            </a:r>
            <a:r>
              <a:rPr lang="en-CA" dirty="0" err="1"/>
              <a:t>onReceive</a:t>
            </a:r>
            <a:r>
              <a:rPr lang="en-CA" dirty="0"/>
              <a:t>(Context, Intent)method and is looking for intents with ACTION_SEND, which we had set with </a:t>
            </a:r>
            <a:r>
              <a:rPr lang="en-CA" dirty="0" err="1"/>
              <a:t>intent.SetAction</a:t>
            </a:r>
            <a:r>
              <a:rPr lang="en-CA" dirty="0"/>
              <a:t>() on the previous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5B189-B493-4A7C-A62B-6A6FCC2B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62" y="3677576"/>
            <a:ext cx="8142051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7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64C-F306-42E8-8EDE-F833F61B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(RECEIVING)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A068-4CCD-4379-A816-BCE73208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Since our receiver is about to receive JUST THE KIND OF INTENT WE WERE LISTENING FOR (ACTION_SEND), The Receiver in your Main Activity gets the Broadcast and runs </a:t>
            </a:r>
            <a:r>
              <a:rPr lang="en-CA" dirty="0" err="1"/>
              <a:t>onReceive</a:t>
            </a:r>
            <a:r>
              <a:rPr lang="en-CA" dirty="0"/>
              <a:t>()! Huzzah!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r>
              <a:rPr lang="en-CA" dirty="0"/>
              <a:t>Now you can get the values from the </a:t>
            </a:r>
            <a:r>
              <a:rPr lang="en-CA" dirty="0" smtClean="0"/>
              <a:t>intent that came as in a parameter, </a:t>
            </a:r>
            <a:r>
              <a:rPr lang="en-CA" dirty="0"/>
              <a:t>(or just use it as an event to run a method like in the shown code).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7B198-208E-4425-B2C4-DE90143FA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3429000"/>
            <a:ext cx="4257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F317-588F-4D6D-8DAA-3A4400CA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49"/>
            <a:ext cx="3924300" cy="1920875"/>
          </a:xfrm>
        </p:spPr>
        <p:txBody>
          <a:bodyPr>
            <a:normAutofit/>
          </a:bodyPr>
          <a:lstStyle/>
          <a:p>
            <a:r>
              <a:rPr lang="en-CA" dirty="0"/>
              <a:t>FISHPUNCH Implementation</a:t>
            </a:r>
            <a:br>
              <a:rPr lang="en-CA" dirty="0"/>
            </a:br>
            <a:r>
              <a:rPr lang="en-CA" dirty="0"/>
              <a:t>Revisited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1047E-CC14-401C-A55E-FF6857EE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19" y="103743"/>
            <a:ext cx="6174684" cy="6650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28979-8DC1-4CFB-8123-DC830C6BB5AB}"/>
              </a:ext>
            </a:extLst>
          </p:cNvPr>
          <p:cNvSpPr txBox="1"/>
          <p:nvPr/>
        </p:nvSpPr>
        <p:spPr>
          <a:xfrm>
            <a:off x="7053708" y="182290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>
                <a:highlight>
                  <a:srgbClr val="FFFF00"/>
                </a:highlight>
              </a:rPr>
              <a:t>Thread.start</a:t>
            </a:r>
            <a:r>
              <a:rPr lang="en-CA" sz="1200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AA256-9B2B-4451-A0C8-A542B2F73C4E}"/>
              </a:ext>
            </a:extLst>
          </p:cNvPr>
          <p:cNvSpPr txBox="1"/>
          <p:nvPr/>
        </p:nvSpPr>
        <p:spPr>
          <a:xfrm>
            <a:off x="8565887" y="4715750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>
                <a:highlight>
                  <a:srgbClr val="FFFF00"/>
                </a:highlight>
              </a:rPr>
              <a:t>Thread.start</a:t>
            </a:r>
            <a:r>
              <a:rPr lang="en-CA" sz="1200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98CF-D633-4A60-AFC8-2836386DD480}"/>
              </a:ext>
            </a:extLst>
          </p:cNvPr>
          <p:cNvSpPr txBox="1"/>
          <p:nvPr/>
        </p:nvSpPr>
        <p:spPr>
          <a:xfrm rot="5400000">
            <a:off x="6537496" y="3363550"/>
            <a:ext cx="380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highlight>
                  <a:srgbClr val="00FF00"/>
                </a:highlight>
              </a:rPr>
              <a:t>WearableDataLayer</a:t>
            </a:r>
            <a:r>
              <a:rPr lang="en-CA" dirty="0">
                <a:highlight>
                  <a:srgbClr val="00FF00"/>
                </a:highlight>
              </a:rPr>
              <a:t> </a:t>
            </a:r>
            <a:r>
              <a:rPr lang="en-CA" dirty="0" err="1">
                <a:highlight>
                  <a:srgbClr val="00FF00"/>
                </a:highlight>
              </a:rPr>
              <a:t>MessageClientAPI</a:t>
            </a:r>
            <a:endParaRPr lang="en-CA" dirty="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E36FE-71B1-4872-AE57-28E3EDDFF4B7}"/>
              </a:ext>
            </a:extLst>
          </p:cNvPr>
          <p:cNvSpPr txBox="1"/>
          <p:nvPr/>
        </p:nvSpPr>
        <p:spPr>
          <a:xfrm rot="5400000">
            <a:off x="7538623" y="2205811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highlight>
                  <a:srgbClr val="00FFFF"/>
                </a:highlight>
              </a:rPr>
              <a:t>WearableListenerService</a:t>
            </a:r>
            <a:endParaRPr lang="en-CA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6F67E-B65B-4595-B051-D283824D3253}"/>
              </a:ext>
            </a:extLst>
          </p:cNvPr>
          <p:cNvSpPr txBox="1"/>
          <p:nvPr/>
        </p:nvSpPr>
        <p:spPr>
          <a:xfrm rot="5400000">
            <a:off x="6866298" y="4495573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highlight>
                  <a:srgbClr val="00FFFF"/>
                </a:highlight>
              </a:rPr>
              <a:t>WearableListenerService</a:t>
            </a:r>
            <a:endParaRPr lang="en-CA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EDCC8-1402-415C-8E17-2B48921EC658}"/>
              </a:ext>
            </a:extLst>
          </p:cNvPr>
          <p:cNvSpPr txBox="1"/>
          <p:nvPr/>
        </p:nvSpPr>
        <p:spPr>
          <a:xfrm>
            <a:off x="1234597" y="3798331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highlight>
                  <a:srgbClr val="00FFFF"/>
                </a:highlight>
              </a:rPr>
              <a:t>WearableListenerService</a:t>
            </a:r>
            <a:endParaRPr lang="en-CA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4AFB0-C627-40CF-B85B-048ECECC8096}"/>
              </a:ext>
            </a:extLst>
          </p:cNvPr>
          <p:cNvSpPr txBox="1"/>
          <p:nvPr/>
        </p:nvSpPr>
        <p:spPr>
          <a:xfrm>
            <a:off x="697169" y="3428999"/>
            <a:ext cx="380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highlight>
                  <a:srgbClr val="00FF00"/>
                </a:highlight>
              </a:rPr>
              <a:t>WearableDataLayer</a:t>
            </a:r>
            <a:r>
              <a:rPr lang="en-CA" dirty="0">
                <a:highlight>
                  <a:srgbClr val="00FF00"/>
                </a:highlight>
              </a:rPr>
              <a:t> </a:t>
            </a:r>
            <a:r>
              <a:rPr lang="en-CA" dirty="0" err="1">
                <a:highlight>
                  <a:srgbClr val="00FF00"/>
                </a:highlight>
              </a:rPr>
              <a:t>MessageClientAPI</a:t>
            </a:r>
            <a:endParaRPr lang="en-CA" dirty="0"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F0F9E-6E2A-4C2A-86F9-3422DB7278AF}"/>
              </a:ext>
            </a:extLst>
          </p:cNvPr>
          <p:cNvSpPr txBox="1"/>
          <p:nvPr/>
        </p:nvSpPr>
        <p:spPr>
          <a:xfrm>
            <a:off x="1528003" y="4181474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highlight>
                  <a:srgbClr val="FF00FF"/>
                </a:highlight>
              </a:rPr>
              <a:t>BroadcastReceiver</a:t>
            </a:r>
            <a:endParaRPr lang="en-CA" dirty="0">
              <a:highlight>
                <a:srgbClr val="FF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4AC4-B8E1-472F-82D0-BC9E03514AC5}"/>
              </a:ext>
            </a:extLst>
          </p:cNvPr>
          <p:cNvSpPr txBox="1"/>
          <p:nvPr/>
        </p:nvSpPr>
        <p:spPr>
          <a:xfrm rot="5400000">
            <a:off x="6840676" y="4569183"/>
            <a:ext cx="19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highlight>
                  <a:srgbClr val="FF00FF"/>
                </a:highlight>
              </a:rPr>
              <a:t>BroadcastReceiver</a:t>
            </a:r>
            <a:endParaRPr lang="en-CA" dirty="0">
              <a:highlight>
                <a:srgbClr val="FF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148AE-0572-46B8-BCA8-BD12E3110126}"/>
              </a:ext>
            </a:extLst>
          </p:cNvPr>
          <p:cNvSpPr txBox="1"/>
          <p:nvPr/>
        </p:nvSpPr>
        <p:spPr>
          <a:xfrm rot="5400000">
            <a:off x="8148056" y="2091062"/>
            <a:ext cx="19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highlight>
                  <a:srgbClr val="FF00FF"/>
                </a:highlight>
              </a:rPr>
              <a:t>BroadcastReceiver</a:t>
            </a:r>
            <a:endParaRPr lang="en-CA" dirty="0">
              <a:highlight>
                <a:srgbClr val="FF00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64A37-2C8D-4089-B133-5705382ED807}"/>
              </a:ext>
            </a:extLst>
          </p:cNvPr>
          <p:cNvSpPr txBox="1"/>
          <p:nvPr/>
        </p:nvSpPr>
        <p:spPr>
          <a:xfrm>
            <a:off x="1937277" y="3092746"/>
            <a:ext cx="10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>
                <a:highlight>
                  <a:srgbClr val="FFFF00"/>
                </a:highlight>
              </a:rPr>
              <a:t>Thread.start</a:t>
            </a:r>
            <a:r>
              <a:rPr lang="en-CA" sz="1200" dirty="0">
                <a:highlight>
                  <a:srgbClr val="FFFF00"/>
                </a:highlight>
              </a:rPr>
              <a:t>()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56B6F1-3FCA-4E9C-98AD-80FC48F50246}"/>
              </a:ext>
            </a:extLst>
          </p:cNvPr>
          <p:cNvCxnSpPr/>
          <p:nvPr/>
        </p:nvCxnSpPr>
        <p:spPr>
          <a:xfrm>
            <a:off x="488272" y="3415188"/>
            <a:ext cx="0" cy="95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3C8764-8491-47DE-B1C2-B76CC4CDFE2A}"/>
              </a:ext>
            </a:extLst>
          </p:cNvPr>
          <p:cNvSpPr txBox="1"/>
          <p:nvPr/>
        </p:nvSpPr>
        <p:spPr>
          <a:xfrm>
            <a:off x="838200" y="5307844"/>
            <a:ext cx="260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Unidirectional </a:t>
            </a:r>
          </a:p>
          <a:p>
            <a:r>
              <a:rPr lang="en-CA" dirty="0"/>
              <a:t>+ Unidirectional  </a:t>
            </a:r>
          </a:p>
          <a:p>
            <a:r>
              <a:rPr lang="en-CA" dirty="0"/>
              <a:t>=  Bidirectional!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78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575D-AAD2-4EC3-9589-17FEA5B5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Ready to punch some fish? </a:t>
            </a:r>
            <a:br>
              <a:rPr lang="en-CA" dirty="0"/>
            </a:br>
            <a:r>
              <a:rPr lang="en-CA" dirty="0"/>
              <a:t>Keep in mind: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B32F-115A-4270-B5A2-6744069A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AndroidX</a:t>
            </a:r>
            <a:r>
              <a:rPr lang="en-CA" dirty="0"/>
              <a:t> is a new (2018) way Google packages their dependencies, and it has overlap with old packages that will cause compile errors in Android studio. Select “include </a:t>
            </a:r>
            <a:r>
              <a:rPr lang="en-CA" dirty="0" err="1"/>
              <a:t>AndroidX</a:t>
            </a:r>
            <a:r>
              <a:rPr lang="en-CA" dirty="0"/>
              <a:t> artifacts” or refactor to </a:t>
            </a:r>
            <a:r>
              <a:rPr lang="en-CA" dirty="0" err="1"/>
              <a:t>AndroidX</a:t>
            </a:r>
            <a:r>
              <a:rPr lang="en-CA" dirty="0"/>
              <a:t> after creating a new project.</a:t>
            </a:r>
          </a:p>
          <a:p>
            <a:endParaRPr lang="en-CA" dirty="0"/>
          </a:p>
          <a:p>
            <a:r>
              <a:rPr lang="en-CA" dirty="0"/>
              <a:t>If you follow Jessica </a:t>
            </a:r>
            <a:r>
              <a:rPr lang="en-CA" dirty="0" err="1"/>
              <a:t>Thornsby’s</a:t>
            </a:r>
            <a:r>
              <a:rPr lang="en-CA" dirty="0"/>
              <a:t> tutorial, remove the autogenerated Service entries added to your manifest when you add a service to your wear and mobile modules (thanks Sam</a:t>
            </a:r>
            <a:r>
              <a:rPr lang="en-CA" dirty="0" smtClean="0"/>
              <a:t>!) and make sure to remember to </a:t>
            </a:r>
            <a:r>
              <a:rPr lang="en-CA" dirty="0" err="1" smtClean="0"/>
              <a:t>AndroidX</a:t>
            </a:r>
            <a:r>
              <a:rPr lang="en-CA" dirty="0" smtClean="0"/>
              <a:t> caveat</a:t>
            </a:r>
            <a:endParaRPr lang="en-CA" dirty="0"/>
          </a:p>
          <a:p>
            <a:endParaRPr lang="en-CA" dirty="0"/>
          </a:p>
          <a:p>
            <a:r>
              <a:rPr lang="en-CA" dirty="0"/>
              <a:t>You CANNOT pair a phone AVD with a watch AVD. You’ll need to port forward your phone through </a:t>
            </a:r>
            <a:r>
              <a:rPr lang="en-CA" dirty="0" err="1"/>
              <a:t>adb</a:t>
            </a:r>
            <a:r>
              <a:rPr lang="en-CA" dirty="0"/>
              <a:t> or telnet to pair to the watch AVD.</a:t>
            </a:r>
          </a:p>
          <a:p>
            <a:pPr marL="0" indent="0">
              <a:buNone/>
            </a:pPr>
            <a:r>
              <a:rPr lang="en-CA" sz="1200" dirty="0">
                <a:hlinkClick r:id="rId2"/>
              </a:rPr>
              <a:t>https://developer.android.com/training/wearables/apps/creating#pair-phone-with-avd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9749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your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109" y="1825625"/>
            <a:ext cx="5347782" cy="4351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078182" y="4688378"/>
            <a:ext cx="318377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783185" y="4821382"/>
            <a:ext cx="2909455" cy="7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633" y="4096526"/>
            <a:ext cx="179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a wear app and a mobile</a:t>
            </a:r>
          </a:p>
          <a:p>
            <a:r>
              <a:rPr lang="en-US" dirty="0"/>
              <a:t>a</a:t>
            </a:r>
            <a:r>
              <a:rPr lang="en-US" dirty="0" smtClean="0"/>
              <a:t>pp in your project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28415" y="4423493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androidx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your </a:t>
            </a:r>
            <a:r>
              <a:rPr lang="en-US" dirty="0" smtClean="0"/>
              <a:t>real phone to your virtual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WearOS</a:t>
            </a:r>
            <a:r>
              <a:rPr lang="en-US" dirty="0" smtClean="0"/>
              <a:t> companion app on your phone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sdk</a:t>
            </a:r>
            <a:r>
              <a:rPr lang="en-US" dirty="0"/>
              <a:t> platform tools from Google to use </a:t>
            </a:r>
            <a:r>
              <a:rPr lang="en-US" dirty="0" err="1"/>
              <a:t>adb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developer.android.com/studio/releases/platform-tools</a:t>
            </a:r>
            <a:endParaRPr lang="en-US" dirty="0" smtClean="0"/>
          </a:p>
          <a:p>
            <a:r>
              <a:rPr lang="en-US" dirty="0" smtClean="0"/>
              <a:t>Make sure your phone is </a:t>
            </a:r>
            <a:r>
              <a:rPr lang="en-US" dirty="0" smtClean="0"/>
              <a:t>connected &amp; enable USB debugging via developer tools (click on the version in your About section a bunch of times)</a:t>
            </a:r>
            <a:endParaRPr lang="en-US" dirty="0" smtClean="0"/>
          </a:p>
          <a:p>
            <a:r>
              <a:rPr lang="en-US" dirty="0" smtClean="0"/>
              <a:t>Go into the folder that has platform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ENTER THE </a:t>
            </a:r>
            <a:r>
              <a:rPr lang="en-US" smtClean="0"/>
              <a:t>COMMAND LINE</a:t>
            </a:r>
          </a:p>
          <a:p>
            <a:r>
              <a:rPr lang="en-US" smtClean="0"/>
              <a:t>Type </a:t>
            </a:r>
            <a:r>
              <a:rPr lang="en-US" dirty="0" smtClean="0"/>
              <a:t>in “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 smtClean="0"/>
              <a:t>–d forward </a:t>
            </a:r>
            <a:r>
              <a:rPr lang="en-US" dirty="0" smtClean="0"/>
              <a:t>tcp:5601 </a:t>
            </a:r>
            <a:r>
              <a:rPr lang="en-US" dirty="0" err="1" smtClean="0"/>
              <a:t>tcp:5601</a:t>
            </a:r>
            <a:r>
              <a:rPr lang="en-US" dirty="0" smtClean="0"/>
              <a:t>” to </a:t>
            </a:r>
            <a:r>
              <a:rPr lang="en-US" dirty="0" smtClean="0"/>
              <a:t>forward your localhost port 5601 to your phone’s (so it hears the watch)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2919"/>
            <a:ext cx="5704762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3FB-7CD7-4AF1-97BA-412DDBED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CA" dirty="0"/>
              <a:t>Devices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5A14-3DE3-4B04-A5B9-DBA687EB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CA" sz="1800"/>
              <a:t>Quanta/Verizon Wear24</a:t>
            </a:r>
          </a:p>
          <a:p>
            <a:pPr lvl="1"/>
            <a:r>
              <a:rPr lang="en-CA" sz="1800"/>
              <a:t>About ~$50 for a refurb.</a:t>
            </a:r>
          </a:p>
          <a:p>
            <a:pPr lvl="1"/>
            <a:r>
              <a:rPr lang="en-CA" sz="1800"/>
              <a:t>No USB port (Debug over WIFI)</a:t>
            </a:r>
          </a:p>
          <a:p>
            <a:pPr lvl="1"/>
            <a:r>
              <a:rPr lang="en-CA" sz="1800"/>
              <a:t>Android 7.1.1 </a:t>
            </a:r>
          </a:p>
          <a:p>
            <a:pPr lvl="1"/>
            <a:r>
              <a:rPr lang="en-CA" sz="1800"/>
              <a:t>Has a SIM card in it (sealed)</a:t>
            </a:r>
          </a:p>
          <a:p>
            <a:pPr lvl="1"/>
            <a:r>
              <a:rPr lang="en-CA" sz="1800"/>
              <a:t>Seems to have at least one or two bands for Canadian carriers </a:t>
            </a:r>
          </a:p>
          <a:p>
            <a:pPr lvl="2"/>
            <a:r>
              <a:rPr lang="en-CA" sz="1800"/>
              <a:t>if you’re into that</a:t>
            </a:r>
          </a:p>
          <a:p>
            <a:endParaRPr lang="en-CA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C901D-8AA3-4A7E-8093-38A01EAC7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r="57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139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E378-621B-43E7-8C2F-274B8453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Make it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F230-DEDB-4532-9D5D-903937D7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/>
              <a:t>Main </a:t>
            </a:r>
            <a:r>
              <a:rPr lang="en-CA" sz="1200" dirty="0" smtClean="0"/>
              <a:t>tutorial – Send and receive messages via Button Click.</a:t>
            </a:r>
            <a:endParaRPr lang="en-CA" sz="1200" dirty="0"/>
          </a:p>
          <a:p>
            <a:pPr marL="0" indent="0">
              <a:buNone/>
            </a:pPr>
            <a:r>
              <a:rPr lang="en-CA" sz="1200" dirty="0">
                <a:hlinkClick r:id="rId2"/>
              </a:rPr>
              <a:t>https://code.tutsplus.com/tutorials/get-wear-os-and-android-talking-exchanging-information-via-the-wearable-data-layer--cms-30986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Code in Flow Threading Playlist </a:t>
            </a:r>
            <a:r>
              <a:rPr lang="en-CA" sz="1200" b="1" dirty="0"/>
              <a:t>(HIGHLY RECOMMENDED)</a:t>
            </a:r>
          </a:p>
          <a:p>
            <a:pPr marL="0" indent="0">
              <a:buNone/>
            </a:pPr>
            <a:r>
              <a:rPr lang="en-CA" sz="1200" dirty="0">
                <a:hlinkClick r:id="rId3"/>
              </a:rPr>
              <a:t>https://www.youtube.com/watch?v=QfQE1ayCzf8&amp;list=PLrnPJCHvNZuD52mtV8NvazNYIyIVPVZRa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Android Performance Patterns, Understanding Threading:</a:t>
            </a:r>
          </a:p>
          <a:p>
            <a:pPr marL="0" indent="0">
              <a:buNone/>
            </a:pPr>
            <a:r>
              <a:rPr lang="en-CA" sz="1200" dirty="0">
                <a:hlinkClick r:id="rId4"/>
              </a:rPr>
              <a:t>https://www.youtube.com/watch?v=0Z5MZ0jL2BM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Create and Run a Wearable App</a:t>
            </a:r>
          </a:p>
          <a:p>
            <a:pPr marL="0" indent="0">
              <a:buNone/>
            </a:pPr>
            <a:r>
              <a:rPr lang="en-CA" sz="1200" dirty="0">
                <a:hlinkClick r:id="rId5"/>
              </a:rPr>
              <a:t>https://developer.android.com/training/wearables/apps/creating#setting-up-a-phone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Send and Sync Data on </a:t>
            </a:r>
            <a:r>
              <a:rPr lang="en-CA" sz="1200" dirty="0" err="1"/>
              <a:t>WearOS</a:t>
            </a:r>
            <a:endParaRPr lang="en-CA" sz="1200" dirty="0"/>
          </a:p>
          <a:p>
            <a:pPr marL="0" indent="0">
              <a:buNone/>
            </a:pPr>
            <a:r>
              <a:rPr lang="en-CA" sz="1200" dirty="0">
                <a:hlinkClick r:id="rId6"/>
              </a:rPr>
              <a:t>https://developer.android.com/training/wearables/data-layer/index.html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087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3FB-7CD7-4AF1-97BA-412DDBED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CA" dirty="0"/>
              <a:t>Devices Used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5A14-3DE3-4B04-A5B9-DBA687EB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CA" sz="1800"/>
              <a:t>Samsung Galaxy S5 Active</a:t>
            </a:r>
          </a:p>
          <a:p>
            <a:pPr lvl="1"/>
            <a:r>
              <a:rPr lang="en-CA" sz="1800"/>
              <a:t>In case I accidently threw it when initially testing the accelerometer</a:t>
            </a:r>
          </a:p>
          <a:p>
            <a:pPr lvl="1"/>
            <a:r>
              <a:rPr lang="en-CA" sz="1800"/>
              <a:t>Android 6.0</a:t>
            </a:r>
          </a:p>
          <a:p>
            <a:pPr lvl="1"/>
            <a:endParaRPr lang="en-CA" sz="1800"/>
          </a:p>
          <a:p>
            <a:endParaRPr lang="en-CA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81913-3658-4409-B7F3-F6338C21A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1" r="2425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08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03D3-48FE-4838-8E28-717E358B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accent1"/>
                </a:solidFill>
              </a:rPr>
              <a:t>Topics Reviewed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A6D5-B40E-4A60-9798-07D9D7A1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Topic of this project:</a:t>
            </a:r>
          </a:p>
          <a:p>
            <a:pPr marL="0" indent="0">
              <a:buNone/>
            </a:pPr>
            <a:r>
              <a:rPr lang="en-CA" sz="2000" b="1"/>
              <a:t>Sending and receiving messages over the wearable data layer.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The original tutorial includes:</a:t>
            </a:r>
          </a:p>
          <a:p>
            <a:pPr marL="0" indent="0">
              <a:buNone/>
            </a:pPr>
            <a:r>
              <a:rPr lang="en-CA" sz="2000" b="1"/>
              <a:t>Threading, Handlers, MessageQueues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Topics that made my life way easier after doing additional research:</a:t>
            </a:r>
            <a:br>
              <a:rPr lang="en-CA" sz="2000"/>
            </a:br>
            <a:r>
              <a:rPr lang="en-CA" sz="2000" b="1"/>
              <a:t>Threading, Handlers, Loopers, MessageQueues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Additional functionality used for FISHPUNCH:</a:t>
            </a:r>
          </a:p>
          <a:p>
            <a:pPr marL="0" indent="0">
              <a:buNone/>
            </a:pPr>
            <a:r>
              <a:rPr lang="en-CA" sz="2000" b="1"/>
              <a:t>Accelerometer, SensorEvents, CountDownTimer</a:t>
            </a:r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94807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03D3-48FE-4838-8E28-717E358B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sz="3100" dirty="0">
                <a:solidFill>
                  <a:schemeClr val="accent1"/>
                </a:solidFill>
              </a:rPr>
              <a:t>Important Lessons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A6D5-B40E-4A60-9798-07D9D7A1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/>
              <a:t>Additional areas: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Use ADB </a:t>
            </a:r>
            <a:r>
              <a:rPr lang="en-CA" sz="2400" dirty="0"/>
              <a:t>(Android Debug Bridge)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b="1" dirty="0"/>
              <a:t>Don’t trust Google.</a:t>
            </a:r>
          </a:p>
          <a:p>
            <a:pPr marL="0" indent="0">
              <a:buNone/>
            </a:pPr>
            <a:r>
              <a:rPr lang="en-CA" sz="1200" dirty="0" err="1"/>
              <a:t>AndroidX</a:t>
            </a:r>
            <a:r>
              <a:rPr lang="en-CA" sz="1200" dirty="0"/>
              <a:t> dependency overlap wasted 3 hours of my life I’ll never get back.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400" b="1" dirty="0"/>
              <a:t>Trust Google.</a:t>
            </a:r>
          </a:p>
          <a:p>
            <a:pPr marL="0" indent="0">
              <a:buNone/>
            </a:pPr>
            <a:r>
              <a:rPr lang="en-CA" sz="1200" dirty="0"/>
              <a:t>Not believing I couldn’t pair a watch AVD with a phone AVD </a:t>
            </a:r>
          </a:p>
          <a:p>
            <a:pPr marL="0" indent="0">
              <a:buNone/>
            </a:pPr>
            <a:r>
              <a:rPr lang="en-CA" sz="1200" dirty="0"/>
              <a:t>wasted 3 hours of my life I’ll never get back.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637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E27B5-8A2F-49CF-B92B-9137C359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3100" dirty="0">
                <a:solidFill>
                  <a:srgbClr val="000000"/>
                </a:solidFill>
              </a:rPr>
              <a:t>INSPIRATION</a:t>
            </a:r>
            <a:br>
              <a:rPr lang="en-US" sz="3100" dirty="0">
                <a:solidFill>
                  <a:srgbClr val="000000"/>
                </a:solidFill>
              </a:rPr>
            </a:br>
            <a:r>
              <a:rPr lang="en-US" sz="3100" dirty="0">
                <a:solidFill>
                  <a:srgbClr val="000000"/>
                </a:solidFill>
              </a:rPr>
              <a:t/>
            </a:r>
            <a:br>
              <a:rPr lang="en-US" sz="3100" dirty="0">
                <a:solidFill>
                  <a:srgbClr val="000000"/>
                </a:solidFill>
              </a:rPr>
            </a:br>
            <a:r>
              <a:rPr lang="en-US" sz="3100" dirty="0">
                <a:solidFill>
                  <a:srgbClr val="000000"/>
                </a:solidFill>
              </a:rPr>
              <a:t>Once Upon a Time In the </a:t>
            </a:r>
            <a:br>
              <a:rPr lang="en-US" sz="3100" dirty="0">
                <a:solidFill>
                  <a:srgbClr val="000000"/>
                </a:solidFill>
              </a:rPr>
            </a:br>
            <a:r>
              <a:rPr lang="en-US" sz="3100" dirty="0">
                <a:solidFill>
                  <a:srgbClr val="000000"/>
                </a:solidFill>
              </a:rPr>
              <a:t>Arcades of the Early 90’s</a:t>
            </a:r>
          </a:p>
        </p:txBody>
      </p:sp>
      <p:sp>
        <p:nvSpPr>
          <p:cNvPr id="1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485D7-240A-4FBF-B291-4E062D3A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1" y="2617797"/>
            <a:ext cx="2758517" cy="360590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E3159-75D5-44F8-93C3-7A1B0FB9F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17" y="-9475"/>
            <a:ext cx="3421634" cy="30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9E56-2083-4A67-ADC3-2BD1779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Wearable Data Layer?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31BE-0D53-43C1-9A94-1D9F43B6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API that’s a part of Google Play Services that provides another communication channel for apps. Includes several data objects.. But our most important one is: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C038A-EF68-4AC5-982E-6D4467BE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3" y="3429000"/>
            <a:ext cx="10525125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E750A-3F9C-413C-8D71-FB353934A784}"/>
              </a:ext>
            </a:extLst>
          </p:cNvPr>
          <p:cNvSpPr txBox="1"/>
          <p:nvPr/>
        </p:nvSpPr>
        <p:spPr>
          <a:xfrm>
            <a:off x="5803499" y="6123543"/>
            <a:ext cx="605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https://developer.android.com/training/wearables/data-layer/</a:t>
            </a:r>
          </a:p>
        </p:txBody>
      </p:sp>
    </p:spTree>
    <p:extLst>
      <p:ext uri="{BB962C8B-B14F-4D97-AF65-F5344CB8AC3E}">
        <p14:creationId xmlns:p14="http://schemas.microsoft.com/office/powerpoint/2010/main" val="127587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F317-588F-4D6D-8DAA-3A4400CA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49"/>
            <a:ext cx="3924300" cy="1920875"/>
          </a:xfrm>
        </p:spPr>
        <p:txBody>
          <a:bodyPr>
            <a:normAutofit/>
          </a:bodyPr>
          <a:lstStyle/>
          <a:p>
            <a:r>
              <a:rPr lang="en-CA" dirty="0"/>
              <a:t>FISHPUNCH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1047E-CC14-401C-A55E-FF6857EE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566737"/>
            <a:ext cx="53149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B90-828F-444F-8D50-4452362E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Step-by-Step (SENDING)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511F-D922-4A5E-9BC9-37EBAE67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all starts with .start() –</a:t>
            </a:r>
            <a:r>
              <a:rPr lang="en-CA" dirty="0" err="1"/>
              <a:t>ing</a:t>
            </a:r>
            <a:r>
              <a:rPr lang="en-CA" dirty="0"/>
              <a:t> a new thread. </a:t>
            </a:r>
          </a:p>
          <a:p>
            <a:r>
              <a:rPr lang="en-CA" dirty="0"/>
              <a:t>.start() will run the parcel of work that exists in the run() method of the Thread class.</a:t>
            </a:r>
          </a:p>
          <a:p>
            <a:r>
              <a:rPr lang="en-CA" dirty="0"/>
              <a:t>In this example </a:t>
            </a:r>
            <a:r>
              <a:rPr lang="en-CA" dirty="0" err="1"/>
              <a:t>SendMessage</a:t>
            </a:r>
            <a:r>
              <a:rPr lang="en-CA" dirty="0"/>
              <a:t> is just the </a:t>
            </a:r>
            <a:r>
              <a:rPr lang="en-CA" dirty="0" smtClean="0"/>
              <a:t>name </a:t>
            </a:r>
            <a:r>
              <a:rPr lang="en-CA" dirty="0"/>
              <a:t>of the class that </a:t>
            </a:r>
            <a:r>
              <a:rPr lang="en-CA" dirty="0" smtClean="0"/>
              <a:t>was created by </a:t>
            </a:r>
            <a:r>
              <a:rPr lang="en-CA" dirty="0"/>
              <a:t>extending the Java Thread class, and is taking 2 strings as constructor </a:t>
            </a:r>
            <a:r>
              <a:rPr lang="en-CA" dirty="0" smtClean="0"/>
              <a:t>parameters – 1) </a:t>
            </a:r>
            <a:r>
              <a:rPr lang="en-CA" dirty="0"/>
              <a:t>the PATH we discussed earlier, and </a:t>
            </a:r>
            <a:r>
              <a:rPr lang="en-CA" dirty="0" smtClean="0"/>
              <a:t>2) the </a:t>
            </a:r>
            <a:r>
              <a:rPr lang="en-CA" dirty="0"/>
              <a:t>value we’re sending.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3FCF4-BFAC-495F-93ED-F53785570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b="46606"/>
          <a:stretch/>
        </p:blipFill>
        <p:spPr>
          <a:xfrm>
            <a:off x="2466975" y="5124451"/>
            <a:ext cx="7520652" cy="5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1051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Devices Used</vt:lpstr>
      <vt:lpstr>Devices Used</vt:lpstr>
      <vt:lpstr>Topics Reviewed</vt:lpstr>
      <vt:lpstr>Important Lessons</vt:lpstr>
      <vt:lpstr>INSPIRATION  Once Upon a Time In the  Arcades of the Early 90’s</vt:lpstr>
      <vt:lpstr>What is the Wearable Data Layer?</vt:lpstr>
      <vt:lpstr>FISHPUNCH Implementation</vt:lpstr>
      <vt:lpstr>Step-by-Step (SENDING)</vt:lpstr>
      <vt:lpstr>Step-by-Step (SENDING)</vt:lpstr>
      <vt:lpstr>Step-by-Step (SENDING)</vt:lpstr>
      <vt:lpstr>Step-by-Step (RECEIVING)</vt:lpstr>
      <vt:lpstr>Step-by-Step (RECEIVING)</vt:lpstr>
      <vt:lpstr>Step-by-Step (RECEIVING)</vt:lpstr>
      <vt:lpstr>Step-by-Step (RECEIVING)</vt:lpstr>
      <vt:lpstr>FISHPUNCH Implementation Revisited</vt:lpstr>
      <vt:lpstr>Ready to punch some fish?  Keep in mind:</vt:lpstr>
      <vt:lpstr>Start your project</vt:lpstr>
      <vt:lpstr>Pair your real phone to your virtual watch</vt:lpstr>
      <vt:lpstr>Make it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</dc:creator>
  <cp:lastModifiedBy>Paul Duerr</cp:lastModifiedBy>
  <cp:revision>40</cp:revision>
  <dcterms:created xsi:type="dcterms:W3CDTF">2019-07-08T00:44:39Z</dcterms:created>
  <dcterms:modified xsi:type="dcterms:W3CDTF">2019-07-09T01:50:13Z</dcterms:modified>
</cp:coreProperties>
</file>