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111" d="100"/>
          <a:sy n="111" d="100"/>
        </p:scale>
        <p:origin x="606"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48A87A34-81AB-432B-8DAE-1953F412C126}" type="datetimeFigureOut">
              <a:rPr lang="en-US" dirty="0"/>
              <a:t>11/07/2019</a:t>
            </a:fld>
            <a:endParaRPr lang="en-US" dirty="0"/>
          </a:p>
        </p:txBody>
      </p:sp>
      <p:sp>
        <p:nvSpPr>
          <p:cNvPr id="5" name="Footer Placeholder 4"/>
          <p:cNvSpPr>
            <a:spLocks noGrp="1"/>
          </p:cNvSpPr>
          <p:nvPr>
            <p:ph type="ftr" sz="quarter" idx="11"/>
          </p:nvPr>
        </p:nvSpPr>
        <p:spPr>
          <a:xfrm>
            <a:off x="1371600" y="4323845"/>
            <a:ext cx="6400800" cy="365125"/>
          </a:xfrm>
        </p:spPr>
        <p:txBody>
          <a:bodyPr/>
          <a:lstStyle/>
          <a:p>
            <a:endParaRPr lang="en-US" dirty="0"/>
          </a:p>
        </p:txBody>
      </p:sp>
      <p:sp>
        <p:nvSpPr>
          <p:cNvPr id="6" name="Slide Number Placeholder 5"/>
          <p:cNvSpPr>
            <a:spLocks noGrp="1"/>
          </p:cNvSpPr>
          <p:nvPr>
            <p:ph type="sldNum" sz="quarter" idx="12"/>
          </p:nvPr>
        </p:nvSpPr>
        <p:spPr>
          <a:xfrm>
            <a:off x="8077200" y="1430866"/>
            <a:ext cx="2743200"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1" name="Picture 10"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11/07/2019</a:t>
            </a:fld>
            <a:endParaRPr lang="en-US" dirty="0"/>
          </a:p>
        </p:txBody>
      </p:sp>
      <p:sp>
        <p:nvSpPr>
          <p:cNvPr id="6" name="Footer Placeholder 5"/>
          <p:cNvSpPr>
            <a:spLocks noGrp="1"/>
          </p:cNvSpPr>
          <p:nvPr>
            <p:ph type="ftr" sz="quarter" idx="11"/>
          </p:nvPr>
        </p:nvSpPr>
        <p:spPr>
          <a:xfrm>
            <a:off x="685800" y="379941"/>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48A87A34-81AB-432B-8DAE-1953F412C126}" type="datetimeFigureOut">
              <a:rPr lang="en-US" dirty="0"/>
              <a:pPr/>
              <a:t>11/07/2019</a:t>
            </a:fld>
            <a:endParaRPr lang="en-US" dirty="0"/>
          </a:p>
        </p:txBody>
      </p:sp>
      <p:sp>
        <p:nvSpPr>
          <p:cNvPr id="6" name="Footer Placeholder 5"/>
          <p:cNvSpPr>
            <a:spLocks noGrp="1"/>
          </p:cNvSpPr>
          <p:nvPr>
            <p:ph type="ftr" sz="quarter" idx="11"/>
          </p:nvPr>
        </p:nvSpPr>
        <p:spPr>
          <a:xfrm>
            <a:off x="685800" y="378883"/>
            <a:ext cx="6991492" cy="365125"/>
          </a:xfrm>
        </p:spPr>
        <p:txBody>
          <a:bodyPr/>
          <a:lstStyle/>
          <a:p>
            <a:endParaRPr lang="en-US" dirty="0"/>
          </a:p>
        </p:txBody>
      </p:sp>
      <p:sp>
        <p:nvSpPr>
          <p:cNvPr id="7" name="Slide Number Placeholder 6"/>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48A87A34-81AB-432B-8DAE-1953F412C126}" type="datetimeFigureOut">
              <a:rPr lang="en-US" dirty="0"/>
              <a:t>11/07/2019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9" name="Picture 8"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48A87A34-81AB-432B-8DAE-1953F412C126}" type="datetimeFigureOut">
              <a:rPr lang="en-US" dirty="0"/>
              <a:pPr/>
              <a:t>11/07/2019</a:t>
            </a:fld>
            <a:endParaRPr lang="en-US" dirty="0"/>
          </a:p>
        </p:txBody>
      </p:sp>
      <p:sp>
        <p:nvSpPr>
          <p:cNvPr id="5" name="Footer Placeholder 4"/>
          <p:cNvSpPr>
            <a:spLocks noGrp="1"/>
          </p:cNvSpPr>
          <p:nvPr>
            <p:ph type="ftr" sz="quarter" idx="11"/>
          </p:nvPr>
        </p:nvSpPr>
        <p:spPr>
          <a:xfrm>
            <a:off x="685800" y="381000"/>
            <a:ext cx="6991492" cy="36512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11/07/2019</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8" name="Picture 7" descr="C3-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8A87A34-81AB-432B-8DAE-1953F412C126}" type="datetimeFigureOut">
              <a:rPr lang="en-US" dirty="0"/>
              <a:pPr/>
              <a:t>11/07/2019</a:t>
            </a:fld>
            <a:endParaRPr lang="en-US" dirty="0"/>
          </a:p>
        </p:txBody>
      </p:sp>
      <p:sp>
        <p:nvSpPr>
          <p:cNvPr id="5" name="Footer Placeholder 4"/>
          <p:cNvSpPr>
            <a:spLocks noGrp="1"/>
          </p:cNvSpPr>
          <p:nvPr>
            <p:ph type="ftr" sz="quarter" idx="11"/>
          </p:nvPr>
        </p:nvSpPr>
        <p:spPr>
          <a:xfrm>
            <a:off x="685800" y="381001"/>
            <a:ext cx="6991492" cy="364065"/>
          </a:xfrm>
        </p:spPr>
        <p:txBody>
          <a:bodyPr/>
          <a:lstStyle/>
          <a:p>
            <a:endParaRPr lang="en-US" dirty="0"/>
          </a:p>
        </p:txBody>
      </p:sp>
      <p:sp>
        <p:nvSpPr>
          <p:cNvPr id="6" name="Slide Number Placeholder 5"/>
          <p:cNvSpPr>
            <a:spLocks noGrp="1"/>
          </p:cNvSpPr>
          <p:nvPr>
            <p:ph type="sldNum" sz="quarter" idx="12"/>
          </p:nvPr>
        </p:nvSpPr>
        <p:spPr>
          <a:xfrm>
            <a:off x="10862452" y="381000"/>
            <a:ext cx="643748" cy="365125"/>
          </a:xfrm>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11/07/2019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11/07/2019</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11/07/2019</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11/07/2019</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11/07/2019</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8" name="Picture 7" descr="C3-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48A87A34-81AB-432B-8DAE-1953F412C126}" type="datetimeFigureOut">
              <a:rPr lang="en-US" dirty="0"/>
              <a:pPr/>
              <a:t>11/07/2019</a:t>
            </a:fld>
            <a:endParaRPr lang="en-US" dirty="0"/>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6D22F896-40B5-4ADD-8801-0D06FADFA09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6" r:id="rId12"/>
    <p:sldLayoutId id="2147483663" r:id="rId13"/>
    <p:sldLayoutId id="2147483667" r:id="rId14"/>
    <p:sldLayoutId id="2147483668" r:id="rId15"/>
    <p:sldLayoutId id="2147483658" r:id="rId16"/>
    <p:sldLayoutId id="2147483659" r:id="rId17"/>
  </p:sldLayoutIdLst>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FEF7-9517-4DEC-B7CF-507495247B79}"/>
              </a:ext>
            </a:extLst>
          </p:cNvPr>
          <p:cNvSpPr>
            <a:spLocks noGrp="1"/>
          </p:cNvSpPr>
          <p:nvPr>
            <p:ph type="ctrTitle"/>
          </p:nvPr>
        </p:nvSpPr>
        <p:spPr/>
        <p:txBody>
          <a:bodyPr/>
          <a:lstStyle/>
          <a:p>
            <a:r>
              <a:rPr lang="en-US" dirty="0"/>
              <a:t>B7 – Industry Tools</a:t>
            </a:r>
          </a:p>
        </p:txBody>
      </p:sp>
      <p:sp>
        <p:nvSpPr>
          <p:cNvPr id="3" name="Subtitle 2">
            <a:extLst>
              <a:ext uri="{FF2B5EF4-FFF2-40B4-BE49-F238E27FC236}">
                <a16:creationId xmlns:a16="http://schemas.microsoft.com/office/drawing/2014/main" id="{DD6BB52F-E288-48C7-BE4A-FAE0B9B62662}"/>
              </a:ext>
            </a:extLst>
          </p:cNvPr>
          <p:cNvSpPr>
            <a:spLocks noGrp="1"/>
          </p:cNvSpPr>
          <p:nvPr>
            <p:ph type="subTitle" idx="1"/>
          </p:nvPr>
        </p:nvSpPr>
        <p:spPr/>
        <p:txBody>
          <a:bodyPr/>
          <a:lstStyle/>
          <a:p>
            <a:r>
              <a:rPr lang="en-US" dirty="0"/>
              <a:t>Revit Dynamo Practice</a:t>
            </a:r>
          </a:p>
        </p:txBody>
      </p:sp>
      <p:sp>
        <p:nvSpPr>
          <p:cNvPr id="4" name="TextBox 3">
            <a:extLst>
              <a:ext uri="{FF2B5EF4-FFF2-40B4-BE49-F238E27FC236}">
                <a16:creationId xmlns:a16="http://schemas.microsoft.com/office/drawing/2014/main" id="{7D5150F3-6719-4781-A442-B569EE6E9714}"/>
              </a:ext>
            </a:extLst>
          </p:cNvPr>
          <p:cNvSpPr txBox="1"/>
          <p:nvPr/>
        </p:nvSpPr>
        <p:spPr>
          <a:xfrm>
            <a:off x="1371600" y="3975101"/>
            <a:ext cx="2411238" cy="369332"/>
          </a:xfrm>
          <a:prstGeom prst="rect">
            <a:avLst/>
          </a:prstGeom>
          <a:noFill/>
        </p:spPr>
        <p:txBody>
          <a:bodyPr wrap="none" rtlCol="0">
            <a:spAutoFit/>
          </a:bodyPr>
          <a:lstStyle/>
          <a:p>
            <a:r>
              <a:rPr lang="en-US" dirty="0"/>
              <a:t>By Francesco Nacci</a:t>
            </a:r>
          </a:p>
        </p:txBody>
      </p:sp>
    </p:spTree>
    <p:extLst>
      <p:ext uri="{BB962C8B-B14F-4D97-AF65-F5344CB8AC3E}">
        <p14:creationId xmlns:p14="http://schemas.microsoft.com/office/powerpoint/2010/main" val="34747296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FC23A8-12FB-4F13-8422-070A70FA068D}"/>
              </a:ext>
            </a:extLst>
          </p:cNvPr>
          <p:cNvSpPr>
            <a:spLocks noGrp="1"/>
          </p:cNvSpPr>
          <p:nvPr>
            <p:ph type="title"/>
          </p:nvPr>
        </p:nvSpPr>
        <p:spPr/>
        <p:txBody>
          <a:bodyPr/>
          <a:lstStyle/>
          <a:p>
            <a:r>
              <a:rPr lang="en-US" dirty="0"/>
              <a:t>Basis and Objectives</a:t>
            </a:r>
          </a:p>
        </p:txBody>
      </p:sp>
      <p:sp>
        <p:nvSpPr>
          <p:cNvPr id="3" name="Content Placeholder 2">
            <a:extLst>
              <a:ext uri="{FF2B5EF4-FFF2-40B4-BE49-F238E27FC236}">
                <a16:creationId xmlns:a16="http://schemas.microsoft.com/office/drawing/2014/main" id="{0A0DB874-E227-4316-A02C-A95F67084B24}"/>
              </a:ext>
            </a:extLst>
          </p:cNvPr>
          <p:cNvSpPr>
            <a:spLocks noGrp="1"/>
          </p:cNvSpPr>
          <p:nvPr>
            <p:ph idx="1"/>
          </p:nvPr>
        </p:nvSpPr>
        <p:spPr/>
        <p:txBody>
          <a:bodyPr>
            <a:normAutofit fontScale="92500" lnSpcReduction="20000"/>
          </a:bodyPr>
          <a:lstStyle/>
          <a:p>
            <a:r>
              <a:rPr lang="en-US" dirty="0"/>
              <a:t>Working experience of the student is in construction management for </a:t>
            </a:r>
            <a:r>
              <a:rPr lang="en-US" dirty="0" err="1"/>
              <a:t>Oil&amp;Gas</a:t>
            </a:r>
            <a:r>
              <a:rPr lang="en-US" dirty="0"/>
              <a:t> capital project. No Architecture background.</a:t>
            </a:r>
          </a:p>
          <a:p>
            <a:r>
              <a:rPr lang="en-US" dirty="0"/>
              <a:t>The 3D model used is the built-in reference model in Revit.</a:t>
            </a:r>
          </a:p>
          <a:p>
            <a:r>
              <a:rPr lang="en-US" dirty="0"/>
              <a:t>The routine is a simplified case of construction status report.</a:t>
            </a:r>
          </a:p>
          <a:p>
            <a:r>
              <a:rPr lang="en-US" dirty="0"/>
              <a:t>Many software are involved in a construction management to calculate progress, maintain schedules, prepare weekly workplan. This Routine will interface data resulting from different programs and integrated into an excel file. This specific routine will import these data from excel and visualize them in a dedicated 3D model view.</a:t>
            </a:r>
          </a:p>
          <a:p>
            <a:r>
              <a:rPr lang="en-US" dirty="0"/>
              <a:t>The routine will be expanded to create weekly plans and job packs and it will be the base to implement an AWP (Advanced Work Packaging) methodology through Revit.</a:t>
            </a:r>
          </a:p>
          <a:p>
            <a:r>
              <a:rPr lang="en-US" dirty="0"/>
              <a:t>Although the same can be achieved through Navisworks Simulate/Manage, the process is quite slow for real projects and it will imply several steps which can be avoided integrating the activities directly in Revit.</a:t>
            </a:r>
          </a:p>
        </p:txBody>
      </p:sp>
    </p:spTree>
    <p:extLst>
      <p:ext uri="{BB962C8B-B14F-4D97-AF65-F5344CB8AC3E}">
        <p14:creationId xmlns:p14="http://schemas.microsoft.com/office/powerpoint/2010/main" val="21287386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5C9F62-F955-4DC9-840A-3DD378CF355E}"/>
              </a:ext>
            </a:extLst>
          </p:cNvPr>
          <p:cNvSpPr>
            <a:spLocks noGrp="1"/>
          </p:cNvSpPr>
          <p:nvPr>
            <p:ph type="title"/>
          </p:nvPr>
        </p:nvSpPr>
        <p:spPr/>
        <p:txBody>
          <a:bodyPr/>
          <a:lstStyle/>
          <a:p>
            <a:r>
              <a:rPr lang="en-US" dirty="0"/>
              <a:t>Preparatory actions</a:t>
            </a:r>
          </a:p>
        </p:txBody>
      </p:sp>
      <p:sp>
        <p:nvSpPr>
          <p:cNvPr id="3" name="Content Placeholder 2">
            <a:extLst>
              <a:ext uri="{FF2B5EF4-FFF2-40B4-BE49-F238E27FC236}">
                <a16:creationId xmlns:a16="http://schemas.microsoft.com/office/drawing/2014/main" id="{7259675A-ED30-4602-A023-F14839BF7174}"/>
              </a:ext>
            </a:extLst>
          </p:cNvPr>
          <p:cNvSpPr>
            <a:spLocks noGrp="1"/>
          </p:cNvSpPr>
          <p:nvPr>
            <p:ph idx="1"/>
          </p:nvPr>
        </p:nvSpPr>
        <p:spPr>
          <a:xfrm>
            <a:off x="685800" y="2194560"/>
            <a:ext cx="7975121" cy="4257998"/>
          </a:xfrm>
        </p:spPr>
        <p:txBody>
          <a:bodyPr>
            <a:normAutofit fontScale="77500" lnSpcReduction="20000"/>
          </a:bodyPr>
          <a:lstStyle/>
          <a:p>
            <a:pPr marL="0" indent="0">
              <a:buNone/>
            </a:pPr>
            <a:r>
              <a:rPr lang="en-US" dirty="0"/>
              <a:t>Before execution of the routine the following action must be taken:</a:t>
            </a:r>
          </a:p>
          <a:p>
            <a:endParaRPr lang="en-US" dirty="0"/>
          </a:p>
          <a:p>
            <a:pPr lvl="1"/>
            <a:r>
              <a:rPr lang="en-US" dirty="0"/>
              <a:t>Create 3 project parameters under Text category involving all categories:</a:t>
            </a:r>
          </a:p>
          <a:p>
            <a:pPr lvl="2"/>
            <a:r>
              <a:rPr lang="en-US" dirty="0"/>
              <a:t>Construction Progress (numeric data to explain on going activities)</a:t>
            </a:r>
          </a:p>
          <a:p>
            <a:pPr lvl="2"/>
            <a:r>
              <a:rPr lang="en-US" dirty="0"/>
              <a:t>Construction Status (to filter not started/on going/completed elements)</a:t>
            </a:r>
          </a:p>
          <a:p>
            <a:pPr lvl="2"/>
            <a:r>
              <a:rPr lang="en-US" dirty="0"/>
              <a:t>Standard Manhours (to execute a summary of expected construction manhours)</a:t>
            </a:r>
          </a:p>
          <a:p>
            <a:pPr lvl="2"/>
            <a:endParaRPr lang="en-US" dirty="0"/>
          </a:p>
          <a:p>
            <a:pPr lvl="1"/>
            <a:r>
              <a:rPr lang="en-US" dirty="0"/>
              <a:t>Create a dedicated 3D view named “Construction Status”. This view must be active during the execution of the routine.</a:t>
            </a:r>
          </a:p>
          <a:p>
            <a:pPr lvl="1"/>
            <a:r>
              <a:rPr lang="en-US" dirty="0"/>
              <a:t>Ensure the following software are installed:</a:t>
            </a:r>
          </a:p>
          <a:p>
            <a:pPr lvl="2"/>
            <a:r>
              <a:rPr lang="en-US" dirty="0"/>
              <a:t>Revit 2018</a:t>
            </a:r>
          </a:p>
          <a:p>
            <a:pPr lvl="2"/>
            <a:r>
              <a:rPr lang="en-US" dirty="0"/>
              <a:t>Dynamo 2.0.2</a:t>
            </a:r>
          </a:p>
          <a:p>
            <a:pPr lvl="2"/>
            <a:r>
              <a:rPr lang="en-US" dirty="0"/>
              <a:t>Springs Nodes 110.0.2 for Dynamo</a:t>
            </a:r>
          </a:p>
          <a:p>
            <a:pPr lvl="2"/>
            <a:r>
              <a:rPr lang="en-US" dirty="0"/>
              <a:t>Microsoft Excel</a:t>
            </a:r>
          </a:p>
          <a:p>
            <a:pPr lvl="1"/>
            <a:r>
              <a:rPr lang="en-US" dirty="0"/>
              <a:t> Locate the ProgressInfoImport.xlsx file at the beginning of the routing before running.</a:t>
            </a:r>
          </a:p>
          <a:p>
            <a:pPr lvl="1"/>
            <a:r>
              <a:rPr lang="en-US" dirty="0"/>
              <a:t>Open the routing in Manual mode in order to select the import file first.</a:t>
            </a:r>
          </a:p>
          <a:p>
            <a:pPr lvl="1"/>
            <a:endParaRPr lang="en-US" dirty="0"/>
          </a:p>
          <a:p>
            <a:pPr marL="914400" lvl="2" indent="0">
              <a:buNone/>
            </a:pPr>
            <a:endParaRPr lang="en-US" dirty="0"/>
          </a:p>
        </p:txBody>
      </p:sp>
      <p:pic>
        <p:nvPicPr>
          <p:cNvPr id="4" name="Picture 3">
            <a:extLst>
              <a:ext uri="{FF2B5EF4-FFF2-40B4-BE49-F238E27FC236}">
                <a16:creationId xmlns:a16="http://schemas.microsoft.com/office/drawing/2014/main" id="{7E6AFF82-249F-48A7-A882-AEAC6952E883}"/>
              </a:ext>
            </a:extLst>
          </p:cNvPr>
          <p:cNvPicPr>
            <a:picLocks noChangeAspect="1"/>
          </p:cNvPicPr>
          <p:nvPr/>
        </p:nvPicPr>
        <p:blipFill>
          <a:blip r:embed="rId2"/>
          <a:stretch>
            <a:fillRect/>
          </a:stretch>
        </p:blipFill>
        <p:spPr>
          <a:xfrm>
            <a:off x="8329253" y="2676525"/>
            <a:ext cx="3478872" cy="752475"/>
          </a:xfrm>
          <a:prstGeom prst="rect">
            <a:avLst/>
          </a:prstGeom>
          <a:ln>
            <a:solidFill>
              <a:schemeClr val="tx2"/>
            </a:solidFill>
          </a:ln>
        </p:spPr>
      </p:pic>
      <p:pic>
        <p:nvPicPr>
          <p:cNvPr id="5" name="Picture 4">
            <a:extLst>
              <a:ext uri="{FF2B5EF4-FFF2-40B4-BE49-F238E27FC236}">
                <a16:creationId xmlns:a16="http://schemas.microsoft.com/office/drawing/2014/main" id="{1B60D0B0-ABA2-42DA-A235-F653FBE1317B}"/>
              </a:ext>
            </a:extLst>
          </p:cNvPr>
          <p:cNvPicPr>
            <a:picLocks noChangeAspect="1"/>
          </p:cNvPicPr>
          <p:nvPr/>
        </p:nvPicPr>
        <p:blipFill>
          <a:blip r:embed="rId3"/>
          <a:stretch>
            <a:fillRect/>
          </a:stretch>
        </p:blipFill>
        <p:spPr>
          <a:xfrm>
            <a:off x="9826925" y="4360077"/>
            <a:ext cx="1981200" cy="1733550"/>
          </a:xfrm>
          <a:prstGeom prst="rect">
            <a:avLst/>
          </a:prstGeom>
          <a:ln>
            <a:solidFill>
              <a:schemeClr val="tx2"/>
            </a:solidFill>
          </a:ln>
        </p:spPr>
      </p:pic>
    </p:spTree>
    <p:extLst>
      <p:ext uri="{BB962C8B-B14F-4D97-AF65-F5344CB8AC3E}">
        <p14:creationId xmlns:p14="http://schemas.microsoft.com/office/powerpoint/2010/main" val="42577161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84E27-9EEF-484E-ABA0-5A2C7BE6B521}"/>
              </a:ext>
            </a:extLst>
          </p:cNvPr>
          <p:cNvSpPr>
            <a:spLocks noGrp="1"/>
          </p:cNvSpPr>
          <p:nvPr>
            <p:ph type="title"/>
          </p:nvPr>
        </p:nvSpPr>
        <p:spPr/>
        <p:txBody>
          <a:bodyPr/>
          <a:lstStyle/>
          <a:p>
            <a:r>
              <a:rPr lang="en-US" dirty="0"/>
              <a:t>Export model data</a:t>
            </a:r>
          </a:p>
        </p:txBody>
      </p:sp>
      <p:pic>
        <p:nvPicPr>
          <p:cNvPr id="4" name="Content Placeholder 3">
            <a:extLst>
              <a:ext uri="{FF2B5EF4-FFF2-40B4-BE49-F238E27FC236}">
                <a16:creationId xmlns:a16="http://schemas.microsoft.com/office/drawing/2014/main" id="{28898C98-CA0C-4378-9D12-E886C5F37C3C}"/>
              </a:ext>
            </a:extLst>
          </p:cNvPr>
          <p:cNvPicPr>
            <a:picLocks noGrp="1" noChangeAspect="1"/>
          </p:cNvPicPr>
          <p:nvPr>
            <p:ph idx="1"/>
          </p:nvPr>
        </p:nvPicPr>
        <p:blipFill>
          <a:blip r:embed="rId2"/>
          <a:stretch>
            <a:fillRect/>
          </a:stretch>
        </p:blipFill>
        <p:spPr>
          <a:xfrm>
            <a:off x="6509817" y="2615386"/>
            <a:ext cx="5296620" cy="2767496"/>
          </a:xfrm>
          <a:prstGeom prst="rect">
            <a:avLst/>
          </a:prstGeom>
        </p:spPr>
      </p:pic>
      <p:sp>
        <p:nvSpPr>
          <p:cNvPr id="5" name="TextBox 4">
            <a:extLst>
              <a:ext uri="{FF2B5EF4-FFF2-40B4-BE49-F238E27FC236}">
                <a16:creationId xmlns:a16="http://schemas.microsoft.com/office/drawing/2014/main" id="{EFCAA400-0819-4C83-BDDE-A0E3963AE2F5}"/>
              </a:ext>
            </a:extLst>
          </p:cNvPr>
          <p:cNvSpPr txBox="1"/>
          <p:nvPr/>
        </p:nvSpPr>
        <p:spPr>
          <a:xfrm>
            <a:off x="232913" y="1867619"/>
            <a:ext cx="11015933" cy="1200329"/>
          </a:xfrm>
          <a:prstGeom prst="rect">
            <a:avLst/>
          </a:prstGeom>
          <a:noFill/>
        </p:spPr>
        <p:txBody>
          <a:bodyPr wrap="square" rtlCol="0">
            <a:spAutoFit/>
          </a:bodyPr>
          <a:lstStyle/>
          <a:p>
            <a:r>
              <a:rPr lang="en-US" dirty="0"/>
              <a:t>The first part of the routine is used only to export the element in the current 3D model.</a:t>
            </a:r>
          </a:p>
          <a:p>
            <a:r>
              <a:rPr lang="en-US" dirty="0"/>
              <a:t>An Excel file is generated and it will be used as the base to interface 3D model element to various software, in this case the progress calculation software.</a:t>
            </a:r>
          </a:p>
          <a:p>
            <a:r>
              <a:rPr lang="en-US" dirty="0"/>
              <a:t>The file to be used as export is 4.4.ProgressInfoExport.xlsx</a:t>
            </a:r>
          </a:p>
        </p:txBody>
      </p:sp>
      <p:sp>
        <p:nvSpPr>
          <p:cNvPr id="6" name="TextBox 5">
            <a:extLst>
              <a:ext uri="{FF2B5EF4-FFF2-40B4-BE49-F238E27FC236}">
                <a16:creationId xmlns:a16="http://schemas.microsoft.com/office/drawing/2014/main" id="{360B0A7E-2402-4F87-85F9-B8A426D4789E}"/>
              </a:ext>
            </a:extLst>
          </p:cNvPr>
          <p:cNvSpPr txBox="1"/>
          <p:nvPr/>
        </p:nvSpPr>
        <p:spPr>
          <a:xfrm>
            <a:off x="232913" y="3247864"/>
            <a:ext cx="6159261" cy="646331"/>
          </a:xfrm>
          <a:prstGeom prst="rect">
            <a:avLst/>
          </a:prstGeom>
          <a:noFill/>
        </p:spPr>
        <p:txBody>
          <a:bodyPr wrap="square" rtlCol="0">
            <a:spAutoFit/>
          </a:bodyPr>
          <a:lstStyle/>
          <a:p>
            <a:r>
              <a:rPr lang="en-US" dirty="0"/>
              <a:t>The technicalities of the 3</a:t>
            </a:r>
            <a:r>
              <a:rPr lang="en-US" baseline="30000" dirty="0"/>
              <a:t>rd</a:t>
            </a:r>
            <a:r>
              <a:rPr lang="en-US" dirty="0"/>
              <a:t> party software are not part of this exercise.</a:t>
            </a:r>
          </a:p>
        </p:txBody>
      </p:sp>
      <p:pic>
        <p:nvPicPr>
          <p:cNvPr id="7" name="Picture 6">
            <a:extLst>
              <a:ext uri="{FF2B5EF4-FFF2-40B4-BE49-F238E27FC236}">
                <a16:creationId xmlns:a16="http://schemas.microsoft.com/office/drawing/2014/main" id="{302D5B12-72DD-4214-BD8B-6BAF1F9FB6A3}"/>
              </a:ext>
            </a:extLst>
          </p:cNvPr>
          <p:cNvPicPr>
            <a:picLocks noChangeAspect="1"/>
          </p:cNvPicPr>
          <p:nvPr/>
        </p:nvPicPr>
        <p:blipFill>
          <a:blip r:embed="rId3"/>
          <a:stretch>
            <a:fillRect/>
          </a:stretch>
        </p:blipFill>
        <p:spPr>
          <a:xfrm>
            <a:off x="356702" y="3894195"/>
            <a:ext cx="5077796" cy="2621078"/>
          </a:xfrm>
          <a:prstGeom prst="rect">
            <a:avLst/>
          </a:prstGeom>
        </p:spPr>
      </p:pic>
      <p:sp>
        <p:nvSpPr>
          <p:cNvPr id="8" name="TextBox 7">
            <a:extLst>
              <a:ext uri="{FF2B5EF4-FFF2-40B4-BE49-F238E27FC236}">
                <a16:creationId xmlns:a16="http://schemas.microsoft.com/office/drawing/2014/main" id="{F82AF6C0-F6EC-447D-A257-15EEA35512D1}"/>
              </a:ext>
            </a:extLst>
          </p:cNvPr>
          <p:cNvSpPr txBox="1"/>
          <p:nvPr/>
        </p:nvSpPr>
        <p:spPr>
          <a:xfrm>
            <a:off x="6509816" y="5382882"/>
            <a:ext cx="5296619" cy="646331"/>
          </a:xfrm>
          <a:prstGeom prst="rect">
            <a:avLst/>
          </a:prstGeom>
          <a:noFill/>
        </p:spPr>
        <p:txBody>
          <a:bodyPr wrap="square" rtlCol="0">
            <a:spAutoFit/>
          </a:bodyPr>
          <a:lstStyle/>
          <a:p>
            <a:r>
              <a:rPr lang="en-US" dirty="0"/>
              <a:t>The export routine has been adapted from an existing script to the needs of this exercise.</a:t>
            </a:r>
          </a:p>
        </p:txBody>
      </p:sp>
    </p:spTree>
    <p:extLst>
      <p:ext uri="{BB962C8B-B14F-4D97-AF65-F5344CB8AC3E}">
        <p14:creationId xmlns:p14="http://schemas.microsoft.com/office/powerpoint/2010/main" val="42665199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56886F-78DC-4441-8503-FD91D50E0C20}"/>
              </a:ext>
            </a:extLst>
          </p:cNvPr>
          <p:cNvSpPr>
            <a:spLocks noGrp="1"/>
          </p:cNvSpPr>
          <p:nvPr>
            <p:ph type="title"/>
          </p:nvPr>
        </p:nvSpPr>
        <p:spPr/>
        <p:txBody>
          <a:bodyPr/>
          <a:lstStyle/>
          <a:p>
            <a:r>
              <a:rPr lang="en-US" dirty="0"/>
              <a:t>Import data into </a:t>
            </a:r>
            <a:r>
              <a:rPr lang="en-US" dirty="0" err="1"/>
              <a:t>revit</a:t>
            </a:r>
            <a:r>
              <a:rPr lang="en-US" dirty="0"/>
              <a:t> model</a:t>
            </a:r>
          </a:p>
        </p:txBody>
      </p:sp>
      <p:pic>
        <p:nvPicPr>
          <p:cNvPr id="4" name="Content Placeholder 3">
            <a:extLst>
              <a:ext uri="{FF2B5EF4-FFF2-40B4-BE49-F238E27FC236}">
                <a16:creationId xmlns:a16="http://schemas.microsoft.com/office/drawing/2014/main" id="{7E8D9928-89D8-4DC4-A76F-280C6BAD2585}"/>
              </a:ext>
            </a:extLst>
          </p:cNvPr>
          <p:cNvPicPr>
            <a:picLocks noGrp="1" noChangeAspect="1"/>
          </p:cNvPicPr>
          <p:nvPr>
            <p:ph idx="1"/>
          </p:nvPr>
        </p:nvPicPr>
        <p:blipFill>
          <a:blip r:embed="rId2"/>
          <a:stretch>
            <a:fillRect/>
          </a:stretch>
        </p:blipFill>
        <p:spPr>
          <a:xfrm>
            <a:off x="222130" y="2057401"/>
            <a:ext cx="5346940" cy="1562952"/>
          </a:xfrm>
          <a:prstGeom prst="rect">
            <a:avLst/>
          </a:prstGeom>
        </p:spPr>
      </p:pic>
      <p:sp>
        <p:nvSpPr>
          <p:cNvPr id="5" name="TextBox 4">
            <a:extLst>
              <a:ext uri="{FF2B5EF4-FFF2-40B4-BE49-F238E27FC236}">
                <a16:creationId xmlns:a16="http://schemas.microsoft.com/office/drawing/2014/main" id="{4E5E3989-1EC5-431D-B901-6947523123B2}"/>
              </a:ext>
            </a:extLst>
          </p:cNvPr>
          <p:cNvSpPr txBox="1"/>
          <p:nvPr/>
        </p:nvSpPr>
        <p:spPr>
          <a:xfrm>
            <a:off x="5695950" y="2037534"/>
            <a:ext cx="5683370" cy="1477328"/>
          </a:xfrm>
          <a:prstGeom prst="rect">
            <a:avLst/>
          </a:prstGeom>
          <a:noFill/>
        </p:spPr>
        <p:txBody>
          <a:bodyPr wrap="square" rtlCol="0">
            <a:spAutoFit/>
          </a:bodyPr>
          <a:lstStyle/>
          <a:p>
            <a:r>
              <a:rPr lang="en-US" dirty="0"/>
              <a:t>The second script will import the data from the excel file and update the element parameters and visualize the progress in the 3D view.</a:t>
            </a:r>
          </a:p>
          <a:p>
            <a:endParaRPr lang="en-US" dirty="0"/>
          </a:p>
          <a:p>
            <a:r>
              <a:rPr lang="en-US" dirty="0"/>
              <a:t>The file to be imported is ProgressInfoImport.xlsx</a:t>
            </a:r>
          </a:p>
        </p:txBody>
      </p:sp>
      <p:pic>
        <p:nvPicPr>
          <p:cNvPr id="6" name="Picture 5">
            <a:extLst>
              <a:ext uri="{FF2B5EF4-FFF2-40B4-BE49-F238E27FC236}">
                <a16:creationId xmlns:a16="http://schemas.microsoft.com/office/drawing/2014/main" id="{0D324475-7827-49FB-A6CB-2244AA3207BE}"/>
              </a:ext>
            </a:extLst>
          </p:cNvPr>
          <p:cNvPicPr>
            <a:picLocks noChangeAspect="1"/>
          </p:cNvPicPr>
          <p:nvPr/>
        </p:nvPicPr>
        <p:blipFill>
          <a:blip r:embed="rId3"/>
          <a:stretch>
            <a:fillRect/>
          </a:stretch>
        </p:blipFill>
        <p:spPr>
          <a:xfrm>
            <a:off x="7114636" y="3897136"/>
            <a:ext cx="4557713" cy="2314575"/>
          </a:xfrm>
          <a:prstGeom prst="rect">
            <a:avLst/>
          </a:prstGeom>
        </p:spPr>
      </p:pic>
      <p:pic>
        <p:nvPicPr>
          <p:cNvPr id="7" name="Picture 6">
            <a:extLst>
              <a:ext uri="{FF2B5EF4-FFF2-40B4-BE49-F238E27FC236}">
                <a16:creationId xmlns:a16="http://schemas.microsoft.com/office/drawing/2014/main" id="{3B28266A-EAB6-41A4-ADDB-CE11801D06D3}"/>
              </a:ext>
            </a:extLst>
          </p:cNvPr>
          <p:cNvPicPr>
            <a:picLocks noChangeAspect="1"/>
          </p:cNvPicPr>
          <p:nvPr/>
        </p:nvPicPr>
        <p:blipFill>
          <a:blip r:embed="rId4"/>
          <a:stretch>
            <a:fillRect/>
          </a:stretch>
        </p:blipFill>
        <p:spPr>
          <a:xfrm>
            <a:off x="222130" y="4053720"/>
            <a:ext cx="4979598" cy="2491025"/>
          </a:xfrm>
          <a:prstGeom prst="rect">
            <a:avLst/>
          </a:prstGeom>
        </p:spPr>
      </p:pic>
      <p:sp>
        <p:nvSpPr>
          <p:cNvPr id="8" name="Arrow: Up 7">
            <a:extLst>
              <a:ext uri="{FF2B5EF4-FFF2-40B4-BE49-F238E27FC236}">
                <a16:creationId xmlns:a16="http://schemas.microsoft.com/office/drawing/2014/main" id="{99FC1D67-04AE-4DFB-9802-7085C7B5014C}"/>
              </a:ext>
            </a:extLst>
          </p:cNvPr>
          <p:cNvSpPr/>
          <p:nvPr/>
        </p:nvSpPr>
        <p:spPr>
          <a:xfrm rot="5400000">
            <a:off x="5853684" y="4807535"/>
            <a:ext cx="484632" cy="978408"/>
          </a:xfrm>
          <a:prstGeom prst="upArrow">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4543612"/>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C4220D"/>
      </a:accent1>
      <a:accent2>
        <a:srgbClr val="EB7712"/>
      </a:accent2>
      <a:accent3>
        <a:srgbClr val="ECBD31"/>
      </a:accent3>
      <a:accent4>
        <a:srgbClr val="92CE4A"/>
      </a:accent4>
      <a:accent5>
        <a:srgbClr val="50CFB4"/>
      </a:accent5>
      <a:accent6>
        <a:srgbClr val="0D8EC5"/>
      </a:accent6>
      <a:hlink>
        <a:srgbClr val="EA5A0C"/>
      </a:hlink>
      <a:folHlink>
        <a:srgbClr val="F09D3A"/>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FE1EB5C7-81A8-4CBA-AE6E-B3BF73DC3895}"/>
    </a:ext>
  </a:extLst>
</a:theme>
</file>

<file path=docProps/app.xml><?xml version="1.0" encoding="utf-8"?>
<Properties xmlns="http://schemas.openxmlformats.org/officeDocument/2006/extended-properties" xmlns:vt="http://schemas.openxmlformats.org/officeDocument/2006/docPropsVTypes">
  <Template>TM04033937[[fn=Vapor Trail]]</Template>
  <TotalTime>70</TotalTime>
  <Words>446</Words>
  <Application>Microsoft Office PowerPoint</Application>
  <PresentationFormat>Widescreen</PresentationFormat>
  <Paragraphs>36</Paragraphs>
  <Slides>5</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5</vt:i4>
      </vt:variant>
    </vt:vector>
  </HeadingPairs>
  <TitlesOfParts>
    <vt:vector size="8" baseType="lpstr">
      <vt:lpstr>Arial</vt:lpstr>
      <vt:lpstr>Century Gothic</vt:lpstr>
      <vt:lpstr>Vapor Trail</vt:lpstr>
      <vt:lpstr>B7 – Industry Tools</vt:lpstr>
      <vt:lpstr>Basis and Objectives</vt:lpstr>
      <vt:lpstr>Preparatory actions</vt:lpstr>
      <vt:lpstr>Export model data</vt:lpstr>
      <vt:lpstr>Import data into revit model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B7 – Industry Tools</dc:title>
  <dc:creator>Nacci, Francesco</dc:creator>
  <cp:lastModifiedBy>Nacci, Francesco</cp:lastModifiedBy>
  <cp:revision>10</cp:revision>
  <dcterms:created xsi:type="dcterms:W3CDTF">2019-07-10T20:42:23Z</dcterms:created>
  <dcterms:modified xsi:type="dcterms:W3CDTF">2019-07-10T21:52:49Z</dcterms:modified>
</cp:coreProperties>
</file>