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5863D-FBB6-4A57-AEE4-EC9845E17559}" type="datetimeFigureOut">
              <a:rPr lang="ru-RU" smtClean="0"/>
              <a:t>18.05.2019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DC82C-B8CC-4247-9DFB-C911D7F96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7641-381C-41B1-81D4-3920B85BD079}" type="datetime1">
              <a:rPr lang="ru-RU" smtClean="0"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4E54-33B4-45A2-BCE4-CF9C9A51D364}" type="datetime1">
              <a:rPr lang="ru-RU" smtClean="0"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9FDE-1C6A-43F6-8F43-77674F3CEF57}" type="datetime1">
              <a:rPr lang="ru-RU" smtClean="0"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6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222A-65ED-47DE-80ED-E4221718D22C}" type="datetime1">
              <a:rPr lang="ru-RU" smtClean="0"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9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BEEC-8103-4239-91C2-7725F912E738}" type="datetime1">
              <a:rPr lang="ru-RU" smtClean="0"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47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6C40-9578-44CA-8BB4-98CF3BA0C7FD}" type="datetime1">
              <a:rPr lang="ru-RU" smtClean="0"/>
              <a:t>18.05.2019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7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492-8628-4E16-A9AB-855AFCBD5B43}" type="datetime1">
              <a:rPr lang="ru-RU" smtClean="0"/>
              <a:t>18.05.2019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34DA-08EA-421C-988C-905E2E8F5D0F}" type="datetime1">
              <a:rPr lang="ru-RU" smtClean="0"/>
              <a:t>18.05.2019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1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8B5B-84AF-4F2D-A6E3-7171D705A1B8}" type="datetime1">
              <a:rPr lang="ru-RU" smtClean="0"/>
              <a:t>18.05.2019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B56-D802-4EC6-9E9D-86579D982739}" type="datetime1">
              <a:rPr lang="ru-RU" smtClean="0"/>
              <a:t>18.05.2019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7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096-0A79-4D48-BA08-DAB42EB10CD7}" type="datetime1">
              <a:rPr lang="ru-RU" smtClean="0"/>
              <a:t>18.05.2019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8A76-52EE-464A-8992-1BEEF801FEEF}" type="datetime1">
              <a:rPr lang="ru-RU" smtClean="0"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9AF8-5A59-4970-8868-D7F4F2D42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7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rgareev/git_repo/tree/master/Volumes%20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Toxicity Report. Volume bars and </a:t>
            </a:r>
            <a:r>
              <a:rPr lang="en-US" dirty="0" err="1" smtClean="0"/>
              <a:t>PnL</a:t>
            </a:r>
            <a:r>
              <a:rPr lang="en-US" dirty="0" smtClean="0"/>
              <a:t> dynamics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93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 bars and PL. Motivation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" y="1356704"/>
            <a:ext cx="8835254" cy="482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1340768"/>
            <a:ext cx="36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PnL</a:t>
            </a:r>
            <a:r>
              <a:rPr lang="en-US" dirty="0" smtClean="0"/>
              <a:t> from “friendly” Client2 trades on average goes to zero on 25 second after the trade relative to mid-market (at time 0 Maker earns ½ of spread)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Are we happy with Clent2’s flow? Or we should quote a little wider?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long on average does it take to cover position from Client2 by selecting mix of aggressive and passive strategies? 30, 60, 120 seconds?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4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bars and PL. Motivation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It’s better to cover Original trade’s volume (red bar on Slide 2) until Makers’ </a:t>
            </a:r>
            <a:r>
              <a:rPr lang="en-US" dirty="0" err="1" smtClean="0"/>
              <a:t>PnL</a:t>
            </a:r>
            <a:r>
              <a:rPr lang="en-US" dirty="0" smtClean="0"/>
              <a:t> from this trade relative to mid -market goes to negative zone</a:t>
            </a:r>
          </a:p>
          <a:p>
            <a:r>
              <a:rPr lang="en-US" dirty="0" smtClean="0"/>
              <a:t>If Maker’s </a:t>
            </a:r>
            <a:r>
              <a:rPr lang="en-US" dirty="0" err="1" smtClean="0"/>
              <a:t>PnL</a:t>
            </a:r>
            <a:r>
              <a:rPr lang="en-US" dirty="0" smtClean="0"/>
              <a:t> from toxic Client1’s trade goes to negative zone much early (say, on average, after 10 seconds after the trade – red line on Slide2) than it is necessary for Maker to cover the position by finding offsetting trade and/or hedge aggressively (say, 25 seconds), then to stop losing money from Client1’s flow:</a:t>
            </a:r>
          </a:p>
          <a:p>
            <a:pPr lvl="1"/>
            <a:r>
              <a:rPr lang="en-US" dirty="0" smtClean="0"/>
              <a:t>Maker could increase spread (making starting point of ½ of spread earned greater)</a:t>
            </a:r>
          </a:p>
          <a:p>
            <a:pPr lvl="1"/>
            <a:r>
              <a:rPr lang="en-US" dirty="0" smtClean="0"/>
              <a:t>Maker could introduce last-looks, deals timeouts (for toxic flow during 1</a:t>
            </a:r>
            <a:r>
              <a:rPr lang="en-US" baseline="30000" dirty="0" smtClean="0"/>
              <a:t>st</a:t>
            </a:r>
            <a:r>
              <a:rPr lang="en-US" dirty="0" smtClean="0"/>
              <a:t> second)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Does the Client1 really trade FA? </a:t>
            </a:r>
          </a:p>
          <a:p>
            <a:pPr lvl="1"/>
            <a:r>
              <a:rPr lang="en-US" dirty="0" smtClean="0"/>
              <a:t>If there is no aggressive hedge or aggressive hedge is negligible (say, 1 </a:t>
            </a:r>
            <a:r>
              <a:rPr lang="en-US" dirty="0" err="1" smtClean="0"/>
              <a:t>mio</a:t>
            </a:r>
            <a:r>
              <a:rPr lang="en-US" dirty="0" smtClean="0"/>
              <a:t> in 90 seconds), then Market Impact is created by:</a:t>
            </a:r>
          </a:p>
          <a:p>
            <a:pPr lvl="2"/>
            <a:r>
              <a:rPr lang="en-US" dirty="0" smtClean="0"/>
              <a:t>Client1 flow to other LPs (or there could be, for example, one big seller who sell to Client1 and other makers)</a:t>
            </a:r>
          </a:p>
          <a:p>
            <a:pPr lvl="2"/>
            <a:r>
              <a:rPr lang="en-US" dirty="0" smtClean="0"/>
              <a:t>Makers’ skew</a:t>
            </a:r>
          </a:p>
          <a:p>
            <a:pPr lvl="1"/>
            <a:r>
              <a:rPr lang="en-US" dirty="0" smtClean="0"/>
              <a:t>Metrics could be quantified by calculating volumes of:</a:t>
            </a:r>
          </a:p>
          <a:p>
            <a:pPr lvl="2"/>
            <a:r>
              <a:rPr lang="en-US" dirty="0" smtClean="0"/>
              <a:t>Aggressive hedge;</a:t>
            </a:r>
          </a:p>
          <a:p>
            <a:pPr lvl="2"/>
            <a:r>
              <a:rPr lang="en-US" dirty="0" smtClean="0"/>
              <a:t>Net client’s flow (net of buys and sell trades) that are not on Position Keeping</a:t>
            </a:r>
          </a:p>
          <a:p>
            <a:pPr lvl="2"/>
            <a:r>
              <a:rPr lang="en-US" dirty="0" smtClean="0"/>
              <a:t>Volumes on the Market (for example, is volume on </a:t>
            </a:r>
            <a:r>
              <a:rPr lang="en-US" dirty="0" err="1" smtClean="0"/>
              <a:t>Moex</a:t>
            </a:r>
            <a:r>
              <a:rPr lang="en-US" dirty="0" smtClean="0"/>
              <a:t> above the average and how much?)</a:t>
            </a:r>
          </a:p>
          <a:p>
            <a:pPr lvl="2"/>
            <a:r>
              <a:rPr lang="en-US" dirty="0" smtClean="0"/>
              <a:t>If all factors mentioned above taken into account, the remained is impact of skew</a:t>
            </a:r>
          </a:p>
          <a:p>
            <a:pPr lvl="2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1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bars and PL. Results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1766"/>
            <a:ext cx="8664324" cy="566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4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bars and PL. Results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code, which:</a:t>
            </a:r>
          </a:p>
          <a:p>
            <a:pPr lvl="1"/>
            <a:r>
              <a:rPr lang="en-US" dirty="0" smtClean="0"/>
              <a:t>Take list of particular clients: Client1, Client2,…</a:t>
            </a:r>
          </a:p>
          <a:p>
            <a:pPr lvl="1"/>
            <a:r>
              <a:rPr lang="en-US" dirty="0" smtClean="0"/>
              <a:t>For each Client1’s trade at time T1:</a:t>
            </a:r>
          </a:p>
          <a:p>
            <a:pPr lvl="2"/>
            <a:r>
              <a:rPr lang="en-US" dirty="0" smtClean="0"/>
              <a:t>Select all trades of Client1 in interval [T1; T1+delta];</a:t>
            </a:r>
          </a:p>
          <a:p>
            <a:pPr lvl="2"/>
            <a:r>
              <a:rPr lang="en-US" dirty="0" smtClean="0"/>
              <a:t>Select all trades of other clients (excluding Client1) in </a:t>
            </a:r>
            <a:r>
              <a:rPr lang="en-US" dirty="0" smtClean="0"/>
              <a:t>interval [T1; T1+delta];</a:t>
            </a:r>
          </a:p>
          <a:p>
            <a:pPr lvl="2"/>
            <a:r>
              <a:rPr lang="en-US" dirty="0" smtClean="0"/>
              <a:t>Calculates total volume bought/sold and how many seconds it occurs after T1;</a:t>
            </a:r>
          </a:p>
          <a:p>
            <a:pPr lvl="2"/>
            <a:r>
              <a:rPr lang="en-US" dirty="0" smtClean="0"/>
              <a:t>Graph dynamics of volumes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5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bars and PL. What’s next?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Integration of Volume bars to </a:t>
            </a:r>
            <a:r>
              <a:rPr lang="en-US" dirty="0"/>
              <a:t>T</a:t>
            </a:r>
            <a:r>
              <a:rPr lang="en-US" dirty="0" smtClean="0"/>
              <a:t>oxicity Report </a:t>
            </a:r>
            <a:r>
              <a:rPr lang="en-US" dirty="0" err="1" smtClean="0"/>
              <a:t>PnL</a:t>
            </a:r>
            <a:r>
              <a:rPr lang="en-US" dirty="0" smtClean="0"/>
              <a:t> Profile;</a:t>
            </a:r>
          </a:p>
          <a:p>
            <a:r>
              <a:rPr lang="en-US" dirty="0" smtClean="0"/>
              <a:t>Taking into account aggressive hedges;</a:t>
            </a:r>
          </a:p>
          <a:p>
            <a:r>
              <a:rPr lang="en-US" dirty="0" smtClean="0"/>
              <a:t>Drawing both net buy/sell volume and total position;</a:t>
            </a:r>
          </a:p>
          <a:p>
            <a:r>
              <a:rPr lang="en-US" dirty="0" smtClean="0"/>
              <a:t>Calculating time when position after the trade is close to zero (less, say, than 1 - 3 </a:t>
            </a:r>
            <a:r>
              <a:rPr lang="en-US" dirty="0" err="1" smtClean="0"/>
              <a:t>mio</a:t>
            </a:r>
            <a:r>
              <a:rPr lang="en-US" dirty="0" smtClean="0"/>
              <a:t> USD) </a:t>
            </a:r>
            <a:r>
              <a:rPr lang="en-US" dirty="0" smtClean="0"/>
              <a:t>on average for all particular Client’s trades for particular period</a:t>
            </a:r>
            <a:endParaRPr lang="en-US" dirty="0" smtClean="0"/>
          </a:p>
          <a:p>
            <a:r>
              <a:rPr lang="en-US" dirty="0" smtClean="0"/>
              <a:t>Filter for calculation of original trades greater than , say, X </a:t>
            </a:r>
            <a:r>
              <a:rPr lang="en-US" dirty="0" err="1" smtClean="0"/>
              <a:t>mio</a:t>
            </a:r>
            <a:r>
              <a:rPr lang="en-US" dirty="0" smtClean="0"/>
              <a:t> USD (it is interesting to see how many time it takes to cover huge </a:t>
            </a:r>
            <a:r>
              <a:rPr lang="en-US" dirty="0" err="1" smtClean="0"/>
              <a:t>usd</a:t>
            </a:r>
            <a:r>
              <a:rPr lang="en-US" dirty="0" smtClean="0"/>
              <a:t>/rub volumes greater than 10 </a:t>
            </a:r>
            <a:r>
              <a:rPr lang="en-US" dirty="0" err="1" smtClean="0"/>
              <a:t>mio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48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 to Python code: </a:t>
            </a:r>
            <a:r>
              <a:rPr lang="en-US" dirty="0" smtClean="0">
                <a:hlinkClick r:id="rId2"/>
              </a:rPr>
              <a:t>https://github.com/rrgareev/git_repo/tree/master/Volumes%20analysis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9AF8-5A59-4970-8868-D7F4F2D42E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128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546</Words>
  <Application>Microsoft Office PowerPoint</Application>
  <PresentationFormat>Экран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Toxicity Report. Volume bars and PnL dynamics</vt:lpstr>
      <vt:lpstr>Volume bars and PL. Motivation 1</vt:lpstr>
      <vt:lpstr>Volume bars and PL. Motivation 2</vt:lpstr>
      <vt:lpstr>Volume bars and PL. Results 1</vt:lpstr>
      <vt:lpstr>Volume bars and PL. Results 2</vt:lpstr>
      <vt:lpstr>Volume bars and PL. What’s next?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14</cp:revision>
  <dcterms:created xsi:type="dcterms:W3CDTF">2019-05-18T13:06:47Z</dcterms:created>
  <dcterms:modified xsi:type="dcterms:W3CDTF">2019-05-18T16:40:26Z</dcterms:modified>
</cp:coreProperties>
</file>