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F8EAC-C674-44A8-B566-A89C42D4949E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22F67-0A8F-4EF7-A02A-C6F05CAE9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09C0-EB53-4F11-8B89-C8C54A7EDCC1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4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E958-1A81-4F26-95D2-51A1CE6EA791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00E-FC9E-48F2-A69D-EC9B561BAC3C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6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E5A7-B6CC-4EEE-8BE1-2379A4EB4CDA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9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E6FF-8F46-4F94-BC12-741823CE1388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28D-1A60-4622-B0AC-EB615CCC3500}" type="datetime1">
              <a:rPr lang="ru-RU" smtClean="0"/>
              <a:t>19.05.2019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EA99-C2D4-4967-8506-5A10FE57167B}" type="datetime1">
              <a:rPr lang="ru-RU" smtClean="0"/>
              <a:t>19.05.2019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4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0BB0-3851-4EAC-BF28-62F59082A767}" type="datetime1">
              <a:rPr lang="ru-RU" smtClean="0"/>
              <a:t>19.05.2019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449-E7BB-4319-BF1A-5ED2B106CACC}" type="datetime1">
              <a:rPr lang="ru-RU" smtClean="0"/>
              <a:t>19.05.2019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7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C3FF-0A86-4471-8B49-28178D33DB02}" type="datetime1">
              <a:rPr lang="ru-RU" smtClean="0"/>
              <a:t>19.05.2019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8B8E-6C4D-4755-8950-134111437337}" type="datetime1">
              <a:rPr lang="ru-RU" smtClean="0"/>
              <a:t>19.05.2019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A297-5D0E-4470-87B1-1ACD7CB5A8C3}" type="datetime1">
              <a:rPr lang="ru-RU" smtClean="0"/>
              <a:t>19.05.2019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26F2-3082-4CBB-9726-9E6429400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gareev/git_repo/tree/master/Market%20data%20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Filtration of lagging LPs (CCF approach)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Motivation 1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8389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3068960"/>
            <a:ext cx="2518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“Winner” removes it’s offers when market “goes up” first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Winner removes it’s bids when market “goes down” first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Motivation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it is important remove lagging LPs ?</a:t>
            </a:r>
          </a:p>
          <a:p>
            <a:pPr lvl="1"/>
            <a:r>
              <a:rPr lang="en-US" dirty="0" smtClean="0"/>
              <a:t>B-to-B cover strategy:</a:t>
            </a:r>
          </a:p>
          <a:p>
            <a:pPr lvl="2"/>
            <a:r>
              <a:rPr lang="en-US" dirty="0" smtClean="0"/>
              <a:t>If lagging LP enables to trade at “stale” price  - there is no problem;</a:t>
            </a:r>
          </a:p>
          <a:p>
            <a:pPr lvl="2"/>
            <a:r>
              <a:rPr lang="en-US" dirty="0" smtClean="0"/>
              <a:t>It is likely that lagging LP will reject the order sent on “stale” price – Bank’s Client will also receive reject;</a:t>
            </a:r>
          </a:p>
          <a:p>
            <a:pPr lvl="1"/>
            <a:r>
              <a:rPr lang="en-US" dirty="0" smtClean="0"/>
              <a:t>Position keeping strategy:</a:t>
            </a:r>
          </a:p>
          <a:p>
            <a:pPr lvl="2"/>
            <a:r>
              <a:rPr lang="en-US" dirty="0" smtClean="0"/>
              <a:t>Negative spread in aggregator;</a:t>
            </a:r>
          </a:p>
          <a:p>
            <a:pPr lvl="2"/>
            <a:r>
              <a:rPr lang="en-US" dirty="0" smtClean="0"/>
              <a:t>As result Bank quotes almost choice during volatile period;</a:t>
            </a:r>
          </a:p>
          <a:p>
            <a:pPr lvl="2"/>
            <a:r>
              <a:rPr lang="en-US" dirty="0" smtClean="0"/>
              <a:t>This lowers expected Banks </a:t>
            </a:r>
            <a:r>
              <a:rPr lang="en-US" dirty="0" err="1" smtClean="0"/>
              <a:t>PnL</a:t>
            </a:r>
            <a:r>
              <a:rPr lang="en-US" dirty="0" smtClean="0"/>
              <a:t> from trades at this prices </a:t>
            </a:r>
          </a:p>
          <a:p>
            <a:pPr lvl="2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94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Identification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Plotting dynamics of tick bid/ask prices;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 figure below, plotted EUR/USD ask prices of GS, HSBC, DEUL and </a:t>
            </a:r>
            <a:r>
              <a:rPr lang="en-US" dirty="0" err="1" smtClean="0"/>
              <a:t>Fastmatch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Fastmatch</a:t>
            </a:r>
            <a:r>
              <a:rPr lang="en-US" dirty="0" smtClean="0"/>
              <a:t> is lagging almost 5 seconds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" y="2852935"/>
            <a:ext cx="91059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Identification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2404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Cross-correlation function (CCF)</a:t>
            </a:r>
          </a:p>
          <a:p>
            <a:pPr lvl="1"/>
            <a:r>
              <a:rPr lang="en-US" dirty="0" smtClean="0"/>
              <a:t>Applies to 2 time-series</a:t>
            </a:r>
            <a:r>
              <a:rPr lang="ru-RU" dirty="0" smtClean="0"/>
              <a:t> </a:t>
            </a:r>
            <a:r>
              <a:rPr lang="en-US" dirty="0" smtClean="0"/>
              <a:t>and identifies “degree of similarity”; </a:t>
            </a:r>
          </a:p>
          <a:p>
            <a:pPr lvl="1"/>
            <a:r>
              <a:rPr lang="en-US" dirty="0" smtClean="0"/>
              <a:t>Enables to identify which time series is leading/lagging;</a:t>
            </a:r>
          </a:p>
          <a:p>
            <a:pPr lvl="1"/>
            <a:r>
              <a:rPr lang="en-US" dirty="0" smtClean="0"/>
              <a:t>Applied to 2 identical time-series (right figure below) will have the form depicted on left figure below with maximum value at the middle (Relative position = 161);</a:t>
            </a:r>
          </a:p>
          <a:p>
            <a:pPr lvl="1"/>
            <a:r>
              <a:rPr lang="en-US" dirty="0" smtClean="0"/>
              <a:t>Maximums to the “right/left” of the middle correspond to lags/leads relative to “base” LP</a:t>
            </a:r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77072"/>
            <a:ext cx="37909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77072"/>
            <a:ext cx="41814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Results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2322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CCF of FM on DEUL has maximum with relative position =207 (left figure below), which correspond to 46 position from the middle (161);</a:t>
            </a:r>
          </a:p>
          <a:p>
            <a:r>
              <a:rPr lang="en-US" dirty="0" smtClean="0"/>
              <a:t>Each step correspond to 100 </a:t>
            </a:r>
            <a:r>
              <a:rPr lang="en-US" dirty="0" err="1" smtClean="0"/>
              <a:t>ms.</a:t>
            </a:r>
            <a:r>
              <a:rPr lang="en-US" dirty="0" smtClean="0"/>
              <a:t> We can vary this parameter to choose the sampling frequency of LPs bids/asks: tick, 10 </a:t>
            </a:r>
            <a:r>
              <a:rPr lang="en-US" dirty="0" err="1" smtClean="0"/>
              <a:t>ms</a:t>
            </a:r>
            <a:r>
              <a:rPr lang="en-US" dirty="0" smtClean="0"/>
              <a:t>, 50 </a:t>
            </a:r>
            <a:r>
              <a:rPr lang="en-US" dirty="0" err="1" smtClean="0"/>
              <a:t>ms</a:t>
            </a:r>
            <a:r>
              <a:rPr lang="en-US" dirty="0" smtClean="0"/>
              <a:t> and so on;</a:t>
            </a:r>
          </a:p>
          <a:p>
            <a:r>
              <a:rPr lang="en-US" dirty="0" smtClean="0"/>
              <a:t>Lag of FM relative to DEUL is 46*100 </a:t>
            </a:r>
            <a:r>
              <a:rPr lang="en-US" dirty="0" err="1" smtClean="0"/>
              <a:t>ms</a:t>
            </a:r>
            <a:r>
              <a:rPr lang="en-US" dirty="0" smtClean="0"/>
              <a:t> = 4600 </a:t>
            </a:r>
            <a:r>
              <a:rPr lang="en-US" dirty="0" err="1" smtClean="0"/>
              <a:t>ms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4038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20" y="3855715"/>
            <a:ext cx="4038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Lagging LPs. Results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Applying CCF approach to other pairs (HSBC, DEUL) and (GS, DEUL) we find that:</a:t>
            </a:r>
          </a:p>
          <a:p>
            <a:pPr lvl="1"/>
            <a:r>
              <a:rPr lang="en-US" dirty="0" smtClean="0"/>
              <a:t>HSBC is 15 </a:t>
            </a:r>
            <a:r>
              <a:rPr lang="en-US" dirty="0" err="1" smtClean="0"/>
              <a:t>ms</a:t>
            </a:r>
            <a:r>
              <a:rPr lang="en-US" dirty="0" smtClean="0"/>
              <a:t> lagging DEUL;</a:t>
            </a:r>
          </a:p>
          <a:p>
            <a:pPr lvl="1"/>
            <a:r>
              <a:rPr lang="en-US" dirty="0" smtClean="0"/>
              <a:t>GS is 7 </a:t>
            </a:r>
            <a:r>
              <a:rPr lang="en-US" dirty="0" err="1" smtClean="0"/>
              <a:t>ms</a:t>
            </a:r>
            <a:r>
              <a:rPr lang="en-US" dirty="0" smtClean="0"/>
              <a:t> leading DEUL</a:t>
            </a:r>
          </a:p>
          <a:p>
            <a:r>
              <a:rPr lang="en-US" dirty="0" smtClean="0"/>
              <a:t>CCF approach works well on obvious cases shown on Slide 2, when prices go in one direction with gaps;</a:t>
            </a:r>
          </a:p>
          <a:p>
            <a:r>
              <a:rPr lang="en-US" dirty="0" smtClean="0"/>
              <a:t>CCF could show noisy pictures when there is more than 1 huge spikes above and below the “middle position” and we can not say which one LP is leading/lagging;</a:t>
            </a:r>
          </a:p>
          <a:p>
            <a:r>
              <a:rPr lang="en-US" dirty="0" smtClean="0"/>
              <a:t>Actually, LP1 could lead  LP2 some periods of time and lag during other </a:t>
            </a:r>
            <a:r>
              <a:rPr lang="en-US" dirty="0" smtClean="0"/>
              <a:t>periods;</a:t>
            </a:r>
          </a:p>
          <a:p>
            <a:r>
              <a:rPr lang="en-US" dirty="0" smtClean="0"/>
              <a:t>Bottom line: current method could be applied to identify lagging LPs, but it requires dealers’ intervention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8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https://github.com/rrgareev/git_repo/tree/master/Market%20data%20analysis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26F2-3082-4CBB-9726-9E6429400F7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66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459</Words>
  <Application>Microsoft Office PowerPoint</Application>
  <PresentationFormat>Экран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Filtration of lagging LPs (CCF approach)</vt:lpstr>
      <vt:lpstr>Lagging LPs. Motivation 1</vt:lpstr>
      <vt:lpstr>Lagging LPs. Motivation 2</vt:lpstr>
      <vt:lpstr>Lagging LPs. Identification 1</vt:lpstr>
      <vt:lpstr>Lagging LPs. Identification 2</vt:lpstr>
      <vt:lpstr>Lagging LPs. Results 1</vt:lpstr>
      <vt:lpstr>Lagging LPs. Results 2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Filtration of lagging LPs (CCF approach)</dc:title>
  <dc:creator>Пользователь Windows</dc:creator>
  <cp:lastModifiedBy>Пользователь Windows</cp:lastModifiedBy>
  <cp:revision>11</cp:revision>
  <dcterms:created xsi:type="dcterms:W3CDTF">2019-05-19T16:39:04Z</dcterms:created>
  <dcterms:modified xsi:type="dcterms:W3CDTF">2019-05-19T18:45:51Z</dcterms:modified>
</cp:coreProperties>
</file>