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8"/>
  </p:notesMasterIdLst>
  <p:sldIdLst>
    <p:sldId id="256" r:id="rId2"/>
    <p:sldId id="257" r:id="rId3"/>
    <p:sldId id="258" r:id="rId4"/>
    <p:sldId id="264"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79" autoAdjust="0"/>
  </p:normalViewPr>
  <p:slideViewPr>
    <p:cSldViewPr>
      <p:cViewPr varScale="1">
        <p:scale>
          <a:sx n="63" d="100"/>
          <a:sy n="63" d="100"/>
        </p:scale>
        <p:origin x="-159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8BB7F7-B5BF-4D60-82EE-10F074ECBF54}" type="datetimeFigureOut">
              <a:rPr lang="en-US" smtClean="0"/>
              <a:t>8/31/2012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E2350D-FB52-4B33-A757-078A3A502E33}" type="slidenum">
              <a:rPr lang="en-US" smtClean="0"/>
              <a:t>‹#›</a:t>
            </a:fld>
            <a:endParaRPr lang="en-US"/>
          </a:p>
        </p:txBody>
      </p:sp>
    </p:spTree>
    <p:extLst>
      <p:ext uri="{BB962C8B-B14F-4D97-AF65-F5344CB8AC3E}">
        <p14:creationId xmlns:p14="http://schemas.microsoft.com/office/powerpoint/2010/main" val="386538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KEYWORDS</a:t>
            </a:r>
            <a:r>
              <a:rPr lang="en-US" dirty="0" smtClean="0"/>
              <a:t>:</a:t>
            </a:r>
            <a:r>
              <a:rPr lang="en-US" baseline="0" dirty="0" smtClean="0"/>
              <a:t>  optimization, logistics, efficiency</a:t>
            </a:r>
            <a:endParaRPr lang="en-US" dirty="0"/>
          </a:p>
        </p:txBody>
      </p:sp>
      <p:sp>
        <p:nvSpPr>
          <p:cNvPr id="4" name="Slide Number Placeholder 3"/>
          <p:cNvSpPr>
            <a:spLocks noGrp="1"/>
          </p:cNvSpPr>
          <p:nvPr>
            <p:ph type="sldNum" sz="quarter" idx="10"/>
          </p:nvPr>
        </p:nvSpPr>
        <p:spPr/>
        <p:txBody>
          <a:bodyPr/>
          <a:lstStyle/>
          <a:p>
            <a:fld id="{81E2350D-FB52-4B33-A757-078A3A502E33}" type="slidenum">
              <a:rPr lang="en-US" smtClean="0"/>
              <a:t>2</a:t>
            </a:fld>
            <a:endParaRPr lang="en-US"/>
          </a:p>
        </p:txBody>
      </p:sp>
    </p:spTree>
    <p:extLst>
      <p:ext uri="{BB962C8B-B14F-4D97-AF65-F5344CB8AC3E}">
        <p14:creationId xmlns:p14="http://schemas.microsoft.com/office/powerpoint/2010/main" val="348933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Problems</a:t>
            </a:r>
            <a:r>
              <a:rPr lang="en-US" baseline="0" dirty="0" smtClean="0"/>
              <a:t> can be modeled as maximizing or minimizing some objective function, subject to certain constraints.  Problems are classified by what types of function make up the objective and the constraints, and if there are any further </a:t>
            </a:r>
            <a:r>
              <a:rPr lang="en-US" baseline="0" dirty="0" err="1" smtClean="0"/>
              <a:t>restricitions</a:t>
            </a:r>
            <a:r>
              <a:rPr lang="en-US" baseline="0" dirty="0" smtClean="0"/>
              <a:t> on the decision variables.</a:t>
            </a:r>
          </a:p>
          <a:p>
            <a:endParaRPr lang="en-US" baseline="0" dirty="0" smtClean="0"/>
          </a:p>
          <a:p>
            <a:r>
              <a:rPr lang="en-US" baseline="0" dirty="0" smtClean="0"/>
              <a:t>Ex … find out how many snow plows that the city of </a:t>
            </a:r>
            <a:r>
              <a:rPr lang="en-US" baseline="0" dirty="0" err="1" smtClean="0"/>
              <a:t>pittsburgh</a:t>
            </a:r>
            <a:r>
              <a:rPr lang="en-US" baseline="0" dirty="0" smtClean="0"/>
              <a:t> should have to minimize cost… need to be able to plow all the streets in a certain amount of time, etc…. </a:t>
            </a:r>
            <a:r>
              <a:rPr lang="en-US" baseline="0" dirty="0" smtClean="0"/>
              <a:t>INTEGE</a:t>
            </a:r>
            <a:endParaRPr lang="en-US" dirty="0" smtClean="0"/>
          </a:p>
        </p:txBody>
      </p:sp>
      <p:sp>
        <p:nvSpPr>
          <p:cNvPr id="4" name="Slide Number Placeholder 3"/>
          <p:cNvSpPr>
            <a:spLocks noGrp="1"/>
          </p:cNvSpPr>
          <p:nvPr>
            <p:ph type="sldNum" sz="quarter" idx="10"/>
          </p:nvPr>
        </p:nvSpPr>
        <p:spPr/>
        <p:txBody>
          <a:bodyPr/>
          <a:lstStyle/>
          <a:p>
            <a:fld id="{81E2350D-FB52-4B33-A757-078A3A502E33}" type="slidenum">
              <a:rPr lang="en-US" smtClean="0"/>
              <a:t>3</a:t>
            </a:fld>
            <a:endParaRPr lang="en-US"/>
          </a:p>
        </p:txBody>
      </p:sp>
    </p:spTree>
    <p:extLst>
      <p:ext uri="{BB962C8B-B14F-4D97-AF65-F5344CB8AC3E}">
        <p14:creationId xmlns:p14="http://schemas.microsoft.com/office/powerpoint/2010/main" val="1029902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 theoretical/ </a:t>
            </a:r>
            <a:r>
              <a:rPr lang="en-US" dirty="0" smtClean="0"/>
              <a:t>applied</a:t>
            </a:r>
            <a:endParaRPr lang="en-US" dirty="0" smtClean="0"/>
          </a:p>
        </p:txBody>
      </p:sp>
      <p:sp>
        <p:nvSpPr>
          <p:cNvPr id="4" name="Slide Number Placeholder 3"/>
          <p:cNvSpPr>
            <a:spLocks noGrp="1"/>
          </p:cNvSpPr>
          <p:nvPr>
            <p:ph type="sldNum" sz="quarter" idx="10"/>
          </p:nvPr>
        </p:nvSpPr>
        <p:spPr/>
        <p:txBody>
          <a:bodyPr/>
          <a:lstStyle/>
          <a:p>
            <a:fld id="{81E2350D-FB52-4B33-A757-078A3A502E33}" type="slidenum">
              <a:rPr lang="en-US" smtClean="0"/>
              <a:t>4</a:t>
            </a:fld>
            <a:endParaRPr lang="en-US"/>
          </a:p>
        </p:txBody>
      </p:sp>
    </p:spTree>
    <p:extLst>
      <p:ext uri="{BB962C8B-B14F-4D97-AF65-F5344CB8AC3E}">
        <p14:creationId xmlns:p14="http://schemas.microsoft.com/office/powerpoint/2010/main" val="873203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http://www.cbsnews.com/8301-505125_162-51241648/what-is-operations-research/</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1E2350D-FB52-4B33-A757-078A3A502E33}" type="slidenum">
              <a:rPr lang="en-US" smtClean="0"/>
              <a:t>5</a:t>
            </a:fld>
            <a:endParaRPr lang="en-US"/>
          </a:p>
        </p:txBody>
      </p:sp>
    </p:spTree>
    <p:extLst>
      <p:ext uri="{BB962C8B-B14F-4D97-AF65-F5344CB8AC3E}">
        <p14:creationId xmlns:p14="http://schemas.microsoft.com/office/powerpoint/2010/main" val="547530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http://www.cs.arizona.edu/icon/oddsends/travels/travels.htm</a:t>
            </a:r>
          </a:p>
          <a:p>
            <a:endParaRPr lang="en-US" dirty="0" smtClean="0"/>
          </a:p>
          <a:p>
            <a:r>
              <a:rPr lang="en-US" dirty="0" smtClean="0"/>
              <a:t>http://www.tsp.gatech.edu/sweden/tours/anim.htm  -- 8 years</a:t>
            </a:r>
          </a:p>
          <a:p>
            <a:endParaRPr lang="en-US" dirty="0" smtClean="0"/>
          </a:p>
          <a:p>
            <a:r>
              <a:rPr lang="en-US" smtClean="0"/>
              <a:t>ENUMERATE</a:t>
            </a:r>
            <a:r>
              <a:rPr lang="en-US" baseline="0" smtClean="0"/>
              <a:t> ALL POSSIBLE TOURS?</a:t>
            </a:r>
            <a:endParaRPr lang="en-US" dirty="0"/>
          </a:p>
        </p:txBody>
      </p:sp>
      <p:sp>
        <p:nvSpPr>
          <p:cNvPr id="4" name="Slide Number Placeholder 3"/>
          <p:cNvSpPr>
            <a:spLocks noGrp="1"/>
          </p:cNvSpPr>
          <p:nvPr>
            <p:ph type="sldNum" sz="quarter" idx="10"/>
          </p:nvPr>
        </p:nvSpPr>
        <p:spPr/>
        <p:txBody>
          <a:bodyPr/>
          <a:lstStyle/>
          <a:p>
            <a:fld id="{81E2350D-FB52-4B33-A757-078A3A502E33}" type="slidenum">
              <a:rPr lang="en-US" smtClean="0"/>
              <a:t>6</a:t>
            </a:fld>
            <a:endParaRPr lang="en-US"/>
          </a:p>
        </p:txBody>
      </p:sp>
    </p:spTree>
    <p:extLst>
      <p:ext uri="{BB962C8B-B14F-4D97-AF65-F5344CB8AC3E}">
        <p14:creationId xmlns:p14="http://schemas.microsoft.com/office/powerpoint/2010/main" val="6019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148A84B-3D1A-4173-8E85-61A912A55C9B}" type="datetimeFigureOut">
              <a:rPr lang="en-US" smtClean="0"/>
              <a:t>8/31/2012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1354192-3D27-4B4A-A1FE-F355DC703531}"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48A84B-3D1A-4173-8E85-61A912A55C9B}" type="datetimeFigureOut">
              <a:rPr lang="en-US" smtClean="0"/>
              <a:t>8/31/2012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48A84B-3D1A-4173-8E85-61A912A55C9B}" type="datetimeFigureOut">
              <a:rPr lang="en-US" smtClean="0"/>
              <a:t>8/31/2012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48A84B-3D1A-4173-8E85-61A912A55C9B}" type="datetimeFigureOut">
              <a:rPr lang="en-US" smtClean="0"/>
              <a:t>8/31/2012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48A84B-3D1A-4173-8E85-61A912A55C9B}" type="datetimeFigureOut">
              <a:rPr lang="en-US" smtClean="0"/>
              <a:t>8/31/2012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1354192-3D27-4B4A-A1FE-F355DC70353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48A84B-3D1A-4173-8E85-61A912A55C9B}" type="datetimeFigureOut">
              <a:rPr lang="en-US" smtClean="0"/>
              <a:t>8/31/2012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48A84B-3D1A-4173-8E85-61A912A55C9B}" type="datetimeFigureOut">
              <a:rPr lang="en-US" smtClean="0"/>
              <a:t>8/31/2012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48A84B-3D1A-4173-8E85-61A912A55C9B}" type="datetimeFigureOut">
              <a:rPr lang="en-US" smtClean="0"/>
              <a:t>8/31/2012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8A84B-3D1A-4173-8E85-61A912A55C9B}" type="datetimeFigureOut">
              <a:rPr lang="en-US" smtClean="0"/>
              <a:t>8/31/2012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48A84B-3D1A-4173-8E85-61A912A55C9B}" type="datetimeFigureOut">
              <a:rPr lang="en-US" smtClean="0"/>
              <a:t>8/31/2012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48A84B-3D1A-4173-8E85-61A912A55C9B}" type="datetimeFigureOut">
              <a:rPr lang="en-US" smtClean="0"/>
              <a:t>8/31/2012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54192-3D27-4B4A-A1FE-F355DC70353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148A84B-3D1A-4173-8E85-61A912A55C9B}" type="datetimeFigureOut">
              <a:rPr lang="en-US" smtClean="0"/>
              <a:t>8/31/2012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1354192-3D27-4B4A-A1FE-F355DC70353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Operations Research</a:t>
            </a:r>
            <a:endParaRPr lang="en-US" dirty="0"/>
          </a:p>
        </p:txBody>
      </p:sp>
      <p:sp>
        <p:nvSpPr>
          <p:cNvPr id="4" name="Subtitle 3"/>
          <p:cNvSpPr>
            <a:spLocks noGrp="1"/>
          </p:cNvSpPr>
          <p:nvPr>
            <p:ph type="subTitle" idx="1"/>
          </p:nvPr>
        </p:nvSpPr>
        <p:spPr/>
        <p:txBody>
          <a:bodyPr/>
          <a:lstStyle/>
          <a:p>
            <a:r>
              <a:rPr lang="en-US" dirty="0" smtClean="0"/>
              <a:t>GSS – 8/29/12</a:t>
            </a:r>
            <a:endParaRPr lang="en-US" dirty="0"/>
          </a:p>
        </p:txBody>
      </p:sp>
    </p:spTree>
    <p:extLst>
      <p:ext uri="{BB962C8B-B14F-4D97-AF65-F5344CB8AC3E}">
        <p14:creationId xmlns:p14="http://schemas.microsoft.com/office/powerpoint/2010/main" val="2782184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is OR?</a:t>
            </a:r>
            <a:endParaRPr lang="en-US" dirty="0"/>
          </a:p>
        </p:txBody>
      </p:sp>
      <p:sp>
        <p:nvSpPr>
          <p:cNvPr id="3" name="Content Placeholder 2"/>
          <p:cNvSpPr>
            <a:spLocks noGrp="1"/>
          </p:cNvSpPr>
          <p:nvPr>
            <p:ph idx="1"/>
          </p:nvPr>
        </p:nvSpPr>
        <p:spPr/>
        <p:txBody>
          <a:bodyPr>
            <a:normAutofit/>
          </a:bodyPr>
          <a:lstStyle/>
          <a:p>
            <a:r>
              <a:rPr lang="en-US" dirty="0"/>
              <a:t>O</a:t>
            </a:r>
            <a:r>
              <a:rPr lang="en-US" dirty="0" smtClean="0"/>
              <a:t>perations </a:t>
            </a:r>
            <a:r>
              <a:rPr lang="en-US" dirty="0"/>
              <a:t>research arrives at optimal or near-optimal solutions to complex decision-making problems</a:t>
            </a:r>
            <a:r>
              <a:rPr lang="en-US" dirty="0" smtClean="0"/>
              <a:t>.</a:t>
            </a:r>
          </a:p>
          <a:p>
            <a:r>
              <a:rPr lang="en-US" dirty="0" smtClean="0"/>
              <a:t>Applications:</a:t>
            </a:r>
          </a:p>
          <a:p>
            <a:pPr lvl="1"/>
            <a:r>
              <a:rPr lang="en-US" dirty="0" smtClean="0"/>
              <a:t>Transportation Networks</a:t>
            </a:r>
          </a:p>
          <a:p>
            <a:pPr lvl="1"/>
            <a:r>
              <a:rPr lang="en-US" dirty="0" smtClean="0"/>
              <a:t>Telecommunication Networks</a:t>
            </a:r>
          </a:p>
          <a:p>
            <a:pPr lvl="1"/>
            <a:r>
              <a:rPr lang="en-US" dirty="0" smtClean="0"/>
              <a:t>Military Defense</a:t>
            </a:r>
          </a:p>
          <a:p>
            <a:pPr lvl="1"/>
            <a:r>
              <a:rPr lang="en-US" dirty="0" smtClean="0"/>
              <a:t>Manufacturing Plants</a:t>
            </a:r>
          </a:p>
          <a:p>
            <a:pPr lvl="1"/>
            <a:r>
              <a:rPr lang="en-US" dirty="0" smtClean="0"/>
              <a:t>Supply Chain Management</a:t>
            </a:r>
          </a:p>
          <a:p>
            <a:pPr lvl="1"/>
            <a:r>
              <a:rPr lang="en-US" dirty="0" smtClean="0"/>
              <a:t>You name it…</a:t>
            </a:r>
            <a:endParaRPr lang="en-US" dirty="0"/>
          </a:p>
        </p:txBody>
      </p:sp>
    </p:spTree>
    <p:extLst>
      <p:ext uri="{BB962C8B-B14F-4D97-AF65-F5344CB8AC3E}">
        <p14:creationId xmlns:p14="http://schemas.microsoft.com/office/powerpoint/2010/main" val="29277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you’ll study</a:t>
            </a:r>
            <a:endParaRPr lang="en-US" dirty="0"/>
          </a:p>
        </p:txBody>
      </p:sp>
      <p:sp>
        <p:nvSpPr>
          <p:cNvPr id="3" name="Content Placeholder 2"/>
          <p:cNvSpPr>
            <a:spLocks noGrp="1"/>
          </p:cNvSpPr>
          <p:nvPr>
            <p:ph idx="1"/>
          </p:nvPr>
        </p:nvSpPr>
        <p:spPr/>
        <p:txBody>
          <a:bodyPr>
            <a:normAutofit/>
          </a:bodyPr>
          <a:lstStyle/>
          <a:p>
            <a:r>
              <a:rPr lang="en-US" dirty="0" smtClean="0"/>
              <a:t>How to model real life situations</a:t>
            </a:r>
          </a:p>
          <a:p>
            <a:r>
              <a:rPr lang="en-US" dirty="0" smtClean="0"/>
              <a:t>Easy vs. hard problems</a:t>
            </a:r>
          </a:p>
          <a:p>
            <a:r>
              <a:rPr lang="en-US" dirty="0" smtClean="0"/>
              <a:t>810/813 - Linear</a:t>
            </a:r>
          </a:p>
          <a:p>
            <a:pPr marL="137160" indent="0">
              <a:buNone/>
            </a:pPr>
            <a:r>
              <a:rPr lang="en-US" dirty="0" smtClean="0"/>
              <a:t>     811 - Nonlinear</a:t>
            </a:r>
          </a:p>
          <a:p>
            <a:pPr marL="137160" indent="0">
              <a:buNone/>
            </a:pPr>
            <a:r>
              <a:rPr lang="en-US" dirty="0"/>
              <a:t> </a:t>
            </a:r>
            <a:r>
              <a:rPr lang="en-US" dirty="0" smtClean="0"/>
              <a:t>    812 – Integer</a:t>
            </a:r>
          </a:p>
          <a:p>
            <a:pPr marL="137160" indent="0">
              <a:buNone/>
            </a:pPr>
            <a:r>
              <a:rPr lang="en-US" dirty="0"/>
              <a:t> </a:t>
            </a:r>
            <a:r>
              <a:rPr lang="en-US" dirty="0" smtClean="0"/>
              <a:t>    814 - Networks</a:t>
            </a:r>
          </a:p>
          <a:p>
            <a:pPr marL="137160" indent="0">
              <a:buNone/>
            </a:pPr>
            <a:r>
              <a:rPr lang="en-US" dirty="0"/>
              <a:t> </a:t>
            </a:r>
            <a:r>
              <a:rPr lang="en-US" dirty="0" smtClean="0"/>
              <a:t>    819 - </a:t>
            </a:r>
            <a:r>
              <a:rPr lang="en-US" dirty="0" err="1" smtClean="0"/>
              <a:t>Multicriteria</a:t>
            </a:r>
            <a:r>
              <a:rPr lang="en-US" dirty="0" smtClean="0"/>
              <a:t> Optimization</a:t>
            </a:r>
          </a:p>
          <a:p>
            <a:pPr marL="137160" indent="0">
              <a:buNone/>
            </a:pPr>
            <a:r>
              <a:rPr lang="en-US" dirty="0"/>
              <a:t> </a:t>
            </a:r>
            <a:r>
              <a:rPr lang="en-US" dirty="0" smtClean="0"/>
              <a:t>    803/817/818 - </a:t>
            </a:r>
            <a:r>
              <a:rPr lang="en-US" dirty="0" err="1" smtClean="0"/>
              <a:t>Stochastics</a:t>
            </a:r>
            <a:endParaRPr lang="en-US" dirty="0" smtClean="0"/>
          </a:p>
          <a:p>
            <a:pPr marL="137160" indent="0">
              <a:buNone/>
            </a:pPr>
            <a:r>
              <a:rPr lang="en-US" dirty="0"/>
              <a:t> </a:t>
            </a:r>
            <a:r>
              <a:rPr lang="en-US" dirty="0" smtClean="0"/>
              <a:t>    </a:t>
            </a:r>
          </a:p>
        </p:txBody>
      </p:sp>
    </p:spTree>
    <p:extLst>
      <p:ext uri="{BB962C8B-B14F-4D97-AF65-F5344CB8AC3E}">
        <p14:creationId xmlns:p14="http://schemas.microsoft.com/office/powerpoint/2010/main" val="359907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Areas</a:t>
            </a:r>
            <a:endParaRPr lang="en-US" dirty="0"/>
          </a:p>
        </p:txBody>
      </p:sp>
      <p:sp>
        <p:nvSpPr>
          <p:cNvPr id="3" name="Content Placeholder 2"/>
          <p:cNvSpPr>
            <a:spLocks noGrp="1"/>
          </p:cNvSpPr>
          <p:nvPr>
            <p:ph idx="1"/>
          </p:nvPr>
        </p:nvSpPr>
        <p:spPr/>
        <p:txBody>
          <a:bodyPr/>
          <a:lstStyle/>
          <a:p>
            <a:r>
              <a:rPr lang="en-US" dirty="0" smtClean="0"/>
              <a:t>Dr. Adams – integer, large-scale, </a:t>
            </a:r>
            <a:r>
              <a:rPr lang="en-US" dirty="0" err="1" smtClean="0"/>
              <a:t>nonconvex</a:t>
            </a:r>
            <a:endParaRPr lang="en-US" dirty="0" smtClean="0"/>
          </a:p>
          <a:p>
            <a:r>
              <a:rPr lang="en-US" dirty="0" smtClean="0"/>
              <a:t>Dr. </a:t>
            </a:r>
            <a:r>
              <a:rPr lang="en-US" dirty="0" err="1" smtClean="0"/>
              <a:t>Belotti</a:t>
            </a:r>
            <a:r>
              <a:rPr lang="en-US" dirty="0" smtClean="0"/>
              <a:t> – nonlinear</a:t>
            </a:r>
          </a:p>
          <a:p>
            <a:r>
              <a:rPr lang="en-US" dirty="0" smtClean="0"/>
              <a:t>Dr. </a:t>
            </a:r>
            <a:r>
              <a:rPr lang="en-US" dirty="0" err="1" smtClean="0"/>
              <a:t>Fralix</a:t>
            </a:r>
            <a:r>
              <a:rPr lang="en-US" dirty="0" smtClean="0"/>
              <a:t> – </a:t>
            </a:r>
            <a:r>
              <a:rPr lang="en-US" dirty="0" err="1" smtClean="0"/>
              <a:t>stochastics</a:t>
            </a:r>
            <a:r>
              <a:rPr lang="en-US" dirty="0" smtClean="0"/>
              <a:t>, </a:t>
            </a:r>
            <a:r>
              <a:rPr lang="en-US" dirty="0" err="1"/>
              <a:t>q</a:t>
            </a:r>
            <a:r>
              <a:rPr lang="en-US" dirty="0" err="1" smtClean="0"/>
              <a:t>ueueing</a:t>
            </a:r>
            <a:r>
              <a:rPr lang="en-US" dirty="0" smtClean="0"/>
              <a:t> theory</a:t>
            </a:r>
          </a:p>
          <a:p>
            <a:r>
              <a:rPr lang="en-US" dirty="0" smtClean="0"/>
              <a:t>Dr. </a:t>
            </a:r>
            <a:r>
              <a:rPr lang="en-US" dirty="0" err="1" smtClean="0"/>
              <a:t>Gupte</a:t>
            </a:r>
            <a:r>
              <a:rPr lang="en-US" dirty="0" smtClean="0"/>
              <a:t> - ?</a:t>
            </a:r>
          </a:p>
          <a:p>
            <a:r>
              <a:rPr lang="en-US" dirty="0" smtClean="0"/>
              <a:t>Dr. </a:t>
            </a:r>
            <a:r>
              <a:rPr lang="en-US" dirty="0" err="1" smtClean="0"/>
              <a:t>Kiessler</a:t>
            </a:r>
            <a:r>
              <a:rPr lang="en-US" dirty="0" smtClean="0"/>
              <a:t> – stochastic, processes</a:t>
            </a:r>
          </a:p>
          <a:p>
            <a:r>
              <a:rPr lang="en-US" dirty="0" smtClean="0"/>
              <a:t>Dr. Saltzman – computational OR</a:t>
            </a:r>
          </a:p>
          <a:p>
            <a:r>
              <a:rPr lang="en-US" dirty="0" smtClean="0"/>
              <a:t>Dr. </a:t>
            </a:r>
            <a:r>
              <a:rPr lang="en-US" dirty="0" err="1" smtClean="0"/>
              <a:t>Wiecek</a:t>
            </a:r>
            <a:r>
              <a:rPr lang="en-US" dirty="0" smtClean="0"/>
              <a:t> – </a:t>
            </a:r>
            <a:r>
              <a:rPr lang="en-US" dirty="0" err="1" smtClean="0"/>
              <a:t>multicriteria</a:t>
            </a:r>
            <a:r>
              <a:rPr lang="en-US" dirty="0" smtClean="0"/>
              <a:t> optimization</a:t>
            </a:r>
            <a:endParaRPr lang="en-US" dirty="0"/>
          </a:p>
        </p:txBody>
      </p:sp>
    </p:spTree>
    <p:extLst>
      <p:ext uri="{BB962C8B-B14F-4D97-AF65-F5344CB8AC3E}">
        <p14:creationId xmlns:p14="http://schemas.microsoft.com/office/powerpoint/2010/main" val="3875790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Opportunities</a:t>
            </a:r>
            <a:endParaRPr lang="en-US" dirty="0"/>
          </a:p>
        </p:txBody>
      </p:sp>
      <p:sp>
        <p:nvSpPr>
          <p:cNvPr id="3" name="Content Placeholder 2"/>
          <p:cNvSpPr>
            <a:spLocks noGrp="1"/>
          </p:cNvSpPr>
          <p:nvPr>
            <p:ph idx="1"/>
          </p:nvPr>
        </p:nvSpPr>
        <p:spPr/>
        <p:txBody>
          <a:bodyPr/>
          <a:lstStyle/>
          <a:p>
            <a:r>
              <a:rPr lang="en-US" dirty="0" smtClean="0"/>
              <a:t>Academia</a:t>
            </a:r>
          </a:p>
          <a:p>
            <a:pPr marL="137160" indent="0">
              <a:buNone/>
            </a:pPr>
            <a:endParaRPr lang="en-US" dirty="0" smtClean="0"/>
          </a:p>
          <a:p>
            <a:r>
              <a:rPr lang="en-US" dirty="0" smtClean="0"/>
              <a:t>Transportation companies, Target, IBM, AT&amp;T, GE, NSA, Dept. of Defense, Sandia Labs</a:t>
            </a:r>
          </a:p>
          <a:p>
            <a:endParaRPr lang="en-US" dirty="0"/>
          </a:p>
          <a:p>
            <a:r>
              <a:rPr lang="en-US" dirty="0" smtClean="0"/>
              <a:t>CBS News Article</a:t>
            </a:r>
          </a:p>
          <a:p>
            <a:pPr marL="137160" indent="0">
              <a:buNone/>
            </a:pPr>
            <a:endParaRPr lang="en-US" dirty="0"/>
          </a:p>
        </p:txBody>
      </p:sp>
    </p:spTree>
    <p:extLst>
      <p:ext uri="{BB962C8B-B14F-4D97-AF65-F5344CB8AC3E}">
        <p14:creationId xmlns:p14="http://schemas.microsoft.com/office/powerpoint/2010/main" val="3870294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 - TSP</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668501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3945</TotalTime>
  <Words>274</Words>
  <Application>Microsoft Office PowerPoint</Application>
  <PresentationFormat>On-screen Show (4:3)</PresentationFormat>
  <Paragraphs>52</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Apex</vt:lpstr>
      <vt:lpstr>Operations Research</vt:lpstr>
      <vt:lpstr>What is OR?</vt:lpstr>
      <vt:lpstr>What you’ll study</vt:lpstr>
      <vt:lpstr>Research Areas</vt:lpstr>
      <vt:lpstr>Job Opportunities</vt:lpstr>
      <vt:lpstr>Sample Problem - TSP</vt:lpstr>
    </vt:vector>
  </TitlesOfParts>
  <Company>Clemson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Research</dc:title>
  <dc:creator>Lucas</dc:creator>
  <cp:lastModifiedBy>Lucas</cp:lastModifiedBy>
  <cp:revision>13</cp:revision>
  <dcterms:created xsi:type="dcterms:W3CDTF">2012-08-27T02:29:40Z</dcterms:created>
  <dcterms:modified xsi:type="dcterms:W3CDTF">2012-08-31T13:28:12Z</dcterms:modified>
</cp:coreProperties>
</file>