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7"/>
  </p:notesMasterIdLst>
  <p:sldIdLst>
    <p:sldId id="256" r:id="rId2"/>
    <p:sldId id="257" r:id="rId3"/>
    <p:sldId id="258" r:id="rId4"/>
    <p:sldId id="264"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79" autoAdjust="0"/>
  </p:normalViewPr>
  <p:slideViewPr>
    <p:cSldViewPr>
      <p:cViewPr varScale="1">
        <p:scale>
          <a:sx n="63" d="100"/>
          <a:sy n="63" d="100"/>
        </p:scale>
        <p:origin x="-1596" y="-114"/>
      </p:cViewPr>
      <p:guideLst>
        <p:guide orient="horz" pos="2160"/>
        <p:guide pos="2880"/>
      </p:guideLst>
    </p:cSldViewPr>
  </p:slideViewPr>
  <p:notesTextViewPr>
    <p:cViewPr>
      <p:scale>
        <a:sx n="1" d="1"/>
        <a:sy n="1" d="1"/>
      </p:scale>
      <p:origin x="0" y="3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8BB7F7-B5BF-4D60-82EE-10F074ECBF54}" type="datetimeFigureOut">
              <a:rPr lang="en-US" smtClean="0"/>
              <a:t>8/26/2013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2350D-FB52-4B33-A757-078A3A502E33}" type="slidenum">
              <a:rPr lang="en-US" smtClean="0"/>
              <a:t>‹#›</a:t>
            </a:fld>
            <a:endParaRPr lang="en-US"/>
          </a:p>
        </p:txBody>
      </p:sp>
    </p:spTree>
    <p:extLst>
      <p:ext uri="{BB962C8B-B14F-4D97-AF65-F5344CB8AC3E}">
        <p14:creationId xmlns:p14="http://schemas.microsoft.com/office/powerpoint/2010/main" val="38653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KEYWORDS:</a:t>
            </a:r>
            <a:r>
              <a:rPr lang="en-US" baseline="0" dirty="0" smtClean="0"/>
              <a:t>  optimization, logistics, efficiency</a:t>
            </a:r>
            <a:endParaRPr lang="en-US" dirty="0"/>
          </a:p>
        </p:txBody>
      </p:sp>
      <p:sp>
        <p:nvSpPr>
          <p:cNvPr id="4" name="Slide Number Placeholder 3"/>
          <p:cNvSpPr>
            <a:spLocks noGrp="1"/>
          </p:cNvSpPr>
          <p:nvPr>
            <p:ph type="sldNum" sz="quarter" idx="10"/>
          </p:nvPr>
        </p:nvSpPr>
        <p:spPr/>
        <p:txBody>
          <a:bodyPr/>
          <a:lstStyle/>
          <a:p>
            <a:fld id="{81E2350D-FB52-4B33-A757-078A3A502E33}" type="slidenum">
              <a:rPr lang="en-US" smtClean="0"/>
              <a:t>2</a:t>
            </a:fld>
            <a:endParaRPr lang="en-US"/>
          </a:p>
        </p:txBody>
      </p:sp>
    </p:spTree>
    <p:extLst>
      <p:ext uri="{BB962C8B-B14F-4D97-AF65-F5344CB8AC3E}">
        <p14:creationId xmlns:p14="http://schemas.microsoft.com/office/powerpoint/2010/main" val="348933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Problems</a:t>
            </a:r>
            <a:r>
              <a:rPr lang="en-US" baseline="0" dirty="0" smtClean="0"/>
              <a:t> can be modeled as maximizing or minimizing some objective function, subject to certain constraints.  Problems are classified by what types of function make up the objective and the constraints, and if there are any further </a:t>
            </a:r>
            <a:r>
              <a:rPr lang="en-US" baseline="0" dirty="0" err="1" smtClean="0"/>
              <a:t>restricitions</a:t>
            </a:r>
            <a:r>
              <a:rPr lang="en-US" baseline="0" dirty="0" smtClean="0"/>
              <a:t> on the decision variables</a:t>
            </a:r>
            <a:r>
              <a:rPr lang="en-US" baseline="0" dirty="0" smtClean="0"/>
              <a:t>.</a:t>
            </a:r>
          </a:p>
          <a:p>
            <a:endParaRPr lang="en-US" baseline="0" dirty="0" smtClean="0"/>
          </a:p>
          <a:p>
            <a:r>
              <a:rPr lang="en-US" baseline="0" dirty="0" smtClean="0"/>
              <a:t>Any given problem might be able to be formulated in many different ways… study the pros and cons of different formulations in terms of computation time, strength of solutions, things like that.</a:t>
            </a:r>
            <a:endParaRPr lang="en-US" baseline="0" dirty="0" smtClean="0"/>
          </a:p>
          <a:p>
            <a:endParaRPr lang="en-US" baseline="0" dirty="0" smtClean="0"/>
          </a:p>
          <a:p>
            <a:r>
              <a:rPr lang="en-US" baseline="0" dirty="0" smtClean="0"/>
              <a:t>Easy vs. Hard Problems</a:t>
            </a:r>
          </a:p>
          <a:p>
            <a:endParaRPr lang="en-US" baseline="0" dirty="0" smtClean="0"/>
          </a:p>
          <a:p>
            <a:r>
              <a:rPr lang="en-US" baseline="0" dirty="0" smtClean="0"/>
              <a:t>Ex … find out how many snow plows that the city of </a:t>
            </a:r>
            <a:r>
              <a:rPr lang="en-US" baseline="0" dirty="0" err="1" smtClean="0"/>
              <a:t>pittsburgh</a:t>
            </a:r>
            <a:r>
              <a:rPr lang="en-US" baseline="0" dirty="0" smtClean="0"/>
              <a:t> should have to minimize cost… need to be able to plow all the streets in a certain amount of time, etc…. </a:t>
            </a:r>
            <a:r>
              <a:rPr lang="en-US" baseline="0" dirty="0" smtClean="0"/>
              <a:t>INTEGER</a:t>
            </a:r>
            <a:endParaRPr lang="en-US" dirty="0" smtClean="0"/>
          </a:p>
        </p:txBody>
      </p:sp>
      <p:sp>
        <p:nvSpPr>
          <p:cNvPr id="4" name="Slide Number Placeholder 3"/>
          <p:cNvSpPr>
            <a:spLocks noGrp="1"/>
          </p:cNvSpPr>
          <p:nvPr>
            <p:ph type="sldNum" sz="quarter" idx="10"/>
          </p:nvPr>
        </p:nvSpPr>
        <p:spPr/>
        <p:txBody>
          <a:bodyPr/>
          <a:lstStyle/>
          <a:p>
            <a:fld id="{81E2350D-FB52-4B33-A757-078A3A502E33}" type="slidenum">
              <a:rPr lang="en-US" smtClean="0"/>
              <a:t>3</a:t>
            </a:fld>
            <a:endParaRPr lang="en-US"/>
          </a:p>
        </p:txBody>
      </p:sp>
    </p:spTree>
    <p:extLst>
      <p:ext uri="{BB962C8B-B14F-4D97-AF65-F5344CB8AC3E}">
        <p14:creationId xmlns:p14="http://schemas.microsoft.com/office/powerpoint/2010/main" val="1029902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theoretical/ </a:t>
            </a:r>
            <a:r>
              <a:rPr lang="en-US" dirty="0" smtClean="0"/>
              <a:t>applied</a:t>
            </a:r>
          </a:p>
          <a:p>
            <a:endParaRPr lang="en-US" dirty="0" smtClean="0"/>
          </a:p>
        </p:txBody>
      </p:sp>
      <p:sp>
        <p:nvSpPr>
          <p:cNvPr id="4" name="Slide Number Placeholder 3"/>
          <p:cNvSpPr>
            <a:spLocks noGrp="1"/>
          </p:cNvSpPr>
          <p:nvPr>
            <p:ph type="sldNum" sz="quarter" idx="10"/>
          </p:nvPr>
        </p:nvSpPr>
        <p:spPr/>
        <p:txBody>
          <a:bodyPr/>
          <a:lstStyle/>
          <a:p>
            <a:fld id="{81E2350D-FB52-4B33-A757-078A3A502E33}" type="slidenum">
              <a:rPr lang="en-US" smtClean="0"/>
              <a:t>4</a:t>
            </a:fld>
            <a:endParaRPr lang="en-US"/>
          </a:p>
        </p:txBody>
      </p:sp>
    </p:spTree>
    <p:extLst>
      <p:ext uri="{BB962C8B-B14F-4D97-AF65-F5344CB8AC3E}">
        <p14:creationId xmlns:p14="http://schemas.microsoft.com/office/powerpoint/2010/main" val="87320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http://www.cbsnews.com/8301-505125_162-51241648/what-is-operations-research/</a:t>
            </a:r>
          </a:p>
          <a:p>
            <a:endParaRPr lang="en-US" dirty="0" smtClean="0"/>
          </a:p>
          <a:p>
            <a:r>
              <a:rPr lang="en-US" dirty="0" smtClean="0"/>
              <a:t>Next week’s GSS I’ll talk about my summer internship at Sandia</a:t>
            </a:r>
            <a:r>
              <a:rPr lang="en-US" baseline="0" dirty="0" smtClean="0"/>
              <a:t> Labs… might give a better idea</a:t>
            </a:r>
          </a:p>
          <a:p>
            <a:r>
              <a:rPr lang="en-US" baseline="0" dirty="0" smtClean="0"/>
              <a:t>Academia… sometimes higher salaries b/c competing with industry… also positions in engineering and business departments</a:t>
            </a:r>
            <a:endParaRPr lang="en-US" dirty="0" smtClean="0"/>
          </a:p>
          <a:p>
            <a:r>
              <a:rPr lang="en-US" dirty="0" smtClean="0"/>
              <a:t>Warning… because of the great job opportunities, spots</a:t>
            </a:r>
            <a:r>
              <a:rPr lang="en-US" baseline="0" dirty="0" smtClean="0"/>
              <a:t> fill up pretty fast</a:t>
            </a:r>
          </a:p>
          <a:p>
            <a:endParaRPr lang="en-US" baseline="0" dirty="0" smtClean="0"/>
          </a:p>
          <a:p>
            <a:r>
              <a:rPr lang="en-US" baseline="0" dirty="0" smtClean="0"/>
              <a:t>Decisions not made by a hunch… mathematical, quantitative technique to arrive at the </a:t>
            </a:r>
            <a:r>
              <a:rPr lang="en-US" baseline="0" smtClean="0"/>
              <a:t>optimal solution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1E2350D-FB52-4B33-A757-078A3A502E33}" type="slidenum">
              <a:rPr lang="en-US" smtClean="0"/>
              <a:t>5</a:t>
            </a:fld>
            <a:endParaRPr lang="en-US"/>
          </a:p>
        </p:txBody>
      </p:sp>
    </p:spTree>
    <p:extLst>
      <p:ext uri="{BB962C8B-B14F-4D97-AF65-F5344CB8AC3E}">
        <p14:creationId xmlns:p14="http://schemas.microsoft.com/office/powerpoint/2010/main" val="54753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148A84B-3D1A-4173-8E85-61A912A55C9B}" type="datetimeFigureOut">
              <a:rPr lang="en-US" smtClean="0"/>
              <a:t>8/26/2013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1354192-3D27-4B4A-A1FE-F355DC70353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48A84B-3D1A-4173-8E85-61A912A55C9B}" type="datetimeFigureOut">
              <a:rPr lang="en-US" smtClean="0"/>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48A84B-3D1A-4173-8E85-61A912A55C9B}" type="datetimeFigureOut">
              <a:rPr lang="en-US" smtClean="0"/>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48A84B-3D1A-4173-8E85-61A912A55C9B}" type="datetimeFigureOut">
              <a:rPr lang="en-US" smtClean="0"/>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48A84B-3D1A-4173-8E85-61A912A55C9B}" type="datetimeFigureOut">
              <a:rPr lang="en-US" smtClean="0"/>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1354192-3D27-4B4A-A1FE-F355DC7035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48A84B-3D1A-4173-8E85-61A912A55C9B}" type="datetimeFigureOut">
              <a:rPr lang="en-US" smtClean="0"/>
              <a:t>8/26/2013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48A84B-3D1A-4173-8E85-61A912A55C9B}" type="datetimeFigureOut">
              <a:rPr lang="en-US" smtClean="0"/>
              <a:t>8/26/2013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48A84B-3D1A-4173-8E85-61A912A55C9B}" type="datetimeFigureOut">
              <a:rPr lang="en-US" smtClean="0"/>
              <a:t>8/26/2013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8A84B-3D1A-4173-8E85-61A912A55C9B}" type="datetimeFigureOut">
              <a:rPr lang="en-US" smtClean="0"/>
              <a:t>8/26/2013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48A84B-3D1A-4173-8E85-61A912A55C9B}" type="datetimeFigureOut">
              <a:rPr lang="en-US" smtClean="0"/>
              <a:t>8/26/2013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48A84B-3D1A-4173-8E85-61A912A55C9B}" type="datetimeFigureOut">
              <a:rPr lang="en-US" smtClean="0"/>
              <a:t>8/26/2013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148A84B-3D1A-4173-8E85-61A912A55C9B}" type="datetimeFigureOut">
              <a:rPr lang="en-US" smtClean="0"/>
              <a:t>8/26/2013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354192-3D27-4B4A-A1FE-F355DC7035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Research</a:t>
            </a:r>
            <a:endParaRPr lang="en-US" dirty="0"/>
          </a:p>
        </p:txBody>
      </p:sp>
      <p:sp>
        <p:nvSpPr>
          <p:cNvPr id="4" name="Subtitle 3"/>
          <p:cNvSpPr>
            <a:spLocks noGrp="1"/>
          </p:cNvSpPr>
          <p:nvPr>
            <p:ph type="subTitle" idx="1"/>
          </p:nvPr>
        </p:nvSpPr>
        <p:spPr/>
        <p:txBody>
          <a:bodyPr/>
          <a:lstStyle/>
          <a:p>
            <a:r>
              <a:rPr lang="en-US" dirty="0" smtClean="0"/>
              <a:t>GSS – </a:t>
            </a:r>
            <a:r>
              <a:rPr lang="en-US" dirty="0" smtClean="0"/>
              <a:t>8/28/13</a:t>
            </a:r>
            <a:endParaRPr lang="en-US" dirty="0"/>
          </a:p>
        </p:txBody>
      </p:sp>
    </p:spTree>
    <p:extLst>
      <p:ext uri="{BB962C8B-B14F-4D97-AF65-F5344CB8AC3E}">
        <p14:creationId xmlns:p14="http://schemas.microsoft.com/office/powerpoint/2010/main" val="278218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a:t>
            </a:r>
            <a:endParaRPr lang="en-US" dirty="0"/>
          </a:p>
        </p:txBody>
      </p:sp>
      <p:sp>
        <p:nvSpPr>
          <p:cNvPr id="3" name="Content Placeholder 2"/>
          <p:cNvSpPr>
            <a:spLocks noGrp="1"/>
          </p:cNvSpPr>
          <p:nvPr>
            <p:ph idx="1"/>
          </p:nvPr>
        </p:nvSpPr>
        <p:spPr/>
        <p:txBody>
          <a:bodyPr>
            <a:normAutofit/>
          </a:bodyPr>
          <a:lstStyle/>
          <a:p>
            <a:r>
              <a:rPr lang="en-US" dirty="0"/>
              <a:t>O</a:t>
            </a:r>
            <a:r>
              <a:rPr lang="en-US" dirty="0" smtClean="0"/>
              <a:t>perations </a:t>
            </a:r>
            <a:r>
              <a:rPr lang="en-US" dirty="0"/>
              <a:t>research arrives at optimal or near-optimal solutions to complex decision-making problems</a:t>
            </a:r>
            <a:r>
              <a:rPr lang="en-US" dirty="0" smtClean="0"/>
              <a:t>.</a:t>
            </a:r>
          </a:p>
          <a:p>
            <a:r>
              <a:rPr lang="en-US" dirty="0" smtClean="0"/>
              <a:t>Applications:</a:t>
            </a:r>
          </a:p>
          <a:p>
            <a:pPr lvl="1"/>
            <a:r>
              <a:rPr lang="en-US" dirty="0" smtClean="0"/>
              <a:t>Transportation Networks</a:t>
            </a:r>
          </a:p>
          <a:p>
            <a:pPr lvl="1"/>
            <a:r>
              <a:rPr lang="en-US" dirty="0" smtClean="0"/>
              <a:t>Telecommunication Networks</a:t>
            </a:r>
          </a:p>
          <a:p>
            <a:pPr lvl="1"/>
            <a:r>
              <a:rPr lang="en-US" dirty="0" smtClean="0"/>
              <a:t>Military Defense</a:t>
            </a:r>
          </a:p>
          <a:p>
            <a:pPr lvl="1"/>
            <a:r>
              <a:rPr lang="en-US" dirty="0" smtClean="0"/>
              <a:t>Manufacturing Plants</a:t>
            </a:r>
          </a:p>
          <a:p>
            <a:pPr lvl="1"/>
            <a:r>
              <a:rPr lang="en-US" dirty="0" smtClean="0"/>
              <a:t>Supply Chain Management</a:t>
            </a:r>
          </a:p>
          <a:p>
            <a:pPr lvl="1"/>
            <a:r>
              <a:rPr lang="en-US" dirty="0" smtClean="0"/>
              <a:t>You name it…</a:t>
            </a:r>
            <a:endParaRPr lang="en-US" dirty="0"/>
          </a:p>
        </p:txBody>
      </p:sp>
    </p:spTree>
    <p:extLst>
      <p:ext uri="{BB962C8B-B14F-4D97-AF65-F5344CB8AC3E}">
        <p14:creationId xmlns:p14="http://schemas.microsoft.com/office/powerpoint/2010/main" val="29277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study</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Formulation/Reformulation</a:t>
            </a:r>
          </a:p>
          <a:p>
            <a:r>
              <a:rPr lang="en-US" dirty="0" smtClean="0"/>
              <a:t>Select a solution method/software</a:t>
            </a:r>
          </a:p>
          <a:p>
            <a:r>
              <a:rPr lang="en-US" dirty="0" smtClean="0"/>
              <a:t>Easy vs. hard problems</a:t>
            </a:r>
          </a:p>
          <a:p>
            <a:r>
              <a:rPr lang="en-US" dirty="0" smtClean="0"/>
              <a:t>810/813 - Linear</a:t>
            </a:r>
          </a:p>
          <a:p>
            <a:pPr marL="137160" indent="0">
              <a:buNone/>
            </a:pPr>
            <a:r>
              <a:rPr lang="en-US" dirty="0" smtClean="0"/>
              <a:t>     811 - Nonlinear</a:t>
            </a:r>
          </a:p>
          <a:p>
            <a:pPr marL="137160" indent="0">
              <a:buNone/>
            </a:pPr>
            <a:r>
              <a:rPr lang="en-US" dirty="0"/>
              <a:t> </a:t>
            </a:r>
            <a:r>
              <a:rPr lang="en-US" dirty="0" smtClean="0"/>
              <a:t>    812 – Integer</a:t>
            </a:r>
          </a:p>
          <a:p>
            <a:pPr marL="137160" indent="0">
              <a:buNone/>
            </a:pPr>
            <a:r>
              <a:rPr lang="en-US" dirty="0"/>
              <a:t> </a:t>
            </a:r>
            <a:r>
              <a:rPr lang="en-US" dirty="0" smtClean="0"/>
              <a:t>    814 - Networks</a:t>
            </a:r>
          </a:p>
          <a:p>
            <a:pPr marL="137160" indent="0">
              <a:buNone/>
            </a:pPr>
            <a:r>
              <a:rPr lang="en-US" dirty="0"/>
              <a:t> </a:t>
            </a:r>
            <a:r>
              <a:rPr lang="en-US" dirty="0" smtClean="0"/>
              <a:t>    819 - </a:t>
            </a:r>
            <a:r>
              <a:rPr lang="en-US" dirty="0" err="1" smtClean="0"/>
              <a:t>Multicriteria</a:t>
            </a:r>
            <a:r>
              <a:rPr lang="en-US" dirty="0" smtClean="0"/>
              <a:t> </a:t>
            </a:r>
            <a:r>
              <a:rPr lang="en-US" dirty="0" smtClean="0"/>
              <a:t>Optimization</a:t>
            </a:r>
          </a:p>
          <a:p>
            <a:pPr marL="137160" indent="0">
              <a:buNone/>
            </a:pPr>
            <a:r>
              <a:rPr lang="en-US" dirty="0" smtClean="0"/>
              <a:t>     874 – Heuristics, Multi-disciplinary</a:t>
            </a:r>
            <a:endParaRPr lang="en-US" dirty="0" smtClean="0"/>
          </a:p>
          <a:p>
            <a:pPr marL="137160" indent="0">
              <a:buNone/>
            </a:pPr>
            <a:r>
              <a:rPr lang="en-US" dirty="0"/>
              <a:t> </a:t>
            </a:r>
            <a:r>
              <a:rPr lang="en-US" dirty="0" smtClean="0"/>
              <a:t>    803/817/818 </a:t>
            </a:r>
            <a:r>
              <a:rPr lang="en-US" dirty="0" smtClean="0"/>
              <a:t>– </a:t>
            </a:r>
            <a:r>
              <a:rPr lang="en-US" dirty="0" err="1" smtClean="0"/>
              <a:t>Stochastics</a:t>
            </a:r>
            <a:endParaRPr lang="en-US" dirty="0" smtClean="0"/>
          </a:p>
          <a:p>
            <a:pPr marL="137160" indent="0">
              <a:buNone/>
            </a:pPr>
            <a:r>
              <a:rPr lang="en-US" dirty="0"/>
              <a:t> </a:t>
            </a:r>
            <a:r>
              <a:rPr lang="en-US" dirty="0" smtClean="0"/>
              <a:t>    </a:t>
            </a:r>
          </a:p>
        </p:txBody>
      </p:sp>
    </p:spTree>
    <p:extLst>
      <p:ext uri="{BB962C8B-B14F-4D97-AF65-F5344CB8AC3E}">
        <p14:creationId xmlns:p14="http://schemas.microsoft.com/office/powerpoint/2010/main" val="35990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Areas</a:t>
            </a:r>
            <a:endParaRPr lang="en-US" dirty="0"/>
          </a:p>
        </p:txBody>
      </p:sp>
      <p:sp>
        <p:nvSpPr>
          <p:cNvPr id="3" name="Content Placeholder 2"/>
          <p:cNvSpPr>
            <a:spLocks noGrp="1"/>
          </p:cNvSpPr>
          <p:nvPr>
            <p:ph idx="1"/>
          </p:nvPr>
        </p:nvSpPr>
        <p:spPr/>
        <p:txBody>
          <a:bodyPr/>
          <a:lstStyle/>
          <a:p>
            <a:r>
              <a:rPr lang="en-US" dirty="0" smtClean="0"/>
              <a:t>Dr. Adams – integer, large-scale, </a:t>
            </a:r>
            <a:r>
              <a:rPr lang="en-US" dirty="0" err="1" smtClean="0"/>
              <a:t>nonconvex</a:t>
            </a:r>
            <a:endParaRPr lang="en-US" dirty="0" smtClean="0"/>
          </a:p>
          <a:p>
            <a:r>
              <a:rPr lang="en-US" dirty="0" smtClean="0"/>
              <a:t>Dr. </a:t>
            </a:r>
            <a:r>
              <a:rPr lang="en-US" dirty="0" err="1" smtClean="0"/>
              <a:t>Fralix</a:t>
            </a:r>
            <a:r>
              <a:rPr lang="en-US" dirty="0" smtClean="0"/>
              <a:t> – </a:t>
            </a:r>
            <a:r>
              <a:rPr lang="en-US" dirty="0" err="1" smtClean="0"/>
              <a:t>stochastics</a:t>
            </a:r>
            <a:r>
              <a:rPr lang="en-US" dirty="0" smtClean="0"/>
              <a:t>, </a:t>
            </a:r>
            <a:r>
              <a:rPr lang="en-US" dirty="0" err="1"/>
              <a:t>q</a:t>
            </a:r>
            <a:r>
              <a:rPr lang="en-US" dirty="0" err="1" smtClean="0"/>
              <a:t>ueueing</a:t>
            </a:r>
            <a:r>
              <a:rPr lang="en-US" dirty="0" smtClean="0"/>
              <a:t> theory</a:t>
            </a:r>
          </a:p>
          <a:p>
            <a:r>
              <a:rPr lang="en-US" dirty="0" smtClean="0"/>
              <a:t>Dr. </a:t>
            </a:r>
            <a:r>
              <a:rPr lang="en-US" dirty="0" err="1" smtClean="0"/>
              <a:t>Gupte</a:t>
            </a:r>
            <a:r>
              <a:rPr lang="en-US" dirty="0" smtClean="0"/>
              <a:t> – integer, mixed-integer nonlinear</a:t>
            </a:r>
          </a:p>
          <a:p>
            <a:r>
              <a:rPr lang="en-US" dirty="0" smtClean="0"/>
              <a:t>Dr. </a:t>
            </a:r>
            <a:r>
              <a:rPr lang="en-US" dirty="0" err="1" smtClean="0"/>
              <a:t>Kiessler</a:t>
            </a:r>
            <a:r>
              <a:rPr lang="en-US" dirty="0" smtClean="0"/>
              <a:t> – stochastic </a:t>
            </a:r>
            <a:r>
              <a:rPr lang="en-US" dirty="0" smtClean="0"/>
              <a:t>processes</a:t>
            </a:r>
          </a:p>
          <a:p>
            <a:r>
              <a:rPr lang="en-US" dirty="0" smtClean="0"/>
              <a:t>Dr. Liu – probability, stochastic processes</a:t>
            </a:r>
            <a:endParaRPr lang="en-US" dirty="0" smtClean="0"/>
          </a:p>
          <a:p>
            <a:r>
              <a:rPr lang="en-US" dirty="0" smtClean="0"/>
              <a:t>Dr. </a:t>
            </a:r>
            <a:r>
              <a:rPr lang="en-US" dirty="0" err="1" smtClean="0"/>
              <a:t>Nasrabadi</a:t>
            </a:r>
            <a:r>
              <a:rPr lang="en-US" dirty="0" smtClean="0"/>
              <a:t> – networks </a:t>
            </a:r>
          </a:p>
          <a:p>
            <a:r>
              <a:rPr lang="en-US" dirty="0" smtClean="0"/>
              <a:t>Dr. Saltzman – computational OR</a:t>
            </a:r>
          </a:p>
          <a:p>
            <a:r>
              <a:rPr lang="en-US" dirty="0" smtClean="0"/>
              <a:t>Dr. </a:t>
            </a:r>
            <a:r>
              <a:rPr lang="en-US" dirty="0" err="1" smtClean="0"/>
              <a:t>Wiecek</a:t>
            </a:r>
            <a:r>
              <a:rPr lang="en-US" dirty="0" smtClean="0"/>
              <a:t> – </a:t>
            </a:r>
            <a:r>
              <a:rPr lang="en-US" dirty="0" err="1" smtClean="0"/>
              <a:t>multicriteria</a:t>
            </a:r>
            <a:r>
              <a:rPr lang="en-US" dirty="0" smtClean="0"/>
              <a:t> optimization</a:t>
            </a:r>
            <a:endParaRPr lang="en-US" dirty="0"/>
          </a:p>
        </p:txBody>
      </p:sp>
    </p:spTree>
    <p:extLst>
      <p:ext uri="{BB962C8B-B14F-4D97-AF65-F5344CB8AC3E}">
        <p14:creationId xmlns:p14="http://schemas.microsoft.com/office/powerpoint/2010/main" val="387579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Opportunities</a:t>
            </a:r>
            <a:endParaRPr lang="en-US" dirty="0"/>
          </a:p>
        </p:txBody>
      </p:sp>
      <p:sp>
        <p:nvSpPr>
          <p:cNvPr id="3" name="Content Placeholder 2"/>
          <p:cNvSpPr>
            <a:spLocks noGrp="1"/>
          </p:cNvSpPr>
          <p:nvPr>
            <p:ph idx="1"/>
          </p:nvPr>
        </p:nvSpPr>
        <p:spPr/>
        <p:txBody>
          <a:bodyPr/>
          <a:lstStyle/>
          <a:p>
            <a:r>
              <a:rPr lang="en-US" dirty="0" smtClean="0"/>
              <a:t>Great opportunities for MS and PhD graduates</a:t>
            </a:r>
          </a:p>
          <a:p>
            <a:endParaRPr lang="en-US" dirty="0"/>
          </a:p>
          <a:p>
            <a:r>
              <a:rPr lang="en-US" dirty="0" smtClean="0"/>
              <a:t>Academia</a:t>
            </a:r>
          </a:p>
          <a:p>
            <a:pPr marL="137160" indent="0">
              <a:buNone/>
            </a:pPr>
            <a:endParaRPr lang="en-US" dirty="0" smtClean="0"/>
          </a:p>
          <a:p>
            <a:r>
              <a:rPr lang="en-US" dirty="0" smtClean="0"/>
              <a:t>Transportation companies, Target, IBM, AT&amp;T, GE, NSA, Dept. of Defense, </a:t>
            </a:r>
            <a:r>
              <a:rPr lang="en-US" dirty="0" smtClean="0"/>
              <a:t>National </a:t>
            </a:r>
            <a:r>
              <a:rPr lang="en-US" dirty="0" smtClean="0"/>
              <a:t>Labs</a:t>
            </a:r>
          </a:p>
          <a:p>
            <a:endParaRPr lang="en-US" dirty="0"/>
          </a:p>
          <a:p>
            <a:r>
              <a:rPr lang="en-US" dirty="0" smtClean="0"/>
              <a:t>CBS News Article</a:t>
            </a:r>
          </a:p>
          <a:p>
            <a:pPr marL="137160" indent="0">
              <a:buNone/>
            </a:pPr>
            <a:endParaRPr lang="en-US" dirty="0"/>
          </a:p>
        </p:txBody>
      </p:sp>
    </p:spTree>
    <p:extLst>
      <p:ext uri="{BB962C8B-B14F-4D97-AF65-F5344CB8AC3E}">
        <p14:creationId xmlns:p14="http://schemas.microsoft.com/office/powerpoint/2010/main" val="3870294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6607</TotalTime>
  <Words>384</Words>
  <Application>Microsoft Office PowerPoint</Application>
  <PresentationFormat>On-screen Show (4:3)</PresentationFormat>
  <Paragraphs>60</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Operations Research</vt:lpstr>
      <vt:lpstr>What is OR?</vt:lpstr>
      <vt:lpstr>What you’ll study</vt:lpstr>
      <vt:lpstr>Research Areas</vt:lpstr>
      <vt:lpstr>Job Opportunities</vt:lpstr>
    </vt:vector>
  </TitlesOfParts>
  <Company>Clemson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creator>Lucas</dc:creator>
  <cp:lastModifiedBy>Lucas</cp:lastModifiedBy>
  <cp:revision>24</cp:revision>
  <dcterms:created xsi:type="dcterms:W3CDTF">2012-08-27T02:29:40Z</dcterms:created>
  <dcterms:modified xsi:type="dcterms:W3CDTF">2013-08-28T14:38:05Z</dcterms:modified>
</cp:coreProperties>
</file>