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6" r:id="rId3"/>
    <p:sldId id="269" r:id="rId4"/>
    <p:sldId id="257" r:id="rId5"/>
    <p:sldId id="268" r:id="rId6"/>
    <p:sldId id="260" r:id="rId7"/>
    <p:sldId id="258" r:id="rId8"/>
    <p:sldId id="259" r:id="rId9"/>
    <p:sldId id="261" r:id="rId10"/>
    <p:sldId id="272" r:id="rId11"/>
    <p:sldId id="262" r:id="rId12"/>
    <p:sldId id="263" r:id="rId13"/>
    <p:sldId id="264" r:id="rId14"/>
    <p:sldId id="26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83AEA-DB09-4B57-8710-005AA0327125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081C-0016-425F-94FE-781B308DF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9569C0D-885A-43C9-A8F8-E2A3AF7B3E57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B76B14C-ABA0-44F3-9588-489B12BA0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69C0D-885A-43C9-A8F8-E2A3AF7B3E57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76B14C-ABA0-44F3-9588-489B12BA0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9569C0D-885A-43C9-A8F8-E2A3AF7B3E57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B76B14C-ABA0-44F3-9588-489B12BA0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69C0D-885A-43C9-A8F8-E2A3AF7B3E57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76B14C-ABA0-44F3-9588-489B12BA0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9569C0D-885A-43C9-A8F8-E2A3AF7B3E57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B76B14C-ABA0-44F3-9588-489B12BA0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69C0D-885A-43C9-A8F8-E2A3AF7B3E57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76B14C-ABA0-44F3-9588-489B12BA0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69C0D-885A-43C9-A8F8-E2A3AF7B3E57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76B14C-ABA0-44F3-9588-489B12BA0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69C0D-885A-43C9-A8F8-E2A3AF7B3E57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76B14C-ABA0-44F3-9588-489B12BA0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9569C0D-885A-43C9-A8F8-E2A3AF7B3E57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76B14C-ABA0-44F3-9588-489B12BA0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69C0D-885A-43C9-A8F8-E2A3AF7B3E57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76B14C-ABA0-44F3-9588-489B12BA0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69C0D-885A-43C9-A8F8-E2A3AF7B3E57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76B14C-ABA0-44F3-9588-489B12BA0B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9569C0D-885A-43C9-A8F8-E2A3AF7B3E57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B76B14C-ABA0-44F3-9588-489B12BA0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diamond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.clemson.edu/~sgao/WEB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clemson.edu/~sgao/WEB/" TargetMode="External"/><Relationship Id="rId2" Type="http://schemas.openxmlformats.org/officeDocument/2006/relationships/hyperlink" Target="http://www.clemson.edu/ces/math/graduate/areas/algebr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.clemson.edu/~jimlb/NumberTHeoryGroup/numbertheorygroup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/>
              <a:t>Algebra, Discrete Mathematics, and number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Clemson University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smtClean="0"/>
              <a:t>New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err="1" smtClean="0"/>
              <a:t>Manganiello</a:t>
            </a:r>
            <a:r>
              <a:rPr lang="en-US" dirty="0" smtClean="0"/>
              <a:t> – coding theory and network coding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Coykendall</a:t>
            </a:r>
            <a:r>
              <a:rPr lang="en-US" dirty="0" smtClean="0"/>
              <a:t> - </a:t>
            </a:r>
            <a:r>
              <a:rPr lang="en-US" dirty="0"/>
              <a:t>commutative algebra and algebraic number theory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59412"/>
              </p:ext>
            </p:extLst>
          </p:nvPr>
        </p:nvGraphicFramePr>
        <p:xfrm>
          <a:off x="1752600" y="1244600"/>
          <a:ext cx="4343400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</a:tblGrid>
              <a:tr h="2499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11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Dr.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Manganiello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Dr.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Coykendall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http://www.comm.utoronto.ca/~manganiello/index_files/shapeimag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4923"/>
            <a:ext cx="1752600" cy="99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71892"/>
            <a:ext cx="1328507" cy="132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327844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7239000" cy="670560"/>
          </a:xfrm>
        </p:spPr>
        <p:txBody>
          <a:bodyPr/>
          <a:lstStyle/>
          <a:p>
            <a:r>
              <a:rPr lang="en-US" dirty="0" smtClean="0"/>
              <a:t>Life After grad School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057400" y="762000"/>
            <a:ext cx="3429000" cy="3429000"/>
            <a:chOff x="762000" y="990600"/>
            <a:chExt cx="3429000" cy="3429000"/>
          </a:xfrm>
        </p:grpSpPr>
        <p:sp>
          <p:nvSpPr>
            <p:cNvPr id="7" name="Oval 6"/>
            <p:cNvSpPr/>
            <p:nvPr/>
          </p:nvSpPr>
          <p:spPr>
            <a:xfrm>
              <a:off x="762000" y="990600"/>
              <a:ext cx="3429000" cy="342900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41275" cap="flat"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71600" y="1447800"/>
              <a:ext cx="22098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Industry Positions: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NSA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MIT Lincoln Laboratory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CAN’s Center for Naval Analysis</a:t>
              </a:r>
            </a:p>
            <a:p>
              <a:r>
                <a:rPr lang="en-US" dirty="0" smtClean="0"/>
                <a:t>	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00600" y="1676400"/>
            <a:ext cx="3429000" cy="3453927"/>
            <a:chOff x="4343400" y="2743200"/>
            <a:chExt cx="3429000" cy="3453927"/>
          </a:xfrm>
        </p:grpSpPr>
        <p:sp>
          <p:nvSpPr>
            <p:cNvPr id="9" name="Oval 8"/>
            <p:cNvSpPr/>
            <p:nvPr/>
          </p:nvSpPr>
          <p:spPr>
            <a:xfrm>
              <a:off x="4343400" y="2743200"/>
              <a:ext cx="3429000" cy="342900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53000" y="3057806"/>
              <a:ext cx="24384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Teaching Positions: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University of Central Arkansas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King’s College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Furman University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North Greenville</a:t>
              </a:r>
            </a:p>
            <a:p>
              <a:endParaRPr lang="en-US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228600" y="3352800"/>
            <a:ext cx="3505200" cy="3505200"/>
          </a:xfrm>
          <a:prstGeom prst="ellipse">
            <a:avLst/>
          </a:prstGeom>
          <a:solidFill>
            <a:schemeClr val="accent1">
              <a:alpha val="65000"/>
            </a:schemeClr>
          </a:solidFill>
          <a:ln w="41275" cap="flat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3505200"/>
            <a:ext cx="236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Postdoc</a:t>
            </a:r>
            <a:r>
              <a:rPr lang="en-US" dirty="0" smtClean="0"/>
              <a:t> Positions: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/>
              <a:t>Davidson College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Nanyang</a:t>
            </a:r>
            <a:r>
              <a:rPr lang="en-US" dirty="0" smtClean="0"/>
              <a:t> Technological University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Duke University</a:t>
            </a:r>
          </a:p>
          <a:p>
            <a:pPr algn="ctr"/>
            <a:endParaRPr lang="fr-FR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746760"/>
          </a:xfrm>
        </p:spPr>
        <p:txBody>
          <a:bodyPr/>
          <a:lstStyle/>
          <a:p>
            <a:r>
              <a:rPr lang="en-US" dirty="0" smtClean="0"/>
              <a:t>What To Do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239000" cy="5236536"/>
          </a:xfrm>
        </p:spPr>
        <p:txBody>
          <a:bodyPr/>
          <a:lstStyle/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851, 852, 853</a:t>
            </a:r>
          </a:p>
          <a:p>
            <a:pPr lvl="1"/>
            <a:r>
              <a:rPr lang="en-US" dirty="0" smtClean="0"/>
              <a:t>Graph Theory: 854 &amp; 954</a:t>
            </a:r>
          </a:p>
          <a:p>
            <a:pPr lvl="1"/>
            <a:r>
              <a:rPr lang="en-US" dirty="0" err="1" smtClean="0"/>
              <a:t>Combinatorics</a:t>
            </a:r>
            <a:r>
              <a:rPr lang="en-US" dirty="0" smtClean="0"/>
              <a:t>: 855</a:t>
            </a:r>
          </a:p>
          <a:p>
            <a:pPr lvl="1"/>
            <a:r>
              <a:rPr lang="en-US" dirty="0" smtClean="0"/>
              <a:t>Coding Theory: 856</a:t>
            </a:r>
          </a:p>
          <a:p>
            <a:pPr lvl="1"/>
            <a:r>
              <a:rPr lang="en-US" dirty="0" smtClean="0"/>
              <a:t>Cryptography: 857</a:t>
            </a:r>
          </a:p>
          <a:p>
            <a:pPr lvl="1"/>
            <a:r>
              <a:rPr lang="en-US" dirty="0" smtClean="0"/>
              <a:t>Number Theory: 858, 951, 952</a:t>
            </a:r>
          </a:p>
          <a:p>
            <a:pPr lvl="1"/>
            <a:r>
              <a:rPr lang="en-US" dirty="0" smtClean="0"/>
              <a:t>Special Topics Classes: Coding Theory, Lie Groups, Algebraic Geometry I and II, Mathematical Biology, ….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762000"/>
          </a:xfrm>
        </p:spPr>
        <p:txBody>
          <a:bodyPr/>
          <a:lstStyle/>
          <a:p>
            <a:r>
              <a:rPr lang="en-US" dirty="0" smtClean="0"/>
              <a:t>What To Do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2390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Seminars:</a:t>
            </a:r>
          </a:p>
          <a:p>
            <a:pPr lvl="1"/>
            <a:r>
              <a:rPr lang="en-US" dirty="0" smtClean="0"/>
              <a:t>ADM Seminar: </a:t>
            </a:r>
          </a:p>
          <a:p>
            <a:pPr lvl="2"/>
            <a:r>
              <a:rPr lang="en-US" b="1" dirty="0" smtClean="0"/>
              <a:t>Thursdays 3:30 - 4:30, M-102 Martin Hall </a:t>
            </a:r>
          </a:p>
          <a:p>
            <a:pPr lvl="2"/>
            <a:r>
              <a:rPr lang="en-US" b="1" dirty="0" smtClean="0"/>
              <a:t>Contact: Dr. </a:t>
            </a:r>
            <a:r>
              <a:rPr lang="en-US" b="1" dirty="0" err="1" smtClean="0"/>
              <a:t>Novick</a:t>
            </a:r>
            <a:r>
              <a:rPr lang="en-US" b="1" dirty="0" smtClean="0"/>
              <a:t> &amp; </a:t>
            </a:r>
            <a:r>
              <a:rPr lang="en-US" b="1" dirty="0"/>
              <a:t>Dr. </a:t>
            </a:r>
            <a:r>
              <a:rPr lang="en-US" b="1" dirty="0" err="1" smtClean="0"/>
              <a:t>Poznanovik</a:t>
            </a:r>
            <a:endParaRPr lang="en-US" b="1" dirty="0" smtClean="0"/>
          </a:p>
          <a:p>
            <a:pPr lvl="1"/>
            <a:r>
              <a:rPr lang="en-US" dirty="0"/>
              <a:t>Algebraic </a:t>
            </a:r>
            <a:r>
              <a:rPr lang="en-US" dirty="0" smtClean="0"/>
              <a:t>Geometry &amp; Number Theory Seminar:</a:t>
            </a:r>
          </a:p>
          <a:p>
            <a:pPr lvl="2"/>
            <a:r>
              <a:rPr lang="en-US" b="1" dirty="0" smtClean="0"/>
              <a:t>Wednesdays 3:30 - 4:30, M-102 Martin Hall </a:t>
            </a:r>
          </a:p>
          <a:p>
            <a:pPr lvl="2"/>
            <a:r>
              <a:rPr lang="en-US" b="1" dirty="0" smtClean="0"/>
              <a:t>Contact: Dr. Brown, Dr. James, or Dr. </a:t>
            </a:r>
            <a:r>
              <a:rPr lang="en-US" b="1" dirty="0" err="1" smtClean="0"/>
              <a:t>Xue</a:t>
            </a:r>
            <a:endParaRPr lang="en-US" b="1" dirty="0" smtClean="0"/>
          </a:p>
          <a:p>
            <a:pPr lvl="1"/>
            <a:r>
              <a:rPr lang="en-US" dirty="0" smtClean="0"/>
              <a:t>Graph Theory Seminar:</a:t>
            </a:r>
          </a:p>
          <a:p>
            <a:pPr lvl="2"/>
            <a:r>
              <a:rPr lang="en-US" b="1" dirty="0" smtClean="0"/>
              <a:t>Fridays 3:30 – 4:40, 0 – 10 Martin Hall</a:t>
            </a:r>
          </a:p>
          <a:p>
            <a:pPr lvl="2"/>
            <a:r>
              <a:rPr lang="en-US" b="1" dirty="0" smtClean="0"/>
              <a:t>Contact: Dr. </a:t>
            </a:r>
            <a:r>
              <a:rPr lang="en-US" b="1" dirty="0" err="1" smtClean="0"/>
              <a:t>Hedetniemi</a:t>
            </a:r>
            <a:r>
              <a:rPr lang="en-US" b="1" dirty="0" smtClean="0"/>
              <a:t> (hedet@clemson.edu)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Conferences:</a:t>
            </a:r>
          </a:p>
          <a:p>
            <a:pPr lvl="1"/>
            <a:r>
              <a:rPr lang="en-US" dirty="0" smtClean="0"/>
              <a:t>Clemson Mini-Conference on Discrete Mathematics and Algorithms </a:t>
            </a:r>
            <a:endParaRPr lang="en-US" b="1" dirty="0" smtClean="0"/>
          </a:p>
          <a:p>
            <a:pPr lvl="1"/>
            <a:r>
              <a:rPr lang="en-US" dirty="0" smtClean="0"/>
              <a:t>The Palmetto Number Theory Series (PANTS)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To Find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160336"/>
          </a:xfrm>
        </p:spPr>
        <p:txBody>
          <a:bodyPr/>
          <a:lstStyle/>
          <a:p>
            <a:r>
              <a:rPr lang="en-US" dirty="0" smtClean="0"/>
              <a:t>Algebra Department: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http://www.clemson.edu/ces/math/graduate/areas/algebra.html</a:t>
            </a:r>
            <a:endParaRPr lang="en-US" dirty="0" smtClean="0"/>
          </a:p>
          <a:p>
            <a:pPr>
              <a:buNone/>
            </a:pPr>
            <a:endParaRPr lang="en-US" sz="2300" dirty="0" smtClean="0"/>
          </a:p>
          <a:p>
            <a:r>
              <a:rPr lang="en-US" dirty="0" smtClean="0"/>
              <a:t>Applicable and Computational Algebra Lab: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http://www.math.clemson.edu/~sgao/WEB/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Number Theory: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http://www.math.clemson.edu/~jimlb/NumberTHeoryGroup/numbertheorygroup.html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>
              <a:hlinkClick r:id="rId3"/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2 3"/>
          <p:cNvSpPr/>
          <p:nvPr/>
        </p:nvSpPr>
        <p:spPr>
          <a:xfrm>
            <a:off x="609600" y="304800"/>
            <a:ext cx="6858000" cy="56388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 sure to sign-up for AWM!!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94675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/>
          <a:lstStyle/>
          <a:p>
            <a:r>
              <a:rPr lang="en-US" dirty="0" smtClean="0"/>
              <a:t>What is algebra?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685800" y="1143000"/>
            <a:ext cx="5943600" cy="4114800"/>
          </a:xfrm>
          <a:prstGeom prst="cloudCallout">
            <a:avLst>
              <a:gd name="adj1" fmla="val -27511"/>
              <a:gd name="adj2" fmla="val 67197"/>
            </a:avLst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“</a:t>
            </a:r>
            <a:r>
              <a:rPr lang="en-US" b="1" dirty="0" smtClean="0">
                <a:solidFill>
                  <a:schemeClr val="tx1"/>
                </a:solidFill>
              </a:rPr>
              <a:t>Algebra </a:t>
            </a:r>
            <a:r>
              <a:rPr lang="en-US" b="1" dirty="0">
                <a:solidFill>
                  <a:schemeClr val="tx1"/>
                </a:solidFill>
              </a:rPr>
              <a:t>can essentially be considered as doing computations similar to that of </a:t>
            </a:r>
            <a:r>
              <a:rPr lang="en-US" b="1" dirty="0" smtClean="0">
                <a:solidFill>
                  <a:schemeClr val="tx1"/>
                </a:solidFill>
              </a:rPr>
              <a:t>arithmetic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with </a:t>
            </a:r>
            <a:r>
              <a:rPr lang="en-US" b="1" dirty="0">
                <a:solidFill>
                  <a:schemeClr val="tx1"/>
                </a:solidFill>
              </a:rPr>
              <a:t>non-numerical mathematical </a:t>
            </a:r>
            <a:r>
              <a:rPr lang="en-US" b="1" dirty="0" smtClean="0">
                <a:solidFill>
                  <a:schemeClr val="tx1"/>
                </a:solidFill>
              </a:rPr>
              <a:t>objects”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~The Wikipedia gods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33282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/>
          <a:lstStyle/>
          <a:p>
            <a:r>
              <a:rPr lang="en-US" dirty="0" smtClean="0"/>
              <a:t>What is algebra?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685800" y="1143000"/>
            <a:ext cx="5943600" cy="4114800"/>
          </a:xfrm>
          <a:prstGeom prst="cloudCallout">
            <a:avLst>
              <a:gd name="adj1" fmla="val -27511"/>
              <a:gd name="adj2" fmla="val 6719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Algebra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can essentially be considered as doing computations similar to that of 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arithmetic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with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non-numerical mathematical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objects”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~The Wikipedia gods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20127303">
            <a:off x="1467123" y="3233107"/>
            <a:ext cx="55034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What the what?!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063479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701040"/>
          </a:xfrm>
        </p:spPr>
        <p:txBody>
          <a:bodyPr>
            <a:normAutofit/>
          </a:bodyPr>
          <a:lstStyle/>
          <a:p>
            <a:r>
              <a:rPr lang="en-US" dirty="0" smtClean="0"/>
              <a:t>Research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162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Coding Theory and Cryptography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Problems: discrete logarithm problem, factoring integers and polynomials, </a:t>
            </a:r>
            <a:r>
              <a:rPr lang="en-US" dirty="0" err="1" smtClean="0"/>
              <a:t>Grobner</a:t>
            </a:r>
            <a:r>
              <a:rPr lang="en-US" dirty="0" smtClean="0"/>
              <a:t> bases, algebraic geometry codes, low-density parity-check codes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92632"/>
              </p:ext>
            </p:extLst>
          </p:nvPr>
        </p:nvGraphicFramePr>
        <p:xfrm>
          <a:off x="2038263" y="1295400"/>
          <a:ext cx="4114800" cy="280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24383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Dr. </a:t>
                      </a:r>
                      <a:r>
                        <a:rPr lang="en-US" dirty="0" err="1" smtClean="0"/>
                        <a:t>Gao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Dr. Matthews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ga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9200" y="1524000"/>
            <a:ext cx="1320800" cy="1981200"/>
          </a:xfrm>
          <a:prstGeom prst="rect">
            <a:avLst/>
          </a:prstGeom>
        </p:spPr>
      </p:pic>
      <p:pic>
        <p:nvPicPr>
          <p:cNvPr id="6" name="Picture 5" descr="Matthew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0401" y="1524000"/>
            <a:ext cx="1320799" cy="1981200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701040"/>
          </a:xfrm>
        </p:spPr>
        <p:txBody>
          <a:bodyPr>
            <a:normAutofit/>
          </a:bodyPr>
          <a:lstStyle/>
          <a:p>
            <a:r>
              <a:rPr lang="en-US" dirty="0" smtClean="0"/>
              <a:t>Research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162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Applied Algebraic Geometry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Problems: algebraic geometry</a:t>
            </a:r>
            <a:r>
              <a:rPr lang="en-US" dirty="0"/>
              <a:t>, </a:t>
            </a:r>
            <a:r>
              <a:rPr lang="en-US" dirty="0" smtClean="0"/>
              <a:t>algebraic topology</a:t>
            </a:r>
            <a:r>
              <a:rPr lang="en-US" dirty="0"/>
              <a:t>, </a:t>
            </a:r>
            <a:r>
              <a:rPr lang="en-US" dirty="0" smtClean="0"/>
              <a:t>algorithms</a:t>
            </a:r>
            <a:r>
              <a:rPr lang="en-US" dirty="0"/>
              <a:t>, and </a:t>
            </a:r>
            <a:r>
              <a:rPr lang="en-US" dirty="0" smtClean="0"/>
              <a:t>computational </a:t>
            </a:r>
            <a:r>
              <a:rPr lang="en-US" dirty="0"/>
              <a:t>and </a:t>
            </a:r>
            <a:r>
              <a:rPr lang="en-US" dirty="0" smtClean="0"/>
              <a:t>discrete geometry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493035"/>
              </p:ext>
            </p:extLst>
          </p:nvPr>
        </p:nvGraphicFramePr>
        <p:xfrm>
          <a:off x="3048000" y="1295400"/>
          <a:ext cx="2057400" cy="280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4383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Dr. Burr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Michael_Bur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16764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46351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594360"/>
          </a:xfrm>
        </p:spPr>
        <p:txBody>
          <a:bodyPr/>
          <a:lstStyle/>
          <a:p>
            <a:r>
              <a:rPr lang="en-US" dirty="0" smtClean="0"/>
              <a:t>Research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7315200" cy="6248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Combinatorics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Problems: combinatorial and probabilistic methods (especially in number theory), enumerative and algebraic </a:t>
            </a:r>
            <a:r>
              <a:rPr lang="en-US" dirty="0" err="1" smtClean="0"/>
              <a:t>combinatorics</a:t>
            </a:r>
            <a:r>
              <a:rPr lang="en-US" dirty="0" smtClean="0"/>
              <a:t>, discrete mathematical biology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1092200"/>
          <a:ext cx="4724400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</a:tblGrid>
              <a:tr h="27830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81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Calkin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Poznanovik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Calkinjp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295400"/>
            <a:ext cx="1889760" cy="2362200"/>
          </a:xfrm>
          <a:prstGeom prst="rect">
            <a:avLst/>
          </a:prstGeom>
        </p:spPr>
      </p:pic>
      <p:pic>
        <p:nvPicPr>
          <p:cNvPr id="6" name="Picture 5" descr="poznanovi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219200"/>
            <a:ext cx="1670050" cy="2501397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"/>
            <a:ext cx="7239000" cy="594360"/>
          </a:xfrm>
        </p:spPr>
        <p:txBody>
          <a:bodyPr/>
          <a:lstStyle/>
          <a:p>
            <a:r>
              <a:rPr lang="en-US" dirty="0" smtClean="0"/>
              <a:t>Research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2390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Graph Theory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Problems: domination digraphs, network algorithms, algebraic graph theory, binary </a:t>
            </a:r>
            <a:r>
              <a:rPr lang="en-US" dirty="0" err="1" smtClean="0"/>
              <a:t>matroids</a:t>
            </a:r>
            <a:r>
              <a:rPr lang="en-US" dirty="0" smtClean="0"/>
              <a:t> and codes, closure systems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1295400"/>
          <a:ext cx="4114800" cy="280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24383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Dr. Goddard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Dr. </a:t>
                      </a:r>
                      <a:r>
                        <a:rPr lang="en-US" dirty="0" err="1" smtClean="0"/>
                        <a:t>Novick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godd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1676400"/>
            <a:ext cx="1676400" cy="1676400"/>
          </a:xfrm>
          <a:prstGeom prst="rect">
            <a:avLst/>
          </a:prstGeom>
        </p:spPr>
      </p:pic>
      <p:pic>
        <p:nvPicPr>
          <p:cNvPr id="6" name="Picture 5" descr="nova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524000"/>
            <a:ext cx="1371600" cy="2057401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3152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Mathematical Biology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Problems: graph dynamical systems, combinatorial aspects of </a:t>
            </a:r>
            <a:r>
              <a:rPr lang="en-US" dirty="0" err="1" smtClean="0"/>
              <a:t>Coxeter</a:t>
            </a:r>
            <a:r>
              <a:rPr lang="en-US" dirty="0" smtClean="0"/>
              <a:t> groups, Boolean networks, finite deterministic and stochastic dynamical systems, </a:t>
            </a:r>
            <a:r>
              <a:rPr lang="en-US" dirty="0" err="1" smtClean="0"/>
              <a:t>Grobner</a:t>
            </a:r>
            <a:r>
              <a:rPr lang="en-US" dirty="0" smtClean="0"/>
              <a:t> bases</a:t>
            </a:r>
          </a:p>
          <a:p>
            <a:pPr marL="0" indent="0">
              <a:buNone/>
            </a:pPr>
            <a:endParaRPr lang="en-US" dirty="0" smtClean="0"/>
          </a:p>
          <a:p>
            <a:pPr fontAlgn="t">
              <a:buNone/>
            </a:pPr>
            <a:endParaRPr lang="en-US" b="1" dirty="0" smtClean="0"/>
          </a:p>
          <a:p>
            <a:pPr fontAlgn="t">
              <a:buNone/>
            </a:pPr>
            <a:endParaRPr lang="en-US" b="1" dirty="0" smtClean="0"/>
          </a:p>
          <a:p>
            <a:pPr fontAlgn="t"/>
            <a:endParaRPr lang="en-US" b="1" dirty="0" smtClean="0"/>
          </a:p>
          <a:p>
            <a:pPr fontAlgn="t">
              <a:buNone/>
            </a:pPr>
            <a:endParaRPr lang="en-US" b="1" dirty="0" smtClean="0"/>
          </a:p>
          <a:p>
            <a:pPr fontAlgn="t"/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701040"/>
          </a:xfrm>
        </p:spPr>
        <p:txBody>
          <a:bodyPr/>
          <a:lstStyle/>
          <a:p>
            <a:r>
              <a:rPr lang="en-US" dirty="0" smtClean="0"/>
              <a:t>Research areas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1244600"/>
          <a:ext cx="4343400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</a:tblGrid>
              <a:tr h="2499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11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Dr. </a:t>
                      </a:r>
                      <a:r>
                        <a:rPr lang="en-US" dirty="0" err="1" smtClean="0"/>
                        <a:t>Macauley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Dr. </a:t>
                      </a:r>
                      <a:r>
                        <a:rPr lang="en-US" dirty="0" err="1" smtClean="0"/>
                        <a:t>Dimitrova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macaule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2640" y="1524000"/>
            <a:ext cx="1584960" cy="1981200"/>
          </a:xfrm>
          <a:prstGeom prst="rect">
            <a:avLst/>
          </a:prstGeom>
        </p:spPr>
      </p:pic>
      <p:pic>
        <p:nvPicPr>
          <p:cNvPr id="7" name="Picture 6" descr="dimitrov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1676400"/>
            <a:ext cx="1743837" cy="1752600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594360"/>
          </a:xfrm>
        </p:spPr>
        <p:txBody>
          <a:bodyPr/>
          <a:lstStyle/>
          <a:p>
            <a:r>
              <a:rPr lang="en-US" dirty="0" smtClean="0"/>
              <a:t>Research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3914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Number Theory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Problems: special values of L-functions, </a:t>
            </a:r>
            <a:r>
              <a:rPr lang="en-US" dirty="0" err="1" smtClean="0"/>
              <a:t>Iwasawa</a:t>
            </a:r>
            <a:r>
              <a:rPr lang="en-US" dirty="0" smtClean="0"/>
              <a:t> theory, Galois representations, arithmetic theory of modular forms, elliptic curves, </a:t>
            </a:r>
          </a:p>
          <a:p>
            <a:pPr fontAlgn="t">
              <a:buNone/>
            </a:pPr>
            <a:endParaRPr lang="en-US" sz="2800" b="1" dirty="0" smtClean="0"/>
          </a:p>
          <a:p>
            <a:pPr fontAlgn="t"/>
            <a:endParaRPr lang="en-US" sz="2800" b="1" dirty="0" smtClean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11495"/>
          <a:ext cx="6400800" cy="280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24375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1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Dr. 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Dr. James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Dr. </a:t>
                      </a:r>
                      <a:r>
                        <a:rPr lang="en-US" dirty="0" err="1" smtClean="0"/>
                        <a:t>Xue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brow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8146" y="1524000"/>
            <a:ext cx="1575054" cy="1981200"/>
          </a:xfrm>
          <a:prstGeom prst="rect">
            <a:avLst/>
          </a:prstGeom>
        </p:spPr>
      </p:pic>
      <p:pic>
        <p:nvPicPr>
          <p:cNvPr id="6" name="Picture 5" descr="jam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1523999"/>
            <a:ext cx="1371600" cy="2057401"/>
          </a:xfrm>
          <a:prstGeom prst="rect">
            <a:avLst/>
          </a:prstGeom>
        </p:spPr>
      </p:pic>
      <p:pic>
        <p:nvPicPr>
          <p:cNvPr id="7" name="Picture 6" descr="hu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8734" y="1684934"/>
            <a:ext cx="1667866" cy="1667866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470</TotalTime>
  <Words>477</Words>
  <Application>Microsoft Office PowerPoint</Application>
  <PresentationFormat>On-screen Show (4:3)</PresentationFormat>
  <Paragraphs>157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   Algebra, Discrete Mathematics, and number theory</vt:lpstr>
      <vt:lpstr>What is algebra?</vt:lpstr>
      <vt:lpstr>What is algebra?</vt:lpstr>
      <vt:lpstr>Research areas</vt:lpstr>
      <vt:lpstr>Research areas</vt:lpstr>
      <vt:lpstr>Research areas</vt:lpstr>
      <vt:lpstr>Research areas</vt:lpstr>
      <vt:lpstr>Research areas</vt:lpstr>
      <vt:lpstr>Research Areas</vt:lpstr>
      <vt:lpstr>New Players</vt:lpstr>
      <vt:lpstr>Life After grad School</vt:lpstr>
      <vt:lpstr>What To Do Now</vt:lpstr>
      <vt:lpstr>What To Do Now</vt:lpstr>
      <vt:lpstr>Where To Find More Information</vt:lpstr>
      <vt:lpstr>PowerPoint Presentation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Algebra, Discrete Mathematics, and number theory</dc:title>
  <dc:creator>Lenovo User</dc:creator>
  <cp:lastModifiedBy>Sarah</cp:lastModifiedBy>
  <cp:revision>48</cp:revision>
  <dcterms:created xsi:type="dcterms:W3CDTF">2012-08-24T15:53:14Z</dcterms:created>
  <dcterms:modified xsi:type="dcterms:W3CDTF">2013-08-28T17:28:33Z</dcterms:modified>
</cp:coreProperties>
</file>