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04AD45-8212-4A2F-A575-0BD9D817C4C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E59031-6B20-4614-809B-A021A1BDEF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“</a:t>
            </a:r>
            <a:r>
              <a:rPr lang="en-US" cap="none" dirty="0" err="1" smtClean="0"/>
              <a:t>Do”s</a:t>
            </a:r>
            <a:r>
              <a:rPr lang="en-US" cap="none" dirty="0" smtClean="0"/>
              <a:t> and “</a:t>
            </a:r>
            <a:r>
              <a:rPr lang="en-US" cap="none" dirty="0" err="1" smtClean="0"/>
              <a:t>Don’t”s</a:t>
            </a:r>
            <a:r>
              <a:rPr lang="en-US" cap="none" dirty="0" smtClean="0"/>
              <a:t> of a talk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</a:t>
            </a:r>
            <a:r>
              <a:rPr lang="en-US" dirty="0" err="1" smtClean="0"/>
              <a:t>Beyerl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January 18,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Submitting a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LaTeX</a:t>
            </a:r>
            <a:r>
              <a:rPr lang="en-US" dirty="0" smtClean="0"/>
              <a:t> template</a:t>
            </a:r>
          </a:p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Write thesis</a:t>
            </a:r>
          </a:p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Get advisors to OK it</a:t>
            </a:r>
          </a:p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Get committee to OK it</a:t>
            </a:r>
          </a:p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Submit it online</a:t>
            </a:r>
          </a:p>
          <a:p>
            <a:pPr marL="651510" indent="-514350">
              <a:buSzPct val="100000"/>
              <a:buFont typeface="+mj-lt"/>
              <a:buAutoNum type="arabicPeriod"/>
            </a:pPr>
            <a:r>
              <a:rPr lang="en-US" dirty="0" smtClean="0"/>
              <a:t>Fix formatting problems and resubmit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dirty="0" smtClean="0"/>
              <a:t>There shouldn’t be any unless if you tried to format it yourself</a:t>
            </a:r>
          </a:p>
          <a:p>
            <a:pPr marL="651510" indent="-51435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Options: Traditional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from Clemson’s Library</a:t>
            </a:r>
          </a:p>
          <a:p>
            <a:r>
              <a:rPr lang="en-US" dirty="0"/>
              <a:t>You retain the </a:t>
            </a:r>
            <a:r>
              <a:rPr lang="en-US" dirty="0" smtClean="0"/>
              <a:t>copyright</a:t>
            </a:r>
          </a:p>
          <a:p>
            <a:r>
              <a:rPr lang="en-US" dirty="0" smtClean="0"/>
              <a:t>No cost to you, others can buy a copy</a:t>
            </a:r>
          </a:p>
          <a:p>
            <a:r>
              <a:rPr lang="en-US" dirty="0" smtClean="0"/>
              <a:t>10% royalties for 25 years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on the zero copies of your thesis that will ever be sold)</a:t>
            </a:r>
          </a:p>
        </p:txBody>
      </p:sp>
    </p:spTree>
    <p:extLst>
      <p:ext uri="{BB962C8B-B14F-4D97-AF65-F5344CB8AC3E}">
        <p14:creationId xmlns:p14="http://schemas.microsoft.com/office/powerpoint/2010/main" val="42415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Options: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$95</a:t>
            </a:r>
          </a:p>
          <a:p>
            <a:pPr lvl="1"/>
            <a:r>
              <a:rPr lang="en-US" dirty="0" smtClean="0"/>
              <a:t>Compare with: Journals charge thousands</a:t>
            </a:r>
          </a:p>
          <a:p>
            <a:r>
              <a:rPr lang="en-US" dirty="0" smtClean="0"/>
              <a:t>Available to everyone online for free forever</a:t>
            </a:r>
          </a:p>
          <a:p>
            <a:pPr lvl="1"/>
            <a:r>
              <a:rPr lang="en-US" dirty="0" smtClean="0"/>
              <a:t>“Forever” = as long as the Library of Congress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Part 1: “</a:t>
            </a:r>
            <a:r>
              <a:rPr lang="en-US" cap="none" dirty="0" err="1"/>
              <a:t>Do”s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946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your VGA connection</a:t>
            </a:r>
          </a:p>
          <a:p>
            <a:r>
              <a:rPr lang="en-US" dirty="0" smtClean="0"/>
              <a:t>Have your slides proofread</a:t>
            </a:r>
          </a:p>
          <a:p>
            <a:r>
              <a:rPr lang="en-US" dirty="0" smtClean="0"/>
              <a:t>Know what your slides say</a:t>
            </a:r>
          </a:p>
          <a:p>
            <a:r>
              <a:rPr lang="en-US" dirty="0" smtClean="0"/>
              <a:t>Ask for funding</a:t>
            </a:r>
          </a:p>
          <a:p>
            <a:pPr lvl="1"/>
            <a:r>
              <a:rPr lang="en-US" dirty="0" smtClean="0"/>
              <a:t>Organizers, department, student government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1026" name="Picture 2" descr="http://upload.wikimedia.org/wikipedia/commons/thumb/8/81/Vga-cable.jpg/256px-Vga-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38400" cy="17430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YERL\AppData\Local\Microsoft\Windows\Temporary Internet Files\Content.IE5\1FIP1T3P\MC9003835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1926832"/>
            <a:ext cx="434340" cy="9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upload.wikimedia.org/wikipedia/commons/thumb/d/d6/Poor_little_birdie_teased_by_Richard_Doyle.jpg/200px-Poor_little_birdie_teased_by_Richard_Do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624013"/>
            <a:ext cx="1905000" cy="1238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EYERL\AppData\Local\Microsoft\Windows\Temporary Internet Files\Content.IE5\453SPM4W\MC9004398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11388"/>
            <a:ext cx="207010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6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talk (Colloquia)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a broad audience</a:t>
            </a:r>
          </a:p>
          <a:p>
            <a:r>
              <a:rPr lang="en-US" dirty="0" smtClean="0"/>
              <a:t>Give enough detail for everybody to follow</a:t>
            </a:r>
          </a:p>
          <a:p>
            <a:r>
              <a:rPr lang="en-US" dirty="0" smtClean="0"/>
              <a:t>Expect very general questions</a:t>
            </a:r>
            <a:endParaRPr lang="en-US" dirty="0"/>
          </a:p>
        </p:txBody>
      </p:sp>
      <p:pic>
        <p:nvPicPr>
          <p:cNvPr id="2050" name="Picture 2" descr="http://upload.wikimedia.org/wikipedia/en/thumb/8/80/Wikipedia-logo-v2.svg/220px-Wikipedia-logo-v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2095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2/25/Complexity-map_Castellani.jpg/800px-Complexity-map_Castell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84" y="3505199"/>
            <a:ext cx="4473005" cy="2868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YERL\AppData\Local\Microsoft\Windows\Temporary Internet Files\Content.IE5\453SPM4W\MC9002862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83" y="3770608"/>
            <a:ext cx="3881905" cy="26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talk </a:t>
            </a:r>
            <a:r>
              <a:rPr lang="en-US" dirty="0" smtClean="0"/>
              <a:t>(Seminar)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a specialized audience</a:t>
            </a:r>
          </a:p>
          <a:p>
            <a:r>
              <a:rPr lang="en-US" dirty="0" smtClean="0"/>
              <a:t>Non-experts will get lost</a:t>
            </a:r>
          </a:p>
          <a:p>
            <a:pPr lvl="1"/>
            <a:r>
              <a:rPr lang="en-US" dirty="0" smtClean="0"/>
              <a:t>This is OK</a:t>
            </a:r>
          </a:p>
          <a:p>
            <a:pPr lvl="1"/>
            <a:r>
              <a:rPr lang="en-US" dirty="0" smtClean="0"/>
              <a:t>Give a “big picture” early in the talk</a:t>
            </a:r>
          </a:p>
          <a:p>
            <a:r>
              <a:rPr lang="en-US" dirty="0" smtClean="0"/>
              <a:t>Expect some technical questions</a:t>
            </a:r>
          </a:p>
          <a:p>
            <a:pPr lvl="1"/>
            <a:r>
              <a:rPr lang="en-US" dirty="0" smtClean="0"/>
              <a:t>Often over dinner</a:t>
            </a:r>
            <a:endParaRPr lang="en-US" dirty="0"/>
          </a:p>
        </p:txBody>
      </p:sp>
      <p:pic>
        <p:nvPicPr>
          <p:cNvPr id="3074" name="Picture 2" descr="http://upload.wikimedia.org/wikipedia/commons/thumb/d/d6/HD-Rayleigh-Taylor.gif/400px-HD-Rayleigh-Tay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36" y="1295399"/>
            <a:ext cx="2291262" cy="18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EYERL\AppData\Local\Microsoft\Windows\Temporary Internet Files\Content.IE5\453SPM4W\MC9004043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02672"/>
            <a:ext cx="184150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BEYERL\AppData\Local\Microsoft\Windows\Temporary Internet Files\Content.IE5\453SPM4W\MP90042284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4" y="4114800"/>
            <a:ext cx="3359903" cy="259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talk (Defense)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your committee </a:t>
            </a:r>
          </a:p>
          <a:p>
            <a:r>
              <a:rPr lang="en-US" dirty="0" smtClean="0"/>
              <a:t>Other grad students may attend</a:t>
            </a:r>
          </a:p>
          <a:p>
            <a:pPr lvl="1"/>
            <a:r>
              <a:rPr lang="en-US" dirty="0" smtClean="0"/>
              <a:t>…varies based on popularity</a:t>
            </a:r>
          </a:p>
          <a:p>
            <a:r>
              <a:rPr lang="en-US" dirty="0" smtClean="0"/>
              <a:t>Expect lots of 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C:\Users\BEYERL\AppData\Local\Microsoft\Windows\Temporary Internet Files\Content.IE5\1FIP1T3P\MC9000566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59" y="1400531"/>
            <a:ext cx="1768450" cy="178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EYERL\AppData\Local\Microsoft\Windows\Temporary Internet Files\Content.IE5\453SPM4W\MC90017434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40" y="1357554"/>
            <a:ext cx="1774850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BEYERL\AppData\Local\Microsoft\Windows\Temporary Internet Files\Content.IE5\XVDVDRJE\MP90043046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45" y="3981353"/>
            <a:ext cx="2377160" cy="2377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BEYERL\AppData\Local\Microsoft\Windows\Temporary Internet Files\Content.IE5\XVDVDRJE\MC90033423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44" y="3481867"/>
            <a:ext cx="4336999" cy="33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the audience</a:t>
            </a:r>
            <a:endParaRPr lang="en-US" dirty="0"/>
          </a:p>
          <a:p>
            <a:r>
              <a:rPr lang="en-US" dirty="0" smtClean="0"/>
              <a:t>Let the moderator ask for questions</a:t>
            </a:r>
          </a:p>
          <a:p>
            <a:r>
              <a:rPr lang="en-US" dirty="0"/>
              <a:t>Know whether or not you have preprints</a:t>
            </a:r>
          </a:p>
          <a:p>
            <a:r>
              <a:rPr lang="en-US" dirty="0" smtClean="0"/>
              <a:t>Record your talk in your CV</a:t>
            </a:r>
          </a:p>
          <a:p>
            <a:r>
              <a:rPr lang="en-US" dirty="0" smtClean="0"/>
              <a:t>Keep a list of everyone you met nontrivially</a:t>
            </a:r>
          </a:p>
        </p:txBody>
      </p:sp>
      <p:pic>
        <p:nvPicPr>
          <p:cNvPr id="5" name="Picture 2" descr="C:\Users\BEYERL\AppData\Local\Microsoft\Windows\Temporary Internet Files\Content.IE5\1FIP1T3P\MC9002958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95" y="304800"/>
            <a:ext cx="1679418" cy="17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BEYERL\AppData\Local\Microsoft\Windows\Temporary Internet Files\Content.IE5\JRNJAWF6\MC90043153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6009"/>
            <a:ext cx="2286521" cy="22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BEYERL\AppData\Local\Microsoft\Windows\Temporary Internet Files\Content.IE5\XVDVDRJE\MP90043946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00362"/>
            <a:ext cx="2193983" cy="1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BEYERL\AppData\Local\Microsoft\Windows\Temporary Internet Files\Content.IE5\XVDVDRJE\MC90038351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33" y="4787186"/>
            <a:ext cx="146395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BEYERL\AppData\Local\Microsoft\Windows\Temporary Internet Files\Content.IE5\JRNJAWF6\MC90008227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513" y="914400"/>
            <a:ext cx="1933956" cy="17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7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Part 2: “</a:t>
            </a:r>
            <a:r>
              <a:rPr lang="en-US" cap="none" dirty="0" err="1"/>
              <a:t>Don’t”s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Don’t”s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Run over</a:t>
            </a:r>
          </a:p>
          <a:p>
            <a:r>
              <a:rPr lang="en-US" dirty="0" smtClean="0"/>
              <a:t>Run out of material early</a:t>
            </a:r>
          </a:p>
          <a:p>
            <a:r>
              <a:rPr lang="en-US" dirty="0" smtClean="0"/>
              <a:t>Use inappropriate tools. </a:t>
            </a:r>
          </a:p>
          <a:p>
            <a:r>
              <a:rPr lang="en-US" dirty="0" smtClean="0"/>
              <a:t>Assume there will be a board</a:t>
            </a:r>
          </a:p>
          <a:p>
            <a:r>
              <a:rPr lang="en-US" dirty="0" smtClean="0"/>
              <a:t>Be afraid to table questions</a:t>
            </a:r>
          </a:p>
          <a:p>
            <a:r>
              <a:rPr lang="en-US" dirty="0" smtClean="0"/>
              <a:t>Use too much eye candy</a:t>
            </a:r>
          </a:p>
          <a:p>
            <a:r>
              <a:rPr lang="en-US" dirty="0" smtClean="0"/>
              <a:t>Forget to cite people where credit is due</a:t>
            </a:r>
          </a:p>
          <a:p>
            <a:r>
              <a:rPr lang="en-US" dirty="0" smtClean="0"/>
              <a:t>Put too much text on a single slide. People tend not to read all of the text on a slide anyway, I bet you’re not reading this, so make sure you know what to say to add to the written slides.</a:t>
            </a:r>
          </a:p>
        </p:txBody>
      </p:sp>
      <p:pic>
        <p:nvPicPr>
          <p:cNvPr id="7170" name="Picture 2" descr="C:\Users\BEYERL\AppData\Local\Microsoft\Windows\Temporary Internet Files\Content.IE5\XVDVDRJE\MP90017774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562" y="1526095"/>
            <a:ext cx="1447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EYERL\AppData\Local\Microsoft\Windows\Temporary Internet Files\Content.IE5\JRNJAWF6\MP90031430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7" y="1337690"/>
            <a:ext cx="2745253" cy="2548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33362" y="1716764"/>
                <a:ext cx="1524000" cy="179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7200" b="0" i="0" baseline="-2500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z="4000" b="0" u="sng" dirty="0" smtClean="0"/>
                  <a:t>1</a:t>
                </a:r>
                <a:r>
                  <a:rPr lang="en-US" sz="4000" b="0" dirty="0" smtClean="0"/>
                  <a:t>=</a:t>
                </a:r>
                <a:r>
                  <a:rPr lang="el-GR" sz="4000" b="0" u="sng" dirty="0" smtClean="0"/>
                  <a:t>π</a:t>
                </a:r>
                <a:r>
                  <a:rPr lang="en-US" sz="4000" b="0" baseline="30000" dirty="0" smtClean="0"/>
                  <a:t>2</a:t>
                </a:r>
                <a:endParaRPr lang="en-US" sz="4000" b="0" u="sng" dirty="0" smtClean="0"/>
              </a:p>
              <a:p>
                <a:r>
                  <a:rPr lang="en-US" sz="4000" dirty="0" smtClean="0"/>
                  <a:t>   n  6</a:t>
                </a:r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62" y="1716764"/>
                <a:ext cx="1524000" cy="1790362"/>
              </a:xfrm>
              <a:prstGeom prst="rect">
                <a:avLst/>
              </a:prstGeom>
              <a:blipFill rotWithShape="1">
                <a:blip r:embed="rId4"/>
                <a:stretch>
                  <a:fillRect r="-6800" b="-13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5" name="Picture 7" descr="Chalkboard Dra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65" y="2123445"/>
            <a:ext cx="3230935" cy="1559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BEYERL\AppData\Local\Microsoft\Windows\Temporary Internet Files\Content.IE5\XVDVDRJE\MC90024035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08" y="1816313"/>
            <a:ext cx="2924332" cy="16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10244" r="87812" b="76500"/>
          <a:stretch/>
        </p:blipFill>
        <p:spPr bwMode="auto">
          <a:xfrm>
            <a:off x="6172180" y="1526095"/>
            <a:ext cx="2436386" cy="233470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 descr="C:\Users\BEYERL\AppData\Local\Microsoft\Windows\Temporary Internet Files\Content.IE5\453SPM4W\MC90014093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93973" y="511411"/>
            <a:ext cx="3885984" cy="36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BEYERL\AppData\Local\Microsoft\Windows\Temporary Internet Files\Content.IE5\XVDVDRJE\MC900383566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8868" y="3603802"/>
            <a:ext cx="367132" cy="4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/>
                                            <p:tgtEl>
                                              <p:spTgt spid="7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7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accel="7000" fill="hold" nodeType="withEffect" p14:presetBounceEnd="29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00" p14:bounceEnd="29000">
                                          <p:cBhvr>
                                            <p:cTn id="61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7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7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/>
                                            <p:tgtEl>
                                              <p:spTgt spid="7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7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ac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00">
                                          <p:cBhvr>
                                            <p:cTn id="61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7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7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1363</TotalTime>
  <Words>365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“Do”s and “Don’t”s of a talk</vt:lpstr>
      <vt:lpstr>Part 1: “Do”s</vt:lpstr>
      <vt:lpstr>Before the talk</vt:lpstr>
      <vt:lpstr>During the talk (Colloquia)</vt:lpstr>
      <vt:lpstr>During the talk (Seminar)</vt:lpstr>
      <vt:lpstr>During the talk (Defense)</vt:lpstr>
      <vt:lpstr>After the talk</vt:lpstr>
      <vt:lpstr>Part 2: “Don’t”s</vt:lpstr>
      <vt:lpstr>“Don’t”s</vt:lpstr>
      <vt:lpstr>Part 3: Submitting a thesis</vt:lpstr>
      <vt:lpstr>Publishing Options: Traditional</vt:lpstr>
      <vt:lpstr>Publishing Options: Open Access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“Do”s and “Don’t”s of a talk</dc:title>
  <dc:creator>Mathematical Sciences</dc:creator>
  <cp:lastModifiedBy>Mathematical Sciences</cp:lastModifiedBy>
  <cp:revision>21</cp:revision>
  <dcterms:created xsi:type="dcterms:W3CDTF">2012-01-17T20:44:28Z</dcterms:created>
  <dcterms:modified xsi:type="dcterms:W3CDTF">2012-01-18T19:28:24Z</dcterms:modified>
</cp:coreProperties>
</file>