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3485" r:id="rId5"/>
    <p:sldId id="3473" r:id="rId6"/>
    <p:sldId id="3445" r:id="rId7"/>
    <p:sldId id="3446" r:id="rId8"/>
    <p:sldId id="3447" r:id="rId9"/>
    <p:sldId id="3448" r:id="rId10"/>
    <p:sldId id="3449" r:id="rId11"/>
    <p:sldId id="3450" r:id="rId12"/>
    <p:sldId id="3451" r:id="rId13"/>
    <p:sldId id="3452" r:id="rId14"/>
    <p:sldId id="3453" r:id="rId15"/>
    <p:sldId id="3454" r:id="rId16"/>
    <p:sldId id="3455" r:id="rId17"/>
    <p:sldId id="3486" r:id="rId18"/>
    <p:sldId id="3457" r:id="rId19"/>
    <p:sldId id="3458" r:id="rId20"/>
    <p:sldId id="3459" r:id="rId21"/>
    <p:sldId id="3460" r:id="rId22"/>
    <p:sldId id="3461" r:id="rId23"/>
    <p:sldId id="3462" r:id="rId24"/>
    <p:sldId id="3463" r:id="rId25"/>
    <p:sldId id="3478" r:id="rId26"/>
    <p:sldId id="34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006B318-D157-426E-A375-B65D5B53399E}">
          <p14:sldIdLst>
            <p14:sldId id="3485"/>
          </p14:sldIdLst>
        </p14:section>
        <p14:section name="Azure Setup" id="{DD7B24D0-B064-4906-8B68-F7B05FAA0D34}">
          <p14:sldIdLst>
            <p14:sldId id="3473"/>
            <p14:sldId id="3445"/>
            <p14:sldId id="3446"/>
            <p14:sldId id="3447"/>
            <p14:sldId id="3448"/>
            <p14:sldId id="3449"/>
            <p14:sldId id="3450"/>
            <p14:sldId id="3451"/>
            <p14:sldId id="3452"/>
            <p14:sldId id="3453"/>
            <p14:sldId id="3454"/>
            <p14:sldId id="3455"/>
            <p14:sldId id="3486"/>
            <p14:sldId id="3457"/>
            <p14:sldId id="3458"/>
            <p14:sldId id="3459"/>
            <p14:sldId id="3460"/>
            <p14:sldId id="3461"/>
          </p14:sldIdLst>
        </p14:section>
        <p14:section name="Power BI Setup" id="{97B5C33E-BE64-4B64-98B8-081BFBD0EB53}">
          <p14:sldIdLst>
            <p14:sldId id="3462"/>
            <p14:sldId id="3463"/>
            <p14:sldId id="3478"/>
            <p14:sldId id="34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3FC2C-F582-47DF-97A3-49FCAF89C90B}" v="124" dt="2024-03-24T18:16:40.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241" autoAdjust="0"/>
  </p:normalViewPr>
  <p:slideViewPr>
    <p:cSldViewPr snapToGrid="0">
      <p:cViewPr varScale="1">
        <p:scale>
          <a:sx n="81" d="100"/>
          <a:sy n="81" d="100"/>
        </p:scale>
        <p:origin x="80" y="6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Rifonas" userId="94d290cc-2453-44c4-abc1-22e0b49160c5" providerId="ADAL" clId="{DEECDD53-02F0-4447-B375-BC91E109D854}"/>
    <pc:docChg chg="custSel addSld modSld modSection">
      <pc:chgData name="Rafael Rifonas" userId="94d290cc-2453-44c4-abc1-22e0b49160c5" providerId="ADAL" clId="{DEECDD53-02F0-4447-B375-BC91E109D854}" dt="2024-02-14T16:01:01.621" v="263" actId="1037"/>
      <pc:docMkLst>
        <pc:docMk/>
      </pc:docMkLst>
      <pc:sldChg chg="addSp delSp modSp mod">
        <pc:chgData name="Rafael Rifonas" userId="94d290cc-2453-44c4-abc1-22e0b49160c5" providerId="ADAL" clId="{DEECDD53-02F0-4447-B375-BC91E109D854}" dt="2024-02-14T14:47:04.368" v="3" actId="1076"/>
        <pc:sldMkLst>
          <pc:docMk/>
          <pc:sldMk cId="2080891841" sldId="3450"/>
        </pc:sldMkLst>
        <pc:picChg chg="add mod">
          <ac:chgData name="Rafael Rifonas" userId="94d290cc-2453-44c4-abc1-22e0b49160c5" providerId="ADAL" clId="{DEECDD53-02F0-4447-B375-BC91E109D854}" dt="2024-02-14T14:47:04.368" v="3" actId="1076"/>
          <ac:picMkLst>
            <pc:docMk/>
            <pc:sldMk cId="2080891841" sldId="3450"/>
            <ac:picMk id="4" creationId="{DEDB8408-C31A-3830-62F9-24985A1EDFD7}"/>
          </ac:picMkLst>
        </pc:picChg>
        <pc:picChg chg="del">
          <ac:chgData name="Rafael Rifonas" userId="94d290cc-2453-44c4-abc1-22e0b49160c5" providerId="ADAL" clId="{DEECDD53-02F0-4447-B375-BC91E109D854}" dt="2024-02-14T14:46:50.658" v="0" actId="478"/>
          <ac:picMkLst>
            <pc:docMk/>
            <pc:sldMk cId="2080891841" sldId="3450"/>
            <ac:picMk id="8" creationId="{6B338805-5C1F-41AB-B7C2-70CBCF28DF87}"/>
          </ac:picMkLst>
        </pc:picChg>
      </pc:sldChg>
      <pc:sldChg chg="addSp delSp modSp mod">
        <pc:chgData name="Rafael Rifonas" userId="94d290cc-2453-44c4-abc1-22e0b49160c5" providerId="ADAL" clId="{DEECDD53-02F0-4447-B375-BC91E109D854}" dt="2024-02-14T15:03:43.592" v="6" actId="1076"/>
        <pc:sldMkLst>
          <pc:docMk/>
          <pc:sldMk cId="4173104807" sldId="3451"/>
        </pc:sldMkLst>
        <pc:picChg chg="add mod">
          <ac:chgData name="Rafael Rifonas" userId="94d290cc-2453-44c4-abc1-22e0b49160c5" providerId="ADAL" clId="{DEECDD53-02F0-4447-B375-BC91E109D854}" dt="2024-02-14T15:03:43.592" v="6" actId="1076"/>
          <ac:picMkLst>
            <pc:docMk/>
            <pc:sldMk cId="4173104807" sldId="3451"/>
            <ac:picMk id="4" creationId="{309DBCF4-85E0-A7ED-CB31-42077355B4DE}"/>
          </ac:picMkLst>
        </pc:picChg>
        <pc:picChg chg="del">
          <ac:chgData name="Rafael Rifonas" userId="94d290cc-2453-44c4-abc1-22e0b49160c5" providerId="ADAL" clId="{DEECDD53-02F0-4447-B375-BC91E109D854}" dt="2024-02-14T15:03:37.633" v="4" actId="478"/>
          <ac:picMkLst>
            <pc:docMk/>
            <pc:sldMk cId="4173104807" sldId="3451"/>
            <ac:picMk id="7" creationId="{1E0BD54A-8861-4D2B-9A79-85F6875AF675}"/>
          </ac:picMkLst>
        </pc:picChg>
      </pc:sldChg>
      <pc:sldChg chg="addSp delSp modSp mod">
        <pc:chgData name="Rafael Rifonas" userId="94d290cc-2453-44c4-abc1-22e0b49160c5" providerId="ADAL" clId="{DEECDD53-02F0-4447-B375-BC91E109D854}" dt="2024-02-14T15:27:43.784" v="126" actId="20577"/>
        <pc:sldMkLst>
          <pc:docMk/>
          <pc:sldMk cId="2289207865" sldId="3453"/>
        </pc:sldMkLst>
        <pc:spChg chg="mod">
          <ac:chgData name="Rafael Rifonas" userId="94d290cc-2453-44c4-abc1-22e0b49160c5" providerId="ADAL" clId="{DEECDD53-02F0-4447-B375-BC91E109D854}" dt="2024-02-14T15:27:23.131" v="65" actId="20577"/>
          <ac:spMkLst>
            <pc:docMk/>
            <pc:sldMk cId="2289207865" sldId="3453"/>
            <ac:spMk id="2" creationId="{00000000-0000-0000-0000-000000000000}"/>
          </ac:spMkLst>
        </pc:spChg>
        <pc:spChg chg="mod">
          <ac:chgData name="Rafael Rifonas" userId="94d290cc-2453-44c4-abc1-22e0b49160c5" providerId="ADAL" clId="{DEECDD53-02F0-4447-B375-BC91E109D854}" dt="2024-02-14T15:27:43.784" v="126" actId="20577"/>
          <ac:spMkLst>
            <pc:docMk/>
            <pc:sldMk cId="2289207865" sldId="3453"/>
            <ac:spMk id="11" creationId="{F5710D38-EE7A-4C4E-A1DE-FB77610F6FE4}"/>
          </ac:spMkLst>
        </pc:spChg>
        <pc:picChg chg="del">
          <ac:chgData name="Rafael Rifonas" userId="94d290cc-2453-44c4-abc1-22e0b49160c5" providerId="ADAL" clId="{DEECDD53-02F0-4447-B375-BC91E109D854}" dt="2024-02-14T15:23:54.020" v="54" actId="478"/>
          <ac:picMkLst>
            <pc:docMk/>
            <pc:sldMk cId="2289207865" sldId="3453"/>
            <ac:picMk id="4" creationId="{044CFD5D-501B-4228-A017-46D2B05523E7}"/>
          </ac:picMkLst>
        </pc:picChg>
        <pc:picChg chg="add mod">
          <ac:chgData name="Rafael Rifonas" userId="94d290cc-2453-44c4-abc1-22e0b49160c5" providerId="ADAL" clId="{DEECDD53-02F0-4447-B375-BC91E109D854}" dt="2024-02-14T15:20:58.111" v="52" actId="692"/>
          <ac:picMkLst>
            <pc:docMk/>
            <pc:sldMk cId="2289207865" sldId="3453"/>
            <ac:picMk id="5" creationId="{0A4AA7F9-52E0-DE43-02EF-35FF2E6026C3}"/>
          </ac:picMkLst>
        </pc:picChg>
        <pc:picChg chg="add mod">
          <ac:chgData name="Rafael Rifonas" userId="94d290cc-2453-44c4-abc1-22e0b49160c5" providerId="ADAL" clId="{DEECDD53-02F0-4447-B375-BC91E109D854}" dt="2024-02-14T15:21:11.919" v="53" actId="692"/>
          <ac:picMkLst>
            <pc:docMk/>
            <pc:sldMk cId="2289207865" sldId="3453"/>
            <ac:picMk id="8" creationId="{09C5F118-9E50-9894-75C2-C504BD972606}"/>
          </ac:picMkLst>
        </pc:picChg>
        <pc:picChg chg="del">
          <ac:chgData name="Rafael Rifonas" userId="94d290cc-2453-44c4-abc1-22e0b49160c5" providerId="ADAL" clId="{DEECDD53-02F0-4447-B375-BC91E109D854}" dt="2024-02-14T15:14:43.236" v="42" actId="478"/>
          <ac:picMkLst>
            <pc:docMk/>
            <pc:sldMk cId="2289207865" sldId="3453"/>
            <ac:picMk id="10" creationId="{06E327D7-B03B-483D-BD67-A94BA9698351}"/>
          </ac:picMkLst>
        </pc:picChg>
        <pc:picChg chg="add mod">
          <ac:chgData name="Rafael Rifonas" userId="94d290cc-2453-44c4-abc1-22e0b49160c5" providerId="ADAL" clId="{DEECDD53-02F0-4447-B375-BC91E109D854}" dt="2024-02-14T15:24:05.656" v="57" actId="692"/>
          <ac:picMkLst>
            <pc:docMk/>
            <pc:sldMk cId="2289207865" sldId="3453"/>
            <ac:picMk id="12" creationId="{4CE576AC-FA30-DF40-79CC-6297778A767D}"/>
          </ac:picMkLst>
        </pc:picChg>
      </pc:sldChg>
      <pc:sldChg chg="addSp delSp modSp mod">
        <pc:chgData name="Rafael Rifonas" userId="94d290cc-2453-44c4-abc1-22e0b49160c5" providerId="ADAL" clId="{DEECDD53-02F0-4447-B375-BC91E109D854}" dt="2024-02-14T15:41:31.087" v="132" actId="692"/>
        <pc:sldMkLst>
          <pc:docMk/>
          <pc:sldMk cId="3710020761" sldId="3454"/>
        </pc:sldMkLst>
        <pc:picChg chg="del">
          <ac:chgData name="Rafael Rifonas" userId="94d290cc-2453-44c4-abc1-22e0b49160c5" providerId="ADAL" clId="{DEECDD53-02F0-4447-B375-BC91E109D854}" dt="2024-02-14T15:40:39.416" v="127" actId="478"/>
          <ac:picMkLst>
            <pc:docMk/>
            <pc:sldMk cId="3710020761" sldId="3454"/>
            <ac:picMk id="6" creationId="{F9A23202-62F2-43BC-9C4F-B6AB510FF708}"/>
          </ac:picMkLst>
        </pc:picChg>
        <pc:picChg chg="add mod">
          <ac:chgData name="Rafael Rifonas" userId="94d290cc-2453-44c4-abc1-22e0b49160c5" providerId="ADAL" clId="{DEECDD53-02F0-4447-B375-BC91E109D854}" dt="2024-02-14T15:41:31.087" v="132" actId="692"/>
          <ac:picMkLst>
            <pc:docMk/>
            <pc:sldMk cId="3710020761" sldId="3454"/>
            <ac:picMk id="7" creationId="{2767E398-4B77-4463-70AA-03D4BF75CA5E}"/>
          </ac:picMkLst>
        </pc:picChg>
      </pc:sldChg>
      <pc:sldChg chg="modSp mod">
        <pc:chgData name="Rafael Rifonas" userId="94d290cc-2453-44c4-abc1-22e0b49160c5" providerId="ADAL" clId="{DEECDD53-02F0-4447-B375-BC91E109D854}" dt="2024-02-14T15:54:07.102" v="148" actId="20577"/>
        <pc:sldMkLst>
          <pc:docMk/>
          <pc:sldMk cId="10206447" sldId="3455"/>
        </pc:sldMkLst>
        <pc:spChg chg="mod">
          <ac:chgData name="Rafael Rifonas" userId="94d290cc-2453-44c4-abc1-22e0b49160c5" providerId="ADAL" clId="{DEECDD53-02F0-4447-B375-BC91E109D854}" dt="2024-02-14T15:54:07.102" v="148" actId="20577"/>
          <ac:spMkLst>
            <pc:docMk/>
            <pc:sldMk cId="10206447" sldId="3455"/>
            <ac:spMk id="11" creationId="{F5710D38-EE7A-4C4E-A1DE-FB77610F6FE4}"/>
          </ac:spMkLst>
        </pc:spChg>
      </pc:sldChg>
      <pc:sldChg chg="addSp delSp modSp add mod">
        <pc:chgData name="Rafael Rifonas" userId="94d290cc-2453-44c4-abc1-22e0b49160c5" providerId="ADAL" clId="{DEECDD53-02F0-4447-B375-BC91E109D854}" dt="2024-02-14T16:01:01.621" v="263" actId="1037"/>
        <pc:sldMkLst>
          <pc:docMk/>
          <pc:sldMk cId="140116587" sldId="3486"/>
        </pc:sldMkLst>
        <pc:spChg chg="mod">
          <ac:chgData name="Rafael Rifonas" userId="94d290cc-2453-44c4-abc1-22e0b49160c5" providerId="ADAL" clId="{DEECDD53-02F0-4447-B375-BC91E109D854}" dt="2024-02-14T15:52:13.709" v="135" actId="6549"/>
          <ac:spMkLst>
            <pc:docMk/>
            <pc:sldMk cId="140116587" sldId="3486"/>
            <ac:spMk id="2" creationId="{00000000-0000-0000-0000-000000000000}"/>
          </ac:spMkLst>
        </pc:spChg>
        <pc:spChg chg="mod">
          <ac:chgData name="Rafael Rifonas" userId="94d290cc-2453-44c4-abc1-22e0b49160c5" providerId="ADAL" clId="{DEECDD53-02F0-4447-B375-BC91E109D854}" dt="2024-02-14T15:54:51.110" v="207" actId="20577"/>
          <ac:spMkLst>
            <pc:docMk/>
            <pc:sldMk cId="140116587" sldId="3486"/>
            <ac:spMk id="11" creationId="{F5710D38-EE7A-4C4E-A1DE-FB77610F6FE4}"/>
          </ac:spMkLst>
        </pc:spChg>
        <pc:spChg chg="mod">
          <ac:chgData name="Rafael Rifonas" userId="94d290cc-2453-44c4-abc1-22e0b49160c5" providerId="ADAL" clId="{DEECDD53-02F0-4447-B375-BC91E109D854}" dt="2024-02-14T16:01:01.621" v="263" actId="1037"/>
          <ac:spMkLst>
            <pc:docMk/>
            <pc:sldMk cId="140116587" sldId="3486"/>
            <ac:spMk id="18" creationId="{7D2FF5A6-A9C5-4EC5-8CF6-8996C8942DC3}"/>
          </ac:spMkLst>
        </pc:spChg>
        <pc:picChg chg="del">
          <ac:chgData name="Rafael Rifonas" userId="94d290cc-2453-44c4-abc1-22e0b49160c5" providerId="ADAL" clId="{DEECDD53-02F0-4447-B375-BC91E109D854}" dt="2024-02-14T15:54:59.779" v="208" actId="478"/>
          <ac:picMkLst>
            <pc:docMk/>
            <pc:sldMk cId="140116587" sldId="3486"/>
            <ac:picMk id="4" creationId="{DA40E74E-76FC-4C84-ACBF-218C0881AA36}"/>
          </ac:picMkLst>
        </pc:picChg>
        <pc:picChg chg="mod">
          <ac:chgData name="Rafael Rifonas" userId="94d290cc-2453-44c4-abc1-22e0b49160c5" providerId="ADAL" clId="{DEECDD53-02F0-4447-B375-BC91E109D854}" dt="2024-02-14T16:01:01.621" v="263" actId="1037"/>
          <ac:picMkLst>
            <pc:docMk/>
            <pc:sldMk cId="140116587" sldId="3486"/>
            <ac:picMk id="5" creationId="{55EC7DED-E709-457B-B2BA-5B16637046D3}"/>
          </ac:picMkLst>
        </pc:picChg>
        <pc:picChg chg="add mod">
          <ac:chgData name="Rafael Rifonas" userId="94d290cc-2453-44c4-abc1-22e0b49160c5" providerId="ADAL" clId="{DEECDD53-02F0-4447-B375-BC91E109D854}" dt="2024-02-14T15:59:30.054" v="240" actId="1076"/>
          <ac:picMkLst>
            <pc:docMk/>
            <pc:sldMk cId="140116587" sldId="3486"/>
            <ac:picMk id="6" creationId="{E788A532-CF2B-B6CE-0F4D-C341ECD1BD74}"/>
          </ac:picMkLst>
        </pc:picChg>
        <pc:picChg chg="add del mod">
          <ac:chgData name="Rafael Rifonas" userId="94d290cc-2453-44c4-abc1-22e0b49160c5" providerId="ADAL" clId="{DEECDD53-02F0-4447-B375-BC91E109D854}" dt="2024-02-14T16:00:03.636" v="242" actId="478"/>
          <ac:picMkLst>
            <pc:docMk/>
            <pc:sldMk cId="140116587" sldId="3486"/>
            <ac:picMk id="8" creationId="{C1FE8882-592B-3535-84AD-9C95A4250A68}"/>
          </ac:picMkLst>
        </pc:picChg>
        <pc:picChg chg="del">
          <ac:chgData name="Rafael Rifonas" userId="94d290cc-2453-44c4-abc1-22e0b49160c5" providerId="ADAL" clId="{DEECDD53-02F0-4447-B375-BC91E109D854}" dt="2024-02-14T15:55:13.521" v="210" actId="478"/>
          <ac:picMkLst>
            <pc:docMk/>
            <pc:sldMk cId="140116587" sldId="3486"/>
            <ac:picMk id="12" creationId="{07CB1F45-1E40-4F2C-937C-FC54FE9C85B2}"/>
          </ac:picMkLst>
        </pc:picChg>
        <pc:picChg chg="add mod">
          <ac:chgData name="Rafael Rifonas" userId="94d290cc-2453-44c4-abc1-22e0b49160c5" providerId="ADAL" clId="{DEECDD53-02F0-4447-B375-BC91E109D854}" dt="2024-02-14T16:00:07.648" v="244" actId="1076"/>
          <ac:picMkLst>
            <pc:docMk/>
            <pc:sldMk cId="140116587" sldId="3486"/>
            <ac:picMk id="13" creationId="{79751DDB-935A-4089-24A5-BFA3B96566F8}"/>
          </ac:picMkLst>
        </pc:picChg>
        <pc:cxnChg chg="del mod">
          <ac:chgData name="Rafael Rifonas" userId="94d290cc-2453-44c4-abc1-22e0b49160c5" providerId="ADAL" clId="{DEECDD53-02F0-4447-B375-BC91E109D854}" dt="2024-02-14T15:55:12.578" v="209" actId="478"/>
          <ac:cxnSpMkLst>
            <pc:docMk/>
            <pc:sldMk cId="140116587" sldId="3486"/>
            <ac:cxnSpMk id="9" creationId="{64CCA1E9-C3F7-41A5-82D0-7CF673068206}"/>
          </ac:cxnSpMkLst>
        </pc:cxnChg>
        <pc:cxnChg chg="add mod">
          <ac:chgData name="Rafael Rifonas" userId="94d290cc-2453-44c4-abc1-22e0b49160c5" providerId="ADAL" clId="{DEECDD53-02F0-4447-B375-BC91E109D854}" dt="2024-02-14T16:00:46.127" v="247" actId="14100"/>
          <ac:cxnSpMkLst>
            <pc:docMk/>
            <pc:sldMk cId="140116587" sldId="3486"/>
            <ac:cxnSpMk id="14" creationId="{6E702EE4-709D-A77A-D3A3-F87E3EA76095}"/>
          </ac:cxnSpMkLst>
        </pc:cxnChg>
      </pc:sldChg>
    </pc:docChg>
  </pc:docChgLst>
  <pc:docChgLst>
    <pc:chgData name="Rafael Rifonas" userId="8324ff3ee187f5ec" providerId="Windows Live" clId="Web-{1693FC2C-F582-47DF-97A3-49FCAF89C90B}"/>
    <pc:docChg chg="modSld">
      <pc:chgData name="Rafael Rifonas" userId="8324ff3ee187f5ec" providerId="Windows Live" clId="Web-{1693FC2C-F582-47DF-97A3-49FCAF89C90B}" dt="2024-03-24T18:16:40.417" v="68" actId="20577"/>
      <pc:docMkLst>
        <pc:docMk/>
      </pc:docMkLst>
      <pc:sldChg chg="modSp">
        <pc:chgData name="Rafael Rifonas" userId="8324ff3ee187f5ec" providerId="Windows Live" clId="Web-{1693FC2C-F582-47DF-97A3-49FCAF89C90B}" dt="2024-03-24T18:08:05.769" v="6" actId="20577"/>
        <pc:sldMkLst>
          <pc:docMk/>
          <pc:sldMk cId="2289207865" sldId="3453"/>
        </pc:sldMkLst>
        <pc:spChg chg="mod">
          <ac:chgData name="Rafael Rifonas" userId="8324ff3ee187f5ec" providerId="Windows Live" clId="Web-{1693FC2C-F582-47DF-97A3-49FCAF89C90B}" dt="2024-03-24T18:08:05.769" v="6" actId="20577"/>
          <ac:spMkLst>
            <pc:docMk/>
            <pc:sldMk cId="2289207865" sldId="3453"/>
            <ac:spMk id="2" creationId="{00000000-0000-0000-0000-000000000000}"/>
          </ac:spMkLst>
        </pc:spChg>
      </pc:sldChg>
      <pc:sldChg chg="modSp">
        <pc:chgData name="Rafael Rifonas" userId="8324ff3ee187f5ec" providerId="Windows Live" clId="Web-{1693FC2C-F582-47DF-97A3-49FCAF89C90B}" dt="2024-03-24T18:16:40.417" v="68" actId="20577"/>
        <pc:sldMkLst>
          <pc:docMk/>
          <pc:sldMk cId="10206447" sldId="3455"/>
        </pc:sldMkLst>
        <pc:spChg chg="mod">
          <ac:chgData name="Rafael Rifonas" userId="8324ff3ee187f5ec" providerId="Windows Live" clId="Web-{1693FC2C-F582-47DF-97A3-49FCAF89C90B}" dt="2024-03-24T18:16:40.417" v="68" actId="20577"/>
          <ac:spMkLst>
            <pc:docMk/>
            <pc:sldMk cId="10206447" sldId="3455"/>
            <ac:spMk id="11" creationId="{F5710D38-EE7A-4C4E-A1DE-FB77610F6F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 working script that can pull data from Graph, let’s understand how to automate the ingestion of that data</a:t>
            </a:r>
          </a:p>
          <a:p>
            <a:endParaRPr lang="en-US" dirty="0"/>
          </a:p>
          <a:p>
            <a:r>
              <a:rPr lang="en-US" dirty="0"/>
              <a:t>In the next few steps, we’ll quickly cover these 5 steps:</a:t>
            </a:r>
          </a:p>
          <a:p>
            <a:pPr marL="228600" indent="-228600">
              <a:buAutoNum type="arabicPeriod"/>
            </a:pPr>
            <a:r>
              <a:rPr lang="en-US" dirty="0"/>
              <a:t>The first step is creating your App Registration with Graph API permissions</a:t>
            </a:r>
          </a:p>
          <a:p>
            <a:pPr marL="441582" lvl="1" indent="-228600">
              <a:buAutoNum type="arabicPeriod"/>
            </a:pPr>
            <a:r>
              <a:rPr lang="en-US" dirty="0"/>
              <a:t>Think of this as your service account where you only grant the necessary permissions</a:t>
            </a:r>
          </a:p>
          <a:p>
            <a:pPr marL="441582" lvl="1" indent="-228600">
              <a:buAutoNum type="arabicPeriod"/>
            </a:pPr>
            <a:r>
              <a:rPr lang="en-US" dirty="0"/>
              <a:t>This app registration is then used to connect to Microsoft Graph within PowerShell</a:t>
            </a:r>
          </a:p>
          <a:p>
            <a:pPr marL="228600" lvl="0" indent="-228600">
              <a:buAutoNum type="arabicPeriod"/>
            </a:pPr>
            <a:r>
              <a:rPr lang="en-US" dirty="0"/>
              <a:t>You’ll then create a resource group in order to host items in Steps 3 and 4 - your Storage Account and Automation Account</a:t>
            </a:r>
          </a:p>
          <a:p>
            <a:pPr marL="228600" lvl="0" indent="-228600">
              <a:buAutoNum type="arabicPeriod"/>
            </a:pPr>
            <a:r>
              <a:rPr lang="en-US" dirty="0"/>
              <a:t>The Storage Account is where the CSV data will be stored</a:t>
            </a:r>
          </a:p>
          <a:p>
            <a:pPr marL="228600" lvl="0" indent="-228600">
              <a:buAutoNum type="arabicPeriod"/>
            </a:pPr>
            <a:r>
              <a:rPr lang="en-US" dirty="0"/>
              <a:t>We’ll show how to configure your Automation Account with variables and credentials</a:t>
            </a:r>
          </a:p>
          <a:p>
            <a:pPr marL="228600" lvl="0" indent="-228600">
              <a:buAutoNum type="arabicPeriod"/>
            </a:pPr>
            <a:r>
              <a:rPr lang="en-US" dirty="0"/>
              <a:t>The runbooks will then leverage these variables to run </a:t>
            </a:r>
            <a:r>
              <a:rPr lang="en-US" dirty="0" err="1"/>
              <a:t>PowerShelll</a:t>
            </a:r>
            <a:r>
              <a:rPr lang="en-US" dirty="0"/>
              <a:t> scripts on a schedule and upload CSVs to the storage accounts, all completely automated</a:t>
            </a:r>
          </a:p>
          <a:p>
            <a:pPr marL="228600" lvl="0" indent="-228600">
              <a:buAutoNum type="arabicPeriod"/>
            </a:pPr>
            <a:endParaRPr lang="en-US" dirty="0"/>
          </a:p>
          <a:p>
            <a:pPr marL="0" lvl="0" indent="0">
              <a:buNone/>
            </a:pPr>
            <a:r>
              <a:rPr lang="en-US" dirty="0"/>
              <a:t>Let’s quickly run through these steps so we can jump into a demo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3/24/2024 11:04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1885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Step 4 is setting up your Automation Account</a:t>
            </a:r>
          </a:p>
          <a:p>
            <a:endParaRPr lang="en-US" dirty="0"/>
          </a:p>
          <a:p>
            <a:r>
              <a:rPr lang="en-US" dirty="0"/>
              <a:t>One thing to note is to ensure the creation of an ‘Azure Run As account’ is set to ‘YES’</a:t>
            </a:r>
          </a:p>
          <a:p>
            <a:endParaRPr lang="en-US" dirty="0"/>
          </a:p>
          <a:p>
            <a:r>
              <a:rPr lang="en-US" dirty="0"/>
              <a:t>This run as account will be used to connect to the storage account within the same subscription in order to upload CSV data.</a:t>
            </a:r>
          </a:p>
          <a:p>
            <a:endParaRPr lang="en-US" dirty="0"/>
          </a:p>
          <a:p>
            <a:r>
              <a:rPr lang="en-US" dirty="0"/>
              <a:t>The code snip shows how we authenticate to the Tenant using the </a:t>
            </a:r>
            <a:r>
              <a:rPr lang="en-US" dirty="0" err="1"/>
              <a:t>RunAs</a:t>
            </a:r>
            <a:r>
              <a:rPr lang="en-US" dirty="0"/>
              <a:t> account within the PowerShell runbook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7760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PowerShell runbooks will reference variables created in the Automation Account</a:t>
            </a:r>
          </a:p>
          <a:p>
            <a:endParaRPr lang="en-US" dirty="0"/>
          </a:p>
          <a:p>
            <a:r>
              <a:rPr lang="en-US" dirty="0"/>
              <a:t>All scripts use 4 static variables (subscription ID, tenant ID, resource group name, storage account name) highlighted in green</a:t>
            </a:r>
          </a:p>
          <a:p>
            <a:endParaRPr lang="en-US" dirty="0"/>
          </a:p>
          <a:p>
            <a:r>
              <a:rPr lang="en-US" dirty="0"/>
              <a:t>Variables highlighted in black are unique to the 6 individual scripts</a:t>
            </a:r>
          </a:p>
          <a:p>
            <a:r>
              <a:rPr lang="en-US" dirty="0"/>
              <a:t>- These variables point to the container names created in the storage account</a:t>
            </a:r>
          </a:p>
          <a:p>
            <a:r>
              <a:rPr lang="en-US" dirty="0"/>
              <a:t>- Be sure that the values entered for the predefined automation variables point to the appropriate container names in your storage account (case sensitive)</a:t>
            </a:r>
          </a:p>
          <a:p>
            <a:endParaRPr lang="en-US" dirty="0"/>
          </a:p>
          <a:p>
            <a:r>
              <a:rPr lang="en-US" dirty="0"/>
              <a:t>In our lab, the variable name and value (which is the container name) are the same for simplicity purposes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562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*******Change this screenshot to say </a:t>
            </a:r>
            <a:r>
              <a:rPr lang="en-US" dirty="0" err="1"/>
              <a:t>GraphApi</a:t>
            </a:r>
            <a:r>
              <a:rPr lang="en-US" dirty="0"/>
              <a:t>************</a:t>
            </a:r>
          </a:p>
          <a:p>
            <a:endParaRPr lang="en-US" dirty="0"/>
          </a:p>
          <a:p>
            <a:r>
              <a:rPr lang="en-US" dirty="0"/>
              <a:t>In this step, we’ll be creating a credential within the Automation Account.</a:t>
            </a:r>
          </a:p>
          <a:p>
            <a:endParaRPr lang="en-US" dirty="0"/>
          </a:p>
          <a:p>
            <a:r>
              <a:rPr lang="en-US" dirty="0"/>
              <a:t>Use the client ID and secret password you created in the App Registration. As mentioned, this is your “service account”</a:t>
            </a:r>
          </a:p>
          <a:p>
            <a:endParaRPr lang="en-US" dirty="0"/>
          </a:p>
          <a:p>
            <a:r>
              <a:rPr lang="en-US" dirty="0"/>
              <a:t>This credential will be pulled into the runbook, and used to authenticate to Microsoft Graph</a:t>
            </a:r>
          </a:p>
          <a:p>
            <a:endParaRPr lang="en-US" dirty="0"/>
          </a:p>
          <a:p>
            <a:r>
              <a:rPr lang="en-US" dirty="0"/>
              <a:t>When creating the credential, you may notice that the password is never shown in plan text (next slide)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5737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*******Change this screenshot to say </a:t>
            </a:r>
            <a:r>
              <a:rPr lang="en-US" dirty="0" err="1"/>
              <a:t>GraphApi</a:t>
            </a:r>
            <a:r>
              <a:rPr lang="en-US" dirty="0"/>
              <a:t>************</a:t>
            </a:r>
          </a:p>
          <a:p>
            <a:endParaRPr lang="en-US" dirty="0"/>
          </a:p>
          <a:p>
            <a:r>
              <a:rPr lang="en-US" dirty="0"/>
              <a:t>In this step, we’ll be creating a credential within the Automation Account.</a:t>
            </a:r>
          </a:p>
          <a:p>
            <a:endParaRPr lang="en-US" dirty="0"/>
          </a:p>
          <a:p>
            <a:r>
              <a:rPr lang="en-US" dirty="0"/>
              <a:t>Use the client ID and secret password you created in the App Registration. As mentioned, this is your “service account”</a:t>
            </a:r>
          </a:p>
          <a:p>
            <a:endParaRPr lang="en-US" dirty="0"/>
          </a:p>
          <a:p>
            <a:r>
              <a:rPr lang="en-US" dirty="0"/>
              <a:t>This credential will be pulled into the runbook, and used to authenticate to Microsoft Graph</a:t>
            </a:r>
          </a:p>
          <a:p>
            <a:endParaRPr lang="en-US" dirty="0"/>
          </a:p>
          <a:p>
            <a:r>
              <a:rPr lang="en-US" dirty="0"/>
              <a:t>When creating the credential, you may notice that the password is never shown in plan text (next slide)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22064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Our last step of setting up Azure Resources is to upload our runbooks into our Automation Account</a:t>
            </a:r>
          </a:p>
          <a:p>
            <a:endParaRPr lang="en-US" dirty="0"/>
          </a:p>
          <a:p>
            <a:r>
              <a:rPr lang="en-US" dirty="0"/>
              <a:t>These images display how to create a runbook, add a name and description, and specify the type as PowerShell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360834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Next we’ll copy all the content from our runbooks into the ‘Edit’ pane</a:t>
            </a:r>
          </a:p>
          <a:p>
            <a:endParaRPr lang="en-US" dirty="0"/>
          </a:p>
          <a:p>
            <a:r>
              <a:rPr lang="en-US" dirty="0"/>
              <a:t>Once pasted, we’ll verify the runbook works as expected by selecting the ‘Test pane’ button at the top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06940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Once in the Test Pane view, we’ll click start and see that the runbook is executing</a:t>
            </a:r>
          </a:p>
          <a:p>
            <a:endParaRPr lang="en-US" dirty="0"/>
          </a:p>
          <a:p>
            <a:r>
              <a:rPr lang="en-US" dirty="0"/>
              <a:t>The image on the right shows a completed test and the output. If you are having issues with the script, the test pane is where you can troubleshoot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After testing, select the ‘Publish’ button to finalize the runbook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Now that we have a working runbook, we want to ensure it runs on a defined schedule</a:t>
            </a:r>
          </a:p>
          <a:p>
            <a:endParaRPr lang="en-US" dirty="0"/>
          </a:p>
          <a:p>
            <a:r>
              <a:rPr lang="en-US" dirty="0"/>
              <a:t>While in the runbook, we can click the ‘link to schedule’ button</a:t>
            </a:r>
          </a:p>
          <a:p>
            <a:endParaRPr lang="en-US" dirty="0"/>
          </a:p>
          <a:p>
            <a:r>
              <a:rPr lang="en-US" dirty="0"/>
              <a:t>In our example, we linked the runbooks to a recurring schedule that started on January 15, 2021 and runs at 3AM once every day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33050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Now that we’ve gotten CSV data into the storage account, we want to pull that data into Power BI</a:t>
            </a:r>
          </a:p>
          <a:p>
            <a:endParaRPr lang="en-US" dirty="0"/>
          </a:p>
          <a:p>
            <a:r>
              <a:rPr lang="en-US" dirty="0"/>
              <a:t>Select ‘Get Data’ and search for Azure Blob Storage</a:t>
            </a:r>
          </a:p>
          <a:p>
            <a:endParaRPr lang="en-US" dirty="0"/>
          </a:p>
          <a:p>
            <a:r>
              <a:rPr lang="en-US" dirty="0"/>
              <a:t>From your blob storage account, navigate to the ‘Properties’ node and grab the blob service URL</a:t>
            </a:r>
          </a:p>
          <a:p>
            <a:endParaRPr lang="en-US" dirty="0"/>
          </a:p>
          <a:p>
            <a:r>
              <a:rPr lang="en-US" dirty="0"/>
              <a:t>Back in Power BI paste this URL so that we can connect to this storage account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This slide simply shows the creation of an App Registration. </a:t>
            </a:r>
          </a:p>
          <a:p>
            <a:endParaRPr lang="en-US" dirty="0"/>
          </a:p>
          <a:p>
            <a:r>
              <a:rPr lang="en-US" dirty="0"/>
              <a:t>Once created, we’ll need to grab some information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67700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order to authenticate, we also need to grab the access key from the storage account</a:t>
            </a:r>
          </a:p>
          <a:p>
            <a:endParaRPr lang="en-US" dirty="0"/>
          </a:p>
          <a:p>
            <a:r>
              <a:rPr lang="en-US" dirty="0"/>
              <a:t>Copy the access key and paste into the ‘Account key’ tab</a:t>
            </a:r>
          </a:p>
          <a:p>
            <a:endParaRPr lang="en-US" dirty="0"/>
          </a:p>
          <a:p>
            <a:r>
              <a:rPr lang="en-US" dirty="0"/>
              <a:t>This will authenticate us into the storage account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846386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then see a list of all containers in the storage account.</a:t>
            </a:r>
          </a:p>
          <a:p>
            <a:endParaRPr lang="en-US" dirty="0"/>
          </a:p>
          <a:p>
            <a:r>
              <a:rPr lang="en-US" dirty="0"/>
              <a:t>In this example, we’ve selected just the servicing ring and servicing ring snapshot containers</a:t>
            </a:r>
          </a:p>
          <a:p>
            <a:endParaRPr lang="en-US" dirty="0"/>
          </a:p>
          <a:p>
            <a:r>
              <a:rPr lang="en-US" dirty="0"/>
              <a:t>Transforming the data is necessary in order to create the dashboards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3/24/2024 11:04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776248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transforming the data, we can verify that the data displays as expected</a:t>
            </a:r>
          </a:p>
          <a:p>
            <a:endParaRPr lang="en-US" dirty="0"/>
          </a:p>
          <a:p>
            <a:r>
              <a:rPr lang="en-US" dirty="0"/>
              <a:t>Once verified, select close and apply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3/24/2024 11:04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2860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First, we’ll grab the Application (client) ID</a:t>
            </a:r>
          </a:p>
          <a:p>
            <a:endParaRPr lang="en-US" dirty="0"/>
          </a:p>
          <a:p>
            <a:r>
              <a:rPr lang="en-US" dirty="0"/>
              <a:t>Next, to keep this service account secure, we create a secret password under “certificates and secrets” and grab the displayed password. Once you leave this page, the password will no longer display in plain text.</a:t>
            </a:r>
          </a:p>
          <a:p>
            <a:endParaRPr lang="en-US" dirty="0"/>
          </a:p>
          <a:p>
            <a:r>
              <a:rPr lang="en-US" dirty="0"/>
              <a:t>The app ID and newly created secret are then used in the PowerShell script/runbook to authenticate to Microsoft Graph</a:t>
            </a:r>
          </a:p>
          <a:p>
            <a:endParaRPr lang="en-US" dirty="0"/>
          </a:p>
          <a:p>
            <a:r>
              <a:rPr lang="en-US" dirty="0"/>
              <a:t>We will see the creation of what’s called a “credential” using these values during the Automation Account setup. This will allow us to hide the password from displaying in plain text as opposed to variables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6770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next step is to grant appropriate API permissions</a:t>
            </a:r>
          </a:p>
          <a:p>
            <a:endParaRPr lang="en-US" dirty="0"/>
          </a:p>
          <a:p>
            <a:r>
              <a:rPr lang="en-US" dirty="0"/>
              <a:t>Remember, permissions are similar to what you would give a service account</a:t>
            </a:r>
          </a:p>
          <a:p>
            <a:endParaRPr lang="en-US" dirty="0"/>
          </a:p>
          <a:p>
            <a:r>
              <a:rPr lang="en-US" dirty="0"/>
              <a:t>These images show the selection of API Permissions in the navigation pane, selecting ‘Add a permission, Navigating to Graph API – Application Permissions, and selecting the appropriate objects </a:t>
            </a:r>
          </a:p>
          <a:p>
            <a:endParaRPr lang="en-US" dirty="0"/>
          </a:p>
          <a:p>
            <a:r>
              <a:rPr lang="en-US" dirty="0"/>
              <a:t>In this example, we’re adding permissions to for the App Registration to access Device Management – Configuration as it relates to our example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956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our demo, we are leveraging 6 scripts. </a:t>
            </a:r>
          </a:p>
          <a:p>
            <a:endParaRPr lang="en-US" dirty="0"/>
          </a:p>
          <a:p>
            <a:r>
              <a:rPr lang="en-US" dirty="0"/>
              <a:t>Permission for each script is detailed in this slide</a:t>
            </a:r>
          </a:p>
          <a:p>
            <a:endParaRPr lang="en-US" dirty="0"/>
          </a:p>
          <a:p>
            <a:r>
              <a:rPr lang="en-US" dirty="0"/>
              <a:t>The image on the right displays all of these Graph API permissions granted on the app registration within our lab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956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Step 2 is to create your Resource Group within Azure, which requires an active Azure Subscription</a:t>
            </a:r>
          </a:p>
          <a:p>
            <a:endParaRPr lang="en-US" dirty="0"/>
          </a:p>
          <a:p>
            <a:r>
              <a:rPr lang="en-US" dirty="0"/>
              <a:t>Your Storage Account and Automation Accounts will be created under this resource group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98329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Create your storage account within your resource group</a:t>
            </a:r>
          </a:p>
          <a:p>
            <a:endParaRPr lang="en-US" dirty="0"/>
          </a:p>
          <a:p>
            <a:r>
              <a:rPr lang="en-US" dirty="0"/>
              <a:t>Specify standard blob storage with locally-redundant storage to reduce cost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our example, each runbook we’ve created outputs CSV files into two separate containers. </a:t>
            </a:r>
          </a:p>
          <a:p>
            <a:endParaRPr lang="en-US" dirty="0"/>
          </a:p>
          <a:p>
            <a:r>
              <a:rPr lang="en-US" dirty="0"/>
              <a:t>The first container has a single CSV file containing the latest data set that gets overwritten daily</a:t>
            </a:r>
          </a:p>
          <a:p>
            <a:r>
              <a:rPr lang="en-US" dirty="0"/>
              <a:t>The second container has multiple CSV files containing historical snapshots of CSV data</a:t>
            </a:r>
          </a:p>
          <a:p>
            <a:pPr marL="0" indent="0">
              <a:buNone/>
            </a:pPr>
            <a:endParaRPr lang="en-US" dirty="0"/>
          </a:p>
          <a:p>
            <a:pPr marL="0" indent="0">
              <a:buNone/>
            </a:pPr>
            <a:r>
              <a:rPr lang="en-US" dirty="0"/>
              <a:t>Historical data gives enterprises the ability to see progress/changes over time for things like app install status, OS upgrade, etc.</a:t>
            </a:r>
          </a:p>
          <a:p>
            <a:pPr marL="0" indent="0">
              <a:buNone/>
            </a:pPr>
            <a:endParaRPr lang="en-US" dirty="0"/>
          </a:p>
          <a:p>
            <a:pPr marL="0" indent="0">
              <a:buNone/>
            </a:pPr>
            <a:r>
              <a:rPr lang="en-US" dirty="0"/>
              <a:t>This is an added benefit as Intune does not natively provide that capability at this point. </a:t>
            </a:r>
          </a:p>
          <a:p>
            <a:pPr marL="0" indent="0">
              <a:buNone/>
            </a:pPr>
            <a:endParaRPr lang="en-US" dirty="0"/>
          </a:p>
          <a:p>
            <a:pPr marL="0" indent="0">
              <a:buNone/>
            </a:pPr>
            <a:r>
              <a:rPr lang="en-US" dirty="0"/>
              <a:t>Please note the name of the containers in the image on the far right as we will point to these using variables in Automation Account setup step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Before we get there, in order to limit the amount of content in the storage accounts (for cost purposes) we can set lifecycle management policies on the storage account that applies to all blobs</a:t>
            </a:r>
          </a:p>
          <a:p>
            <a:endParaRPr lang="en-US" dirty="0"/>
          </a:p>
          <a:p>
            <a:r>
              <a:rPr lang="en-US" dirty="0"/>
              <a:t>In this example, we created a rule to delete any files/blobs that are older than 60 days. Hence, we are keeping 60 days worth of historical data in our snapshot containers</a:t>
            </a:r>
          </a:p>
          <a:p>
            <a:endParaRPr lang="en-US" dirty="0"/>
          </a:p>
          <a:p>
            <a:r>
              <a:rPr lang="en-US" dirty="0"/>
              <a:t>This can be adjusted based on customer needs for retention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3/24/2024 11:04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3/24/2024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1768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3/24/2024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01648755-4964-406C-8A60-0334BF93A7CB}"/>
              </a:ext>
            </a:extLst>
          </p:cNvPr>
          <p:cNvSpPr txBox="1">
            <a:spLocks/>
          </p:cNvSpPr>
          <p:nvPr/>
        </p:nvSpPr>
        <p:spPr>
          <a:xfrm>
            <a:off x="588263" y="1871544"/>
            <a:ext cx="7311137" cy="166199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3600" dirty="0">
                <a:solidFill>
                  <a:schemeClr val="bg1"/>
                </a:solidFill>
              </a:rPr>
              <a:t>Intune Automated Reporting with Graph, Automation, and </a:t>
            </a:r>
            <a:r>
              <a:rPr lang="en-US" sz="3600" dirty="0" err="1">
                <a:solidFill>
                  <a:schemeClr val="bg1"/>
                </a:solidFill>
              </a:rPr>
              <a:t>PowerBI</a:t>
            </a:r>
            <a:endParaRPr lang="en-US" sz="3600" dirty="0">
              <a:solidFill>
                <a:schemeClr val="bg1"/>
              </a:solidFill>
            </a:endParaRPr>
          </a:p>
        </p:txBody>
      </p:sp>
      <p:sp>
        <p:nvSpPr>
          <p:cNvPr id="4" name="Text Placeholder 6">
            <a:extLst>
              <a:ext uri="{FF2B5EF4-FFF2-40B4-BE49-F238E27FC236}">
                <a16:creationId xmlns:a16="http://schemas.microsoft.com/office/drawing/2014/main" id="{BA633A44-A7B9-4A42-A57D-621E69B3844B}"/>
              </a:ext>
            </a:extLst>
          </p:cNvPr>
          <p:cNvSpPr txBox="1">
            <a:spLocks/>
          </p:cNvSpPr>
          <p:nvPr/>
        </p:nvSpPr>
        <p:spPr>
          <a:xfrm>
            <a:off x="582042" y="3962400"/>
            <a:ext cx="5130601" cy="677108"/>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a:solidFill>
                  <a:schemeClr val="bg1"/>
                </a:solidFill>
              </a:rPr>
              <a:t>Karli Stites, Pratik Mehta, Ray Pearson</a:t>
            </a:r>
          </a:p>
        </p:txBody>
      </p:sp>
    </p:spTree>
    <p:extLst>
      <p:ext uri="{BB962C8B-B14F-4D97-AF65-F5344CB8AC3E}">
        <p14:creationId xmlns:p14="http://schemas.microsoft.com/office/powerpoint/2010/main" val="113454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3c: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2" y="1608964"/>
            <a:ext cx="5297875" cy="307777"/>
          </a:xfrm>
          <a:prstGeom prst="rect">
            <a:avLst/>
          </a:prstGeom>
          <a:noFill/>
        </p:spPr>
        <p:txBody>
          <a:bodyPr wrap="square" lIns="0" tIns="0" rIns="0" bIns="0" rtlCol="0" anchor="t">
            <a:spAutoFit/>
          </a:bodyPr>
          <a:lstStyle/>
          <a:p>
            <a:pPr marL="457200" indent="-457200" algn="l">
              <a:buFont typeface="+mj-lt"/>
              <a:buAutoNum type="arabicPeriod" startAt="3"/>
            </a:pPr>
            <a:r>
              <a:rPr lang="en-US" sz="2000">
                <a:gradFill>
                  <a:gsLst>
                    <a:gs pos="2917">
                      <a:schemeClr val="tx1"/>
                    </a:gs>
                    <a:gs pos="30000">
                      <a:schemeClr val="tx1"/>
                    </a:gs>
                  </a:gsLst>
                  <a:lin ang="5400000" scaled="0"/>
                </a:gradFill>
              </a:rPr>
              <a:t>Create a lifecycle management policy</a:t>
            </a:r>
          </a:p>
        </p:txBody>
      </p:sp>
      <p:pic>
        <p:nvPicPr>
          <p:cNvPr id="6" name="Picture 5" descr="When setting up the storage account remember to set a lifecycle management policy">
            <a:extLst>
              <a:ext uri="{FF2B5EF4-FFF2-40B4-BE49-F238E27FC236}">
                <a16:creationId xmlns:a16="http://schemas.microsoft.com/office/drawing/2014/main" id="{1A146923-8759-4A97-B090-8AB6861FF5EB}"/>
              </a:ext>
            </a:extLst>
          </p:cNvPr>
          <p:cNvPicPr>
            <a:picLocks noChangeAspect="1"/>
          </p:cNvPicPr>
          <p:nvPr/>
        </p:nvPicPr>
        <p:blipFill>
          <a:blip r:embed="rId3"/>
          <a:stretch>
            <a:fillRect/>
          </a:stretch>
        </p:blipFill>
        <p:spPr>
          <a:xfrm>
            <a:off x="326997" y="2424566"/>
            <a:ext cx="2499577" cy="3299746"/>
          </a:xfrm>
          <a:prstGeom prst="rect">
            <a:avLst/>
          </a:prstGeom>
          <a:ln>
            <a:solidFill>
              <a:schemeClr val="accent3"/>
            </a:solidFill>
          </a:ln>
        </p:spPr>
      </p:pic>
      <p:pic>
        <p:nvPicPr>
          <p:cNvPr id="10" name="Picture 9" descr="Define the actions needed for the lifecycle management policy">
            <a:extLst>
              <a:ext uri="{FF2B5EF4-FFF2-40B4-BE49-F238E27FC236}">
                <a16:creationId xmlns:a16="http://schemas.microsoft.com/office/drawing/2014/main" id="{39FA2CE3-FC90-4603-8418-BEFB59FA3941}"/>
              </a:ext>
            </a:extLst>
          </p:cNvPr>
          <p:cNvPicPr>
            <a:picLocks noChangeAspect="1"/>
          </p:cNvPicPr>
          <p:nvPr/>
        </p:nvPicPr>
        <p:blipFill rotWithShape="1">
          <a:blip r:embed="rId4"/>
          <a:srcRect r="49820"/>
          <a:stretch/>
        </p:blipFill>
        <p:spPr>
          <a:xfrm>
            <a:off x="3272886" y="2160331"/>
            <a:ext cx="2823111" cy="4422668"/>
          </a:xfrm>
          <a:prstGeom prst="rect">
            <a:avLst/>
          </a:prstGeom>
          <a:ln>
            <a:solidFill>
              <a:schemeClr val="accent3"/>
            </a:solidFill>
          </a:ln>
        </p:spPr>
      </p:pic>
      <p:pic>
        <p:nvPicPr>
          <p:cNvPr id="13" name="Picture 12" descr="Set the duration for the lifecycle management policy (in this case 60 days)">
            <a:extLst>
              <a:ext uri="{FF2B5EF4-FFF2-40B4-BE49-F238E27FC236}">
                <a16:creationId xmlns:a16="http://schemas.microsoft.com/office/drawing/2014/main" id="{B97646EB-D34C-4EB8-A9C4-1D6BAEAFBB5F}"/>
              </a:ext>
            </a:extLst>
          </p:cNvPr>
          <p:cNvPicPr>
            <a:picLocks noChangeAspect="1"/>
          </p:cNvPicPr>
          <p:nvPr/>
        </p:nvPicPr>
        <p:blipFill>
          <a:blip r:embed="rId5"/>
          <a:stretch>
            <a:fillRect/>
          </a:stretch>
        </p:blipFill>
        <p:spPr>
          <a:xfrm>
            <a:off x="6408295" y="2160331"/>
            <a:ext cx="2396785" cy="4000982"/>
          </a:xfrm>
          <a:prstGeom prst="rect">
            <a:avLst/>
          </a:prstGeom>
          <a:ln>
            <a:solidFill>
              <a:schemeClr val="accent3"/>
            </a:solidFill>
          </a:ln>
        </p:spPr>
      </p:pic>
      <p:pic>
        <p:nvPicPr>
          <p:cNvPr id="15" name="Picture 14" descr="Set the duration for the lifecycle management policy (in this case 60 days)">
            <a:extLst>
              <a:ext uri="{FF2B5EF4-FFF2-40B4-BE49-F238E27FC236}">
                <a16:creationId xmlns:a16="http://schemas.microsoft.com/office/drawing/2014/main" id="{9EA1897A-E6B3-419B-BC75-4F0A29BDE0E9}"/>
              </a:ext>
            </a:extLst>
          </p:cNvPr>
          <p:cNvPicPr>
            <a:picLocks noChangeAspect="1"/>
          </p:cNvPicPr>
          <p:nvPr/>
        </p:nvPicPr>
        <p:blipFill>
          <a:blip r:embed="rId6"/>
          <a:stretch>
            <a:fillRect/>
          </a:stretch>
        </p:blipFill>
        <p:spPr>
          <a:xfrm>
            <a:off x="9117378" y="2160331"/>
            <a:ext cx="2431219" cy="4000982"/>
          </a:xfrm>
          <a:prstGeom prst="rect">
            <a:avLst/>
          </a:prstGeom>
          <a:ln>
            <a:solidFill>
              <a:schemeClr val="accent3"/>
            </a:solidFill>
          </a:ln>
        </p:spPr>
      </p:pic>
      <p:cxnSp>
        <p:nvCxnSpPr>
          <p:cNvPr id="18" name="Straight Arrow Connector 17">
            <a:extLst>
              <a:ext uri="{FF2B5EF4-FFF2-40B4-BE49-F238E27FC236}">
                <a16:creationId xmlns:a16="http://schemas.microsoft.com/office/drawing/2014/main" id="{4BE4D1EC-F979-4862-9803-4BFCE2E88FB6}"/>
              </a:ext>
              <a:ext uri="{C183D7F6-B498-43B3-948B-1728B52AA6E4}">
                <adec:decorative xmlns:adec="http://schemas.microsoft.com/office/drawing/2017/decorative" val="1"/>
              </a:ext>
            </a:extLst>
          </p:cNvPr>
          <p:cNvCxnSpPr>
            <a:cxnSpLocks/>
          </p:cNvCxnSpPr>
          <p:nvPr/>
        </p:nvCxnSpPr>
        <p:spPr>
          <a:xfrm>
            <a:off x="2826574" y="4117983"/>
            <a:ext cx="446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798053-5CD8-4C82-884E-6F326BF9C5C0}"/>
              </a:ext>
              <a:ext uri="{C183D7F6-B498-43B3-948B-1728B52AA6E4}">
                <adec:decorative xmlns:adec="http://schemas.microsoft.com/office/drawing/2017/decorative" val="1"/>
              </a:ext>
            </a:extLst>
          </p:cNvPr>
          <p:cNvCxnSpPr/>
          <p:nvPr/>
        </p:nvCxnSpPr>
        <p:spPr>
          <a:xfrm>
            <a:off x="6095997" y="4160822"/>
            <a:ext cx="424546"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E8F933-33E1-4F48-9005-B79EEAAA7EB9}"/>
              </a:ext>
              <a:ext uri="{C183D7F6-B498-43B3-948B-1728B52AA6E4}">
                <adec:decorative xmlns:adec="http://schemas.microsoft.com/office/drawing/2017/decorative" val="1"/>
              </a:ext>
            </a:extLst>
          </p:cNvPr>
          <p:cNvCxnSpPr>
            <a:cxnSpLocks/>
          </p:cNvCxnSpPr>
          <p:nvPr/>
        </p:nvCxnSpPr>
        <p:spPr>
          <a:xfrm>
            <a:off x="8805080" y="4160822"/>
            <a:ext cx="312298"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1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dirty="0"/>
              <a:t>STEP 4a: Set Up Azure Automation Account (Automation)</a:t>
            </a:r>
            <a:endParaRPr lang="en-US" sz="2000" dirty="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883389"/>
            <a:ext cx="7690155" cy="1538883"/>
          </a:xfrm>
          <a:prstGeom prst="rect">
            <a:avLst/>
          </a:prstGeom>
          <a:noFill/>
        </p:spPr>
        <p:txBody>
          <a:bodyPr wrap="square" lIns="0" tIns="0" rIns="0" bIns="0" rtlCol="0" anchor="t">
            <a:spAutoFit/>
          </a:bodyPr>
          <a:lstStyle/>
          <a:p>
            <a:pPr marL="457200" indent="-457200" algn="l">
              <a:buFont typeface="+mj-lt"/>
              <a:buAutoNum type="arabicPeriod"/>
            </a:pPr>
            <a:r>
              <a:rPr lang="en-US" sz="2000" dirty="0">
                <a:gradFill>
                  <a:gsLst>
                    <a:gs pos="2917">
                      <a:schemeClr val="tx1"/>
                    </a:gs>
                    <a:gs pos="30000">
                      <a:schemeClr val="tx1"/>
                    </a:gs>
                  </a:gsLst>
                  <a:lin ang="5400000" scaled="0"/>
                </a:gradFill>
              </a:rPr>
              <a:t>Create Azure Automation Account</a:t>
            </a:r>
          </a:p>
          <a:p>
            <a:pPr marL="914400" lvl="1" indent="-457200">
              <a:buFont typeface="Arial" panose="020B0604020202020204" pitchFamily="34" charset="0"/>
              <a:buChar char="•"/>
            </a:pPr>
            <a:r>
              <a:rPr lang="en-US" sz="2000" dirty="0">
                <a:gradFill>
                  <a:gsLst>
                    <a:gs pos="2917">
                      <a:schemeClr val="tx1"/>
                    </a:gs>
                    <a:gs pos="30000">
                      <a:schemeClr val="tx1"/>
                    </a:gs>
                  </a:gsLst>
                  <a:lin ang="5400000" scaled="0"/>
                </a:gradFill>
              </a:rPr>
              <a:t>Search for “Automation” in the Azure catalog</a:t>
            </a:r>
          </a:p>
          <a:p>
            <a:pPr marL="914383" lvl="1" indent="-457200">
              <a:buFont typeface="Arial" panose="020B0604020202020204" pitchFamily="34" charset="0"/>
              <a:buChar char="•"/>
            </a:pPr>
            <a:r>
              <a:rPr lang="en-US" sz="2000" dirty="0">
                <a:gradFill>
                  <a:gsLst>
                    <a:gs pos="2917">
                      <a:schemeClr val="tx1"/>
                    </a:gs>
                    <a:gs pos="30000">
                      <a:schemeClr val="tx1"/>
                    </a:gs>
                  </a:gsLst>
                  <a:lin ang="5400000" scaled="0"/>
                </a:gradFill>
              </a:rPr>
              <a:t>Be sure “System assigned” is selected as this is what will be used to connect to your storage account</a:t>
            </a:r>
          </a:p>
          <a:p>
            <a:pPr marL="457200" indent="-457200" algn="l">
              <a:buFont typeface="+mj-lt"/>
              <a:buAutoNum type="arabicPeriod"/>
            </a:pPr>
            <a:endParaRPr lang="en-US" sz="2000" dirty="0">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9AAE8F39-2270-4786-A9D1-116527D9571C}"/>
              </a:ext>
            </a:extLst>
          </p:cNvPr>
          <p:cNvSpPr txBox="1"/>
          <p:nvPr/>
        </p:nvSpPr>
        <p:spPr>
          <a:xfrm>
            <a:off x="896096" y="3182779"/>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5" name="Picture 4">
            <a:extLst>
              <a:ext uri="{FF2B5EF4-FFF2-40B4-BE49-F238E27FC236}">
                <a16:creationId xmlns:a16="http://schemas.microsoft.com/office/drawing/2014/main" id="{0A4AA7F9-52E0-DE43-02EF-35FF2E6026C3}"/>
              </a:ext>
            </a:extLst>
          </p:cNvPr>
          <p:cNvPicPr>
            <a:picLocks noChangeAspect="1"/>
          </p:cNvPicPr>
          <p:nvPr/>
        </p:nvPicPr>
        <p:blipFill>
          <a:blip r:embed="rId3"/>
          <a:stretch>
            <a:fillRect/>
          </a:stretch>
        </p:blipFill>
        <p:spPr>
          <a:xfrm>
            <a:off x="8568803" y="1442363"/>
            <a:ext cx="3250447" cy="1986637"/>
          </a:xfrm>
          <a:prstGeom prst="rect">
            <a:avLst/>
          </a:prstGeom>
          <a:ln>
            <a:solidFill>
              <a:schemeClr val="accent1"/>
            </a:solidFill>
          </a:ln>
        </p:spPr>
      </p:pic>
      <p:pic>
        <p:nvPicPr>
          <p:cNvPr id="8" name="Picture 7">
            <a:extLst>
              <a:ext uri="{FF2B5EF4-FFF2-40B4-BE49-F238E27FC236}">
                <a16:creationId xmlns:a16="http://schemas.microsoft.com/office/drawing/2014/main" id="{09C5F118-9E50-9894-75C2-C504BD972606}"/>
              </a:ext>
            </a:extLst>
          </p:cNvPr>
          <p:cNvPicPr>
            <a:picLocks noChangeAspect="1"/>
          </p:cNvPicPr>
          <p:nvPr/>
        </p:nvPicPr>
        <p:blipFill>
          <a:blip r:embed="rId4"/>
          <a:stretch>
            <a:fillRect/>
          </a:stretch>
        </p:blipFill>
        <p:spPr>
          <a:xfrm>
            <a:off x="8568803" y="3694781"/>
            <a:ext cx="3217887" cy="1469231"/>
          </a:xfrm>
          <a:prstGeom prst="rect">
            <a:avLst/>
          </a:prstGeom>
          <a:ln>
            <a:solidFill>
              <a:schemeClr val="accent1"/>
            </a:solidFill>
          </a:ln>
        </p:spPr>
      </p:pic>
      <p:pic>
        <p:nvPicPr>
          <p:cNvPr id="12" name="Picture 11">
            <a:extLst>
              <a:ext uri="{FF2B5EF4-FFF2-40B4-BE49-F238E27FC236}">
                <a16:creationId xmlns:a16="http://schemas.microsoft.com/office/drawing/2014/main" id="{4CE576AC-FA30-DF40-79CC-6297778A767D}"/>
              </a:ext>
            </a:extLst>
          </p:cNvPr>
          <p:cNvPicPr>
            <a:picLocks noChangeAspect="1"/>
          </p:cNvPicPr>
          <p:nvPr/>
        </p:nvPicPr>
        <p:blipFill>
          <a:blip r:embed="rId5"/>
          <a:stretch>
            <a:fillRect/>
          </a:stretch>
        </p:blipFill>
        <p:spPr>
          <a:xfrm>
            <a:off x="896096" y="3631403"/>
            <a:ext cx="2648086" cy="1187511"/>
          </a:xfrm>
          <a:prstGeom prst="rect">
            <a:avLst/>
          </a:prstGeom>
          <a:ln>
            <a:solidFill>
              <a:schemeClr val="accent3"/>
            </a:solidFill>
          </a:ln>
        </p:spPr>
      </p:pic>
    </p:spTree>
    <p:extLst>
      <p:ext uri="{BB962C8B-B14F-4D97-AF65-F5344CB8AC3E}">
        <p14:creationId xmlns:p14="http://schemas.microsoft.com/office/powerpoint/2010/main" val="228920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4b: Set Up Azure Automation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5711533" cy="1231106"/>
          </a:xfrm>
          <a:prstGeom prst="rect">
            <a:avLst/>
          </a:prstGeom>
          <a:noFill/>
        </p:spPr>
        <p:txBody>
          <a:bodyPr wrap="square" lIns="0" tIns="0" rIns="0" bIns="0" rtlCol="0" anchor="t">
            <a:spAutoFit/>
          </a:bodyPr>
          <a:lstStyle/>
          <a:p>
            <a:pPr marL="457200" indent="-457200">
              <a:buFont typeface="+mj-lt"/>
              <a:buAutoNum type="arabicPeriod" startAt="2"/>
            </a:pPr>
            <a:r>
              <a:rPr lang="en-US" sz="2000">
                <a:gradFill>
                  <a:gsLst>
                    <a:gs pos="2917">
                      <a:schemeClr val="tx1"/>
                    </a:gs>
                    <a:gs pos="30000">
                      <a:schemeClr val="tx1"/>
                    </a:gs>
                  </a:gsLst>
                  <a:lin ang="5400000" scaled="0"/>
                </a:gradFill>
              </a:rPr>
              <a:t>Create Automation variables</a:t>
            </a:r>
          </a:p>
          <a:p>
            <a:pPr marL="914383" lvl="1" indent="-457200">
              <a:buFont typeface="Arial" panose="020B0604020202020204" pitchFamily="34" charset="0"/>
              <a:buChar char="•"/>
            </a:pPr>
            <a:r>
              <a:rPr lang="en-US" sz="2000">
                <a:solidFill>
                  <a:srgbClr val="00B050"/>
                </a:solidFill>
                <a:cs typeface="Segoe UI"/>
              </a:rPr>
              <a:t>Green</a:t>
            </a:r>
            <a:r>
              <a:rPr lang="en-US" sz="2000">
                <a:gradFill>
                  <a:gsLst>
                    <a:gs pos="2917">
                      <a:schemeClr val="tx1"/>
                    </a:gs>
                    <a:gs pos="30000">
                      <a:schemeClr val="tx1"/>
                    </a:gs>
                  </a:gsLst>
                  <a:lin ang="5400000" scaled="0"/>
                </a:gradFill>
                <a:cs typeface="Segoe UI"/>
              </a:rPr>
              <a:t> (General Azure variables)</a:t>
            </a:r>
          </a:p>
          <a:p>
            <a:pPr marL="914383" lvl="1" indent="-457200">
              <a:buFont typeface="Arial" panose="020B0604020202020204" pitchFamily="34" charset="0"/>
              <a:buChar char="•"/>
            </a:pPr>
            <a:r>
              <a:rPr lang="en-US" sz="2000">
                <a:gradFill>
                  <a:gsLst>
                    <a:gs pos="2917">
                      <a:schemeClr val="tx1"/>
                    </a:gs>
                    <a:gs pos="30000">
                      <a:schemeClr val="tx1"/>
                    </a:gs>
                  </a:gsLst>
                  <a:lin ang="5400000" scaled="0"/>
                </a:gradFill>
                <a:cs typeface="Segoe UI"/>
              </a:rPr>
              <a:t>Black (current and snapshot containers created in previous step)</a:t>
            </a:r>
          </a:p>
        </p:txBody>
      </p:sp>
      <p:pic>
        <p:nvPicPr>
          <p:cNvPr id="3" name="Picture 2" descr="Note in the Run book - how we use the Automation variables to pull the subscription id, tenand id, resource group name and storage account name">
            <a:extLst>
              <a:ext uri="{FF2B5EF4-FFF2-40B4-BE49-F238E27FC236}">
                <a16:creationId xmlns:a16="http://schemas.microsoft.com/office/drawing/2014/main" id="{11B047E0-92C7-4EA7-BE1A-A22215A0CCD8}"/>
              </a:ext>
            </a:extLst>
          </p:cNvPr>
          <p:cNvPicPr>
            <a:picLocks noChangeAspect="1"/>
          </p:cNvPicPr>
          <p:nvPr/>
        </p:nvPicPr>
        <p:blipFill>
          <a:blip r:embed="rId3"/>
          <a:stretch>
            <a:fillRect/>
          </a:stretch>
        </p:blipFill>
        <p:spPr>
          <a:xfrm>
            <a:off x="372751" y="4161658"/>
            <a:ext cx="6550564" cy="619179"/>
          </a:xfrm>
          <a:prstGeom prst="rect">
            <a:avLst/>
          </a:prstGeom>
          <a:ln>
            <a:solidFill>
              <a:schemeClr val="accent1"/>
            </a:solidFill>
          </a:ln>
        </p:spPr>
      </p:pic>
      <p:sp>
        <p:nvSpPr>
          <p:cNvPr id="5" name="TextBox 4">
            <a:extLst>
              <a:ext uri="{FF2B5EF4-FFF2-40B4-BE49-F238E27FC236}">
                <a16:creationId xmlns:a16="http://schemas.microsoft.com/office/drawing/2014/main" id="{30CFF11D-488D-46B8-89D9-78B60A2B4B32}"/>
              </a:ext>
            </a:extLst>
          </p:cNvPr>
          <p:cNvSpPr txBox="1"/>
          <p:nvPr/>
        </p:nvSpPr>
        <p:spPr>
          <a:xfrm>
            <a:off x="710205" y="3776833"/>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9" name="Picture 8" descr="Note in the Run book - how we use the Automation variables to pull the subscription id, tenand id, resource group name and storage account name">
            <a:extLst>
              <a:ext uri="{FF2B5EF4-FFF2-40B4-BE49-F238E27FC236}">
                <a16:creationId xmlns:a16="http://schemas.microsoft.com/office/drawing/2014/main" id="{BC19D4BA-9872-401D-9D27-04F233334C38}"/>
              </a:ext>
            </a:extLst>
          </p:cNvPr>
          <p:cNvPicPr>
            <a:picLocks noChangeAspect="1"/>
          </p:cNvPicPr>
          <p:nvPr/>
        </p:nvPicPr>
        <p:blipFill>
          <a:blip r:embed="rId4"/>
          <a:stretch>
            <a:fillRect/>
          </a:stretch>
        </p:blipFill>
        <p:spPr>
          <a:xfrm>
            <a:off x="324478" y="5339935"/>
            <a:ext cx="6703575" cy="349665"/>
          </a:xfrm>
          <a:prstGeom prst="rect">
            <a:avLst/>
          </a:prstGeom>
          <a:ln>
            <a:solidFill>
              <a:schemeClr val="accent1"/>
            </a:solidFill>
          </a:ln>
        </p:spPr>
      </p:pic>
      <p:pic>
        <p:nvPicPr>
          <p:cNvPr id="7" name="Picture 6">
            <a:extLst>
              <a:ext uri="{FF2B5EF4-FFF2-40B4-BE49-F238E27FC236}">
                <a16:creationId xmlns:a16="http://schemas.microsoft.com/office/drawing/2014/main" id="{2767E398-4B77-4463-70AA-03D4BF75CA5E}"/>
              </a:ext>
            </a:extLst>
          </p:cNvPr>
          <p:cNvPicPr>
            <a:picLocks noChangeAspect="1"/>
          </p:cNvPicPr>
          <p:nvPr/>
        </p:nvPicPr>
        <p:blipFill>
          <a:blip r:embed="rId5"/>
          <a:stretch>
            <a:fillRect/>
          </a:stretch>
        </p:blipFill>
        <p:spPr>
          <a:xfrm>
            <a:off x="7435927" y="1563714"/>
            <a:ext cx="4045868" cy="3544314"/>
          </a:xfrm>
          <a:prstGeom prst="rect">
            <a:avLst/>
          </a:prstGeom>
          <a:ln>
            <a:solidFill>
              <a:schemeClr val="accent1"/>
            </a:solidFill>
          </a:ln>
        </p:spPr>
      </p:pic>
    </p:spTree>
    <p:extLst>
      <p:ext uri="{BB962C8B-B14F-4D97-AF65-F5344CB8AC3E}">
        <p14:creationId xmlns:p14="http://schemas.microsoft.com/office/powerpoint/2010/main" val="37100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dirty="0"/>
              <a:t>STEP 4c: Set Up Azure Automation Account </a:t>
            </a:r>
            <a:endParaRPr lang="en-US" sz="2000" dirty="0"/>
          </a:p>
        </p:txBody>
      </p:sp>
      <p:sp>
        <p:nvSpPr>
          <p:cNvPr id="11" name="TextBox 10">
            <a:extLst>
              <a:ext uri="{FF2B5EF4-FFF2-40B4-BE49-F238E27FC236}">
                <a16:creationId xmlns:a16="http://schemas.microsoft.com/office/drawing/2014/main" id="{F5710D38-EE7A-4C4E-A1DE-FB77610F6FE4}"/>
              </a:ext>
            </a:extLst>
          </p:cNvPr>
          <p:cNvSpPr txBox="1"/>
          <p:nvPr/>
        </p:nvSpPr>
        <p:spPr>
          <a:xfrm>
            <a:off x="471552" y="1959588"/>
            <a:ext cx="4211573" cy="1846659"/>
          </a:xfrm>
          <a:prstGeom prst="rect">
            <a:avLst/>
          </a:prstGeom>
          <a:noFill/>
        </p:spPr>
        <p:txBody>
          <a:bodyPr wrap="square" lIns="0" tIns="0" rIns="0" bIns="0" rtlCol="0" anchor="t">
            <a:spAutoFit/>
          </a:bodyPr>
          <a:lstStyle/>
          <a:p>
            <a:pPr marL="457200" indent="-457200">
              <a:buFont typeface="+mj-lt"/>
              <a:buAutoNum type="arabicPeriod" startAt="3"/>
            </a:pPr>
            <a:r>
              <a:rPr lang="en-US" sz="2000" dirty="0">
                <a:cs typeface="Segoe UI"/>
              </a:rPr>
              <a:t>Add the </a:t>
            </a:r>
            <a:r>
              <a:rPr lang="en-US" sz="2000" dirty="0" err="1">
                <a:cs typeface="Segoe UI"/>
              </a:rPr>
              <a:t>ClientId</a:t>
            </a:r>
            <a:r>
              <a:rPr lang="en-US" sz="2000" dirty="0">
                <a:cs typeface="Segoe UI"/>
              </a:rPr>
              <a:t> and Client Secret of the App Registration created on Step 1</a:t>
            </a:r>
          </a:p>
          <a:p>
            <a:pPr marL="914400" lvl="1" indent="-457200">
              <a:buFont typeface="Courier New"/>
              <a:buChar char="o"/>
            </a:pPr>
            <a:r>
              <a:rPr lang="en-US" sz="2000" dirty="0">
                <a:cs typeface="Segoe UI"/>
              </a:rPr>
              <a:t>User name: </a:t>
            </a:r>
            <a:r>
              <a:rPr lang="en-US" sz="2000" dirty="0" err="1">
                <a:cs typeface="Segoe UI"/>
              </a:rPr>
              <a:t>ClientId</a:t>
            </a:r>
            <a:endParaRPr lang="en-US" sz="2000" dirty="0" err="1">
              <a:gradFill>
                <a:gsLst>
                  <a:gs pos="2917">
                    <a:prstClr val="black"/>
                  </a:gs>
                  <a:gs pos="30000">
                    <a:prstClr val="black"/>
                  </a:gs>
                </a:gsLst>
                <a:lin ang="5400000" scaled="0"/>
              </a:gradFill>
              <a:cs typeface="Segoe UI"/>
            </a:endParaRPr>
          </a:p>
          <a:p>
            <a:pPr marL="914400" lvl="1" indent="-457200">
              <a:buFont typeface="Courier New"/>
              <a:buChar char="o"/>
            </a:pPr>
            <a:r>
              <a:rPr lang="en-US" sz="2000" dirty="0">
                <a:solidFill>
                  <a:srgbClr val="000000"/>
                </a:solidFill>
                <a:cs typeface="Segoe UI"/>
              </a:rPr>
              <a:t>Password: </a:t>
            </a:r>
            <a:r>
              <a:rPr lang="en-US" sz="2000" dirty="0" err="1">
                <a:solidFill>
                  <a:srgbClr val="000000"/>
                </a:solidFill>
                <a:cs typeface="Segoe UI"/>
              </a:rPr>
              <a:t>ClientSecret</a:t>
            </a:r>
          </a:p>
          <a:p>
            <a:pPr marL="457200" indent="-457200">
              <a:buAutoNum type="arabicPeriod" startAt="3"/>
            </a:pPr>
            <a:endParaRPr lang="en-US" sz="2000" dirty="0">
              <a:gradFill>
                <a:gsLst>
                  <a:gs pos="2917">
                    <a:prstClr val="black"/>
                  </a:gs>
                  <a:gs pos="30000">
                    <a:prstClr val="black"/>
                  </a:gs>
                </a:gsLst>
                <a:lin ang="5400000" scaled="0"/>
              </a:gradFill>
              <a:cs typeface="Segoe UI"/>
            </a:endParaRPr>
          </a:p>
        </p:txBody>
      </p:sp>
      <p:pic>
        <p:nvPicPr>
          <p:cNvPr id="4" name="Picture 3" descr="The automation account will need a &quot;Credential&quot;">
            <a:extLst>
              <a:ext uri="{FF2B5EF4-FFF2-40B4-BE49-F238E27FC236}">
                <a16:creationId xmlns:a16="http://schemas.microsoft.com/office/drawing/2014/main" id="{DA40E74E-76FC-4C84-ACBF-218C0881AA36}"/>
              </a:ext>
            </a:extLst>
          </p:cNvPr>
          <p:cNvPicPr>
            <a:picLocks noChangeAspect="1"/>
          </p:cNvPicPr>
          <p:nvPr/>
        </p:nvPicPr>
        <p:blipFill>
          <a:blip r:embed="rId3"/>
          <a:stretch>
            <a:fillRect/>
          </a:stretch>
        </p:blipFill>
        <p:spPr>
          <a:xfrm>
            <a:off x="4724400" y="1446228"/>
            <a:ext cx="3771761" cy="1982772"/>
          </a:xfrm>
          <a:prstGeom prst="rect">
            <a:avLst/>
          </a:prstGeom>
          <a:ln>
            <a:solidFill>
              <a:schemeClr val="accent3"/>
            </a:solidFill>
          </a:ln>
        </p:spPr>
      </p:pic>
      <p:cxnSp>
        <p:nvCxnSpPr>
          <p:cNvPr id="9" name="Straight Arrow Connector 8">
            <a:extLst>
              <a:ext uri="{FF2B5EF4-FFF2-40B4-BE49-F238E27FC236}">
                <a16:creationId xmlns:a16="http://schemas.microsoft.com/office/drawing/2014/main" id="{64CCA1E9-C3F7-41A5-82D0-7CF673068206}"/>
              </a:ext>
              <a:ext uri="{C183D7F6-B498-43B3-948B-1728B52AA6E4}">
                <adec:decorative xmlns:adec="http://schemas.microsoft.com/office/drawing/2017/decorative" val="1"/>
              </a:ext>
            </a:extLst>
          </p:cNvPr>
          <p:cNvCxnSpPr>
            <a:cxnSpLocks/>
            <a:stCxn id="4" idx="3"/>
          </p:cNvCxnSpPr>
          <p:nvPr/>
        </p:nvCxnSpPr>
        <p:spPr>
          <a:xfrm>
            <a:off x="8496161" y="2437614"/>
            <a:ext cx="762547"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2FF5A6-A9C5-4EC5-8CF6-8996C8942DC3}"/>
              </a:ext>
            </a:extLst>
          </p:cNvPr>
          <p:cNvSpPr txBox="1"/>
          <p:nvPr/>
        </p:nvSpPr>
        <p:spPr>
          <a:xfrm>
            <a:off x="798125" y="4289180"/>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5" name="Picture 4" descr="PowerShell script showing Graph API credential usage">
            <a:extLst>
              <a:ext uri="{FF2B5EF4-FFF2-40B4-BE49-F238E27FC236}">
                <a16:creationId xmlns:a16="http://schemas.microsoft.com/office/drawing/2014/main" id="{55EC7DED-E709-457B-B2BA-5B16637046D3}"/>
              </a:ext>
            </a:extLst>
          </p:cNvPr>
          <p:cNvPicPr>
            <a:picLocks noChangeAspect="1"/>
          </p:cNvPicPr>
          <p:nvPr/>
        </p:nvPicPr>
        <p:blipFill>
          <a:blip r:embed="rId4"/>
          <a:stretch>
            <a:fillRect/>
          </a:stretch>
        </p:blipFill>
        <p:spPr>
          <a:xfrm>
            <a:off x="177574" y="4590636"/>
            <a:ext cx="8788852" cy="914447"/>
          </a:xfrm>
          <a:prstGeom prst="rect">
            <a:avLst/>
          </a:prstGeom>
        </p:spPr>
      </p:pic>
      <p:pic>
        <p:nvPicPr>
          <p:cNvPr id="12" name="Picture 11" descr="Name the automation account &quot;Credential&quot; and provide the client ID and secret password you created in the App Registration&#10;">
            <a:extLst>
              <a:ext uri="{FF2B5EF4-FFF2-40B4-BE49-F238E27FC236}">
                <a16:creationId xmlns:a16="http://schemas.microsoft.com/office/drawing/2014/main" id="{07CB1F45-1E40-4F2C-937C-FC54FE9C85B2}"/>
              </a:ext>
            </a:extLst>
          </p:cNvPr>
          <p:cNvPicPr>
            <a:picLocks noChangeAspect="1"/>
          </p:cNvPicPr>
          <p:nvPr/>
        </p:nvPicPr>
        <p:blipFill>
          <a:blip r:embed="rId5"/>
          <a:stretch>
            <a:fillRect/>
          </a:stretch>
        </p:blipFill>
        <p:spPr>
          <a:xfrm>
            <a:off x="9258708" y="1269247"/>
            <a:ext cx="2654436" cy="4578585"/>
          </a:xfrm>
          <a:prstGeom prst="rect">
            <a:avLst/>
          </a:prstGeom>
        </p:spPr>
      </p:pic>
    </p:spTree>
    <p:extLst>
      <p:ext uri="{BB962C8B-B14F-4D97-AF65-F5344CB8AC3E}">
        <p14:creationId xmlns:p14="http://schemas.microsoft.com/office/powerpoint/2010/main" val="1020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dirty="0"/>
              <a:t>STEP 4d: Set Up Azure Automation Account </a:t>
            </a:r>
            <a:endParaRPr lang="en-US" sz="2000" dirty="0"/>
          </a:p>
        </p:txBody>
      </p:sp>
      <p:sp>
        <p:nvSpPr>
          <p:cNvPr id="11" name="TextBox 10">
            <a:extLst>
              <a:ext uri="{FF2B5EF4-FFF2-40B4-BE49-F238E27FC236}">
                <a16:creationId xmlns:a16="http://schemas.microsoft.com/office/drawing/2014/main" id="{F5710D38-EE7A-4C4E-A1DE-FB77610F6FE4}"/>
              </a:ext>
            </a:extLst>
          </p:cNvPr>
          <p:cNvSpPr txBox="1"/>
          <p:nvPr/>
        </p:nvSpPr>
        <p:spPr>
          <a:xfrm>
            <a:off x="471552" y="1959588"/>
            <a:ext cx="4620181" cy="615553"/>
          </a:xfrm>
          <a:prstGeom prst="rect">
            <a:avLst/>
          </a:prstGeom>
          <a:noFill/>
        </p:spPr>
        <p:txBody>
          <a:bodyPr wrap="square" lIns="0" tIns="0" rIns="0" bIns="0" rtlCol="0" anchor="t">
            <a:spAutoFit/>
          </a:bodyPr>
          <a:lstStyle/>
          <a:p>
            <a:pPr marL="457200" indent="-457200">
              <a:buFont typeface="+mj-lt"/>
              <a:buAutoNum type="arabicPeriod" startAt="4"/>
            </a:pPr>
            <a:r>
              <a:rPr lang="en-US" sz="2000" dirty="0">
                <a:gradFill>
                  <a:gsLst>
                    <a:gs pos="2917">
                      <a:schemeClr val="tx1"/>
                    </a:gs>
                    <a:gs pos="30000">
                      <a:schemeClr val="tx1"/>
                    </a:gs>
                  </a:gsLst>
                  <a:lin ang="5400000" scaled="0"/>
                </a:gradFill>
              </a:rPr>
              <a:t>Assign permissions to the Subscription and Storage Account</a:t>
            </a:r>
          </a:p>
        </p:txBody>
      </p:sp>
      <p:sp>
        <p:nvSpPr>
          <p:cNvPr id="18" name="TextBox 17">
            <a:extLst>
              <a:ext uri="{FF2B5EF4-FFF2-40B4-BE49-F238E27FC236}">
                <a16:creationId xmlns:a16="http://schemas.microsoft.com/office/drawing/2014/main" id="{7D2FF5A6-A9C5-4EC5-8CF6-8996C8942DC3}"/>
              </a:ext>
            </a:extLst>
          </p:cNvPr>
          <p:cNvSpPr txBox="1"/>
          <p:nvPr/>
        </p:nvSpPr>
        <p:spPr>
          <a:xfrm>
            <a:off x="1066140" y="5085341"/>
            <a:ext cx="4620181" cy="246221"/>
          </a:xfrm>
          <a:prstGeom prst="rect">
            <a:avLst/>
          </a:prstGeom>
          <a:noFill/>
        </p:spPr>
        <p:txBody>
          <a:bodyPr wrap="square" lIns="0" tIns="0" rIns="0" bIns="0" rtlCol="0" anchor="t">
            <a:spAutoFit/>
          </a:bodyPr>
          <a:lstStyle/>
          <a:p>
            <a:r>
              <a:rPr lang="en-US" sz="1600" dirty="0">
                <a:gradFill>
                  <a:gsLst>
                    <a:gs pos="2917">
                      <a:schemeClr val="tx1"/>
                    </a:gs>
                    <a:gs pos="30000">
                      <a:schemeClr val="tx1"/>
                    </a:gs>
                  </a:gsLst>
                  <a:lin ang="5400000" scaled="0"/>
                </a:gradFill>
              </a:rPr>
              <a:t>Runbook:</a:t>
            </a:r>
          </a:p>
        </p:txBody>
      </p:sp>
      <p:pic>
        <p:nvPicPr>
          <p:cNvPr id="5" name="Picture 4" descr="PowerShell script showing Graph API credential usage">
            <a:extLst>
              <a:ext uri="{FF2B5EF4-FFF2-40B4-BE49-F238E27FC236}">
                <a16:creationId xmlns:a16="http://schemas.microsoft.com/office/drawing/2014/main" id="{55EC7DED-E709-457B-B2BA-5B16637046D3}"/>
              </a:ext>
            </a:extLst>
          </p:cNvPr>
          <p:cNvPicPr>
            <a:picLocks noChangeAspect="1"/>
          </p:cNvPicPr>
          <p:nvPr/>
        </p:nvPicPr>
        <p:blipFill>
          <a:blip r:embed="rId3"/>
          <a:stretch>
            <a:fillRect/>
          </a:stretch>
        </p:blipFill>
        <p:spPr>
          <a:xfrm>
            <a:off x="445589" y="5386797"/>
            <a:ext cx="8788852" cy="914447"/>
          </a:xfrm>
          <a:prstGeom prst="rect">
            <a:avLst/>
          </a:prstGeom>
        </p:spPr>
      </p:pic>
      <p:pic>
        <p:nvPicPr>
          <p:cNvPr id="6" name="Picture 5">
            <a:extLst>
              <a:ext uri="{FF2B5EF4-FFF2-40B4-BE49-F238E27FC236}">
                <a16:creationId xmlns:a16="http://schemas.microsoft.com/office/drawing/2014/main" id="{E788A532-CF2B-B6CE-0F4D-C341ECD1BD74}"/>
              </a:ext>
            </a:extLst>
          </p:cNvPr>
          <p:cNvPicPr>
            <a:picLocks noChangeAspect="1"/>
          </p:cNvPicPr>
          <p:nvPr/>
        </p:nvPicPr>
        <p:blipFill>
          <a:blip r:embed="rId4"/>
          <a:stretch>
            <a:fillRect/>
          </a:stretch>
        </p:blipFill>
        <p:spPr>
          <a:xfrm>
            <a:off x="1201584" y="2630376"/>
            <a:ext cx="2924084" cy="2087258"/>
          </a:xfrm>
          <a:prstGeom prst="rect">
            <a:avLst/>
          </a:prstGeom>
        </p:spPr>
      </p:pic>
      <p:pic>
        <p:nvPicPr>
          <p:cNvPr id="13" name="Picture 12">
            <a:extLst>
              <a:ext uri="{FF2B5EF4-FFF2-40B4-BE49-F238E27FC236}">
                <a16:creationId xmlns:a16="http://schemas.microsoft.com/office/drawing/2014/main" id="{79751DDB-935A-4089-24A5-BFA3B96566F8}"/>
              </a:ext>
            </a:extLst>
          </p:cNvPr>
          <p:cNvPicPr>
            <a:picLocks noChangeAspect="1"/>
          </p:cNvPicPr>
          <p:nvPr/>
        </p:nvPicPr>
        <p:blipFill>
          <a:blip r:embed="rId5"/>
          <a:stretch>
            <a:fillRect/>
          </a:stretch>
        </p:blipFill>
        <p:spPr>
          <a:xfrm>
            <a:off x="4930313" y="2630376"/>
            <a:ext cx="5169166" cy="2178162"/>
          </a:xfrm>
          <a:prstGeom prst="rect">
            <a:avLst/>
          </a:prstGeom>
        </p:spPr>
      </p:pic>
      <p:cxnSp>
        <p:nvCxnSpPr>
          <p:cNvPr id="14" name="Straight Arrow Connector 13">
            <a:extLst>
              <a:ext uri="{FF2B5EF4-FFF2-40B4-BE49-F238E27FC236}">
                <a16:creationId xmlns:a16="http://schemas.microsoft.com/office/drawing/2014/main" id="{6E702EE4-709D-A77A-D3A3-F87E3EA76095}"/>
              </a:ext>
              <a:ext uri="{C183D7F6-B498-43B3-948B-1728B52AA6E4}">
                <adec:decorative xmlns:adec="http://schemas.microsoft.com/office/drawing/2017/decorative" val="1"/>
              </a:ext>
            </a:extLst>
          </p:cNvPr>
          <p:cNvCxnSpPr>
            <a:cxnSpLocks/>
          </p:cNvCxnSpPr>
          <p:nvPr/>
        </p:nvCxnSpPr>
        <p:spPr>
          <a:xfrm>
            <a:off x="4125668" y="3837629"/>
            <a:ext cx="804645"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5a: Set Up Azure Automation Runbooks </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881923"/>
            <a:ext cx="5624446" cy="615553"/>
          </a:xfrm>
          <a:prstGeom prst="rect">
            <a:avLst/>
          </a:prstGeom>
          <a:noFill/>
        </p:spPr>
        <p:txBody>
          <a:bodyPr wrap="square" lIns="0" tIns="0" rIns="0" bIns="0" rtlCol="0" anchor="t">
            <a:spAutoFit/>
          </a:bodyPr>
          <a:lstStyle/>
          <a:p>
            <a:pPr marL="457200" indent="-457200">
              <a:buFont typeface="+mj-lt"/>
              <a:buAutoNum type="arabicPeriod"/>
            </a:pPr>
            <a:r>
              <a:rPr lang="en-US" sz="2000">
                <a:gradFill>
                  <a:gsLst>
                    <a:gs pos="2917">
                      <a:schemeClr val="tx1"/>
                    </a:gs>
                    <a:gs pos="30000">
                      <a:schemeClr val="tx1"/>
                    </a:gs>
                  </a:gsLst>
                  <a:lin ang="5400000" scaled="0"/>
                </a:gradFill>
              </a:rPr>
              <a:t>Create a Runbook for each automation script</a:t>
            </a:r>
          </a:p>
          <a:p>
            <a:endParaRPr lang="en-US" sz="2000">
              <a:gradFill>
                <a:gsLst>
                  <a:gs pos="2917">
                    <a:schemeClr val="tx1"/>
                  </a:gs>
                  <a:gs pos="30000">
                    <a:schemeClr val="tx1"/>
                  </a:gs>
                </a:gsLst>
                <a:lin ang="5400000" scaled="0"/>
              </a:gradFill>
            </a:endParaRPr>
          </a:p>
        </p:txBody>
      </p:sp>
      <p:pic>
        <p:nvPicPr>
          <p:cNvPr id="5" name="Picture 4" descr="Create a runbook for each automation script">
            <a:extLst>
              <a:ext uri="{FF2B5EF4-FFF2-40B4-BE49-F238E27FC236}">
                <a16:creationId xmlns:a16="http://schemas.microsoft.com/office/drawing/2014/main" id="{49B1B167-F5F7-4787-BF52-3613ED00A566}"/>
              </a:ext>
            </a:extLst>
          </p:cNvPr>
          <p:cNvPicPr>
            <a:picLocks noChangeAspect="1"/>
          </p:cNvPicPr>
          <p:nvPr/>
        </p:nvPicPr>
        <p:blipFill>
          <a:blip r:embed="rId3"/>
          <a:stretch>
            <a:fillRect/>
          </a:stretch>
        </p:blipFill>
        <p:spPr>
          <a:xfrm>
            <a:off x="798125" y="2497476"/>
            <a:ext cx="4000847" cy="1676545"/>
          </a:xfrm>
          <a:prstGeom prst="rect">
            <a:avLst/>
          </a:prstGeom>
          <a:ln>
            <a:solidFill>
              <a:schemeClr val="accent3"/>
            </a:solidFill>
          </a:ln>
        </p:spPr>
      </p:pic>
      <p:pic>
        <p:nvPicPr>
          <p:cNvPr id="7" name="Picture 6" descr="Define the type of runbook and provide a name and description">
            <a:extLst>
              <a:ext uri="{FF2B5EF4-FFF2-40B4-BE49-F238E27FC236}">
                <a16:creationId xmlns:a16="http://schemas.microsoft.com/office/drawing/2014/main" id="{F1CC80D6-BF84-40FE-927A-EC63BE862704}"/>
              </a:ext>
            </a:extLst>
          </p:cNvPr>
          <p:cNvPicPr>
            <a:picLocks noChangeAspect="1"/>
          </p:cNvPicPr>
          <p:nvPr/>
        </p:nvPicPr>
        <p:blipFill>
          <a:blip r:embed="rId4"/>
          <a:stretch>
            <a:fillRect/>
          </a:stretch>
        </p:blipFill>
        <p:spPr>
          <a:xfrm>
            <a:off x="5855031" y="2497476"/>
            <a:ext cx="2758679" cy="3177815"/>
          </a:xfrm>
          <a:prstGeom prst="rect">
            <a:avLst/>
          </a:prstGeom>
          <a:ln>
            <a:solidFill>
              <a:schemeClr val="accent3"/>
            </a:solidFill>
          </a:ln>
        </p:spPr>
      </p:pic>
      <p:cxnSp>
        <p:nvCxnSpPr>
          <p:cNvPr id="9" name="Straight Arrow Connector 8" descr="Arrow indicating left image to right image">
            <a:extLst>
              <a:ext uri="{FF2B5EF4-FFF2-40B4-BE49-F238E27FC236}">
                <a16:creationId xmlns:a16="http://schemas.microsoft.com/office/drawing/2014/main" id="{3F56C52C-B763-4A70-BA75-E00ED00A26E8}"/>
              </a:ext>
            </a:extLst>
          </p:cNvPr>
          <p:cNvCxnSpPr/>
          <p:nvPr/>
        </p:nvCxnSpPr>
        <p:spPr>
          <a:xfrm>
            <a:off x="4798972" y="3200400"/>
            <a:ext cx="1056059"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1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5b: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946980" y="1432449"/>
            <a:ext cx="7920574" cy="923330"/>
          </a:xfrm>
          <a:prstGeom prst="rect">
            <a:avLst/>
          </a:prstGeom>
          <a:noFill/>
        </p:spPr>
        <p:txBody>
          <a:bodyPr wrap="square" lIns="0" tIns="0" rIns="0" bIns="0" rtlCol="0" anchor="t">
            <a:spAutoFit/>
          </a:bodyPr>
          <a:lstStyle/>
          <a:p>
            <a:pPr marL="457200" indent="-457200">
              <a:buFont typeface="+mj-lt"/>
              <a:buAutoNum type="arabicPeriod" startAt="2"/>
            </a:pPr>
            <a:r>
              <a:rPr lang="en-US" sz="2000">
                <a:gradFill>
                  <a:gsLst>
                    <a:gs pos="2917">
                      <a:schemeClr val="tx1"/>
                    </a:gs>
                    <a:gs pos="30000">
                      <a:schemeClr val="tx1"/>
                    </a:gs>
                  </a:gsLst>
                  <a:lin ang="5400000" scaled="0"/>
                </a:gradFill>
              </a:rPr>
              <a:t>Edit the runbook (Paste the sample scripts into the runbook)</a:t>
            </a:r>
          </a:p>
          <a:p>
            <a:pPr marL="457200" indent="-457200">
              <a:buFont typeface="+mj-lt"/>
              <a:buAutoNum type="arabicPeriod" startAt="2"/>
            </a:pPr>
            <a:r>
              <a:rPr lang="en-US" sz="2000">
                <a:gradFill>
                  <a:gsLst>
                    <a:gs pos="2917">
                      <a:schemeClr val="tx1"/>
                    </a:gs>
                    <a:gs pos="30000">
                      <a:schemeClr val="tx1"/>
                    </a:gs>
                  </a:gsLst>
                  <a:lin ang="5400000" scaled="0"/>
                </a:gradFill>
              </a:rPr>
              <a:t>Click Test Pane to test</a:t>
            </a:r>
          </a:p>
          <a:p>
            <a:endParaRPr lang="en-US" sz="2000">
              <a:gradFill>
                <a:gsLst>
                  <a:gs pos="2917">
                    <a:schemeClr val="tx1"/>
                  </a:gs>
                  <a:gs pos="30000">
                    <a:schemeClr val="tx1"/>
                  </a:gs>
                </a:gsLst>
                <a:lin ang="5400000" scaled="0"/>
              </a:gradFill>
            </a:endParaRPr>
          </a:p>
        </p:txBody>
      </p:sp>
      <p:pic>
        <p:nvPicPr>
          <p:cNvPr id="4" name="Picture 3" descr="It's easiest to copy your test PowerShell  Script and paste it into the runbook to populate the runbook&#10;">
            <a:extLst>
              <a:ext uri="{FF2B5EF4-FFF2-40B4-BE49-F238E27FC236}">
                <a16:creationId xmlns:a16="http://schemas.microsoft.com/office/drawing/2014/main" id="{A3D74401-2994-46CD-BF05-612720EC33FF}"/>
              </a:ext>
            </a:extLst>
          </p:cNvPr>
          <p:cNvPicPr>
            <a:picLocks noChangeAspect="1"/>
          </p:cNvPicPr>
          <p:nvPr/>
        </p:nvPicPr>
        <p:blipFill>
          <a:blip r:embed="rId3"/>
          <a:stretch>
            <a:fillRect/>
          </a:stretch>
        </p:blipFill>
        <p:spPr>
          <a:xfrm>
            <a:off x="1233376" y="2413589"/>
            <a:ext cx="8674144" cy="3702521"/>
          </a:xfrm>
          <a:prstGeom prst="rect">
            <a:avLst/>
          </a:prstGeom>
          <a:ln>
            <a:solidFill>
              <a:schemeClr val="accent1"/>
            </a:solidFill>
          </a:ln>
        </p:spPr>
      </p:pic>
    </p:spTree>
    <p:extLst>
      <p:ext uri="{BB962C8B-B14F-4D97-AF65-F5344CB8AC3E}">
        <p14:creationId xmlns:p14="http://schemas.microsoft.com/office/powerpoint/2010/main" val="15753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5c: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849564" y="1673923"/>
            <a:ext cx="7920574" cy="307777"/>
          </a:xfrm>
          <a:prstGeom prst="rect">
            <a:avLst/>
          </a:prstGeom>
          <a:noFill/>
        </p:spPr>
        <p:txBody>
          <a:bodyPr wrap="square" lIns="0" tIns="0" rIns="0" bIns="0" rtlCol="0" anchor="t">
            <a:spAutoFit/>
          </a:bodyPr>
          <a:lstStyle/>
          <a:p>
            <a:pPr marL="457200" indent="-457200">
              <a:buFont typeface="+mj-lt"/>
              <a:buAutoNum type="arabicPeriod" startAt="4"/>
            </a:pPr>
            <a:r>
              <a:rPr lang="en-US" sz="2000">
                <a:gradFill>
                  <a:gsLst>
                    <a:gs pos="2917">
                      <a:schemeClr val="tx1"/>
                    </a:gs>
                    <a:gs pos="30000">
                      <a:schemeClr val="tx1"/>
                    </a:gs>
                  </a:gsLst>
                  <a:lin ang="5400000" scaled="0"/>
                </a:gradFill>
              </a:rPr>
              <a:t>Click ‘Start’</a:t>
            </a:r>
          </a:p>
        </p:txBody>
      </p:sp>
      <p:pic>
        <p:nvPicPr>
          <p:cNvPr id="6" name="Picture 5" descr="After pasting the PowerShell Script into the runbook, click start to begin a quick test of the runbook">
            <a:extLst>
              <a:ext uri="{FF2B5EF4-FFF2-40B4-BE49-F238E27FC236}">
                <a16:creationId xmlns:a16="http://schemas.microsoft.com/office/drawing/2014/main" id="{3C5C309A-BECD-4617-A664-AEFC1106481F}"/>
              </a:ext>
            </a:extLst>
          </p:cNvPr>
          <p:cNvPicPr>
            <a:picLocks noChangeAspect="1"/>
          </p:cNvPicPr>
          <p:nvPr/>
        </p:nvPicPr>
        <p:blipFill rotWithShape="1">
          <a:blip r:embed="rId3"/>
          <a:srcRect r="21975"/>
          <a:stretch/>
        </p:blipFill>
        <p:spPr>
          <a:xfrm>
            <a:off x="598638" y="2300928"/>
            <a:ext cx="4498901" cy="1720663"/>
          </a:xfrm>
          <a:prstGeom prst="rect">
            <a:avLst/>
          </a:prstGeom>
          <a:ln>
            <a:solidFill>
              <a:schemeClr val="accent1"/>
            </a:solidFill>
          </a:ln>
        </p:spPr>
      </p:pic>
      <p:pic>
        <p:nvPicPr>
          <p:cNvPr id="10" name="Picture 9" descr="The next output will show that the PowerShell Script is running">
            <a:extLst>
              <a:ext uri="{FF2B5EF4-FFF2-40B4-BE49-F238E27FC236}">
                <a16:creationId xmlns:a16="http://schemas.microsoft.com/office/drawing/2014/main" id="{ED760BD2-A038-4C03-829C-3CD404A9DB8E}"/>
              </a:ext>
            </a:extLst>
          </p:cNvPr>
          <p:cNvPicPr>
            <a:picLocks noChangeAspect="1"/>
          </p:cNvPicPr>
          <p:nvPr/>
        </p:nvPicPr>
        <p:blipFill rotWithShape="1">
          <a:blip r:embed="rId4"/>
          <a:srcRect l="42847" t="51707"/>
          <a:stretch/>
        </p:blipFill>
        <p:spPr>
          <a:xfrm>
            <a:off x="540036" y="4614012"/>
            <a:ext cx="4616104" cy="1453345"/>
          </a:xfrm>
          <a:prstGeom prst="rect">
            <a:avLst/>
          </a:prstGeom>
        </p:spPr>
      </p:pic>
      <p:pic>
        <p:nvPicPr>
          <p:cNvPr id="13" name="Picture 12" descr="When the script completes you can verify that the data was collected and the csv file was written">
            <a:extLst>
              <a:ext uri="{FF2B5EF4-FFF2-40B4-BE49-F238E27FC236}">
                <a16:creationId xmlns:a16="http://schemas.microsoft.com/office/drawing/2014/main" id="{3ACE88C9-9987-4D52-A993-0C7144160354}"/>
              </a:ext>
            </a:extLst>
          </p:cNvPr>
          <p:cNvPicPr>
            <a:picLocks noChangeAspect="1"/>
          </p:cNvPicPr>
          <p:nvPr/>
        </p:nvPicPr>
        <p:blipFill>
          <a:blip r:embed="rId5"/>
          <a:stretch>
            <a:fillRect/>
          </a:stretch>
        </p:blipFill>
        <p:spPr>
          <a:xfrm>
            <a:off x="5790417" y="1927114"/>
            <a:ext cx="5959442" cy="4346886"/>
          </a:xfrm>
          <a:prstGeom prst="rect">
            <a:avLst/>
          </a:prstGeom>
          <a:ln>
            <a:solidFill>
              <a:schemeClr val="accent1"/>
            </a:solidFill>
          </a:ln>
        </p:spPr>
      </p:pic>
      <p:cxnSp>
        <p:nvCxnSpPr>
          <p:cNvPr id="15" name="Straight Arrow Connector 14">
            <a:extLst>
              <a:ext uri="{FF2B5EF4-FFF2-40B4-BE49-F238E27FC236}">
                <a16:creationId xmlns:a16="http://schemas.microsoft.com/office/drawing/2014/main" id="{FD415176-1ADF-4503-8BAD-90DA2570F850}"/>
              </a:ext>
              <a:ext uri="{C183D7F6-B498-43B3-948B-1728B52AA6E4}">
                <adec:decorative xmlns:adec="http://schemas.microsoft.com/office/drawing/2017/decorative" val="1"/>
              </a:ext>
            </a:extLst>
          </p:cNvPr>
          <p:cNvCxnSpPr>
            <a:stCxn id="6" idx="2"/>
            <a:endCxn id="10" idx="0"/>
          </p:cNvCxnSpPr>
          <p:nvPr/>
        </p:nvCxnSpPr>
        <p:spPr>
          <a:xfrm flipH="1">
            <a:off x="2848088" y="4021591"/>
            <a:ext cx="1" cy="592421"/>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2698873-25D4-41DD-9EFA-61B21779FC23}"/>
              </a:ext>
              <a:ext uri="{C183D7F6-B498-43B3-948B-1728B52AA6E4}">
                <adec:decorative xmlns:adec="http://schemas.microsoft.com/office/drawing/2017/decorative" val="1"/>
              </a:ext>
            </a:extLst>
          </p:cNvPr>
          <p:cNvCxnSpPr/>
          <p:nvPr/>
        </p:nvCxnSpPr>
        <p:spPr>
          <a:xfrm>
            <a:off x="5156140" y="5221380"/>
            <a:ext cx="634277"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5d: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920144"/>
            <a:ext cx="7920574" cy="307777"/>
          </a:xfrm>
          <a:prstGeom prst="rect">
            <a:avLst/>
          </a:prstGeom>
          <a:noFill/>
        </p:spPr>
        <p:txBody>
          <a:bodyPr wrap="square" lIns="0" tIns="0" rIns="0" bIns="0" rtlCol="0" anchor="t">
            <a:spAutoFit/>
          </a:bodyPr>
          <a:lstStyle/>
          <a:p>
            <a:pPr marL="457200" indent="-457200">
              <a:buFont typeface="+mj-lt"/>
              <a:buAutoNum type="arabicPeriod" startAt="5"/>
            </a:pPr>
            <a:r>
              <a:rPr lang="en-US" sz="2000">
                <a:gradFill>
                  <a:gsLst>
                    <a:gs pos="2917">
                      <a:schemeClr val="tx1"/>
                    </a:gs>
                    <a:gs pos="30000">
                      <a:schemeClr val="tx1"/>
                    </a:gs>
                  </a:gsLst>
                  <a:lin ang="5400000" scaled="0"/>
                </a:gradFill>
              </a:rPr>
              <a:t>Once tested, click ‘Publish’</a:t>
            </a:r>
          </a:p>
        </p:txBody>
      </p:sp>
      <p:pic>
        <p:nvPicPr>
          <p:cNvPr id="4" name="Picture 3" descr="After testing the runbook and seeing that it's successful, it's time to publish the runbook">
            <a:extLst>
              <a:ext uri="{FF2B5EF4-FFF2-40B4-BE49-F238E27FC236}">
                <a16:creationId xmlns:a16="http://schemas.microsoft.com/office/drawing/2014/main" id="{6D039B93-22EB-4F62-9CD7-81DC5366F57A}"/>
              </a:ext>
            </a:extLst>
          </p:cNvPr>
          <p:cNvPicPr>
            <a:picLocks noChangeAspect="1"/>
          </p:cNvPicPr>
          <p:nvPr/>
        </p:nvPicPr>
        <p:blipFill>
          <a:blip r:embed="rId3"/>
          <a:stretch>
            <a:fillRect/>
          </a:stretch>
        </p:blipFill>
        <p:spPr>
          <a:xfrm>
            <a:off x="1115925" y="2644091"/>
            <a:ext cx="7284973" cy="1361851"/>
          </a:xfrm>
          <a:prstGeom prst="rect">
            <a:avLst/>
          </a:prstGeom>
          <a:ln>
            <a:solidFill>
              <a:schemeClr val="accent1"/>
            </a:solidFill>
          </a:ln>
        </p:spPr>
      </p:pic>
      <p:pic>
        <p:nvPicPr>
          <p:cNvPr id="3" name="Picture 2" descr="Click publish and then confirm by clicking Yes">
            <a:extLst>
              <a:ext uri="{FF2B5EF4-FFF2-40B4-BE49-F238E27FC236}">
                <a16:creationId xmlns:a16="http://schemas.microsoft.com/office/drawing/2014/main" id="{90DD4BBA-F1C7-42EA-89DA-9B6ED3CB2BD7}"/>
              </a:ext>
            </a:extLst>
          </p:cNvPr>
          <p:cNvPicPr>
            <a:picLocks noChangeAspect="1"/>
          </p:cNvPicPr>
          <p:nvPr/>
        </p:nvPicPr>
        <p:blipFill>
          <a:blip r:embed="rId4"/>
          <a:stretch>
            <a:fillRect/>
          </a:stretch>
        </p:blipFill>
        <p:spPr>
          <a:xfrm>
            <a:off x="1115925" y="4422111"/>
            <a:ext cx="7920574" cy="1751657"/>
          </a:xfrm>
          <a:prstGeom prst="rect">
            <a:avLst/>
          </a:prstGeom>
          <a:ln>
            <a:solidFill>
              <a:srgbClr val="2F2F2F"/>
            </a:solidFill>
          </a:ln>
        </p:spPr>
      </p:pic>
    </p:spTree>
    <p:extLst>
      <p:ext uri="{BB962C8B-B14F-4D97-AF65-F5344CB8AC3E}">
        <p14:creationId xmlns:p14="http://schemas.microsoft.com/office/powerpoint/2010/main" val="42613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5e: Schedule the Automation Account runbook</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960606" y="1666065"/>
            <a:ext cx="7920574" cy="2769989"/>
          </a:xfrm>
          <a:prstGeom prst="rect">
            <a:avLst/>
          </a:prstGeom>
          <a:noFill/>
        </p:spPr>
        <p:txBody>
          <a:bodyPr wrap="square" lIns="0" tIns="0" rIns="0" bIns="0" rtlCol="0" anchor="t">
            <a:spAutoFit/>
          </a:bodyPr>
          <a:lstStyle/>
          <a:p>
            <a:pPr marL="457200" indent="-457200">
              <a:buFont typeface="+mj-lt"/>
              <a:buAutoNum type="arabicPeriod" startAt="6"/>
            </a:pPr>
            <a:r>
              <a:rPr lang="en-US" sz="2000">
                <a:gradFill>
                  <a:gsLst>
                    <a:gs pos="2917">
                      <a:schemeClr val="tx1"/>
                    </a:gs>
                    <a:gs pos="30000">
                      <a:schemeClr val="tx1"/>
                    </a:gs>
                  </a:gsLst>
                  <a:lin ang="5400000" scaled="0"/>
                </a:gradFill>
              </a:rPr>
              <a:t>Schedule the runbook</a:t>
            </a: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r>
              <a:rPr lang="en-US" sz="2000">
                <a:gradFill>
                  <a:gsLst>
                    <a:gs pos="2917">
                      <a:schemeClr val="tx1"/>
                    </a:gs>
                    <a:gs pos="30000">
                      <a:schemeClr val="tx1"/>
                    </a:gs>
                  </a:gsLst>
                  <a:lin ang="5400000" scaled="0"/>
                </a:gradFill>
              </a:rPr>
              <a:t>Link to an existing schedule</a:t>
            </a:r>
          </a:p>
          <a:p>
            <a:pPr marL="457200" indent="-457200">
              <a:buFont typeface="+mj-lt"/>
              <a:buAutoNum type="arabicPeriod" startAt="6"/>
            </a:pPr>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p:txBody>
      </p:sp>
      <p:pic>
        <p:nvPicPr>
          <p:cNvPr id="12" name="Picture 11" descr="There are 3 steps to scheduling the runbook. Step 1, Link the runbook to a schedule">
            <a:extLst>
              <a:ext uri="{FF2B5EF4-FFF2-40B4-BE49-F238E27FC236}">
                <a16:creationId xmlns:a16="http://schemas.microsoft.com/office/drawing/2014/main" id="{F7B50932-A9A9-4D18-A122-2BFBC058D8F4}"/>
              </a:ext>
            </a:extLst>
          </p:cNvPr>
          <p:cNvPicPr>
            <a:picLocks noChangeAspect="1"/>
          </p:cNvPicPr>
          <p:nvPr/>
        </p:nvPicPr>
        <p:blipFill>
          <a:blip r:embed="rId3"/>
          <a:stretch>
            <a:fillRect/>
          </a:stretch>
        </p:blipFill>
        <p:spPr>
          <a:xfrm>
            <a:off x="5237769" y="1311795"/>
            <a:ext cx="5133975" cy="857250"/>
          </a:xfrm>
          <a:prstGeom prst="rect">
            <a:avLst/>
          </a:prstGeom>
          <a:ln>
            <a:solidFill>
              <a:srgbClr val="000000"/>
            </a:solidFill>
          </a:ln>
        </p:spPr>
      </p:pic>
      <p:pic>
        <p:nvPicPr>
          <p:cNvPr id="14" name="Picture 13" descr="There are 3 steps to scheduling the runbook. Step 2, Link to the schedule">
            <a:extLst>
              <a:ext uri="{FF2B5EF4-FFF2-40B4-BE49-F238E27FC236}">
                <a16:creationId xmlns:a16="http://schemas.microsoft.com/office/drawing/2014/main" id="{5B80467A-FA3B-4F22-A95D-BF2F345F229D}"/>
              </a:ext>
            </a:extLst>
          </p:cNvPr>
          <p:cNvPicPr>
            <a:picLocks noChangeAspect="1"/>
          </p:cNvPicPr>
          <p:nvPr/>
        </p:nvPicPr>
        <p:blipFill>
          <a:blip r:embed="rId4"/>
          <a:stretch>
            <a:fillRect/>
          </a:stretch>
        </p:blipFill>
        <p:spPr>
          <a:xfrm>
            <a:off x="5237769" y="2181136"/>
            <a:ext cx="3067050" cy="953224"/>
          </a:xfrm>
          <a:prstGeom prst="rect">
            <a:avLst/>
          </a:prstGeom>
          <a:ln>
            <a:solidFill>
              <a:srgbClr val="2F2F2F"/>
            </a:solidFill>
          </a:ln>
        </p:spPr>
      </p:pic>
      <p:pic>
        <p:nvPicPr>
          <p:cNvPr id="16" name="Picture 15" descr="There are 3 steps to scheduling the runbook. Step 2, Link to the schedule and select the schedule.">
            <a:extLst>
              <a:ext uri="{FF2B5EF4-FFF2-40B4-BE49-F238E27FC236}">
                <a16:creationId xmlns:a16="http://schemas.microsoft.com/office/drawing/2014/main" id="{3F4C76CD-E21C-4E39-BAAC-5B77E529C481}"/>
              </a:ext>
            </a:extLst>
          </p:cNvPr>
          <p:cNvPicPr>
            <a:picLocks noChangeAspect="1"/>
          </p:cNvPicPr>
          <p:nvPr/>
        </p:nvPicPr>
        <p:blipFill>
          <a:blip r:embed="rId5"/>
          <a:stretch>
            <a:fillRect/>
          </a:stretch>
        </p:blipFill>
        <p:spPr>
          <a:xfrm>
            <a:off x="8329205" y="2181133"/>
            <a:ext cx="2809875" cy="953224"/>
          </a:xfrm>
          <a:prstGeom prst="rect">
            <a:avLst/>
          </a:prstGeom>
          <a:ln>
            <a:solidFill>
              <a:srgbClr val="2F2F2F"/>
            </a:solidFill>
          </a:ln>
        </p:spPr>
      </p:pic>
      <p:pic>
        <p:nvPicPr>
          <p:cNvPr id="20" name="Picture 19" descr="There are 3 steps to scheduling the runbook. Step 3, Verify the schedule.">
            <a:extLst>
              <a:ext uri="{FF2B5EF4-FFF2-40B4-BE49-F238E27FC236}">
                <a16:creationId xmlns:a16="http://schemas.microsoft.com/office/drawing/2014/main" id="{961D6B0D-D54B-4DB3-AB12-F91700792B29}"/>
              </a:ext>
            </a:extLst>
          </p:cNvPr>
          <p:cNvPicPr>
            <a:picLocks noChangeAspect="1"/>
          </p:cNvPicPr>
          <p:nvPr/>
        </p:nvPicPr>
        <p:blipFill>
          <a:blip r:embed="rId6"/>
          <a:stretch>
            <a:fillRect/>
          </a:stretch>
        </p:blipFill>
        <p:spPr>
          <a:xfrm>
            <a:off x="5242989" y="3158089"/>
            <a:ext cx="5896091" cy="3364631"/>
          </a:xfrm>
          <a:prstGeom prst="rect">
            <a:avLst/>
          </a:prstGeom>
          <a:ln>
            <a:solidFill>
              <a:srgbClr val="2F2F2F"/>
            </a:solidFill>
          </a:ln>
        </p:spPr>
      </p:pic>
      <p:sp>
        <p:nvSpPr>
          <p:cNvPr id="21" name="TextBox 20">
            <a:extLst>
              <a:ext uri="{FF2B5EF4-FFF2-40B4-BE49-F238E27FC236}">
                <a16:creationId xmlns:a16="http://schemas.microsoft.com/office/drawing/2014/main" id="{C753BA81-343F-4E4C-A608-987C74A35AD3}"/>
              </a:ext>
            </a:extLst>
          </p:cNvPr>
          <p:cNvSpPr txBox="1"/>
          <p:nvPr/>
        </p:nvSpPr>
        <p:spPr>
          <a:xfrm>
            <a:off x="948899" y="4282165"/>
            <a:ext cx="4072379" cy="615553"/>
          </a:xfrm>
          <a:prstGeom prst="rect">
            <a:avLst/>
          </a:prstGeom>
          <a:noFill/>
        </p:spPr>
        <p:txBody>
          <a:bodyPr wrap="square" lIns="0" tIns="0" rIns="0" bIns="0" rtlCol="0">
            <a:spAutoFit/>
          </a:bodyPr>
          <a:lstStyle/>
          <a:p>
            <a:pPr marL="457200" indent="-457200" algn="l">
              <a:buFont typeface="+mj-lt"/>
              <a:buAutoNum type="arabicPeriod" startAt="8"/>
            </a:pPr>
            <a:r>
              <a:rPr lang="en-US" sz="2000">
                <a:gradFill>
                  <a:gsLst>
                    <a:gs pos="2917">
                      <a:schemeClr val="tx1"/>
                    </a:gs>
                    <a:gs pos="30000">
                      <a:schemeClr val="tx1"/>
                    </a:gs>
                  </a:gsLst>
                  <a:lin ang="5400000" scaled="0"/>
                </a:gradFill>
              </a:rPr>
              <a:t>Verify the schedule</a:t>
            </a:r>
          </a:p>
          <a:p>
            <a:pPr algn="l"/>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0229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CA29-8B3F-4F5D-B1B5-194B98859FEF}"/>
              </a:ext>
            </a:extLst>
          </p:cNvPr>
          <p:cNvSpPr>
            <a:spLocks noGrp="1"/>
          </p:cNvSpPr>
          <p:nvPr>
            <p:ph type="title"/>
          </p:nvPr>
        </p:nvSpPr>
        <p:spPr/>
        <p:txBody>
          <a:bodyPr>
            <a:normAutofit/>
          </a:bodyPr>
          <a:lstStyle/>
          <a:p>
            <a:r>
              <a:rPr lang="en-US">
                <a:cs typeface="Segoe UI"/>
              </a:rPr>
              <a:t>Set up overview</a:t>
            </a:r>
            <a:endParaRPr lang="en-US"/>
          </a:p>
        </p:txBody>
      </p:sp>
      <p:sp>
        <p:nvSpPr>
          <p:cNvPr id="3" name="Content Placeholder 2">
            <a:extLst>
              <a:ext uri="{FF2B5EF4-FFF2-40B4-BE49-F238E27FC236}">
                <a16:creationId xmlns:a16="http://schemas.microsoft.com/office/drawing/2014/main" id="{F50D184F-F624-436C-A99A-B55C0FFF68CE}"/>
              </a:ext>
            </a:extLst>
          </p:cNvPr>
          <p:cNvSpPr>
            <a:spLocks noGrp="1"/>
          </p:cNvSpPr>
          <p:nvPr>
            <p:ph sz="quarter" idx="10"/>
          </p:nvPr>
        </p:nvSpPr>
        <p:spPr/>
        <p:txBody>
          <a:bodyPr vert="horz" wrap="square" lIns="0" tIns="0" rIns="0" bIns="0" rtlCol="0" anchor="t">
            <a:normAutofit fontScale="62500" lnSpcReduction="20000"/>
          </a:bodyPr>
          <a:lstStyle/>
          <a:p>
            <a:pPr marL="742950" indent="-742950">
              <a:buAutoNum type="arabicPeriod"/>
            </a:pPr>
            <a:r>
              <a:rPr lang="en-US" sz="3600">
                <a:cs typeface="Segoe UI"/>
              </a:rPr>
              <a:t>Graph API App Registration</a:t>
            </a:r>
            <a:endParaRPr lang="en-US"/>
          </a:p>
          <a:p>
            <a:pPr marL="742950" indent="-742950">
              <a:buAutoNum type="arabicPeriod"/>
            </a:pPr>
            <a:r>
              <a:rPr lang="en-US" sz="3600">
                <a:cs typeface="Segoe UI"/>
              </a:rPr>
              <a:t>Resource Group</a:t>
            </a:r>
            <a:endParaRPr lang="en-US" sz="3600"/>
          </a:p>
          <a:p>
            <a:pPr marL="742950" indent="-742950">
              <a:buAutoNum type="arabicPeriod"/>
            </a:pPr>
            <a:r>
              <a:rPr lang="en-US" sz="3600">
                <a:cs typeface="Segoe UI"/>
              </a:rPr>
              <a:t>Storage Account</a:t>
            </a:r>
          </a:p>
          <a:p>
            <a:pPr marL="742950" indent="-742950">
              <a:buAutoNum type="arabicPeriod"/>
            </a:pPr>
            <a:r>
              <a:rPr lang="en-US" sz="3600">
                <a:cs typeface="Segoe UI"/>
              </a:rPr>
              <a:t>Automation Account</a:t>
            </a:r>
          </a:p>
          <a:p>
            <a:pPr marL="742950" indent="-742950">
              <a:buAutoNum type="arabicPeriod"/>
            </a:pPr>
            <a:r>
              <a:rPr lang="en-US" sz="3600">
                <a:cs typeface="Segoe UI"/>
              </a:rPr>
              <a:t>Runbooks</a:t>
            </a:r>
          </a:p>
          <a:p>
            <a:endParaRPr lang="en-US">
              <a:cs typeface="Segoe UI"/>
            </a:endParaRPr>
          </a:p>
        </p:txBody>
      </p:sp>
    </p:spTree>
    <p:extLst>
      <p:ext uri="{BB962C8B-B14F-4D97-AF65-F5344CB8AC3E}">
        <p14:creationId xmlns:p14="http://schemas.microsoft.com/office/powerpoint/2010/main" val="13580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6a: Launch </a:t>
            </a:r>
            <a:r>
              <a:rPr lang="en-US" err="1"/>
              <a:t>PowerBI</a:t>
            </a:r>
            <a:r>
              <a:rPr lang="en-US"/>
              <a:t> Desktop and Get Data</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735318"/>
            <a:ext cx="5369211" cy="3877985"/>
          </a:xfrm>
          <a:prstGeom prst="rect">
            <a:avLst/>
          </a:prstGeom>
          <a:noFill/>
        </p:spPr>
        <p:txBody>
          <a:bodyPr wrap="square" lIns="0" tIns="0" rIns="0" bIns="0" rtlCol="0" anchor="t">
            <a:spAutoFit/>
          </a:bodyPr>
          <a:lstStyle/>
          <a:p>
            <a:pPr marL="457200" indent="-457200">
              <a:buFont typeface="+mj-lt"/>
              <a:buAutoNum type="arabicPeriod"/>
            </a:pPr>
            <a:r>
              <a:rPr lang="en-US" sz="1800">
                <a:gradFill>
                  <a:gsLst>
                    <a:gs pos="2917">
                      <a:schemeClr val="tx1"/>
                    </a:gs>
                    <a:gs pos="30000">
                      <a:schemeClr val="tx1"/>
                    </a:gs>
                  </a:gsLst>
                  <a:lin ang="5400000" scaled="0"/>
                </a:gradFill>
              </a:rPr>
              <a:t>From PowerBI/Get Data – select Azure Blob</a:t>
            </a: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r>
              <a:rPr lang="en-US" sz="1800">
                <a:gradFill>
                  <a:gsLst>
                    <a:gs pos="2917">
                      <a:schemeClr val="tx1"/>
                    </a:gs>
                    <a:gs pos="30000">
                      <a:schemeClr val="tx1"/>
                    </a:gs>
                  </a:gsLst>
                  <a:lin ang="5400000" scaled="0"/>
                </a:gradFill>
              </a:rPr>
              <a:t>Get the Azure Blob Storage Account Endpoint</a:t>
            </a: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r>
              <a:rPr lang="en-US" sz="1800">
                <a:gradFill>
                  <a:gsLst>
                    <a:gs pos="2917">
                      <a:schemeClr val="tx1"/>
                    </a:gs>
                    <a:gs pos="30000">
                      <a:schemeClr val="tx1"/>
                    </a:gs>
                  </a:gsLst>
                  <a:lin ang="5400000" scaled="0"/>
                </a:gradFill>
              </a:rPr>
              <a:t>Paste it into the Azure Blob Storage URL </a:t>
            </a:r>
          </a:p>
          <a:p>
            <a:pPr marL="457200" indent="-457200">
              <a:buFont typeface="+mj-lt"/>
              <a:buAutoNum type="arabicPeriod"/>
            </a:pPr>
            <a:endParaRPr lang="en-US" sz="1800">
              <a:gradFill>
                <a:gsLst>
                  <a:gs pos="2917">
                    <a:schemeClr val="tx1"/>
                  </a:gs>
                  <a:gs pos="30000">
                    <a:schemeClr val="tx1"/>
                  </a:gs>
                </a:gsLst>
                <a:lin ang="5400000" scaled="0"/>
              </a:gradFill>
            </a:endParaRPr>
          </a:p>
        </p:txBody>
      </p:sp>
      <p:pic>
        <p:nvPicPr>
          <p:cNvPr id="10" name="Picture 9" descr="You point PowerBi to the Azure Storage by the URL provided to the Storage Account Blob Service">
            <a:extLst>
              <a:ext uri="{FF2B5EF4-FFF2-40B4-BE49-F238E27FC236}">
                <a16:creationId xmlns:a16="http://schemas.microsoft.com/office/drawing/2014/main" id="{6DEE1A40-1157-467D-9D73-AFF67DBA9FED}"/>
              </a:ext>
            </a:extLst>
          </p:cNvPr>
          <p:cNvPicPr>
            <a:picLocks noChangeAspect="1"/>
          </p:cNvPicPr>
          <p:nvPr/>
        </p:nvPicPr>
        <p:blipFill>
          <a:blip r:embed="rId3"/>
          <a:stretch>
            <a:fillRect/>
          </a:stretch>
        </p:blipFill>
        <p:spPr>
          <a:xfrm>
            <a:off x="6507165" y="3025170"/>
            <a:ext cx="5558480" cy="1876229"/>
          </a:xfrm>
          <a:prstGeom prst="rect">
            <a:avLst/>
          </a:prstGeom>
          <a:ln>
            <a:solidFill>
              <a:schemeClr val="accent1"/>
            </a:solidFill>
          </a:ln>
        </p:spPr>
      </p:pic>
      <p:pic>
        <p:nvPicPr>
          <p:cNvPr id="17" name="Picture 16" descr="When importing the runbook CSV files of Intune data to PowerBi, from the Get Data menu, select Azure and then Azure Blob Storage">
            <a:extLst>
              <a:ext uri="{FF2B5EF4-FFF2-40B4-BE49-F238E27FC236}">
                <a16:creationId xmlns:a16="http://schemas.microsoft.com/office/drawing/2014/main" id="{A428D286-A241-4FB0-9EBC-CD365F387F71}"/>
              </a:ext>
            </a:extLst>
          </p:cNvPr>
          <p:cNvPicPr>
            <a:picLocks noChangeAspect="1"/>
          </p:cNvPicPr>
          <p:nvPr/>
        </p:nvPicPr>
        <p:blipFill>
          <a:blip r:embed="rId4"/>
          <a:stretch>
            <a:fillRect/>
          </a:stretch>
        </p:blipFill>
        <p:spPr>
          <a:xfrm>
            <a:off x="6507165" y="1344322"/>
            <a:ext cx="3611879" cy="1520620"/>
          </a:xfrm>
          <a:prstGeom prst="rect">
            <a:avLst/>
          </a:prstGeom>
          <a:ln>
            <a:solidFill>
              <a:schemeClr val="accent1"/>
            </a:solidFill>
          </a:ln>
        </p:spPr>
      </p:pic>
      <p:pic>
        <p:nvPicPr>
          <p:cNvPr id="19" name="Picture 18" descr="The Blob storage is the HTTP Endpoint used by PowerBI to pull the data from the Azure Storage account">
            <a:extLst>
              <a:ext uri="{FF2B5EF4-FFF2-40B4-BE49-F238E27FC236}">
                <a16:creationId xmlns:a16="http://schemas.microsoft.com/office/drawing/2014/main" id="{35D08E9B-C5F0-4C40-881A-C1CA82C439EF}"/>
              </a:ext>
            </a:extLst>
          </p:cNvPr>
          <p:cNvPicPr>
            <a:picLocks noChangeAspect="1"/>
          </p:cNvPicPr>
          <p:nvPr/>
        </p:nvPicPr>
        <p:blipFill>
          <a:blip r:embed="rId5"/>
          <a:stretch>
            <a:fillRect/>
          </a:stretch>
        </p:blipFill>
        <p:spPr>
          <a:xfrm>
            <a:off x="6507165" y="5063084"/>
            <a:ext cx="3971925" cy="1247775"/>
          </a:xfrm>
          <a:prstGeom prst="rect">
            <a:avLst/>
          </a:prstGeom>
          <a:ln>
            <a:solidFill>
              <a:schemeClr val="accent1"/>
            </a:solidFill>
          </a:ln>
        </p:spPr>
      </p:pic>
    </p:spTree>
    <p:extLst>
      <p:ext uri="{BB962C8B-B14F-4D97-AF65-F5344CB8AC3E}">
        <p14:creationId xmlns:p14="http://schemas.microsoft.com/office/powerpoint/2010/main" val="206043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6b: Launch </a:t>
            </a:r>
            <a:r>
              <a:rPr lang="en-US" err="1"/>
              <a:t>PowerBI</a:t>
            </a:r>
            <a:r>
              <a:rPr lang="en-US"/>
              <a:t> Desktop and Get Data</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6" y="1735318"/>
            <a:ext cx="3987884" cy="3046988"/>
          </a:xfrm>
          <a:prstGeom prst="rect">
            <a:avLst/>
          </a:prstGeom>
          <a:noFill/>
        </p:spPr>
        <p:txBody>
          <a:bodyPr wrap="square" lIns="0" tIns="0" rIns="0" bIns="0" rtlCol="0" anchor="t">
            <a:spAutoFit/>
          </a:bodyPr>
          <a:lstStyle/>
          <a:p>
            <a:pPr marL="457200" indent="-457200">
              <a:buFont typeface="+mj-lt"/>
              <a:buAutoNum type="arabicPeriod" startAt="4"/>
            </a:pPr>
            <a:r>
              <a:rPr lang="en-US" sz="1800">
                <a:gradFill>
                  <a:gsLst>
                    <a:gs pos="2917">
                      <a:schemeClr val="tx1"/>
                    </a:gs>
                    <a:gs pos="30000">
                      <a:schemeClr val="tx1"/>
                    </a:gs>
                  </a:gsLst>
                  <a:lin ang="5400000" scaled="0"/>
                </a:gradFill>
              </a:rPr>
              <a:t>Get the Access Key</a:t>
            </a: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r>
              <a:rPr lang="en-US" sz="1800">
                <a:gradFill>
                  <a:gsLst>
                    <a:gs pos="2917">
                      <a:schemeClr val="tx1"/>
                    </a:gs>
                    <a:gs pos="30000">
                      <a:schemeClr val="tx1"/>
                    </a:gs>
                  </a:gsLst>
                  <a:lin ang="5400000" scaled="0"/>
                </a:gradFill>
              </a:rPr>
              <a:t>Paste the access key into PowerBI and click “Connect”</a:t>
            </a:r>
          </a:p>
        </p:txBody>
      </p:sp>
      <p:pic>
        <p:nvPicPr>
          <p:cNvPr id="6" name="Picture 5" descr="Once you know the Azure Blob Storage URL, You will need to provide an Access Key to be able to connect to and read the data">
            <a:extLst>
              <a:ext uri="{FF2B5EF4-FFF2-40B4-BE49-F238E27FC236}">
                <a16:creationId xmlns:a16="http://schemas.microsoft.com/office/drawing/2014/main" id="{9EB5E289-1B1F-4AC2-8E9E-E857B71F6ADA}"/>
              </a:ext>
            </a:extLst>
          </p:cNvPr>
          <p:cNvPicPr>
            <a:picLocks noChangeAspect="1"/>
          </p:cNvPicPr>
          <p:nvPr/>
        </p:nvPicPr>
        <p:blipFill>
          <a:blip r:embed="rId3"/>
          <a:stretch>
            <a:fillRect/>
          </a:stretch>
        </p:blipFill>
        <p:spPr>
          <a:xfrm>
            <a:off x="4951379" y="1247162"/>
            <a:ext cx="6085243" cy="2400818"/>
          </a:xfrm>
          <a:prstGeom prst="rect">
            <a:avLst/>
          </a:prstGeom>
          <a:ln>
            <a:solidFill>
              <a:schemeClr val="accent1"/>
            </a:solidFill>
          </a:ln>
        </p:spPr>
      </p:pic>
      <p:pic>
        <p:nvPicPr>
          <p:cNvPr id="8" name="Picture 7" descr="Just paste the Access Key into the PowerBi GetData form and click connect">
            <a:extLst>
              <a:ext uri="{FF2B5EF4-FFF2-40B4-BE49-F238E27FC236}">
                <a16:creationId xmlns:a16="http://schemas.microsoft.com/office/drawing/2014/main" id="{E31E7D02-D23C-4918-9676-A6778EF4332E}"/>
              </a:ext>
            </a:extLst>
          </p:cNvPr>
          <p:cNvPicPr>
            <a:picLocks noChangeAspect="1"/>
          </p:cNvPicPr>
          <p:nvPr/>
        </p:nvPicPr>
        <p:blipFill>
          <a:blip r:embed="rId4"/>
          <a:stretch>
            <a:fillRect/>
          </a:stretch>
        </p:blipFill>
        <p:spPr>
          <a:xfrm>
            <a:off x="4951378" y="3794004"/>
            <a:ext cx="6085243" cy="2118720"/>
          </a:xfrm>
          <a:prstGeom prst="rect">
            <a:avLst/>
          </a:prstGeom>
        </p:spPr>
      </p:pic>
    </p:spTree>
    <p:extLst>
      <p:ext uri="{BB962C8B-B14F-4D97-AF65-F5344CB8AC3E}">
        <p14:creationId xmlns:p14="http://schemas.microsoft.com/office/powerpoint/2010/main" val="301840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F18-28A0-4207-889D-7B8959B20A8B}"/>
              </a:ext>
            </a:extLst>
          </p:cNvPr>
          <p:cNvSpPr>
            <a:spLocks noGrp="1"/>
          </p:cNvSpPr>
          <p:nvPr>
            <p:ph type="title"/>
          </p:nvPr>
        </p:nvSpPr>
        <p:spPr/>
        <p:txBody>
          <a:bodyPr wrap="square" anchor="t">
            <a:normAutofit/>
          </a:bodyPr>
          <a:lstStyle/>
          <a:p>
            <a:r>
              <a:rPr lang="en-US"/>
              <a:t>STEP 6c: Transform and Load Data</a:t>
            </a:r>
          </a:p>
        </p:txBody>
      </p:sp>
      <p:sp>
        <p:nvSpPr>
          <p:cNvPr id="3" name="Content Placeholder 2">
            <a:extLst>
              <a:ext uri="{FF2B5EF4-FFF2-40B4-BE49-F238E27FC236}">
                <a16:creationId xmlns:a16="http://schemas.microsoft.com/office/drawing/2014/main" id="{0719A79D-8BCE-4A50-964D-D899825BD3AD}"/>
              </a:ext>
            </a:extLst>
          </p:cNvPr>
          <p:cNvSpPr>
            <a:spLocks noGrp="1"/>
          </p:cNvSpPr>
          <p:nvPr>
            <p:ph sz="quarter" idx="12"/>
          </p:nvPr>
        </p:nvSpPr>
        <p:spPr/>
        <p:txBody>
          <a:bodyPr vert="horz" wrap="square" lIns="0" tIns="0" rIns="0" bIns="0" rtlCol="0" anchor="t">
            <a:normAutofit/>
          </a:bodyPr>
          <a:lstStyle/>
          <a:p>
            <a:pPr marL="0" indent="0">
              <a:buNone/>
            </a:pPr>
            <a:r>
              <a:rPr lang="en-US">
                <a:cs typeface="Segoe UI"/>
              </a:rPr>
              <a:t>6. Select the appropriate data you want to import and then choose "Transform Data"</a:t>
            </a:r>
          </a:p>
          <a:p>
            <a:pPr marL="0" indent="0">
              <a:buNone/>
            </a:pPr>
            <a:endParaRPr lang="en-US"/>
          </a:p>
          <a:p>
            <a:pPr marL="0" indent="0">
              <a:buNone/>
            </a:pPr>
            <a:r>
              <a:rPr lang="en-US">
                <a:cs typeface="Segoe UI"/>
              </a:rPr>
              <a:t>7. Select "Combine Files" to create the data tables </a:t>
            </a:r>
            <a:endParaRPr lang="en-US"/>
          </a:p>
          <a:p>
            <a:pPr marL="0" indent="0">
              <a:buNone/>
            </a:pPr>
            <a:endParaRPr lang="en-US"/>
          </a:p>
          <a:p>
            <a:pPr marL="0" indent="0">
              <a:buNone/>
            </a:pPr>
            <a:endParaRPr lang="en-US"/>
          </a:p>
        </p:txBody>
      </p:sp>
      <p:pic>
        <p:nvPicPr>
          <p:cNvPr id="5" name="Picture 5" descr="For our examples there are both single csv files and historical files (snapshots) - when you import either, use the &quot;Transform Data&quot; button">
            <a:extLst>
              <a:ext uri="{FF2B5EF4-FFF2-40B4-BE49-F238E27FC236}">
                <a16:creationId xmlns:a16="http://schemas.microsoft.com/office/drawing/2014/main" id="{2AA3E1F8-0A50-4226-B66F-F3115DA39705}"/>
              </a:ext>
            </a:extLst>
          </p:cNvPr>
          <p:cNvPicPr>
            <a:picLocks noChangeAspect="1"/>
          </p:cNvPicPr>
          <p:nvPr/>
        </p:nvPicPr>
        <p:blipFill>
          <a:blip r:embed="rId3"/>
          <a:stretch>
            <a:fillRect/>
          </a:stretch>
        </p:blipFill>
        <p:spPr>
          <a:xfrm>
            <a:off x="6378143" y="1170351"/>
            <a:ext cx="5219700" cy="4243528"/>
          </a:xfrm>
          <a:prstGeom prst="rect">
            <a:avLst/>
          </a:prstGeom>
          <a:noFill/>
          <a:ln>
            <a:solidFill>
              <a:schemeClr val="accent1"/>
            </a:solidFill>
          </a:ln>
        </p:spPr>
      </p:pic>
      <p:pic>
        <p:nvPicPr>
          <p:cNvPr id="6" name="Picture 6" descr="Because these are CSV files - we need to use the Combine function in PowerBI to read the actual records ">
            <a:extLst>
              <a:ext uri="{FF2B5EF4-FFF2-40B4-BE49-F238E27FC236}">
                <a16:creationId xmlns:a16="http://schemas.microsoft.com/office/drawing/2014/main" id="{1F386765-4AA4-403B-8567-BD5CF13B78D7}"/>
              </a:ext>
            </a:extLst>
          </p:cNvPr>
          <p:cNvPicPr>
            <a:picLocks noChangeAspect="1"/>
          </p:cNvPicPr>
          <p:nvPr/>
        </p:nvPicPr>
        <p:blipFill>
          <a:blip r:embed="rId4"/>
          <a:stretch>
            <a:fillRect/>
          </a:stretch>
        </p:blipFill>
        <p:spPr>
          <a:xfrm>
            <a:off x="498763" y="5047077"/>
            <a:ext cx="7684654" cy="1162664"/>
          </a:xfrm>
          <a:prstGeom prst="rect">
            <a:avLst/>
          </a:prstGeom>
          <a:ln>
            <a:solidFill>
              <a:schemeClr val="accent1"/>
            </a:solidFill>
          </a:ln>
        </p:spPr>
      </p:pic>
    </p:spTree>
    <p:extLst>
      <p:ext uri="{BB962C8B-B14F-4D97-AF65-F5344CB8AC3E}">
        <p14:creationId xmlns:p14="http://schemas.microsoft.com/office/powerpoint/2010/main" val="8441861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2B4E-07CF-4E7D-92B5-4B1EE2924D63}"/>
              </a:ext>
            </a:extLst>
          </p:cNvPr>
          <p:cNvSpPr>
            <a:spLocks noGrp="1"/>
          </p:cNvSpPr>
          <p:nvPr>
            <p:ph type="title"/>
          </p:nvPr>
        </p:nvSpPr>
        <p:spPr/>
        <p:txBody>
          <a:bodyPr>
            <a:normAutofit/>
          </a:bodyPr>
          <a:lstStyle/>
          <a:p>
            <a:r>
              <a:rPr lang="en-US">
                <a:cs typeface="Segoe UI"/>
              </a:rPr>
              <a:t>STEP 6d: Close and Apply</a:t>
            </a:r>
            <a:endParaRPr lang="en-US"/>
          </a:p>
        </p:txBody>
      </p:sp>
      <p:sp>
        <p:nvSpPr>
          <p:cNvPr id="3" name="Content Placeholder 2">
            <a:extLst>
              <a:ext uri="{FF2B5EF4-FFF2-40B4-BE49-F238E27FC236}">
                <a16:creationId xmlns:a16="http://schemas.microsoft.com/office/drawing/2014/main" id="{13D67B8E-E19D-4593-8B22-143F2E95D57D}"/>
              </a:ext>
            </a:extLst>
          </p:cNvPr>
          <p:cNvSpPr>
            <a:spLocks noGrp="1"/>
          </p:cNvSpPr>
          <p:nvPr>
            <p:ph sz="quarter" idx="10"/>
          </p:nvPr>
        </p:nvSpPr>
        <p:spPr/>
        <p:txBody>
          <a:bodyPr vert="horz" wrap="square" lIns="0" tIns="0" rIns="0" bIns="0" rtlCol="0" anchor="t">
            <a:normAutofit/>
          </a:bodyPr>
          <a:lstStyle/>
          <a:p>
            <a:pPr marL="0" indent="0">
              <a:buNone/>
            </a:pPr>
            <a:r>
              <a:rPr lang="en-US">
                <a:cs typeface="Segoe UI"/>
              </a:rPr>
              <a:t>8. Select "OK"</a:t>
            </a:r>
          </a:p>
          <a:p>
            <a:pPr marL="0" indent="0">
              <a:buNone/>
            </a:pPr>
            <a:endParaRPr lang="en-US"/>
          </a:p>
          <a:p>
            <a:pPr marL="0" indent="0">
              <a:buNone/>
            </a:pPr>
            <a:endParaRPr lang="en-US">
              <a:cs typeface="Segoe UI"/>
            </a:endParaRPr>
          </a:p>
          <a:p>
            <a:pPr marL="0" indent="0">
              <a:buNone/>
            </a:pPr>
            <a:endParaRPr lang="en-US">
              <a:cs typeface="Segoe UI"/>
            </a:endParaRPr>
          </a:p>
          <a:p>
            <a:pPr marL="0" indent="0">
              <a:buNone/>
            </a:pPr>
            <a:endParaRPr lang="en-US">
              <a:cs typeface="Segoe UI"/>
            </a:endParaRPr>
          </a:p>
          <a:p>
            <a:pPr marL="0" indent="0">
              <a:buNone/>
            </a:pPr>
            <a:endParaRPr lang="en-US">
              <a:cs typeface="Segoe UI"/>
            </a:endParaRPr>
          </a:p>
          <a:p>
            <a:pPr marL="0" indent="0">
              <a:buNone/>
            </a:pPr>
            <a:r>
              <a:rPr lang="en-US">
                <a:cs typeface="Segoe UI"/>
              </a:rPr>
              <a:t>9. Close and apply.</a:t>
            </a:r>
            <a:endParaRPr lang="en-US"/>
          </a:p>
          <a:p>
            <a:pPr marL="0" indent="0">
              <a:buNone/>
            </a:pPr>
            <a:endParaRPr lang="en-US"/>
          </a:p>
        </p:txBody>
      </p:sp>
      <p:pic>
        <p:nvPicPr>
          <p:cNvPr id="4" name="Picture 4" descr="You can remove unused columns, when done just click &quot;Close and Apply&quot;">
            <a:extLst>
              <a:ext uri="{FF2B5EF4-FFF2-40B4-BE49-F238E27FC236}">
                <a16:creationId xmlns:a16="http://schemas.microsoft.com/office/drawing/2014/main" id="{400EA3D5-5E2D-4D86-8A7B-917B18C9DB16}"/>
              </a:ext>
            </a:extLst>
          </p:cNvPr>
          <p:cNvPicPr>
            <a:picLocks noChangeAspect="1"/>
          </p:cNvPicPr>
          <p:nvPr/>
        </p:nvPicPr>
        <p:blipFill>
          <a:blip r:embed="rId3"/>
          <a:stretch>
            <a:fillRect/>
          </a:stretch>
        </p:blipFill>
        <p:spPr>
          <a:xfrm>
            <a:off x="458681" y="5073376"/>
            <a:ext cx="10219426" cy="1007899"/>
          </a:xfrm>
          <a:prstGeom prst="rect">
            <a:avLst/>
          </a:prstGeom>
          <a:ln>
            <a:solidFill>
              <a:schemeClr val="accent1"/>
            </a:solidFill>
          </a:ln>
        </p:spPr>
      </p:pic>
      <p:pic>
        <p:nvPicPr>
          <p:cNvPr id="5" name="Picture 5" descr="After the data &quot;Transform&quot; and &quot;Combine&quot; functions are complete - you will see a visualization of the data">
            <a:extLst>
              <a:ext uri="{FF2B5EF4-FFF2-40B4-BE49-F238E27FC236}">
                <a16:creationId xmlns:a16="http://schemas.microsoft.com/office/drawing/2014/main" id="{FCFA2EA8-8118-48D7-B19F-90A05ECC4C24}"/>
              </a:ext>
            </a:extLst>
          </p:cNvPr>
          <p:cNvPicPr>
            <a:picLocks noChangeAspect="1"/>
          </p:cNvPicPr>
          <p:nvPr/>
        </p:nvPicPr>
        <p:blipFill>
          <a:blip r:embed="rId4"/>
          <a:stretch>
            <a:fillRect/>
          </a:stretch>
        </p:blipFill>
        <p:spPr>
          <a:xfrm>
            <a:off x="3486034" y="962772"/>
            <a:ext cx="7075285" cy="3922841"/>
          </a:xfrm>
          <a:prstGeom prst="rect">
            <a:avLst/>
          </a:prstGeom>
          <a:ln>
            <a:solidFill>
              <a:schemeClr val="accent1"/>
            </a:solidFill>
          </a:ln>
        </p:spPr>
      </p:pic>
    </p:spTree>
    <p:extLst>
      <p:ext uri="{BB962C8B-B14F-4D97-AF65-F5344CB8AC3E}">
        <p14:creationId xmlns:p14="http://schemas.microsoft.com/office/powerpoint/2010/main" val="373457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1a: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529108"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an App Registration in Azure AD</a:t>
            </a:r>
          </a:p>
        </p:txBody>
      </p:sp>
      <p:pic>
        <p:nvPicPr>
          <p:cNvPr id="14" name="Picture 13" descr="Sample Screenshot for &quot;Registering and application&quot; in Azure ">
            <a:extLst>
              <a:ext uri="{FF2B5EF4-FFF2-40B4-BE49-F238E27FC236}">
                <a16:creationId xmlns:a16="http://schemas.microsoft.com/office/drawing/2014/main" id="{EFDC06D0-0F50-4606-B67F-39D943A23C5A}"/>
              </a:ext>
            </a:extLst>
          </p:cNvPr>
          <p:cNvPicPr>
            <a:picLocks noChangeAspect="1"/>
          </p:cNvPicPr>
          <p:nvPr/>
        </p:nvPicPr>
        <p:blipFill>
          <a:blip r:embed="rId3"/>
          <a:stretch>
            <a:fillRect/>
          </a:stretch>
        </p:blipFill>
        <p:spPr>
          <a:xfrm>
            <a:off x="1196578" y="2562000"/>
            <a:ext cx="7207448" cy="3621269"/>
          </a:xfrm>
          <a:prstGeom prst="rect">
            <a:avLst/>
          </a:prstGeom>
          <a:ln>
            <a:solidFill>
              <a:srgbClr val="2F2F2F"/>
            </a:solidFill>
          </a:ln>
        </p:spPr>
      </p:pic>
    </p:spTree>
    <p:extLst>
      <p:ext uri="{BB962C8B-B14F-4D97-AF65-F5344CB8AC3E}">
        <p14:creationId xmlns:p14="http://schemas.microsoft.com/office/powerpoint/2010/main" val="252973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1b: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077972" cy="923330"/>
          </a:xfrm>
          <a:prstGeom prst="rect">
            <a:avLst/>
          </a:prstGeom>
          <a:noFill/>
        </p:spPr>
        <p:txBody>
          <a:bodyPr wrap="square" lIns="0" tIns="0" rIns="0" bIns="0" rtlCol="0" anchor="t">
            <a:spAutoFit/>
          </a:bodyPr>
          <a:lstStyle/>
          <a:p>
            <a:pPr marL="457200" indent="-457200" algn="l">
              <a:buFont typeface="+mj-lt"/>
              <a:buAutoNum type="arabicPeriod" startAt="2"/>
            </a:pPr>
            <a:r>
              <a:rPr lang="en-US" sz="2000">
                <a:gradFill>
                  <a:gsLst>
                    <a:gs pos="2917">
                      <a:schemeClr val="tx1"/>
                    </a:gs>
                    <a:gs pos="30000">
                      <a:schemeClr val="tx1"/>
                    </a:gs>
                  </a:gsLst>
                  <a:lin ang="5400000" scaled="0"/>
                </a:gradFill>
              </a:rPr>
              <a:t>Grab the App ID</a:t>
            </a:r>
          </a:p>
          <a:p>
            <a:pPr marL="457200" indent="-457200" algn="l">
              <a:buFont typeface="+mj-lt"/>
              <a:buAutoNum type="arabicPeriod" startAt="2"/>
            </a:pPr>
            <a:r>
              <a:rPr lang="en-US" sz="2000">
                <a:gradFill>
                  <a:gsLst>
                    <a:gs pos="2917">
                      <a:schemeClr val="tx1"/>
                    </a:gs>
                    <a:gs pos="30000">
                      <a:schemeClr val="tx1"/>
                    </a:gs>
                  </a:gsLst>
                  <a:lin ang="5400000" scaled="0"/>
                </a:gradFill>
              </a:rPr>
              <a:t>Create and grab a secret password</a:t>
            </a:r>
          </a:p>
          <a:p>
            <a:pPr marL="457200" indent="-457200" algn="l">
              <a:buFont typeface="+mj-lt"/>
              <a:buAutoNum type="arabicPeriod" startAt="2"/>
            </a:pPr>
            <a:endParaRPr lang="en-US" sz="2000">
              <a:gradFill>
                <a:gsLst>
                  <a:gs pos="2917">
                    <a:schemeClr val="tx1"/>
                  </a:gs>
                  <a:gs pos="30000">
                    <a:schemeClr val="tx1"/>
                  </a:gs>
                </a:gsLst>
                <a:lin ang="5400000" scaled="0"/>
              </a:gradFill>
            </a:endParaRPr>
          </a:p>
        </p:txBody>
      </p:sp>
      <p:pic>
        <p:nvPicPr>
          <p:cNvPr id="5" name="Picture 4" descr="The Graph API registration will gemerate an Application Client ID">
            <a:extLst>
              <a:ext uri="{FF2B5EF4-FFF2-40B4-BE49-F238E27FC236}">
                <a16:creationId xmlns:a16="http://schemas.microsoft.com/office/drawing/2014/main" id="{BC96C7AB-9D51-41BB-BC89-CCCB6CF50A90}"/>
              </a:ext>
            </a:extLst>
          </p:cNvPr>
          <p:cNvPicPr>
            <a:picLocks noChangeAspect="1"/>
          </p:cNvPicPr>
          <p:nvPr/>
        </p:nvPicPr>
        <p:blipFill>
          <a:blip r:embed="rId3"/>
          <a:stretch>
            <a:fillRect/>
          </a:stretch>
        </p:blipFill>
        <p:spPr>
          <a:xfrm>
            <a:off x="6414148" y="1915555"/>
            <a:ext cx="4724670" cy="1605249"/>
          </a:xfrm>
          <a:prstGeom prst="rect">
            <a:avLst/>
          </a:prstGeom>
          <a:ln>
            <a:solidFill>
              <a:srgbClr val="2F2F2F"/>
            </a:solidFill>
          </a:ln>
        </p:spPr>
      </p:pic>
      <p:pic>
        <p:nvPicPr>
          <p:cNvPr id="7" name="Picture 6" descr="When performing the Application Registration  - You will add a &quot;Client secret&quot; and provide a duration for the secret. ">
            <a:extLst>
              <a:ext uri="{FF2B5EF4-FFF2-40B4-BE49-F238E27FC236}">
                <a16:creationId xmlns:a16="http://schemas.microsoft.com/office/drawing/2014/main" id="{BA05A1A3-94D9-4B7A-959D-044BF41D293E}"/>
              </a:ext>
            </a:extLst>
          </p:cNvPr>
          <p:cNvPicPr>
            <a:picLocks noChangeAspect="1"/>
          </p:cNvPicPr>
          <p:nvPr/>
        </p:nvPicPr>
        <p:blipFill>
          <a:blip r:embed="rId4"/>
          <a:stretch>
            <a:fillRect/>
          </a:stretch>
        </p:blipFill>
        <p:spPr>
          <a:xfrm>
            <a:off x="1272658" y="2606237"/>
            <a:ext cx="4420134" cy="3747154"/>
          </a:xfrm>
          <a:prstGeom prst="rect">
            <a:avLst/>
          </a:prstGeom>
          <a:ln>
            <a:solidFill>
              <a:schemeClr val="accent1"/>
            </a:solidFill>
          </a:ln>
        </p:spPr>
      </p:pic>
      <p:pic>
        <p:nvPicPr>
          <p:cNvPr id="9" name="Picture 8" descr="You can then add a client secret to use for granting access via Azure to the underlying Graph resources">
            <a:extLst>
              <a:ext uri="{FF2B5EF4-FFF2-40B4-BE49-F238E27FC236}">
                <a16:creationId xmlns:a16="http://schemas.microsoft.com/office/drawing/2014/main" id="{4D2F69DA-2375-4FD9-BB67-BB32B9CE5604}"/>
              </a:ext>
            </a:extLst>
          </p:cNvPr>
          <p:cNvPicPr>
            <a:picLocks noChangeAspect="1"/>
          </p:cNvPicPr>
          <p:nvPr/>
        </p:nvPicPr>
        <p:blipFill>
          <a:blip r:embed="rId5"/>
          <a:stretch>
            <a:fillRect/>
          </a:stretch>
        </p:blipFill>
        <p:spPr>
          <a:xfrm>
            <a:off x="6414148" y="4624408"/>
            <a:ext cx="5284265" cy="1132453"/>
          </a:xfrm>
          <a:prstGeom prst="rect">
            <a:avLst/>
          </a:prstGeom>
          <a:ln>
            <a:solidFill>
              <a:schemeClr val="accent1"/>
            </a:solidFill>
          </a:ln>
        </p:spPr>
      </p:pic>
      <p:cxnSp>
        <p:nvCxnSpPr>
          <p:cNvPr id="12" name="Straight Arrow Connector 11" descr="Error indicating left image to bottom right image">
            <a:extLst>
              <a:ext uri="{FF2B5EF4-FFF2-40B4-BE49-F238E27FC236}">
                <a16:creationId xmlns:a16="http://schemas.microsoft.com/office/drawing/2014/main" id="{1DC4158A-D8B2-449D-9E9C-3C8200932E1D}"/>
              </a:ext>
            </a:extLst>
          </p:cNvPr>
          <p:cNvCxnSpPr>
            <a:cxnSpLocks/>
            <a:stCxn id="7" idx="3"/>
            <a:endCxn id="9" idx="1"/>
          </p:cNvCxnSpPr>
          <p:nvPr/>
        </p:nvCxnSpPr>
        <p:spPr>
          <a:xfrm>
            <a:off x="5692792" y="4479814"/>
            <a:ext cx="721356" cy="710821"/>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descr="Arrow indicating upper right image to left image">
            <a:extLst>
              <a:ext uri="{FF2B5EF4-FFF2-40B4-BE49-F238E27FC236}">
                <a16:creationId xmlns:a16="http://schemas.microsoft.com/office/drawing/2014/main" id="{6922C19B-716C-4732-85AC-DAEDA241B0F2}"/>
              </a:ext>
            </a:extLst>
          </p:cNvPr>
          <p:cNvCxnSpPr>
            <a:cxnSpLocks/>
            <a:stCxn id="5" idx="1"/>
          </p:cNvCxnSpPr>
          <p:nvPr/>
        </p:nvCxnSpPr>
        <p:spPr>
          <a:xfrm flipH="1">
            <a:off x="5692792" y="2718180"/>
            <a:ext cx="721356" cy="488033"/>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47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1c: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609589" y="1840683"/>
            <a:ext cx="7148562" cy="276999"/>
          </a:xfrm>
          <a:prstGeom prst="rect">
            <a:avLst/>
          </a:prstGeom>
          <a:noFill/>
        </p:spPr>
        <p:txBody>
          <a:bodyPr wrap="square" lIns="0" tIns="0" rIns="0" bIns="0" rtlCol="0" anchor="t">
            <a:spAutoFit/>
          </a:bodyPr>
          <a:lstStyle/>
          <a:p>
            <a:pPr marL="457200" indent="-457200" algn="l">
              <a:buFont typeface="+mj-lt"/>
              <a:buAutoNum type="arabicPeriod" startAt="4"/>
            </a:pPr>
            <a:r>
              <a:rPr lang="en-US" sz="1800">
                <a:gradFill>
                  <a:gsLst>
                    <a:gs pos="2917">
                      <a:schemeClr val="tx1"/>
                    </a:gs>
                    <a:gs pos="30000">
                      <a:schemeClr val="tx1"/>
                    </a:gs>
                  </a:gsLst>
                  <a:lin ang="5400000" scaled="0"/>
                </a:gradFill>
              </a:rPr>
              <a:t>Give the app registration Graph API </a:t>
            </a:r>
            <a:r>
              <a:rPr lang="en-US" sz="1800" b="1" u="sng">
                <a:gradFill>
                  <a:gsLst>
                    <a:gs pos="2917">
                      <a:schemeClr val="tx1"/>
                    </a:gs>
                    <a:gs pos="30000">
                      <a:schemeClr val="tx1"/>
                    </a:gs>
                  </a:gsLst>
                  <a:lin ang="5400000" scaled="0"/>
                </a:gradFill>
              </a:rPr>
              <a:t>Application</a:t>
            </a:r>
            <a:r>
              <a:rPr lang="en-US" sz="1800">
                <a:gradFill>
                  <a:gsLst>
                    <a:gs pos="2917">
                      <a:schemeClr val="tx1"/>
                    </a:gs>
                    <a:gs pos="30000">
                      <a:schemeClr val="tx1"/>
                    </a:gs>
                  </a:gsLst>
                  <a:lin ang="5400000" scaled="0"/>
                </a:gradFill>
              </a:rPr>
              <a:t> permissions</a:t>
            </a:r>
          </a:p>
        </p:txBody>
      </p:sp>
      <p:pic>
        <p:nvPicPr>
          <p:cNvPr id="8" name="Picture 7" descr="From the Graph API Permissions menu you will need to Add permissions to Graph resources">
            <a:extLst>
              <a:ext uri="{FF2B5EF4-FFF2-40B4-BE49-F238E27FC236}">
                <a16:creationId xmlns:a16="http://schemas.microsoft.com/office/drawing/2014/main" id="{23FBBEDC-BED3-412A-A72E-EF006A1A86CD}"/>
              </a:ext>
            </a:extLst>
          </p:cNvPr>
          <p:cNvPicPr>
            <a:picLocks noChangeAspect="1"/>
          </p:cNvPicPr>
          <p:nvPr/>
        </p:nvPicPr>
        <p:blipFill>
          <a:blip r:embed="rId3"/>
          <a:stretch>
            <a:fillRect/>
          </a:stretch>
        </p:blipFill>
        <p:spPr>
          <a:xfrm>
            <a:off x="177789" y="3013345"/>
            <a:ext cx="5353216" cy="2841189"/>
          </a:xfrm>
          <a:prstGeom prst="rect">
            <a:avLst/>
          </a:prstGeom>
          <a:ln>
            <a:solidFill>
              <a:schemeClr val="accent3"/>
            </a:solidFill>
          </a:ln>
        </p:spPr>
      </p:pic>
      <p:pic>
        <p:nvPicPr>
          <p:cNvPr id="10" name="Picture 9" descr="The Graph API will need to be granted explicit permissions for application permissions">
            <a:extLst>
              <a:ext uri="{FF2B5EF4-FFF2-40B4-BE49-F238E27FC236}">
                <a16:creationId xmlns:a16="http://schemas.microsoft.com/office/drawing/2014/main" id="{B1006824-56A7-4E98-85BB-66C35495EE6E}"/>
              </a:ext>
            </a:extLst>
          </p:cNvPr>
          <p:cNvPicPr>
            <a:picLocks noChangeAspect="1"/>
          </p:cNvPicPr>
          <p:nvPr/>
        </p:nvPicPr>
        <p:blipFill>
          <a:blip r:embed="rId4"/>
          <a:stretch>
            <a:fillRect/>
          </a:stretch>
        </p:blipFill>
        <p:spPr>
          <a:xfrm>
            <a:off x="6096000" y="2284617"/>
            <a:ext cx="5899224" cy="1808479"/>
          </a:xfrm>
          <a:prstGeom prst="rect">
            <a:avLst/>
          </a:prstGeom>
          <a:ln>
            <a:solidFill>
              <a:schemeClr val="accent3"/>
            </a:solidFill>
          </a:ln>
        </p:spPr>
      </p:pic>
      <p:cxnSp>
        <p:nvCxnSpPr>
          <p:cNvPr id="17" name="Straight Arrow Connector 16">
            <a:extLst>
              <a:ext uri="{FF2B5EF4-FFF2-40B4-BE49-F238E27FC236}">
                <a16:creationId xmlns:a16="http://schemas.microsoft.com/office/drawing/2014/main" id="{23F669BD-AD86-4CA3-9204-B1D02B4E786E}"/>
              </a:ext>
              <a:ext uri="{C183D7F6-B498-43B3-948B-1728B52AA6E4}">
                <adec:decorative xmlns:adec="http://schemas.microsoft.com/office/drawing/2017/decorative" val="1"/>
              </a:ext>
            </a:extLst>
          </p:cNvPr>
          <p:cNvCxnSpPr>
            <a:cxnSpLocks/>
          </p:cNvCxnSpPr>
          <p:nvPr/>
        </p:nvCxnSpPr>
        <p:spPr>
          <a:xfrm flipV="1">
            <a:off x="5531005" y="3541304"/>
            <a:ext cx="564995" cy="205506"/>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Picture 3" descr="Typical Graph API permissions are Read for  many of the underlying Graph resources such as &quot;Device Management&quot;&#10;">
            <a:extLst>
              <a:ext uri="{FF2B5EF4-FFF2-40B4-BE49-F238E27FC236}">
                <a16:creationId xmlns:a16="http://schemas.microsoft.com/office/drawing/2014/main" id="{F88E5D69-FD48-43E2-9EB3-AB952DD4471C}"/>
              </a:ext>
            </a:extLst>
          </p:cNvPr>
          <p:cNvPicPr>
            <a:picLocks noChangeAspect="1"/>
          </p:cNvPicPr>
          <p:nvPr/>
        </p:nvPicPr>
        <p:blipFill>
          <a:blip r:embed="rId5"/>
          <a:stretch>
            <a:fillRect/>
          </a:stretch>
        </p:blipFill>
        <p:spPr>
          <a:xfrm>
            <a:off x="6021402" y="4621055"/>
            <a:ext cx="5797848" cy="1409772"/>
          </a:xfrm>
          <a:prstGeom prst="rect">
            <a:avLst/>
          </a:prstGeom>
          <a:ln>
            <a:solidFill>
              <a:schemeClr val="accent3"/>
            </a:solidFill>
          </a:ln>
        </p:spPr>
      </p:pic>
      <p:cxnSp>
        <p:nvCxnSpPr>
          <p:cNvPr id="20" name="Straight Arrow Connector 19">
            <a:extLst>
              <a:ext uri="{FF2B5EF4-FFF2-40B4-BE49-F238E27FC236}">
                <a16:creationId xmlns:a16="http://schemas.microsoft.com/office/drawing/2014/main" id="{AE9F593D-17E0-4C9E-9906-0D9177C35AC7}"/>
              </a:ext>
              <a:ext uri="{C183D7F6-B498-43B3-948B-1728B52AA6E4}">
                <adec:decorative xmlns:adec="http://schemas.microsoft.com/office/drawing/2017/decorative" val="1"/>
              </a:ext>
            </a:extLst>
          </p:cNvPr>
          <p:cNvCxnSpPr>
            <a:cxnSpLocks/>
          </p:cNvCxnSpPr>
          <p:nvPr/>
        </p:nvCxnSpPr>
        <p:spPr>
          <a:xfrm>
            <a:off x="9045612" y="4028441"/>
            <a:ext cx="0" cy="802177"/>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9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1d: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159316" y="1351508"/>
            <a:ext cx="7137411" cy="5232202"/>
          </a:xfrm>
          <a:prstGeom prst="rect">
            <a:avLst/>
          </a:prstGeom>
          <a:noFill/>
        </p:spPr>
        <p:txBody>
          <a:bodyPr wrap="square" lIns="0" tIns="0" rIns="0" bIns="0" rtlCol="0" anchor="t">
            <a:spAutoFit/>
          </a:bodyPr>
          <a:lstStyle/>
          <a:p>
            <a:pPr marL="457200" indent="-457200" algn="l">
              <a:buFont typeface="+mj-lt"/>
              <a:buAutoNum type="arabicPeriod" startAt="4"/>
            </a:pPr>
            <a:r>
              <a:rPr lang="en-US" sz="1700" dirty="0">
                <a:gradFill>
                  <a:gsLst>
                    <a:gs pos="2917">
                      <a:schemeClr val="tx1"/>
                    </a:gs>
                    <a:gs pos="30000">
                      <a:schemeClr val="tx1"/>
                    </a:gs>
                  </a:gsLst>
                  <a:lin ang="5400000" scaled="0"/>
                </a:gradFill>
              </a:rPr>
              <a:t>Give the app registration Graph API </a:t>
            </a:r>
            <a:r>
              <a:rPr lang="en-US" sz="1700" b="1" u="sng" dirty="0">
                <a:gradFill>
                  <a:gsLst>
                    <a:gs pos="2917">
                      <a:schemeClr val="tx1"/>
                    </a:gs>
                    <a:gs pos="30000">
                      <a:schemeClr val="tx1"/>
                    </a:gs>
                  </a:gsLst>
                  <a:lin ang="5400000" scaled="0"/>
                </a:gradFill>
              </a:rPr>
              <a:t>Application</a:t>
            </a:r>
            <a:r>
              <a:rPr lang="en-US" sz="1700" dirty="0">
                <a:gradFill>
                  <a:gsLst>
                    <a:gs pos="2917">
                      <a:schemeClr val="tx1"/>
                    </a:gs>
                    <a:gs pos="30000">
                      <a:schemeClr val="tx1"/>
                    </a:gs>
                  </a:gsLst>
                  <a:lin ang="5400000" scaled="0"/>
                </a:gradFill>
              </a:rPr>
              <a:t> permissions</a:t>
            </a:r>
          </a:p>
          <a:p>
            <a:pPr algn="l"/>
            <a:endParaRPr lang="en-US" sz="1700" dirty="0">
              <a:gradFill>
                <a:gsLst>
                  <a:gs pos="2917">
                    <a:schemeClr val="tx1"/>
                  </a:gs>
                  <a:gs pos="30000">
                    <a:schemeClr val="tx1"/>
                  </a:gs>
                </a:gsLst>
                <a:lin ang="5400000" scaled="0"/>
              </a:gradFill>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Antivirus: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DeviceManagementManagedDevices.Read.All</a:t>
            </a:r>
            <a:endParaRPr lang="en-US" sz="1700" b="0" i="0" dirty="0">
              <a:solidFill>
                <a:srgbClr val="015CDA"/>
              </a:solidFill>
              <a:effectLst/>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App Install States: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DeviceManagementApps.Read.All</a:t>
            </a:r>
            <a:endParaRPr lang="en-US" sz="1700" b="0" i="0" dirty="0">
              <a:solidFill>
                <a:srgbClr val="015CDA"/>
              </a:solidFill>
              <a:effectLst/>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Servicing Rings:</a:t>
            </a:r>
          </a:p>
          <a:p>
            <a:pPr marL="1371567" lvl="2" indent="-457200">
              <a:buFont typeface="Arial" panose="020B0604020202020204" pitchFamily="34" charset="0"/>
              <a:buChar char="•"/>
            </a:pPr>
            <a:r>
              <a:rPr lang="en-US" sz="1700" dirty="0" err="1">
                <a:solidFill>
                  <a:srgbClr val="015CDA"/>
                </a:solidFill>
                <a:latin typeface="az_ea_font"/>
              </a:rPr>
              <a:t>DeviceManagement.ManagedDevices.Read.All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DeviceManagement.Configuration.Read.All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Device.Read.All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User.Read.All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Device Configuration States:</a:t>
            </a:r>
          </a:p>
          <a:p>
            <a:pPr marL="1371567" lvl="2" indent="-457200">
              <a:buFont typeface="Arial" panose="020B0604020202020204" pitchFamily="34" charset="0"/>
              <a:buChar char="•"/>
            </a:pPr>
            <a:r>
              <a:rPr lang="en-US" sz="1700" dirty="0" err="1">
                <a:solidFill>
                  <a:srgbClr val="015CDA"/>
                </a:solidFill>
                <a:latin typeface="az_ea_font"/>
              </a:rPr>
              <a:t>DeviceManagementConfiguration.Read.All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Device Configuration Groups: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DeviceManagementConfiguration.Read.All</a:t>
            </a:r>
            <a:endParaRPr lang="en-US" sz="1700" b="0" i="0" dirty="0">
              <a:solidFill>
                <a:srgbClr val="015CDA"/>
              </a:solidFill>
              <a:effectLst/>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Malware:</a:t>
            </a:r>
          </a:p>
          <a:p>
            <a:pPr marL="1371567" lvl="2" indent="-457200">
              <a:buFont typeface="Arial" panose="020B0604020202020204" pitchFamily="34" charset="0"/>
              <a:buChar char="•"/>
            </a:pPr>
            <a:r>
              <a:rPr lang="en-US" sz="1700" dirty="0" err="1">
                <a:solidFill>
                  <a:srgbClr val="015CDA"/>
                </a:solidFill>
                <a:latin typeface="az_ea_font"/>
              </a:rPr>
              <a:t>DeviceManagementManagedDevices.Read.All</a:t>
            </a:r>
            <a:endParaRPr lang="en-US" sz="1700" dirty="0">
              <a:solidFill>
                <a:srgbClr val="015CDA"/>
              </a:solidFill>
              <a:latin typeface="az_ea_font"/>
            </a:endParaRPr>
          </a:p>
        </p:txBody>
      </p:sp>
      <p:pic>
        <p:nvPicPr>
          <p:cNvPr id="5" name="Picture 4" descr="This sample shows what permissions have been granted to Contoso">
            <a:extLst>
              <a:ext uri="{FF2B5EF4-FFF2-40B4-BE49-F238E27FC236}">
                <a16:creationId xmlns:a16="http://schemas.microsoft.com/office/drawing/2014/main" id="{AC99B96C-B62F-4329-902C-5B2185A86CB1}"/>
              </a:ext>
            </a:extLst>
          </p:cNvPr>
          <p:cNvPicPr>
            <a:picLocks noChangeAspect="1"/>
          </p:cNvPicPr>
          <p:nvPr/>
        </p:nvPicPr>
        <p:blipFill>
          <a:blip r:embed="rId3"/>
          <a:stretch>
            <a:fillRect/>
          </a:stretch>
        </p:blipFill>
        <p:spPr>
          <a:xfrm>
            <a:off x="5825587" y="2524889"/>
            <a:ext cx="6274050" cy="2578602"/>
          </a:xfrm>
          <a:prstGeom prst="rect">
            <a:avLst/>
          </a:prstGeom>
          <a:ln>
            <a:solidFill>
              <a:schemeClr val="accent3"/>
            </a:solidFill>
          </a:ln>
        </p:spPr>
      </p:pic>
    </p:spTree>
    <p:extLst>
      <p:ext uri="{BB962C8B-B14F-4D97-AF65-F5344CB8AC3E}">
        <p14:creationId xmlns:p14="http://schemas.microsoft.com/office/powerpoint/2010/main" val="33375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2: Create Azure Resource Group</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529108"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Resource Group within the subscription</a:t>
            </a:r>
          </a:p>
        </p:txBody>
      </p:sp>
      <p:sp>
        <p:nvSpPr>
          <p:cNvPr id="3" name="TextBox 2">
            <a:extLst>
              <a:ext uri="{FF2B5EF4-FFF2-40B4-BE49-F238E27FC236}">
                <a16:creationId xmlns:a16="http://schemas.microsoft.com/office/drawing/2014/main" id="{8DE32A9B-DC92-4AF5-B64F-A714DE43BC59}"/>
              </a:ext>
            </a:extLst>
          </p:cNvPr>
          <p:cNvSpPr txBox="1"/>
          <p:nvPr/>
        </p:nvSpPr>
        <p:spPr>
          <a:xfrm>
            <a:off x="798124" y="1249658"/>
            <a:ext cx="6196232" cy="246221"/>
          </a:xfrm>
          <a:prstGeom prst="rect">
            <a:avLst/>
          </a:prstGeom>
          <a:noFill/>
        </p:spPr>
        <p:txBody>
          <a:bodyPr wrap="square" lIns="0" tIns="0" rIns="0" bIns="0" rtlCol="0" anchor="t">
            <a:spAutoFit/>
          </a:bodyPr>
          <a:lstStyle/>
          <a:p>
            <a:pPr algn="l"/>
            <a:r>
              <a:rPr lang="en-US" sz="1600" dirty="0">
                <a:gradFill>
                  <a:gsLst>
                    <a:gs pos="2917">
                      <a:schemeClr val="tx1"/>
                    </a:gs>
                    <a:gs pos="30000">
                      <a:schemeClr val="tx1"/>
                    </a:gs>
                  </a:gsLst>
                  <a:lin ang="5400000" scaled="0"/>
                </a:gradFill>
              </a:rPr>
              <a:t>*Assumes you have an active Azure Subscription</a:t>
            </a:r>
          </a:p>
        </p:txBody>
      </p:sp>
      <p:pic>
        <p:nvPicPr>
          <p:cNvPr id="9" name="Picture 8" descr="Example: Create a Resource Group">
            <a:extLst>
              <a:ext uri="{FF2B5EF4-FFF2-40B4-BE49-F238E27FC236}">
                <a16:creationId xmlns:a16="http://schemas.microsoft.com/office/drawing/2014/main" id="{AA44A538-A34D-4646-9F6F-D15C790952C1}"/>
              </a:ext>
            </a:extLst>
          </p:cNvPr>
          <p:cNvPicPr>
            <a:picLocks noChangeAspect="1"/>
          </p:cNvPicPr>
          <p:nvPr/>
        </p:nvPicPr>
        <p:blipFill>
          <a:blip r:embed="rId3"/>
          <a:stretch>
            <a:fillRect/>
          </a:stretch>
        </p:blipFill>
        <p:spPr>
          <a:xfrm>
            <a:off x="1269175" y="2629448"/>
            <a:ext cx="6979009" cy="3740342"/>
          </a:xfrm>
          <a:prstGeom prst="rect">
            <a:avLst/>
          </a:prstGeom>
          <a:ln>
            <a:solidFill>
              <a:schemeClr val="accent1"/>
            </a:solidFill>
          </a:ln>
        </p:spPr>
      </p:pic>
    </p:spTree>
    <p:extLst>
      <p:ext uri="{BB962C8B-B14F-4D97-AF65-F5344CB8AC3E}">
        <p14:creationId xmlns:p14="http://schemas.microsoft.com/office/powerpoint/2010/main" val="333598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3a: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942728"/>
            <a:ext cx="4388472"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 Blob Storage account</a:t>
            </a:r>
          </a:p>
        </p:txBody>
      </p:sp>
      <p:pic>
        <p:nvPicPr>
          <p:cNvPr id="4" name="Picture 3">
            <a:extLst>
              <a:ext uri="{FF2B5EF4-FFF2-40B4-BE49-F238E27FC236}">
                <a16:creationId xmlns:a16="http://schemas.microsoft.com/office/drawing/2014/main" id="{DEDB8408-C31A-3830-62F9-24985A1EDFD7}"/>
              </a:ext>
            </a:extLst>
          </p:cNvPr>
          <p:cNvPicPr>
            <a:picLocks noChangeAspect="1"/>
          </p:cNvPicPr>
          <p:nvPr/>
        </p:nvPicPr>
        <p:blipFill>
          <a:blip r:embed="rId3"/>
          <a:stretch>
            <a:fillRect/>
          </a:stretch>
        </p:blipFill>
        <p:spPr>
          <a:xfrm>
            <a:off x="6096000" y="1295088"/>
            <a:ext cx="5346975" cy="5156465"/>
          </a:xfrm>
          <a:prstGeom prst="rect">
            <a:avLst/>
          </a:prstGeom>
        </p:spPr>
      </p:pic>
    </p:spTree>
    <p:extLst>
      <p:ext uri="{BB962C8B-B14F-4D97-AF65-F5344CB8AC3E}">
        <p14:creationId xmlns:p14="http://schemas.microsoft.com/office/powerpoint/2010/main" val="208089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3b: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2" y="1608964"/>
            <a:ext cx="5297875" cy="615553"/>
          </a:xfrm>
          <a:prstGeom prst="rect">
            <a:avLst/>
          </a:prstGeom>
          <a:noFill/>
        </p:spPr>
        <p:txBody>
          <a:bodyPr wrap="square" lIns="0" tIns="0" rIns="0" bIns="0" rtlCol="0" anchor="t">
            <a:spAutoFit/>
          </a:bodyPr>
          <a:lstStyle/>
          <a:p>
            <a:pPr marL="457200" indent="-457200" algn="l">
              <a:buFont typeface="+mj-lt"/>
              <a:buAutoNum type="arabicPeriod" startAt="2"/>
            </a:pPr>
            <a:r>
              <a:rPr lang="en-US" sz="2000">
                <a:gradFill>
                  <a:gsLst>
                    <a:gs pos="2917">
                      <a:schemeClr val="tx1"/>
                    </a:gs>
                    <a:gs pos="30000">
                      <a:schemeClr val="tx1"/>
                    </a:gs>
                  </a:gsLst>
                  <a:lin ang="5400000" scaled="0"/>
                </a:gradFill>
              </a:rPr>
              <a:t>Create (or customize) containers as outlined in PowerShell scripts</a:t>
            </a:r>
          </a:p>
        </p:txBody>
      </p:sp>
      <p:pic>
        <p:nvPicPr>
          <p:cNvPr id="22" name="Picture 21" descr="Example: Create a New Storage Account container and select the public assess level">
            <a:extLst>
              <a:ext uri="{FF2B5EF4-FFF2-40B4-BE49-F238E27FC236}">
                <a16:creationId xmlns:a16="http://schemas.microsoft.com/office/drawing/2014/main" id="{92586376-A637-4A23-9E28-4767644F4B88}"/>
              </a:ext>
            </a:extLst>
          </p:cNvPr>
          <p:cNvPicPr>
            <a:picLocks noChangeAspect="1"/>
          </p:cNvPicPr>
          <p:nvPr/>
        </p:nvPicPr>
        <p:blipFill>
          <a:blip r:embed="rId3"/>
          <a:stretch>
            <a:fillRect/>
          </a:stretch>
        </p:blipFill>
        <p:spPr>
          <a:xfrm>
            <a:off x="4514058" y="2698253"/>
            <a:ext cx="2684797" cy="2234202"/>
          </a:xfrm>
          <a:prstGeom prst="rect">
            <a:avLst/>
          </a:prstGeom>
          <a:ln>
            <a:solidFill>
              <a:schemeClr val="accent1"/>
            </a:solidFill>
          </a:ln>
        </p:spPr>
      </p:pic>
      <p:cxnSp>
        <p:nvCxnSpPr>
          <p:cNvPr id="24" name="Straight Arrow Connector 23">
            <a:extLst>
              <a:ext uri="{FF2B5EF4-FFF2-40B4-BE49-F238E27FC236}">
                <a16:creationId xmlns:a16="http://schemas.microsoft.com/office/drawing/2014/main" id="{EC30D627-00FE-49F9-99D3-A670D53EBAD4}"/>
              </a:ext>
              <a:ext uri="{C183D7F6-B498-43B3-948B-1728B52AA6E4}">
                <adec:decorative xmlns:adec="http://schemas.microsoft.com/office/drawing/2017/decorative" val="1"/>
              </a:ext>
            </a:extLst>
          </p:cNvPr>
          <p:cNvCxnSpPr>
            <a:cxnSpLocks/>
          </p:cNvCxnSpPr>
          <p:nvPr/>
        </p:nvCxnSpPr>
        <p:spPr>
          <a:xfrm>
            <a:off x="4046746" y="3642752"/>
            <a:ext cx="467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047E181-1601-4B47-BD33-0DE5255D92BA}"/>
              </a:ext>
              <a:ext uri="{C183D7F6-B498-43B3-948B-1728B52AA6E4}">
                <adec:decorative xmlns:adec="http://schemas.microsoft.com/office/drawing/2017/decorative" val="1"/>
              </a:ext>
            </a:extLst>
          </p:cNvPr>
          <p:cNvCxnSpPr>
            <a:cxnSpLocks/>
          </p:cNvCxnSpPr>
          <p:nvPr/>
        </p:nvCxnSpPr>
        <p:spPr>
          <a:xfrm>
            <a:off x="7198855" y="3731641"/>
            <a:ext cx="467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98C3B11-AAD2-490B-8FE2-A566D0E07E4B}"/>
              </a:ext>
            </a:extLst>
          </p:cNvPr>
          <p:cNvSpPr txBox="1"/>
          <p:nvPr/>
        </p:nvSpPr>
        <p:spPr>
          <a:xfrm>
            <a:off x="972293" y="5166830"/>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37" name="Picture 36" descr="Note how the PowerShell Scripts in the Run Book reference the variables in the automation account">
            <a:extLst>
              <a:ext uri="{FF2B5EF4-FFF2-40B4-BE49-F238E27FC236}">
                <a16:creationId xmlns:a16="http://schemas.microsoft.com/office/drawing/2014/main" id="{7C8DB312-26A5-4123-A50F-3F7B95595095}"/>
              </a:ext>
            </a:extLst>
          </p:cNvPr>
          <p:cNvPicPr>
            <a:picLocks noChangeAspect="1"/>
          </p:cNvPicPr>
          <p:nvPr/>
        </p:nvPicPr>
        <p:blipFill>
          <a:blip r:embed="rId4"/>
          <a:stretch>
            <a:fillRect/>
          </a:stretch>
        </p:blipFill>
        <p:spPr>
          <a:xfrm>
            <a:off x="546921" y="5520550"/>
            <a:ext cx="8847587" cy="563929"/>
          </a:xfrm>
          <a:prstGeom prst="rect">
            <a:avLst/>
          </a:prstGeom>
        </p:spPr>
      </p:pic>
      <p:pic>
        <p:nvPicPr>
          <p:cNvPr id="10" name="Picture 9" descr="Example: Create a New Storage Account container">
            <a:extLst>
              <a:ext uri="{FF2B5EF4-FFF2-40B4-BE49-F238E27FC236}">
                <a16:creationId xmlns:a16="http://schemas.microsoft.com/office/drawing/2014/main" id="{2BCE3B73-03B6-49D7-ACEA-725D367AB8DF}"/>
              </a:ext>
            </a:extLst>
          </p:cNvPr>
          <p:cNvPicPr>
            <a:picLocks noChangeAspect="1"/>
          </p:cNvPicPr>
          <p:nvPr/>
        </p:nvPicPr>
        <p:blipFill>
          <a:blip r:embed="rId5"/>
          <a:stretch>
            <a:fillRect/>
          </a:stretch>
        </p:blipFill>
        <p:spPr>
          <a:xfrm>
            <a:off x="236550" y="2813931"/>
            <a:ext cx="3810196" cy="1530429"/>
          </a:xfrm>
          <a:prstGeom prst="rect">
            <a:avLst/>
          </a:prstGeom>
          <a:ln>
            <a:solidFill>
              <a:schemeClr val="accent3"/>
            </a:solidFill>
          </a:ln>
        </p:spPr>
      </p:pic>
      <p:pic>
        <p:nvPicPr>
          <p:cNvPr id="4" name="Picture 3">
            <a:extLst>
              <a:ext uri="{FF2B5EF4-FFF2-40B4-BE49-F238E27FC236}">
                <a16:creationId xmlns:a16="http://schemas.microsoft.com/office/drawing/2014/main" id="{309DBCF4-85E0-A7ED-CB31-42077355B4DE}"/>
              </a:ext>
            </a:extLst>
          </p:cNvPr>
          <p:cNvPicPr>
            <a:picLocks noChangeAspect="1"/>
          </p:cNvPicPr>
          <p:nvPr/>
        </p:nvPicPr>
        <p:blipFill>
          <a:blip r:embed="rId6"/>
          <a:stretch>
            <a:fillRect/>
          </a:stretch>
        </p:blipFill>
        <p:spPr>
          <a:xfrm>
            <a:off x="7666167" y="1316842"/>
            <a:ext cx="3765744" cy="3988005"/>
          </a:xfrm>
          <a:prstGeom prst="rect">
            <a:avLst/>
          </a:prstGeom>
        </p:spPr>
      </p:pic>
    </p:spTree>
    <p:extLst>
      <p:ext uri="{BB962C8B-B14F-4D97-AF65-F5344CB8AC3E}">
        <p14:creationId xmlns:p14="http://schemas.microsoft.com/office/powerpoint/2010/main" val="417310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{AF6221A1-7003-4466-BA4C-4D20298D0271}tf10001108_win32</Template>
  <TotalTime>96</TotalTime>
  <Words>2625</Words>
  <Application>Microsoft Office PowerPoint</Application>
  <PresentationFormat>Widescreen</PresentationFormat>
  <Paragraphs>307</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WelcomeDoc</vt:lpstr>
      <vt:lpstr>PowerPoint Presentation</vt:lpstr>
      <vt:lpstr>Set up overview</vt:lpstr>
      <vt:lpstr>STEP 1a: Create Graph API App Registration</vt:lpstr>
      <vt:lpstr>STEP 1b: Create Graph API App Registration</vt:lpstr>
      <vt:lpstr>STEP 1c: Create Graph API App Registration</vt:lpstr>
      <vt:lpstr>STEP 1d: Create Graph API App Registration</vt:lpstr>
      <vt:lpstr>STEP 2: Create Azure Resource Group</vt:lpstr>
      <vt:lpstr>STEP 3a: Set Up Azure Storage Account</vt:lpstr>
      <vt:lpstr>STEP 3b: Set Up Azure Storage Account</vt:lpstr>
      <vt:lpstr>STEP 3c: Set Up Azure Storage Account</vt:lpstr>
      <vt:lpstr>STEP 4a: Set Up Azure Automation Account (Automation)</vt:lpstr>
      <vt:lpstr>STEP 4b: Set Up Azure Automation Account</vt:lpstr>
      <vt:lpstr>STEP 4c: Set Up Azure Automation Account </vt:lpstr>
      <vt:lpstr>STEP 4d: Set Up Azure Automation Account </vt:lpstr>
      <vt:lpstr>STEP 5a: Set Up Azure Automation Runbooks </vt:lpstr>
      <vt:lpstr>STEP 5b: Setup the Automation Account runbooks</vt:lpstr>
      <vt:lpstr>STEP 5c: Setup the Automation Account runbooks</vt:lpstr>
      <vt:lpstr>STEP 5d: Setup the Automation Account runbooks</vt:lpstr>
      <vt:lpstr>STEP 5e: Schedule the Automation Account runbook</vt:lpstr>
      <vt:lpstr>STEP 6a: Launch PowerBI Desktop and Get Data</vt:lpstr>
      <vt:lpstr>STEP 6b: Launch PowerBI Desktop and Get Data</vt:lpstr>
      <vt:lpstr>STEP 6c: Transform and Load Data</vt:lpstr>
      <vt:lpstr>STEP 6d: Close and Apply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Mehta (US)</dc:creator>
  <cp:keywords/>
  <cp:lastModifiedBy>Rafael Rifonas</cp:lastModifiedBy>
  <cp:revision>20</cp:revision>
  <dcterms:created xsi:type="dcterms:W3CDTF">2021-02-03T08:13:05Z</dcterms:created>
  <dcterms:modified xsi:type="dcterms:W3CDTF">2024-03-24T18:16:42Z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