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9" r:id="rId24"/>
    <p:sldMasterId id="2147483700" r:id="rId26"/>
  </p:sldMasterIdLst>
  <p:sldIdLst>
    <p:sldId id="257" r:id="rId28"/>
    <p:sldId id="258" r:id="rId29"/>
    <p:sldId id="265" r:id="rId30"/>
    <p:sldId id="283" r:id="rId31"/>
    <p:sldId id="284" r:id="rId32"/>
    <p:sldId id="266" r:id="rId33"/>
    <p:sldId id="269" r:id="rId34"/>
    <p:sldId id="270" r:id="rId35"/>
    <p:sldId id="272" r:id="rId36"/>
    <p:sldId id="273" r:id="rId37"/>
    <p:sldId id="275" r:id="rId38"/>
    <p:sldId id="276" r:id="rId39"/>
    <p:sldId id="277" r:id="rId40"/>
    <p:sldId id="278" r:id="rId41"/>
    <p:sldId id="279" r:id="rId42"/>
    <p:sldId id="280" r:id="rId43"/>
    <p:sldId id="28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7219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8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3" Type="http://schemas.openxmlformats.org/officeDocument/2006/relationships/slide" Target="slides/slide16.xml"></Relationship><Relationship Id="rId44" Type="http://schemas.openxmlformats.org/officeDocument/2006/relationships/slide" Target="slides/slide17.xml"></Relationship><Relationship Id="rId45" Type="http://schemas.openxmlformats.org/officeDocument/2006/relationships/viewProps" Target="viewProps.xml"></Relationship><Relationship Id="rId4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2020-08-31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2020-08-31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2020-08-31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2020-08-31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2020-08-31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2020-08-31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2020-08-31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2020-08-31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1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2020-08-31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2020-08-31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2020-08-31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2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5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4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2020-08-31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11.jpeg"></Relationship><Relationship Id="rId2" Type="http://schemas.openxmlformats.org/officeDocument/2006/relationships/image" Target="../media/image10.jpeg"></Relationship><Relationship Id="rId4" Type="http://schemas.openxmlformats.org/officeDocument/2006/relationships/image" Target="../media/image12.jpg"></Relationship><Relationship Id="rId5" Type="http://schemas.openxmlformats.org/officeDocument/2006/relationships/image" Target="../media/fImage7185099054.png"></Relationship><Relationship Id="rId6" Type="http://schemas.openxmlformats.org/officeDocument/2006/relationships/image" Target="../media/fImage6355103200.png"></Relationship><Relationship Id="rId7" Type="http://schemas.openxmlformats.org/officeDocument/2006/relationships/image" Target="../media/fImage7185139894.png"></Relationship><Relationship Id="rId8" Type="http://schemas.openxmlformats.org/officeDocument/2006/relationships/image" Target="../media/fImage635514385.png"></Relationship><Relationship Id="rId9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3.jpeg"></Relationship><Relationship Id="rId2" Type="http://schemas.openxmlformats.org/officeDocument/2006/relationships/image" Target="../media/image12.jpg"></Relationship><Relationship Id="rId4" Type="http://schemas.openxmlformats.org/officeDocument/2006/relationships/image" Target="../media/image14.jpeg"></Relationship><Relationship Id="rId5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16.jpg"></Relationship><Relationship Id="rId2" Type="http://schemas.openxmlformats.org/officeDocument/2006/relationships/image" Target="../media/image15.jpg"></Relationship><Relationship Id="rId6" Type="http://schemas.openxmlformats.org/officeDocument/2006/relationships/image" Target="../media/image19.jpg"></Relationship><Relationship Id="rId5" Type="http://schemas.openxmlformats.org/officeDocument/2006/relationships/image" Target="../media/image18.jpg"></Relationship><Relationship Id="rId4" Type="http://schemas.openxmlformats.org/officeDocument/2006/relationships/image" Target="../media/image17.jpg"></Relationship><Relationship Id="rId7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21.jpg"></Relationship><Relationship Id="rId2" Type="http://schemas.openxmlformats.org/officeDocument/2006/relationships/image" Target="../media/image20.jpeg"></Relationship><Relationship Id="rId4" Type="http://schemas.openxmlformats.org/officeDocument/2006/relationships/image" Target="../media/image22.jpg"></Relationship><Relationship Id="rId5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24.jpg"></Relationship><Relationship Id="rId2" Type="http://schemas.openxmlformats.org/officeDocument/2006/relationships/image" Target="../media/image23.jpeg"></Relationship><Relationship Id="rId5" Type="http://schemas.openxmlformats.org/officeDocument/2006/relationships/image" Target="../media/image26.jpeg"></Relationship><Relationship Id="rId4" Type="http://schemas.openxmlformats.org/officeDocument/2006/relationships/image" Target="../media/image25.jpeg"></Relationship><Relationship Id="rId6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27.jp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710614932395.png"></Relationship><Relationship Id="rId3" Type="http://schemas.openxmlformats.org/officeDocument/2006/relationships/slideLayout" Target="../slideLayouts/slideLayout1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225215089054.png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5.jpeg"></Relationship><Relationship Id="rId2" Type="http://schemas.openxmlformats.org/officeDocument/2006/relationships/image" Target="../media/image4.jpeg"></Relationship><Relationship Id="rId4" Type="http://schemas.openxmlformats.org/officeDocument/2006/relationships/image" Target="../media/image6.jpeg"></Relationship><Relationship Id="rId5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8.jpeg"></Relationship><Relationship Id="rId2" Type="http://schemas.openxmlformats.org/officeDocument/2006/relationships/image" Target="../media/image7.jpeg"></Relationship><Relationship Id="rId4" Type="http://schemas.openxmlformats.org/officeDocument/2006/relationships/image" Target="../media/image9.jpeg"></Relationship><Relationship Id="rId5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990850" y="1231265"/>
            <a:ext cx="8334375" cy="4531360"/>
            <a:chOff x="2990850" y="1231265"/>
            <a:chExt cx="8334375" cy="4531360"/>
          </a:xfrm>
          <a:effectLst>
            <a:outerShdw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/>
            <p:cNvSpPr/>
            <p:nvPr/>
          </p:nvSpPr>
          <p:spPr>
            <a:xfrm>
              <a:off x="2990850" y="1231265"/>
              <a:ext cx="8334375" cy="27241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90850" y="1231265"/>
              <a:ext cx="300355" cy="27241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90850" y="1503680"/>
              <a:ext cx="8334375" cy="42589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4000" b="1" i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Everything about Cocktail</a:t>
              </a:r>
              <a:endParaRPr lang="en-US" altLang="ko-KR" sz="4000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2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칵테일에 관한 모든 것</a:t>
              </a:r>
              <a:endParaRPr lang="en-US" altLang="ko-KR" sz="2200" kern="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부산 </a:t>
              </a:r>
              <a:r>
                <a:rPr lang="en-US" altLang="ko-KR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IT </a:t>
              </a:r>
              <a:r>
                <a:rPr lang="ko-KR" altLang="en-US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교육센터 </a:t>
              </a:r>
              <a:r>
                <a:rPr lang="en-US" altLang="ko-KR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JSP Project</a:t>
              </a:r>
              <a:endPara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167110" y="1503680"/>
              <a:ext cx="158115" cy="4258945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167110" y="1503680"/>
              <a:ext cx="158115" cy="81724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546475" y="1339850"/>
              <a:ext cx="259461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546475" y="1407795"/>
              <a:ext cx="259461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8369935" y="1339850"/>
              <a:ext cx="259461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8369935" y="1407795"/>
              <a:ext cx="259461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8"/>
          <p:cNvGrpSpPr>
            <a:grpSpLocks noChangeAspect="1"/>
          </p:cNvGrpSpPr>
          <p:nvPr/>
        </p:nvGrpSpPr>
        <p:grpSpPr bwMode="auto">
          <a:xfrm>
            <a:off x="853440" y="2105025"/>
            <a:ext cx="609600" cy="608330"/>
            <a:chOff x="853440" y="2105025"/>
            <a:chExt cx="609600" cy="6083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853440" y="2105025"/>
              <a:ext cx="609600" cy="608330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026795" y="2257425"/>
              <a:ext cx="263525" cy="20320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026795" y="2185670"/>
              <a:ext cx="121920" cy="20320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026795" y="2327275"/>
              <a:ext cx="263525" cy="20320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8"/>
          <p:cNvGrpSpPr>
            <a:grpSpLocks noChangeAspect="1"/>
          </p:cNvGrpSpPr>
          <p:nvPr/>
        </p:nvGrpSpPr>
        <p:grpSpPr bwMode="auto">
          <a:xfrm>
            <a:off x="853440" y="3626485"/>
            <a:ext cx="609600" cy="608330"/>
            <a:chOff x="853440" y="3626485"/>
            <a:chExt cx="609600" cy="6083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853440" y="3626485"/>
              <a:ext cx="609600" cy="608330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1026795" y="3778885"/>
              <a:ext cx="263525" cy="20320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1026795" y="3707765"/>
              <a:ext cx="121920" cy="20320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1026795" y="3848735"/>
              <a:ext cx="263525" cy="20320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554990" y="4253865"/>
            <a:ext cx="1207135" cy="577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전재현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29 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남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4990" y="2719705"/>
            <a:ext cx="1207135" cy="577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한재현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27 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남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2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7025" y="335915"/>
            <a:ext cx="11563350" cy="6286500"/>
            <a:chOff x="327025" y="335915"/>
            <a:chExt cx="11563350" cy="6286500"/>
          </a:xfrm>
          <a:solidFill>
            <a:schemeClr val="bg1">
              <a:lumMod val="7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27025" y="335915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칵테일 상세보기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7025" y="335915"/>
              <a:ext cx="1459865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7025" y="713740"/>
              <a:ext cx="11563350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70665" y="713740"/>
              <a:ext cx="219075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70665" y="713740"/>
              <a:ext cx="219075" cy="11334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86890" y="48641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86890" y="58039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90180" y="48641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90180" y="58039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" y="3354070"/>
            <a:ext cx="6153150" cy="3105150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288415" y="202501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" y="720725"/>
            <a:ext cx="6151245" cy="3104515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555" y="97472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54850" y="958215"/>
            <a:ext cx="4404360" cy="61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칵테일 상세 정보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칵테일에 관한 여러가지 정보가 나타남</a:t>
            </a:r>
            <a:r>
              <a:rPr lang="en-US" altLang="ko-KR" sz="1000" dirty="0" smtClean="0"/>
              <a:t>.</a:t>
            </a:r>
            <a:endParaRPr lang="ko-KR" altLang="en-US" sz="14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555" y="200088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54850" y="1983740"/>
            <a:ext cx="4373880" cy="169037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1400" b="1"/>
              <a:t>마이칵테일 추가</a:t>
            </a:r>
            <a:endParaRPr lang="ko-KR" altLang="en-US" sz="1400" b="1"/>
          </a:p>
          <a:p>
            <a:pPr marL="0" indent="0" defTabSz="508000">
              <a:buFontTx/>
              <a:buNone/>
            </a:pPr>
            <a:endParaRPr lang="ko-KR" altLang="en-US" sz="1000"/>
          </a:p>
          <a:p>
            <a:pPr marL="171450" indent="-171450" defTabSz="508000">
              <a:buFont typeface="맑은 고딕"/>
              <a:buChar char="-"/>
            </a:pPr>
            <a:r>
              <a:rPr lang="ko-KR" altLang="en-US" sz="1000"/>
              <a:t>해당 칵테일을 마이칵테일에 추가</a:t>
            </a:r>
            <a:endParaRPr lang="ko-KR" altLang="en-US" sz="1000"/>
          </a:p>
          <a:p>
            <a:pPr marL="171450" indent="-171450" defTabSz="508000">
              <a:buFont typeface="맑은 고딕"/>
              <a:buChar char="-"/>
            </a:pPr>
            <a:r>
              <a:rPr lang="ko-KR" altLang="en-US" sz="1000"/>
              <a:t>페이지 로딩시 로그</a:t>
            </a:r>
            <a:endParaRPr lang="ko-KR" altLang="en-US" sz="1000"/>
          </a:p>
          <a:p>
            <a:pPr marL="171450" indent="-171450" defTabSz="508000">
              <a:buFont typeface="맑은 고딕"/>
              <a:buChar char="-"/>
            </a:pPr>
            <a:r>
              <a:rPr lang="ko-KR" altLang="en-US" sz="1000"/>
              <a:t>비로그인시 </a:t>
            </a:r>
            <a:r>
              <a:rPr lang="en-US" altLang="ko-KR" sz="1000"/>
              <a:t>confirm</a:t>
            </a:r>
            <a:r>
              <a:rPr lang="ko-KR" altLang="en-US" sz="1000"/>
              <a:t>창으로 </a:t>
            </a:r>
            <a:r>
              <a:rPr lang="en-US" altLang="ko-KR" sz="1000"/>
              <a:t>‘</a:t>
            </a:r>
            <a:r>
              <a:rPr lang="ko-KR" altLang="en-US" sz="1000"/>
              <a:t>로그인 할래말래</a:t>
            </a:r>
            <a:r>
              <a:rPr lang="en-US" altLang="ko-KR" sz="1000"/>
              <a:t>’</a:t>
            </a:r>
            <a:r>
              <a:rPr lang="ko-KR" altLang="en-US" sz="1000"/>
              <a:t> 선택 </a:t>
            </a:r>
            <a:r>
              <a:rPr lang="en-US" altLang="ko-KR" sz="1000"/>
              <a:t>‘</a:t>
            </a:r>
            <a:r>
              <a:rPr lang="ko-KR" altLang="en-US" sz="1000"/>
              <a:t>예</a:t>
            </a:r>
            <a:r>
              <a:rPr lang="en-US" altLang="ko-KR" sz="1000"/>
              <a:t>’</a:t>
            </a:r>
            <a:r>
              <a:rPr lang="ko-KR" altLang="en-US" sz="1000"/>
              <a:t>선택시 로그인 페이지로 이동</a:t>
            </a:r>
            <a:r>
              <a:rPr lang="en-US" altLang="ko-KR" sz="1000"/>
              <a:t> , </a:t>
            </a:r>
            <a:r>
              <a:rPr lang="ko-KR" altLang="en-US" sz="1000"/>
              <a:t>로그인 완료시 해당페이지 복귀</a:t>
            </a:r>
            <a:endParaRPr lang="ko-KR" altLang="en-US" sz="1000"/>
          </a:p>
          <a:p>
            <a:pPr marL="171450" indent="-171450" defTabSz="508000">
              <a:buFont typeface="맑은 고딕"/>
              <a:buChar char="-"/>
            </a:pPr>
            <a:r>
              <a:rPr lang="ko-KR" altLang="en-US" sz="1000"/>
              <a:t>로그인 후 클릭시 마이칵테일로 등록되며</a:t>
            </a:r>
            <a:r>
              <a:rPr lang="en-US" altLang="ko-KR" sz="1000"/>
              <a:t>, </a:t>
            </a:r>
            <a:r>
              <a:rPr lang="ko-KR" altLang="en-US" sz="1000"/>
              <a:t>이미 등록 되 있을시 삭제됨</a:t>
            </a:r>
            <a:r>
              <a:rPr lang="en-US" altLang="ko-KR" sz="1000"/>
              <a:t>.</a:t>
            </a:r>
            <a:r>
              <a:rPr lang="ko-KR" altLang="en-US" sz="1000"/>
              <a:t>   </a:t>
            </a:r>
            <a:endParaRPr lang="ko-KR" altLang="en-US" sz="1000"/>
          </a:p>
          <a:p>
            <a:pPr marL="0" indent="0" defTabSz="508000">
              <a:buFontTx/>
              <a:buNone/>
            </a:pPr>
            <a:endParaRPr lang="ko-KR" altLang="en-US" sz="1000"/>
          </a:p>
          <a:p>
            <a:pPr marL="0" indent="0" defTabSz="508000">
              <a:buFontTx/>
              <a:buNone/>
            </a:pPr>
            <a:endParaRPr lang="ko-KR" altLang="en-US" sz="1000"/>
          </a:p>
          <a:p>
            <a:pPr marL="0" indent="0" defTabSz="508000">
              <a:buFontTx/>
              <a:buNone/>
            </a:pPr>
            <a:r>
              <a:rPr lang="ko-KR" altLang="en-US" sz="1000"/>
              <a:t>-미등록시 		등록되어 있을시</a:t>
            </a:r>
            <a:endParaRPr lang="ko-KR" altLang="en-US" sz="1000"/>
          </a:p>
        </p:txBody>
      </p:sp>
      <p:sp>
        <p:nvSpPr>
          <p:cNvPr id="34" name="타원 33"/>
          <p:cNvSpPr>
            <a:spLocks/>
          </p:cNvSpPr>
          <p:nvPr/>
        </p:nvSpPr>
        <p:spPr>
          <a:xfrm rot="0">
            <a:off x="6730365" y="3896360"/>
            <a:ext cx="255905" cy="255905"/>
          </a:xfrm>
          <a:prstGeom prst="ellips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1100" b="1">
                <a:solidFill>
                  <a:srgbClr val="FFFFFF"/>
                </a:solidFill>
              </a:rPr>
              <a:t>3</a:t>
            </a:r>
            <a:endParaRPr lang="ko-KR" altLang="en-US" sz="1100" b="1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 rot="0">
            <a:off x="7058025" y="3879850"/>
            <a:ext cx="4332605" cy="770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1400" b="1"/>
              <a:t>연관 칵테일</a:t>
            </a:r>
            <a:endParaRPr lang="ko-KR" altLang="en-US" sz="1400" b="1"/>
          </a:p>
          <a:p>
            <a:pPr marL="0" indent="0" defTabSz="508000">
              <a:buFontTx/>
              <a:buNone/>
            </a:pPr>
            <a:endParaRPr lang="ko-KR" altLang="en-US" sz="1000"/>
          </a:p>
          <a:p>
            <a:pPr marL="171450" indent="-171450" defTabSz="508000">
              <a:buFont typeface="맑은 고딕"/>
              <a:buChar char="-"/>
            </a:pPr>
            <a:r>
              <a:rPr lang="ko-KR" altLang="en-US" sz="1000"/>
              <a:t>해당 칵테일과 연관된 칵테일의 이름 출력</a:t>
            </a:r>
            <a:endParaRPr lang="ko-KR" altLang="en-US" sz="1000"/>
          </a:p>
          <a:p>
            <a:pPr marL="171450" indent="-171450" defTabSz="508000">
              <a:buFont typeface="맑은 고딕"/>
              <a:buChar char="-"/>
            </a:pPr>
            <a:r>
              <a:rPr lang="ko-KR" altLang="en-US" sz="1000"/>
              <a:t>클릭시 클릭한 칵테일의 상세보기 페이지로 이동</a:t>
            </a:r>
            <a:endParaRPr lang="ko-KR" altLang="en-US" sz="100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213485" y="181483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>
            <a:spLocks/>
          </p:cNvSpPr>
          <p:nvPr/>
        </p:nvSpPr>
        <p:spPr>
          <a:xfrm rot="0">
            <a:off x="4493895" y="2163445"/>
            <a:ext cx="255905" cy="255905"/>
          </a:xfrm>
          <a:prstGeom prst="ellips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1100" b="1">
                <a:solidFill>
                  <a:srgbClr val="FFFFFF"/>
                </a:solidFill>
              </a:rPr>
              <a:t>2</a:t>
            </a:r>
            <a:endParaRPr lang="ko-KR" altLang="en-US" sz="1100" b="1">
              <a:solidFill>
                <a:srgbClr val="FFFFFF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90" y="1637030"/>
            <a:ext cx="2410460" cy="694055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794000" y="328041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>
            <a:spLocks/>
          </p:cNvSpPr>
          <p:nvPr/>
        </p:nvSpPr>
        <p:spPr>
          <a:xfrm rot="0">
            <a:off x="6732905" y="4834255"/>
            <a:ext cx="255905" cy="255905"/>
          </a:xfrm>
          <a:prstGeom prst="ellips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1100" b="1">
                <a:solidFill>
                  <a:srgbClr val="FFFFFF"/>
                </a:solidFill>
              </a:rPr>
              <a:t>4</a:t>
            </a:r>
            <a:endParaRPr lang="ko-KR" altLang="en-US" sz="1100" b="1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 rot="0">
            <a:off x="7061200" y="4817745"/>
            <a:ext cx="4332605" cy="770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1400" b="1"/>
              <a:t>연관 글 </a:t>
            </a:r>
            <a:r>
              <a:rPr lang="en-US" altLang="ko-KR" sz="1400" b="1"/>
              <a:t>(</a:t>
            </a:r>
            <a:r>
              <a:rPr lang="ko-KR" altLang="en-US" sz="1400" b="1"/>
              <a:t>구현중</a:t>
            </a:r>
            <a:r>
              <a:rPr lang="en-US" altLang="ko-KR" sz="1400" b="1"/>
              <a:t>)</a:t>
            </a:r>
            <a:endParaRPr lang="ko-KR" altLang="en-US" sz="1400" b="1"/>
          </a:p>
          <a:p>
            <a:pPr marL="0" indent="0" defTabSz="508000">
              <a:buFontTx/>
              <a:buNone/>
            </a:pPr>
            <a:endParaRPr lang="ko-KR" altLang="en-US" sz="1000"/>
          </a:p>
          <a:p>
            <a:pPr marL="171450" indent="-171450" defTabSz="508000">
              <a:buFont typeface="맑은 고딕"/>
              <a:buChar char="-"/>
            </a:pPr>
            <a:r>
              <a:rPr lang="ko-KR" altLang="en-US" sz="1000"/>
              <a:t>해당 칵테일과 연관된 글의 제목 출력</a:t>
            </a:r>
            <a:endParaRPr lang="ko-KR" altLang="en-US" sz="1000"/>
          </a:p>
          <a:p>
            <a:pPr marL="171450" indent="-171450" defTabSz="508000">
              <a:buFont typeface="맑은 고딕"/>
              <a:buChar char="-"/>
            </a:pPr>
            <a:r>
              <a:rPr lang="ko-KR" altLang="en-US" sz="1000"/>
              <a:t>클릭시 클릭한 글의 상세보기 페이지로 이동</a:t>
            </a:r>
            <a:endParaRPr lang="ko-KR" altLang="en-US" sz="10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798445" y="356552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4" name="타원 43"/>
          <p:cNvSpPr>
            <a:spLocks/>
          </p:cNvSpPr>
          <p:nvPr/>
        </p:nvSpPr>
        <p:spPr>
          <a:xfrm rot="0">
            <a:off x="6732905" y="5770245"/>
            <a:ext cx="255905" cy="255905"/>
          </a:xfrm>
          <a:prstGeom prst="ellips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1100" b="1">
                <a:solidFill>
                  <a:srgbClr val="FFFFFF"/>
                </a:solidFill>
              </a:rPr>
              <a:t>5</a:t>
            </a:r>
            <a:endParaRPr lang="ko-KR" altLang="en-US" sz="1100" b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 rot="0">
            <a:off x="7061200" y="5753100"/>
            <a:ext cx="4332605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1400" b="1"/>
              <a:t>유래</a:t>
            </a:r>
            <a:r>
              <a:rPr lang="en-US" altLang="ko-KR" sz="1400" b="1"/>
              <a:t>,</a:t>
            </a:r>
            <a:r>
              <a:rPr lang="ko-KR" altLang="en-US" sz="1400" b="1"/>
              <a:t>관련영상</a:t>
            </a:r>
            <a:r>
              <a:rPr lang="en-US" altLang="ko-KR" sz="1400" b="1"/>
              <a:t>,</a:t>
            </a:r>
            <a:r>
              <a:rPr lang="ko-KR" altLang="en-US" sz="1400" b="1"/>
              <a:t>후기 탭</a:t>
            </a:r>
            <a:endParaRPr lang="ko-KR" altLang="en-US" sz="1400" b="1"/>
          </a:p>
          <a:p>
            <a:pPr marL="0" indent="0" defTabSz="508000">
              <a:buFontTx/>
              <a:buNone/>
            </a:pPr>
            <a:endParaRPr lang="ko-KR" altLang="en-US" sz="100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419225" y="581596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66" name="그림 65" descr="C:/Users/admin/AppData/Roaming/PolarisOffice/ETemp/11236_22267968/fImage718509905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77105" y="2150110"/>
            <a:ext cx="364490" cy="402590"/>
          </a:xfrm>
          <a:prstGeom prst="rect"/>
          <a:noFill/>
        </p:spPr>
      </p:pic>
      <p:pic>
        <p:nvPicPr>
          <p:cNvPr id="67" name="그림 66" descr="C:/Users/admin/AppData/Roaming/PolarisOffice/ETemp/11236_22267968/fImage63551032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68035" y="2148205"/>
            <a:ext cx="453390" cy="452755"/>
          </a:xfrm>
          <a:prstGeom prst="rect"/>
          <a:noFill/>
        </p:spPr>
      </p:pic>
      <p:sp>
        <p:nvSpPr>
          <p:cNvPr id="68" name="도형 67"/>
          <p:cNvSpPr>
            <a:spLocks/>
          </p:cNvSpPr>
          <p:nvPr/>
        </p:nvSpPr>
        <p:spPr>
          <a:xfrm rot="0">
            <a:off x="5440680" y="2286000"/>
            <a:ext cx="200025" cy="168275"/>
          </a:xfrm>
          <a:prstGeom prst="notchedRightArrow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9" name="그림 68" descr="C:/Users/admin/AppData/Roaming/PolarisOffice/ETemp/11236_22267968/fImage718513989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62875" y="3354070"/>
            <a:ext cx="364490" cy="402590"/>
          </a:xfrm>
          <a:prstGeom prst="rect"/>
          <a:noFill/>
        </p:spPr>
      </p:pic>
      <p:pic>
        <p:nvPicPr>
          <p:cNvPr id="70" name="그림 69" descr="C:/Users/admin/AppData/Roaming/PolarisOffice/ETemp/11236_22267968/fImage635514385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17125" y="3352165"/>
            <a:ext cx="393065" cy="3911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20994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7025" y="335915"/>
            <a:ext cx="11563350" cy="6286500"/>
            <a:chOff x="327025" y="335915"/>
            <a:chExt cx="11563350" cy="6286500"/>
          </a:xfrm>
          <a:solidFill>
            <a:schemeClr val="bg1">
              <a:lumMod val="7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27025" y="335915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칵테일 상세보기 </a:t>
              </a:r>
              <a:r>
                <a:rPr lang="en-US" altLang="ko-KR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</a:t>
              </a: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탭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7025" y="335915"/>
              <a:ext cx="1459865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7025" y="713740"/>
              <a:ext cx="11563350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70665" y="713740"/>
              <a:ext cx="219075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70665" y="713740"/>
              <a:ext cx="219075" cy="11334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86890" y="48641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86890" y="58039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90180" y="48641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90180" y="58039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555" y="97472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54850" y="958215"/>
            <a:ext cx="4404360" cy="61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관련 영상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칵테일에 관련된 영상 제공</a:t>
            </a:r>
            <a:r>
              <a:rPr lang="en-US" altLang="ko-KR" sz="1000" dirty="0" smtClean="0"/>
              <a:t>.</a:t>
            </a:r>
            <a:endParaRPr lang="ko-KR" altLang="en-US" sz="14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699885" y="305498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8180" y="3038475"/>
            <a:ext cx="4373245" cy="123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후기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해당 칵테일에 관련된 이용자들의 후기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비로그인시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confirm</a:t>
            </a:r>
            <a:r>
              <a:rPr lang="ko-KR" altLang="en-US" sz="1000" dirty="0" smtClean="0"/>
              <a:t>창으로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로그인 </a:t>
            </a:r>
            <a:r>
              <a:rPr lang="ko-KR" altLang="en-US" sz="1000" dirty="0" err="1" smtClean="0"/>
              <a:t>할래말래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 선택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’</a:t>
            </a: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로그인 페이지로 이동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로그인 </a:t>
            </a:r>
            <a:r>
              <a:rPr lang="ko-KR" altLang="en-US" sz="1000" dirty="0" err="1" smtClean="0"/>
              <a:t>완료시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해당페이지</a:t>
            </a:r>
            <a:r>
              <a:rPr lang="ko-KR" altLang="en-US" sz="1000" dirty="0" smtClean="0"/>
              <a:t> 복귀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댓글입력후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쓰기버튼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ajax</a:t>
            </a:r>
            <a:r>
              <a:rPr lang="ko-KR" altLang="en-US" sz="1000" dirty="0" smtClean="0"/>
              <a:t>로 갱신하여 바로 확인가능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유저의 이미지는 </a:t>
            </a:r>
            <a:r>
              <a:rPr lang="ko-KR" altLang="en-US" sz="1000" dirty="0" err="1" smtClean="0"/>
              <a:t>회원가입시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좋아하는술을</a:t>
            </a:r>
            <a:r>
              <a:rPr lang="ko-KR" altLang="en-US" sz="1000" dirty="0" smtClean="0"/>
              <a:t> 기준으로 </a:t>
            </a:r>
            <a:r>
              <a:rPr lang="ko-KR" altLang="en-US" sz="1000" dirty="0" err="1" smtClean="0"/>
              <a:t>자동적용</a:t>
            </a:r>
            <a:endParaRPr lang="en-US" altLang="ko-KR" sz="10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00" y="4865370"/>
            <a:ext cx="2410460" cy="69405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" y="713740"/>
            <a:ext cx="5713095" cy="288353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3769995"/>
            <a:ext cx="5715000" cy="288417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127125" y="154051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230630" y="408432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5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7025" y="335915"/>
            <a:ext cx="11563350" cy="6286500"/>
            <a:chOff x="327025" y="335915"/>
            <a:chExt cx="11563350" cy="6286500"/>
          </a:xfrm>
          <a:solidFill>
            <a:schemeClr val="bg1">
              <a:lumMod val="7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27025" y="335915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로그인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7025" y="335915"/>
              <a:ext cx="1459865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7025" y="713740"/>
              <a:ext cx="11563350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70665" y="713740"/>
              <a:ext cx="219075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70665" y="713740"/>
              <a:ext cx="219075" cy="11334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86890" y="48641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86890" y="58039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90180" y="48641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90180" y="58039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555" y="97472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54850" y="958215"/>
            <a:ext cx="4404360" cy="344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로그인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아이디 </a:t>
            </a:r>
            <a:r>
              <a:rPr lang="ko-KR" altLang="en-US" sz="1000" dirty="0" err="1" smtClean="0"/>
              <a:t>미입력시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비밀번호 </a:t>
            </a:r>
            <a:r>
              <a:rPr lang="ko-KR" altLang="en-US" sz="1000" dirty="0" err="1" smtClean="0"/>
              <a:t>미입력시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아이디 </a:t>
            </a:r>
            <a:r>
              <a:rPr lang="ko-KR" altLang="en-US" sz="1000" dirty="0" err="1" smtClean="0"/>
              <a:t>틀릴시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비밀번호 </a:t>
            </a:r>
            <a:r>
              <a:rPr lang="ko-KR" altLang="en-US" sz="1000" dirty="0" err="1" smtClean="0"/>
              <a:t>틀릴시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endParaRPr lang="en-US" altLang="ko-KR" sz="1000" dirty="0" smtClean="0"/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endParaRPr lang="en-US" altLang="ko-KR" sz="1000" dirty="0" smtClean="0"/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로그인 </a:t>
            </a:r>
            <a:r>
              <a:rPr lang="ko-KR" altLang="en-US" sz="1000" dirty="0" err="1" smtClean="0"/>
              <a:t>성공시</a:t>
            </a:r>
            <a:r>
              <a:rPr lang="ko-KR" altLang="en-US" sz="1000" dirty="0" smtClean="0"/>
              <a:t> 이전페이지로 이동</a:t>
            </a:r>
            <a:endParaRPr lang="en-US" altLang="ko-KR" sz="1000" dirty="0"/>
          </a:p>
          <a:p>
            <a:endParaRPr lang="en-US" altLang="ko-KR" sz="1400" dirty="0" smtClean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555" y="468185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54850" y="4665345"/>
            <a:ext cx="4373245" cy="61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회원가입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회원가입 페이지로 이동</a:t>
            </a:r>
            <a:endParaRPr lang="en-US" altLang="ko-KR" sz="1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735965"/>
            <a:ext cx="6284595" cy="416941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986405" y="379476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680460" y="378333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330" y="1170305"/>
            <a:ext cx="1934210" cy="546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790" y="1787525"/>
            <a:ext cx="1934210" cy="546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790" y="2392045"/>
            <a:ext cx="1934210" cy="546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790" y="3070225"/>
            <a:ext cx="193421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6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7025" y="335915"/>
            <a:ext cx="11563350" cy="6286500"/>
            <a:chOff x="327025" y="335915"/>
            <a:chExt cx="11563350" cy="6286500"/>
          </a:xfrm>
          <a:solidFill>
            <a:schemeClr val="bg1">
              <a:lumMod val="7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27025" y="335915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회원가입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7025" y="335915"/>
              <a:ext cx="1459865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7025" y="713740"/>
              <a:ext cx="11563350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70665" y="713740"/>
              <a:ext cx="219075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70665" y="713740"/>
              <a:ext cx="219075" cy="11334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86890" y="48641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86890" y="58039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90180" y="48641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90180" y="58039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555" y="97472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54850" y="958215"/>
            <a:ext cx="4404360" cy="184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아이디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이메일</a:t>
            </a:r>
            <a:r>
              <a:rPr lang="en-US" altLang="ko-KR" sz="1400" b="1" dirty="0" smtClean="0"/>
              <a:t>)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커서가 벗어나면 자동으로 유효성 및 </a:t>
            </a:r>
            <a:r>
              <a:rPr lang="ko-KR" altLang="en-US" sz="1000" dirty="0" err="1" smtClean="0"/>
              <a:t>중복검사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이메일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형식에 </a:t>
            </a:r>
            <a:r>
              <a:rPr lang="ko-KR" altLang="en-US" sz="1000" dirty="0" err="1" smtClean="0"/>
              <a:t>안맞거나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이미 가입되어있는 아이디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미입력시</a:t>
            </a:r>
            <a:endParaRPr lang="en-US" altLang="ko-KR" sz="1000" dirty="0" smtClean="0"/>
          </a:p>
          <a:p>
            <a:r>
              <a:rPr lang="ko-KR" altLang="en-US" sz="1000" dirty="0"/>
              <a:t>해당 오류 메시지를 띄움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검사 </a:t>
            </a:r>
            <a:r>
              <a:rPr lang="ko-KR" altLang="en-US" sz="1000" dirty="0" err="1" smtClean="0"/>
              <a:t>완료시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인증번호 발송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버튼 </a:t>
            </a:r>
            <a:r>
              <a:rPr lang="ko-KR" altLang="en-US" sz="1000" dirty="0" err="1" smtClean="0"/>
              <a:t>클릭가능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555" y="316420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54850" y="3147695"/>
            <a:ext cx="4373245" cy="61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인증번호 발송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아이디창에</a:t>
            </a:r>
            <a:r>
              <a:rPr lang="ko-KR" altLang="en-US" sz="1000" dirty="0" smtClean="0"/>
              <a:t> 입력한 이메일로 인증번호를 발송함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749300"/>
            <a:ext cx="6282055" cy="402399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101090" y="171958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50" y="1908175"/>
            <a:ext cx="2696210" cy="517525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458085" y="197485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45" y="3754755"/>
            <a:ext cx="4754880" cy="272986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458085" y="250571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490220" y="516826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8515" y="5151120"/>
            <a:ext cx="437324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인증번호 확인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값을 입력하지 않거나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메일로 전송한 </a:t>
            </a:r>
            <a:r>
              <a:rPr lang="ko-KR" altLang="en-US" sz="1000" dirty="0" err="1" smtClean="0"/>
              <a:t>인증번호와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다를시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alert</a:t>
            </a:r>
            <a:r>
              <a:rPr lang="ko-KR" altLang="en-US" sz="1000" dirty="0" smtClean="0"/>
              <a:t>창 띄움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입력한 값이 메일로 전송한 </a:t>
            </a:r>
            <a:r>
              <a:rPr lang="ko-KR" altLang="en-US" sz="1000" dirty="0" err="1" smtClean="0"/>
              <a:t>인증번호와</a:t>
            </a:r>
            <a:r>
              <a:rPr lang="ko-KR" altLang="en-US" sz="1000" dirty="0" smtClean="0"/>
              <a:t> 동일하면 통과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4076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7025" y="335915"/>
            <a:ext cx="11563350" cy="6286500"/>
            <a:chOff x="327025" y="335915"/>
            <a:chExt cx="11563350" cy="6286500"/>
          </a:xfrm>
          <a:solidFill>
            <a:schemeClr val="bg1">
              <a:lumMod val="7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27025" y="335915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회원가입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7025" y="335915"/>
              <a:ext cx="1459865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7025" y="713740"/>
              <a:ext cx="11563350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70665" y="713740"/>
              <a:ext cx="219075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70665" y="713740"/>
              <a:ext cx="219075" cy="11334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86890" y="48641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86890" y="58039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90180" y="48641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90180" y="58039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555" y="97472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54850" y="958215"/>
            <a:ext cx="4404360" cy="169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닉네임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커서가 벗어나면 자동으로 </a:t>
            </a:r>
            <a:r>
              <a:rPr lang="ko-KR" altLang="en-US" sz="1000" dirty="0" err="1" smtClean="0"/>
              <a:t>중복검사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이미 가입되어있는 닉네임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미입력시</a:t>
            </a:r>
            <a:endParaRPr lang="en-US" altLang="ko-KR" sz="1000" dirty="0" smtClean="0"/>
          </a:p>
          <a:p>
            <a:r>
              <a:rPr lang="ko-KR" altLang="en-US" sz="1000" dirty="0"/>
              <a:t>해당 오류 메시지를 띄움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555" y="287464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54850" y="2874645"/>
            <a:ext cx="437324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좋아하는 술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하나만 선택 가능하며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맞춤 추천 기능 </a:t>
            </a:r>
            <a:r>
              <a:rPr lang="ko-KR" altLang="en-US" sz="1000" dirty="0" err="1" smtClean="0"/>
              <a:t>구현시</a:t>
            </a:r>
            <a:r>
              <a:rPr lang="ko-KR" altLang="en-US" sz="1000" dirty="0" smtClean="0"/>
              <a:t> 활용 예정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선택에 따라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멤버의 아이콘이 자동 적용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555" y="384111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54850" y="3823970"/>
            <a:ext cx="437324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지역 선택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선택버튼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옵션 선택가능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첫 칸 </a:t>
            </a:r>
            <a:r>
              <a:rPr lang="en-US" altLang="ko-KR" sz="1000" dirty="0" smtClean="0"/>
              <a:t>== </a:t>
            </a:r>
            <a:r>
              <a:rPr lang="ko-KR" altLang="en-US" sz="1000" dirty="0"/>
              <a:t>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둘째 칸 </a:t>
            </a:r>
            <a:r>
              <a:rPr lang="en-US" altLang="ko-KR" sz="1000" dirty="0" smtClean="0"/>
              <a:t>== </a:t>
            </a:r>
            <a:r>
              <a:rPr lang="ko-KR" altLang="en-US" sz="1000" dirty="0" smtClean="0"/>
              <a:t>첫 칸 선택한 </a:t>
            </a:r>
            <a:r>
              <a:rPr lang="ko-KR" altLang="en-US" sz="1000" dirty="0" err="1"/>
              <a:t>도</a:t>
            </a:r>
            <a:r>
              <a:rPr lang="ko-KR" altLang="en-US" sz="1000" dirty="0" err="1" smtClean="0"/>
              <a:t>에맞는</a:t>
            </a:r>
            <a:r>
              <a:rPr lang="ko-KR" altLang="en-US" sz="1000" dirty="0" smtClean="0"/>
              <a:t> 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군</a:t>
            </a:r>
            <a:r>
              <a:rPr lang="en-US" altLang="ko-KR" sz="1000" dirty="0" smtClean="0"/>
              <a:t>,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5" y="781685"/>
            <a:ext cx="6310630" cy="402463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042670" y="321754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683000" y="171958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691255" y="211709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95" y="1915795"/>
            <a:ext cx="2694305" cy="5734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60" y="4936490"/>
            <a:ext cx="1794510" cy="15513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120" y="4936490"/>
            <a:ext cx="1794510" cy="1551305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490220" y="516826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8515" y="5151120"/>
            <a:ext cx="437324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회원가입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빈칸이 있거나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인증번호 확인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미통과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닉네임 검사 </a:t>
            </a:r>
            <a:r>
              <a:rPr lang="ko-KR" altLang="en-US" sz="1000" dirty="0" err="1" smtClean="0"/>
              <a:t>미통과시</a:t>
            </a:r>
            <a:r>
              <a:rPr lang="ko-KR" altLang="en-US" sz="1000" dirty="0" smtClean="0"/>
              <a:t> 해당 오류를 </a:t>
            </a:r>
            <a:r>
              <a:rPr lang="en-US" altLang="ko-KR" sz="1000" dirty="0" smtClean="0"/>
              <a:t>alert</a:t>
            </a:r>
            <a:r>
              <a:rPr lang="ko-KR" altLang="en-US" sz="1000" dirty="0" smtClean="0"/>
              <a:t>창으로 띄움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회원가입 </a:t>
            </a:r>
            <a:r>
              <a:rPr lang="ko-KR" altLang="en-US" sz="1000" dirty="0" err="1" smtClean="0"/>
              <a:t>성공시</a:t>
            </a:r>
            <a:r>
              <a:rPr lang="ko-KR" altLang="en-US" sz="1000" dirty="0" smtClean="0"/>
              <a:t> 자동 로그인 후 이전페이지로 복귀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773680" y="444944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6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7025" y="335915"/>
            <a:ext cx="11563350" cy="6286500"/>
            <a:chOff x="327025" y="335915"/>
            <a:chExt cx="11563350" cy="6286500"/>
          </a:xfrm>
          <a:solidFill>
            <a:schemeClr val="bg1">
              <a:lumMod val="8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27025" y="335915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마이페이지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7025" y="335915"/>
              <a:ext cx="1459865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7025" y="713740"/>
              <a:ext cx="11563350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70665" y="713740"/>
              <a:ext cx="219075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70665" y="713740"/>
              <a:ext cx="219075" cy="11334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86890" y="48641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86890" y="58039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90180" y="48641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90180" y="58039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8338820" y="130111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67115" y="1283970"/>
            <a:ext cx="261620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해당 유저의 닉네임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사용자의 닉네임 출력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endParaRPr lang="ko-KR" altLang="en-US" sz="14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8338820" y="302895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67115" y="3012440"/>
            <a:ext cx="2101215" cy="10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마이 칵테일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추가한 칵테일 리스트 출력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리스트로 </a:t>
            </a:r>
            <a:r>
              <a:rPr lang="ko-KR" altLang="en-US" sz="1000" dirty="0"/>
              <a:t>출력된 박스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해당 칵테일의 상세보기 페이지로 이동</a:t>
            </a:r>
            <a:endParaRPr lang="en-US" altLang="ko-KR" sz="1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807720"/>
            <a:ext cx="7820660" cy="465328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755390" y="2176145"/>
            <a:ext cx="260985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573530" y="374269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9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7025" y="327660"/>
            <a:ext cx="11563350" cy="6286500"/>
            <a:chOff x="327025" y="327660"/>
            <a:chExt cx="11563350" cy="6286500"/>
          </a:xfrm>
          <a:solidFill>
            <a:schemeClr val="bg1">
              <a:lumMod val="8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27025" y="327660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추가 예정 기능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7025" y="327660"/>
              <a:ext cx="1459865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추가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7025" y="705485"/>
              <a:ext cx="11563350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70665" y="705485"/>
              <a:ext cx="219075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70665" y="705485"/>
              <a:ext cx="219075" cy="11334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86890" y="478155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86890" y="572135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90180" y="478155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90180" y="572135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085" y="4378960"/>
            <a:ext cx="8949055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 </a:t>
            </a:r>
            <a:r>
              <a:rPr lang="ko-KR" altLang="en-US" sz="25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마이페이지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보완</a:t>
            </a:r>
            <a:endParaRPr lang="en-US" altLang="ko-KR" sz="2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작성 글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작성 댓글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정보수정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등 추가 기능 구현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085" y="2235835"/>
            <a:ext cx="8949055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 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자유</a:t>
            </a: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유머 게시판</a:t>
            </a:r>
            <a:endParaRPr lang="en-US" altLang="ko-KR" sz="2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술 관련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이외 자유롭게 사용할 게시판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085" y="3251835"/>
            <a:ext cx="8949055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 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지역별 칵테일 매장 게시판</a:t>
            </a:r>
            <a:endParaRPr lang="en-US" altLang="ko-KR" sz="25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새로 오픈하거나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인기 많은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이벤트 진행중인 매장 등 지역별 매장의 정보제공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5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085" y="1220470"/>
            <a:ext cx="8949055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 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커뮤니티 게시판</a:t>
            </a:r>
            <a:endParaRPr lang="en-US" altLang="ko-KR" sz="2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술 관련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팁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레시피 등 유저들이 작성할 수 있는 게시판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085" y="5440680"/>
            <a:ext cx="8949055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 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 외 양주</a:t>
            </a: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맥주</a:t>
            </a: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위스키 등 추가</a:t>
            </a:r>
            <a:endParaRPr lang="en-US" altLang="ko-KR" sz="25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 외에도 술에 관련된 모든 정보 제공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0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7025" y="327660"/>
            <a:ext cx="11563350" cy="6286500"/>
            <a:chOff x="327025" y="327660"/>
            <a:chExt cx="11563350" cy="6286500"/>
          </a:xfrm>
          <a:solidFill>
            <a:schemeClr val="bg1">
              <a:lumMod val="8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27025" y="327660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끝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7025" y="327660"/>
              <a:ext cx="1459865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끝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7025" y="705485"/>
              <a:ext cx="11563350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70665" y="705485"/>
              <a:ext cx="219075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70665" y="705485"/>
              <a:ext cx="219075" cy="11334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86890" y="478155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86890" y="572135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90180" y="478155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90180" y="572135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1786890" y="3267075"/>
            <a:ext cx="8949055" cy="59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끝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13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7025" y="335915"/>
            <a:ext cx="11563350" cy="6286500"/>
            <a:chOff x="327025" y="335915"/>
            <a:chExt cx="11563350" cy="6286500"/>
          </a:xfrm>
          <a:solidFill>
            <a:schemeClr val="bg1">
              <a:lumMod val="8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27025" y="335915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 차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7025" y="335915"/>
              <a:ext cx="417195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7025" y="713740"/>
              <a:ext cx="11563350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70665" y="713740"/>
              <a:ext cx="219075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70665" y="713740"/>
              <a:ext cx="219075" cy="11334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97280" y="48641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97280" y="58039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90180" y="48641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90180" y="58039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085" y="1091565"/>
            <a:ext cx="3599815" cy="1708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endParaRPr lang="en-US" altLang="ko-KR" sz="25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/>
              <a:t> </a:t>
            </a:r>
            <a:r>
              <a:rPr lang="en-US" altLang="ko-KR" sz="1500" dirty="0"/>
              <a:t>•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명</a:t>
            </a:r>
            <a:endParaRPr lang="en-US" altLang="ko-KR" sz="15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500" dirty="0"/>
              <a:t> •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선정 배경</a:t>
            </a:r>
            <a:endParaRPr lang="en-US" altLang="ko-KR" sz="15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500" dirty="0"/>
              <a:t> •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목표</a:t>
            </a:r>
            <a:endParaRPr lang="en-US" altLang="ko-KR" sz="15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085" y="2732405"/>
            <a:ext cx="3599815" cy="136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관계도</a:t>
            </a:r>
            <a:endParaRPr lang="en-US" altLang="ko-KR" sz="2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/>
              <a:t> </a:t>
            </a:r>
            <a:r>
              <a:rPr lang="en-US" altLang="ko-KR" sz="1500" dirty="0"/>
              <a:t>•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일정</a:t>
            </a:r>
            <a:endParaRPr lang="en-US" altLang="ko-KR" sz="15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500" dirty="0"/>
              <a:t> • 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관계도</a:t>
            </a:r>
            <a:endParaRPr lang="en-US" altLang="ko-KR" sz="15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743585" y="4161155"/>
            <a:ext cx="3599815" cy="880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사용자 기능</a:t>
            </a:r>
            <a:endParaRPr lang="en-US" altLang="ko-KR" sz="25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743585" y="5218430"/>
            <a:ext cx="3599815" cy="59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 예정 기능</a:t>
            </a:r>
            <a:endParaRPr lang="en-US" altLang="ko-KR" sz="25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7025" y="335915"/>
            <a:ext cx="11563350" cy="6286500"/>
            <a:chOff x="327025" y="335915"/>
            <a:chExt cx="11563350" cy="6286500"/>
          </a:xfrm>
          <a:solidFill>
            <a:schemeClr val="bg1">
              <a:lumMod val="8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27025" y="335915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개요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7025" y="335915"/>
              <a:ext cx="1585595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7025" y="713740"/>
              <a:ext cx="11563350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70665" y="713740"/>
              <a:ext cx="219075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70665" y="713740"/>
              <a:ext cx="219075" cy="11334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2046605" y="486410"/>
              <a:ext cx="265049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046605" y="580390"/>
              <a:ext cx="265049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90180" y="48641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90180" y="58039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085" y="1045845"/>
            <a:ext cx="3599815" cy="125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명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칵테일에 관한 모든 것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초심자를 위한 칵테일 가이드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085" y="2315845"/>
            <a:ext cx="8211820" cy="222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(2) 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선정 배경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칵테일은 초심자들에게 진입 장벽이 높은 편이다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종류만 해도 엄청나고 이름만 들어서는 맛을 유추할 수도 없으며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전문 매장에서 조차 판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                            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매하는 칵테일들에 대해 친절하게 설명해주는 </a:t>
            </a:r>
            <a:r>
              <a:rPr lang="ko-KR" altLang="en-US" sz="105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메뉴판을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찾아보기 힘들다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그래서 그런 초심자들에게 초점을 맞추어 빠르게 이름으로 검색해 칵테일의 정보를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얻거나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도수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·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맛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·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색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·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베이스 등 취향에 맞는 칵테일의 정보를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쉽게 얻을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있도록 하여 칵테일에 쉽게 접근하게 하기 위하여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085" y="4320540"/>
            <a:ext cx="8562975" cy="222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(3) 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목표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사용자의 편의를 고려하여 제작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칵테일에 대한 다양한 정보 제공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칵테일의 진입장벽을 낮춤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술을 좋아하는 사람들끼리 소통할 수 있는 공간 형성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추후 </a:t>
            </a:r>
            <a:r>
              <a:rPr lang="ko-KR" altLang="en-US" sz="105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칵테일뿐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아니라 술에 관한 모든 것 제공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8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"/>
          <p:cNvGrpSpPr/>
          <p:nvPr/>
        </p:nvGrpSpPr>
        <p:grpSpPr>
          <a:xfrm rot="0">
            <a:off x="317500" y="335915"/>
            <a:ext cx="11573510" cy="6287135"/>
            <a:chOff x="317500" y="335915"/>
            <a:chExt cx="11573510" cy="6287135"/>
          </a:xfrm>
          <a:solidFill>
            <a:schemeClr val="bg1">
              <a:lumMod val="85000"/>
            </a:schemeClr>
          </a:solidFill>
          <a:effectLst>
            <a:outerShdw sx="100000" sy="100000" blurRad="0" dist="88900" dir="2700000" rotWithShape="0" algn="tl">
              <a:srgbClr val="000000">
                <a:alpha val="40000"/>
              </a:srgbClr>
            </a:outerShdw>
          </a:effectLst>
        </p:grpSpPr>
        <p:sp>
          <p:nvSpPr>
            <p:cNvPr id="57" name="Rect 0"/>
            <p:cNvSpPr>
              <a:spLocks/>
            </p:cNvSpPr>
            <p:nvPr/>
          </p:nvSpPr>
          <p:spPr>
            <a:xfrm rot="0">
              <a:off x="317500" y="335915"/>
              <a:ext cx="11563985" cy="378460"/>
            </a:xfrm>
            <a:prstGeom prst="rect"/>
            <a:grpFill/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0" hangingPunct="1">
                <a:buFontTx/>
                <a:buNone/>
              </a:pPr>
              <a:r>
                <a:rPr sz="1800" i="1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일정 &amp; ERD</a:t>
              </a:r>
              <a:endParaRPr lang="ko-KR" altLang="en-US" sz="1800" i="1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Rect 0"/>
            <p:cNvSpPr>
              <a:spLocks/>
            </p:cNvSpPr>
            <p:nvPr/>
          </p:nvSpPr>
          <p:spPr>
            <a:xfrm rot="0">
              <a:off x="327025" y="335915"/>
              <a:ext cx="1586230" cy="378460"/>
            </a:xfrm>
            <a:prstGeom prst="rect"/>
            <a:grpFill/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buFontTx/>
                <a:buNone/>
              </a:pPr>
              <a:r>
                <a:rPr sz="180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2. 관계도</a:t>
              </a:r>
              <a:endParaRPr lang="ko-KR" altLang="en-US" sz="18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Rect 0"/>
            <p:cNvSpPr>
              <a:spLocks/>
            </p:cNvSpPr>
            <p:nvPr/>
          </p:nvSpPr>
          <p:spPr>
            <a:xfrm rot="0">
              <a:off x="327025" y="713740"/>
              <a:ext cx="11563985" cy="5909310"/>
            </a:xfrm>
            <a:prstGeom prst="rect"/>
            <a:grpFill/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Rect 0"/>
            <p:cNvSpPr>
              <a:spLocks/>
            </p:cNvSpPr>
            <p:nvPr/>
          </p:nvSpPr>
          <p:spPr>
            <a:xfrm rot="0">
              <a:off x="11670665" y="713740"/>
              <a:ext cx="219710" cy="5909310"/>
            </a:xfrm>
            <a:prstGeom prst="rect"/>
            <a:grpFill/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Rect 0"/>
            <p:cNvSpPr>
              <a:spLocks/>
            </p:cNvSpPr>
            <p:nvPr/>
          </p:nvSpPr>
          <p:spPr>
            <a:xfrm rot="0">
              <a:off x="11670665" y="713740"/>
              <a:ext cx="219710" cy="1134110"/>
            </a:xfrm>
            <a:prstGeom prst="rect"/>
            <a:grpFill/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2" name="Rect 0"/>
            <p:cNvCxnSpPr/>
            <p:nvPr/>
          </p:nvCxnSpPr>
          <p:spPr>
            <a:xfrm rot="0">
              <a:off x="2046605" y="486410"/>
              <a:ext cx="2651125" cy="635"/>
            </a:xfrm>
            <a:prstGeom prst="line"/>
            <a:grpFill/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Rect 0"/>
            <p:cNvCxnSpPr/>
            <p:nvPr/>
          </p:nvCxnSpPr>
          <p:spPr>
            <a:xfrm rot="0">
              <a:off x="2046605" y="580390"/>
              <a:ext cx="2651125" cy="635"/>
            </a:xfrm>
            <a:prstGeom prst="line"/>
            <a:grpFill/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Rect 0"/>
            <p:cNvCxnSpPr/>
            <p:nvPr/>
          </p:nvCxnSpPr>
          <p:spPr>
            <a:xfrm rot="0">
              <a:off x="7790180" y="486410"/>
              <a:ext cx="3600450" cy="635"/>
            </a:xfrm>
            <a:prstGeom prst="line"/>
            <a:grpFill/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Rect 0"/>
            <p:cNvCxnSpPr/>
            <p:nvPr/>
          </p:nvCxnSpPr>
          <p:spPr>
            <a:xfrm rot="0">
              <a:off x="7790180" y="580390"/>
              <a:ext cx="3600450" cy="635"/>
            </a:xfrm>
            <a:prstGeom prst="line"/>
            <a:grpFill/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 0"/>
          <p:cNvSpPr>
            <a:spLocks/>
          </p:cNvSpPr>
          <p:nvPr/>
        </p:nvSpPr>
        <p:spPr>
          <a:xfrm rot="0">
            <a:off x="807085" y="1045845"/>
            <a:ext cx="3600450" cy="57086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(1) 일정</a:t>
            </a:r>
            <a:endParaRPr lang="ko-KR" altLang="en-US" sz="20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5384165" y="1056640"/>
            <a:ext cx="3267075" cy="5549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(2) ERD</a:t>
            </a:r>
            <a:endParaRPr lang="ko-KR" altLang="en-US" sz="20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6" name="Picture " descr="C:/Users/admin/AppData/Roaming/PolarisOffice/ETemp/11236_22267968/fImage7106149323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6" b="8354"/>
          <a:stretch>
            <a:fillRect/>
          </a:stretch>
        </p:blipFill>
        <p:spPr>
          <a:xfrm rot="0">
            <a:off x="6454775" y="755650"/>
            <a:ext cx="5161280" cy="5801995"/>
          </a:xfrm>
          <a:prstGeom prst="rect"/>
          <a:noFill/>
        </p:spPr>
      </p:pic>
      <p:graphicFrame>
        <p:nvGraphicFramePr>
          <p:cNvPr id="19" name="Table 3"/>
          <p:cNvGraphicFramePr>
            <a:graphicFrameLocks noGrp="1"/>
          </p:cNvGraphicFramePr>
          <p:nvPr/>
        </p:nvGraphicFramePr>
        <p:xfrm>
          <a:off x="452755" y="1918335"/>
          <a:ext cx="5343525" cy="14947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215900"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14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16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19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21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7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7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8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(1)</a:t>
                      </a:r>
                      <a:endParaRPr lang="ko-KR" altLang="en-US" sz="8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8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(2)</a:t>
                      </a:r>
                      <a:endParaRPr lang="ko-KR" altLang="en-US" sz="8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8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(3)</a:t>
                      </a:r>
                      <a:endParaRPr lang="ko-KR" altLang="en-US" sz="8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8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(4)</a:t>
                      </a:r>
                      <a:endParaRPr lang="ko-KR" altLang="en-US" sz="8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8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(5)</a:t>
                      </a:r>
                      <a:endParaRPr lang="ko-KR" altLang="en-US" sz="8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indent="0" algn="l" defTabSz="508000" latinLnBrk="0">
                        <a:buFontTx/>
                        <a:buNone/>
                      </a:pPr>
                      <a:r>
                        <a:rPr sz="8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(6)</a:t>
                      </a:r>
                      <a:endParaRPr lang="ko-KR" altLang="en-US" sz="8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marL="0" indent="0" algn="ctr" defTabSz="508000" latinLnBrk="0">
                        <a:buFontTx/>
                        <a:buNone/>
                      </a:pPr>
                      <a:r>
                        <a:rPr sz="1000" kern="1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8/31</a:t>
                      </a:r>
                      <a:endParaRPr lang="ko-KR" altLang="en-US" sz="1000" kern="1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028" name="Rect 0"/>
          <p:cNvSpPr>
            <a:spLocks/>
          </p:cNvSpPr>
          <p:nvPr/>
        </p:nvSpPr>
        <p:spPr>
          <a:xfrm rot="0">
            <a:off x="396875" y="3456940"/>
            <a:ext cx="5587365" cy="198564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(1)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페이지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정리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: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서비스에 필요한 페이지 총 정리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(ex.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메인화면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회원가입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),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톤 앤 매너 정하기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페이지 간 연결 사항 정리</a:t>
            </a:r>
            <a:endParaRPr lang="ko-KR" altLang="en-US" sz="1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latinLnBrk="0" hangingPunct="0">
              <a:buFontTx/>
              <a:buNone/>
            </a:pPr>
            <a:endParaRPr lang="ko-KR" altLang="en-US" sz="1000" cap="none" i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latinLnBrk="0" hangingPunct="0">
              <a:buFontTx/>
              <a:buNone/>
            </a:pP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(2) DB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설계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 정리한 것 바탕으로 필요한 테이블 설계 </a:t>
            </a:r>
            <a:endParaRPr lang="ko-KR" altLang="en-US" sz="1000" cap="none" i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latinLnBrk="0" hangingPunct="0">
              <a:buFontTx/>
              <a:buNone/>
            </a:pPr>
            <a:endParaRPr lang="ko-KR" altLang="en-US" sz="1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latinLnBrk="0" hangingPunct="0">
              <a:buFontTx/>
              <a:buNone/>
            </a:pP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(3)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페이지 구현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: (1)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을 바탕으로 구현</a:t>
            </a:r>
            <a:endParaRPr lang="ko-KR" altLang="en-US" sz="1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latinLnBrk="0" hangingPunct="0">
              <a:buFontTx/>
              <a:buNone/>
            </a:pPr>
            <a:endParaRPr lang="ko-KR" altLang="en-US" sz="1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latinLnBrk="0" hangingPunct="0">
              <a:buFontTx/>
              <a:buNone/>
            </a:pP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(4)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데이터 정리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: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칵테일 종류 총 정리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 별 키워드 정리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(ex.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색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맛 등</a:t>
            </a:r>
            <a:r>
              <a:rPr sz="1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latinLnBrk="0" hangingPunct="0">
              <a:buFontTx/>
              <a:buNone/>
            </a:pPr>
            <a:endParaRPr lang="ko-KR" altLang="en-US" sz="1000" cap="none" i="0" b="1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latinLnBrk="0" hangingPunct="0">
              <a:buFontTx/>
              <a:buNone/>
            </a:pPr>
            <a:r>
              <a:rPr sz="1000" cap="none" i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(5) </a:t>
            </a:r>
            <a:r>
              <a:rPr sz="1000" cap="none" i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디자인</a:t>
            </a:r>
            <a:r>
              <a:rPr sz="1000" cap="none" i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000" cap="none" i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: </a:t>
            </a:r>
            <a:r>
              <a:rPr sz="1000" cap="none" i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데이터 입력 및 디자인</a:t>
            </a:r>
            <a:r>
              <a:rPr sz="1100" cap="none" i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100" cap="none" i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latinLnBrk="0" hangingPunct="0">
              <a:buFontTx/>
              <a:buNone/>
            </a:pP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latinLnBrk="0" hangingPunct="0"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(6) 최종 &amp; 발표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"/>
          <p:cNvGrpSpPr/>
          <p:nvPr/>
        </p:nvGrpSpPr>
        <p:grpSpPr>
          <a:xfrm rot="0">
            <a:off x="317500" y="335915"/>
            <a:ext cx="11574145" cy="6287770"/>
            <a:chOff x="317500" y="335915"/>
            <a:chExt cx="11574145" cy="6287770"/>
          </a:xfrm>
          <a:solidFill>
            <a:schemeClr val="bg1">
              <a:lumMod val="85000"/>
            </a:schemeClr>
          </a:solidFill>
          <a:effectLst>
            <a:outerShdw sx="100000" sy="100000" blurRad="0" dist="88900" dir="2700000" rotWithShape="0" algn="tl">
              <a:srgbClr val="000000">
                <a:alpha val="40000"/>
              </a:srgbClr>
            </a:outerShdw>
          </a:effectLst>
        </p:grpSpPr>
        <p:sp>
          <p:nvSpPr>
            <p:cNvPr id="57" name="Rect 0"/>
            <p:cNvSpPr>
              <a:spLocks/>
            </p:cNvSpPr>
            <p:nvPr/>
          </p:nvSpPr>
          <p:spPr>
            <a:xfrm rot="0">
              <a:off x="317500" y="335915"/>
              <a:ext cx="11564620" cy="379095"/>
            </a:xfrm>
            <a:prstGeom prst="rect"/>
            <a:grpFill/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0" hangingPunct="1">
                <a:buFontTx/>
                <a:buNone/>
              </a:pPr>
              <a:r>
                <a:rPr lang="ko-KR" sz="1800" i="1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페이지 이동 경로</a:t>
              </a:r>
              <a:endParaRPr lang="ko-KR" altLang="en-US" sz="1800" i="1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Rect 0"/>
            <p:cNvSpPr>
              <a:spLocks/>
            </p:cNvSpPr>
            <p:nvPr/>
          </p:nvSpPr>
          <p:spPr>
            <a:xfrm rot="0">
              <a:off x="327025" y="335915"/>
              <a:ext cx="1692910" cy="379095"/>
            </a:xfrm>
            <a:prstGeom prst="rect"/>
            <a:grpFill/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buFontTx/>
                <a:buNone/>
              </a:pPr>
              <a:r>
                <a:rPr lang="ko-KR" sz="180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3. 사용자 기능</a:t>
              </a:r>
              <a:endParaRPr lang="ko-KR" altLang="en-US" sz="18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Rect 0"/>
            <p:cNvSpPr>
              <a:spLocks/>
            </p:cNvSpPr>
            <p:nvPr/>
          </p:nvSpPr>
          <p:spPr>
            <a:xfrm rot="0">
              <a:off x="327025" y="713740"/>
              <a:ext cx="11564620" cy="5909945"/>
            </a:xfrm>
            <a:prstGeom prst="rect"/>
            <a:grpFill/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Rect 0"/>
            <p:cNvSpPr>
              <a:spLocks/>
            </p:cNvSpPr>
            <p:nvPr/>
          </p:nvSpPr>
          <p:spPr>
            <a:xfrm rot="0">
              <a:off x="11670665" y="713740"/>
              <a:ext cx="220345" cy="5909945"/>
            </a:xfrm>
            <a:prstGeom prst="rect"/>
            <a:grpFill/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Rect 0"/>
            <p:cNvSpPr>
              <a:spLocks/>
            </p:cNvSpPr>
            <p:nvPr/>
          </p:nvSpPr>
          <p:spPr>
            <a:xfrm rot="0">
              <a:off x="11670665" y="713740"/>
              <a:ext cx="220345" cy="1134745"/>
            </a:xfrm>
            <a:prstGeom prst="rect"/>
            <a:grpFill/>
            <a:ln w="190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2" name="Rect 0"/>
            <p:cNvCxnSpPr/>
            <p:nvPr/>
          </p:nvCxnSpPr>
          <p:spPr>
            <a:xfrm rot="0">
              <a:off x="2046605" y="486410"/>
              <a:ext cx="2651760" cy="1270"/>
            </a:xfrm>
            <a:prstGeom prst="line"/>
            <a:grpFill/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Rect 0"/>
            <p:cNvCxnSpPr/>
            <p:nvPr/>
          </p:nvCxnSpPr>
          <p:spPr>
            <a:xfrm rot="0">
              <a:off x="2046605" y="580390"/>
              <a:ext cx="2651760" cy="1270"/>
            </a:xfrm>
            <a:prstGeom prst="line"/>
            <a:grpFill/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Rect 0"/>
            <p:cNvCxnSpPr/>
            <p:nvPr/>
          </p:nvCxnSpPr>
          <p:spPr>
            <a:xfrm rot="0">
              <a:off x="7790180" y="486410"/>
              <a:ext cx="3601085" cy="1270"/>
            </a:xfrm>
            <a:prstGeom prst="line"/>
            <a:grpFill/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Rect 0"/>
            <p:cNvCxnSpPr/>
            <p:nvPr/>
          </p:nvCxnSpPr>
          <p:spPr>
            <a:xfrm rot="0">
              <a:off x="7790180" y="580390"/>
              <a:ext cx="3601085" cy="1270"/>
            </a:xfrm>
            <a:prstGeom prst="line"/>
            <a:grpFill/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 0"/>
          <p:cNvSpPr>
            <a:spLocks/>
          </p:cNvSpPr>
          <p:nvPr/>
        </p:nvSpPr>
        <p:spPr>
          <a:xfrm rot="0">
            <a:off x="807085" y="1045845"/>
            <a:ext cx="3601085" cy="3994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- 페이지 이동 경로</a:t>
            </a:r>
            <a:endParaRPr lang="ko-KR" altLang="en-US" sz="20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6" name="그림 65" descr="C:/Users/admin/AppData/Roaming/PolarisOffice/ETemp/11236_22267968/fImage22521508905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3310" y="1615440"/>
            <a:ext cx="9529445" cy="45586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7025" y="335915"/>
            <a:ext cx="11563350" cy="6286500"/>
            <a:chOff x="327025" y="335915"/>
            <a:chExt cx="11563350" cy="6286500"/>
          </a:xfrm>
          <a:solidFill>
            <a:schemeClr val="bg1">
              <a:lumMod val="8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27025" y="335915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메인 페이지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7025" y="335915"/>
              <a:ext cx="1459865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7025" y="713740"/>
              <a:ext cx="11563350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70665" y="713740"/>
              <a:ext cx="219075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70665" y="713740"/>
              <a:ext cx="219075" cy="11334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86890" y="48641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86890" y="58039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90180" y="48641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90180" y="58039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" y="713740"/>
            <a:ext cx="8545195" cy="4632960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866900" y="503555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248025" y="74041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604895" y="285877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604895" y="328485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918335" y="74739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046470" y="77533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9088755" y="102235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16415" y="1005840"/>
            <a:ext cx="178244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로고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메인페이지로 이동</a:t>
            </a:r>
            <a:endParaRPr lang="en-US" altLang="ko-KR" sz="1000" dirty="0"/>
          </a:p>
          <a:p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706120"/>
            <a:ext cx="8522970" cy="392430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166745" y="74041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932305" y="74739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5998210" y="77533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930" y="5608955"/>
            <a:ext cx="1097915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</a:t>
            </a:r>
            <a:r>
              <a:rPr lang="ko-KR" altLang="en-US" sz="1000" dirty="0" smtClean="0"/>
              <a:t>이름 검색 </a:t>
            </a:r>
            <a:r>
              <a:rPr lang="en-US" altLang="ko-KR" sz="1000" dirty="0" smtClean="0"/>
              <a:t>: header</a:t>
            </a:r>
            <a:r>
              <a:rPr lang="ko-KR" altLang="en-US" sz="1000" dirty="0" smtClean="0"/>
              <a:t>영역으로 한 글자로도 검색 가능하며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페이지 </a:t>
            </a:r>
            <a:r>
              <a:rPr lang="ko-KR" altLang="en-US" sz="1000" dirty="0" err="1" smtClean="0"/>
              <a:t>로딩시</a:t>
            </a:r>
            <a:r>
              <a:rPr lang="ko-KR" altLang="en-US" sz="1000" dirty="0" smtClean="0"/>
              <a:t> 기본값으로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저장된 칵테일 이름을 페이지 이동할 때마다 랜덤으로 가져옴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-</a:t>
            </a:r>
            <a:r>
              <a:rPr lang="ko-KR" altLang="en-US" sz="1000" dirty="0" smtClean="0"/>
              <a:t>로그인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회원가입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로그인시 </a:t>
            </a:r>
            <a:r>
              <a:rPr lang="ko-KR" altLang="en-US" sz="1000" dirty="0" err="1" smtClean="0"/>
              <a:t>비활성화되며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로그아웃</a:t>
            </a:r>
            <a:r>
              <a:rPr lang="en-US" altLang="ko-KR" sz="1000" dirty="0"/>
              <a:t>[</a:t>
            </a:r>
            <a:r>
              <a:rPr lang="ko-KR" altLang="en-US" sz="1000" dirty="0" smtClean="0"/>
              <a:t>닉네임</a:t>
            </a:r>
            <a:r>
              <a:rPr lang="en-US" altLang="ko-KR" sz="1000" dirty="0" smtClean="0"/>
              <a:t>]  </a:t>
            </a:r>
            <a:r>
              <a:rPr lang="ko-KR" altLang="en-US" sz="1000" dirty="0" err="1" smtClean="0"/>
              <a:t>마이칵테일</a:t>
            </a:r>
            <a:r>
              <a:rPr lang="ko-KR" altLang="en-US" sz="1000" dirty="0" smtClean="0"/>
              <a:t> 카테고리 활성화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9088755" y="204851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16415" y="2032000"/>
            <a:ext cx="210121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이름 검색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입력한 값이 포함된 칵테일의 리스트를 보여주는 페이지로 이동</a:t>
            </a:r>
            <a:endParaRPr lang="ko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9088755" y="309181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16415" y="3074670"/>
            <a:ext cx="210121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로그인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회원가입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로그인 페이지로 이동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로그인 페이지에서 회원가입 페이지 이동 가능</a:t>
            </a:r>
            <a:endParaRPr lang="ko-KR" altLang="en-US" sz="14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9088755" y="422973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16415" y="4213225"/>
            <a:ext cx="2101215" cy="61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취향 검색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취향 검색 페이지로 이동</a:t>
            </a:r>
            <a:endParaRPr lang="ko-KR" altLang="en-US" sz="14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9088755" y="531622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16415" y="5299075"/>
            <a:ext cx="2188845" cy="61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저장된 모든 칵테일 보기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모든 칵테일 리스트 페이지로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688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7025" y="335915"/>
            <a:ext cx="11563350" cy="6286500"/>
            <a:chOff x="327025" y="335915"/>
            <a:chExt cx="11563350" cy="6286500"/>
          </a:xfrm>
          <a:solidFill>
            <a:schemeClr val="bg1">
              <a:lumMod val="8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27025" y="335915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이름 검색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7025" y="335915"/>
              <a:ext cx="1459865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7025" y="713740"/>
              <a:ext cx="11563350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70665" y="713740"/>
              <a:ext cx="219075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70665" y="713740"/>
              <a:ext cx="219075" cy="11334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86890" y="48641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86890" y="58039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90180" y="48641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90180" y="58039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9088755" y="102235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16415" y="1005840"/>
            <a:ext cx="17824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검색 </a:t>
            </a:r>
            <a:r>
              <a:rPr lang="ko-KR" altLang="en-US" sz="1400" b="1" dirty="0" err="1" smtClean="0"/>
              <a:t>입력값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사용자가 입력한 값을 </a:t>
            </a:r>
            <a:r>
              <a:rPr lang="en-US" altLang="ko-KR" sz="1000" dirty="0" smtClean="0"/>
              <a:t>‘’</a:t>
            </a:r>
            <a:r>
              <a:rPr lang="ko-KR" altLang="en-US" sz="1000" dirty="0" smtClean="0"/>
              <a:t>안에 </a:t>
            </a:r>
            <a:r>
              <a:rPr lang="ko-KR" altLang="en-US" sz="1000" dirty="0" err="1" smtClean="0"/>
              <a:t>출력해줌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endParaRPr lang="ko-KR" altLang="en-US" sz="14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9088755" y="204851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16415" y="2032000"/>
            <a:ext cx="210121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검색 결과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저장된 칵테일 중 입력한 값이 포함된 칵테일의 사진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베이스가 되는 술을 리스트로 출력</a:t>
            </a:r>
            <a:endParaRPr lang="ko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9088755" y="309181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16415" y="3074670"/>
            <a:ext cx="210121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상세보기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리스트로 출력된 박스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해당 칵테일의 상세보기 페이지로 이동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" y="713740"/>
            <a:ext cx="8546465" cy="4313555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594100" y="219075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765935" y="283591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4451985" y="507365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3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7025" y="335915"/>
            <a:ext cx="11563350" cy="6286500"/>
            <a:chOff x="327025" y="335915"/>
            <a:chExt cx="11563350" cy="6286500"/>
          </a:xfrm>
          <a:solidFill>
            <a:schemeClr val="bg1">
              <a:lumMod val="7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27025" y="335915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취향으로 칵테일 찾기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7025" y="335915"/>
              <a:ext cx="1459865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7025" y="713740"/>
              <a:ext cx="11563350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70665" y="713740"/>
              <a:ext cx="219075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70665" y="713740"/>
              <a:ext cx="219075" cy="11334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86890" y="48641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86890" y="58039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90180" y="48641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90180" y="58039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604895" y="285877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604895" y="328485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441325" y="405638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620" y="4039870"/>
            <a:ext cx="6436360" cy="11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취향 선택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도수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색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맛 각 카테고리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해당 카테고리에 맞는 선택할 값이 나타나며 값 </a:t>
            </a: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그에 따른 결과 출력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(ajax</a:t>
            </a:r>
            <a:r>
              <a:rPr lang="ko-KR" altLang="en-US" sz="1000" dirty="0" smtClean="0"/>
              <a:t>를 이용하여 페이지 전환없이 값 </a:t>
            </a: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바로 출력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카테고리당 하나씩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카테고리별</a:t>
            </a:r>
            <a:r>
              <a:rPr lang="ko-KR" altLang="en-US" sz="1000" dirty="0" smtClean="0"/>
              <a:t> 중복 선택 가능하며  카테고리 </a:t>
            </a:r>
            <a:r>
              <a:rPr lang="ko-KR" altLang="en-US" sz="1000" dirty="0" err="1" smtClean="0"/>
              <a:t>추가예정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endParaRPr lang="ko-KR" altLang="en-US" sz="14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441325" y="514794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9620" y="5130800"/>
            <a:ext cx="65220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검색 결과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저장된 칵테일 중 선택한 값에 맞는 칵테일의 </a:t>
            </a:r>
            <a:r>
              <a:rPr lang="ko-KR" altLang="en-US" sz="1000" dirty="0"/>
              <a:t>사진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베이스가 되는 술을 리스트로 </a:t>
            </a:r>
            <a:r>
              <a:rPr lang="ko-KR" altLang="en-US" sz="1000" dirty="0" smtClean="0"/>
              <a:t>출력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리스트로 </a:t>
            </a:r>
            <a:r>
              <a:rPr lang="ko-KR" altLang="en-US" sz="1000" dirty="0"/>
              <a:t>출력된 박스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해당 칵테일의 상세보기 페이지로 이동</a:t>
            </a:r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" y="713740"/>
            <a:ext cx="6015355" cy="30359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062990"/>
            <a:ext cx="3265170" cy="18592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242435"/>
            <a:ext cx="3265170" cy="177673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236345" y="159194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218565" y="266446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0" name="갈매기형 수장 9"/>
          <p:cNvSpPr/>
          <p:nvPr/>
        </p:nvSpPr>
        <p:spPr>
          <a:xfrm>
            <a:off x="6843395" y="2134235"/>
            <a:ext cx="484505" cy="484505"/>
          </a:xfrm>
          <a:prstGeom prst="chevr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갈매기형 수장 42"/>
          <p:cNvSpPr/>
          <p:nvPr/>
        </p:nvSpPr>
        <p:spPr>
          <a:xfrm rot="5400000">
            <a:off x="9347835" y="3340100"/>
            <a:ext cx="484505" cy="484505"/>
          </a:xfrm>
          <a:prstGeom prst="chevr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2535" y="1644015"/>
            <a:ext cx="146304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맛 카테고리의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탄산</a:t>
            </a:r>
            <a:r>
              <a:rPr lang="en-US" altLang="ko-KR" sz="1000" dirty="0" smtClean="0"/>
              <a:t>o </a:t>
            </a:r>
            <a:r>
              <a:rPr lang="ko-KR" altLang="en-US" sz="1000" dirty="0" smtClean="0"/>
              <a:t>클릭 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9736455" y="3340100"/>
            <a:ext cx="146304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도수 카테고리의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0~15 </a:t>
            </a:r>
            <a:r>
              <a:rPr lang="ko-KR" altLang="en-US" sz="1000" dirty="0" smtClean="0"/>
              <a:t>클릭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6729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7025" y="335915"/>
            <a:ext cx="11563350" cy="6286500"/>
            <a:chOff x="327025" y="335915"/>
            <a:chExt cx="11563350" cy="6286500"/>
          </a:xfrm>
          <a:solidFill>
            <a:schemeClr val="bg1">
              <a:lumMod val="7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27025" y="335915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모든 칵테일 리스트 보기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7025" y="335915"/>
              <a:ext cx="1459865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7025" y="713740"/>
              <a:ext cx="11563350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70665" y="713740"/>
              <a:ext cx="219075" cy="59086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70665" y="713740"/>
              <a:ext cx="219075" cy="113347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86890" y="48641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86890" y="580390"/>
              <a:ext cx="291020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90180" y="48641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90180" y="580390"/>
              <a:ext cx="35998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441325" y="4056380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620" y="4039870"/>
            <a:ext cx="643636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첫 글자로 정렬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페이지 </a:t>
            </a:r>
            <a:r>
              <a:rPr lang="ko-KR" altLang="en-US" sz="1000" dirty="0" err="1" smtClean="0"/>
              <a:t>로딩시</a:t>
            </a:r>
            <a:r>
              <a:rPr lang="ko-KR" altLang="en-US" sz="1000" dirty="0" smtClean="0"/>
              <a:t> 전체 리스트가 출력되며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알파벳이 들어있는 박스를 클릭하면 해당 알파벳으로 시작하는 칵테일을 리스트로 출력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영어이름 기준</a:t>
            </a:r>
            <a:r>
              <a:rPr lang="en-US" altLang="ko-KR" sz="1000" dirty="0" smtClean="0"/>
              <a:t>)</a:t>
            </a:r>
            <a:endParaRPr lang="ko-KR" altLang="en-US" sz="14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441325" y="514794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9620" y="5130800"/>
            <a:ext cx="652208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검색 결과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리스트로 </a:t>
            </a:r>
            <a:r>
              <a:rPr lang="ko-KR" altLang="en-US" sz="1000" dirty="0"/>
              <a:t>출력된 박스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해당 칵테일의 상세보기 페이지로 이동</a:t>
            </a:r>
          </a:p>
          <a:p>
            <a:endParaRPr lang="ko-KR" altLang="en-US" sz="1400" dirty="0"/>
          </a:p>
        </p:txBody>
      </p:sp>
      <p:sp>
        <p:nvSpPr>
          <p:cNvPr id="10" name="갈매기형 수장 9"/>
          <p:cNvSpPr/>
          <p:nvPr/>
        </p:nvSpPr>
        <p:spPr>
          <a:xfrm>
            <a:off x="6843395" y="2134235"/>
            <a:ext cx="484505" cy="484505"/>
          </a:xfrm>
          <a:prstGeom prst="chevr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갈매기형 수장 42"/>
          <p:cNvSpPr/>
          <p:nvPr/>
        </p:nvSpPr>
        <p:spPr>
          <a:xfrm rot="5400000">
            <a:off x="9347835" y="3340100"/>
            <a:ext cx="484505" cy="484505"/>
          </a:xfrm>
          <a:prstGeom prst="chevr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2535" y="1644015"/>
            <a:ext cx="146304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 </a:t>
            </a:r>
            <a:r>
              <a:rPr lang="ko-KR" altLang="en-US" sz="1000" dirty="0" smtClean="0"/>
              <a:t>클릭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9736455" y="3340100"/>
            <a:ext cx="146304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 </a:t>
            </a:r>
            <a:r>
              <a:rPr lang="ko-KR" altLang="en-US" sz="1000" dirty="0" smtClean="0"/>
              <a:t>클릭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" y="713740"/>
            <a:ext cx="6015355" cy="303593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313815" y="213423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049145" y="2527935"/>
            <a:ext cx="255270" cy="255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25" y="1091565"/>
            <a:ext cx="3790950" cy="19132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90" y="4267200"/>
            <a:ext cx="3790950" cy="19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299</Paragraphs>
  <Words>1152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admin</cp:lastModifiedBy>
  <dc:title>PowerPoint 프레젠테이션</dc:title>
  <cp:version>9.101.23.39576</cp:version>
  <dcterms:modified xsi:type="dcterms:W3CDTF">2020-08-30T20:34:07Z</dcterms:modified>
</cp:coreProperties>
</file>