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2" r:id="rId5"/>
    <p:sldId id="256" r:id="rId6"/>
    <p:sldId id="260" r:id="rId7"/>
    <p:sldId id="263" r:id="rId8"/>
    <p:sldId id="261" r:id="rId9"/>
    <p:sldId id="264" r:id="rId10"/>
    <p:sldId id="265" r:id="rId11"/>
    <p:sldId id="266" r:id="rId12"/>
    <p:sldId id="267" r:id="rId13"/>
    <p:sldId id="268" r:id="rId14"/>
    <p:sldId id="269" r:id="rId15"/>
    <p:sldId id="270" r:id="rId16"/>
    <p:sldId id="271" r:id="rId17"/>
    <p:sldId id="276" r:id="rId18"/>
    <p:sldId id="275" r:id="rId19"/>
    <p:sldId id="274" r:id="rId20"/>
    <p:sldId id="272" r:id="rId21"/>
    <p:sldId id="273" r:id="rId22"/>
    <p:sldId id="277" r:id="rId23"/>
    <p:sldId id="278" r:id="rId24"/>
    <p:sldId id="279" r:id="rId25"/>
    <p:sldId id="280" r:id="rId26"/>
    <p:sldId id="281"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20"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A8BAC3-1AD6-47C6-B5EA-C263AC0F904B}" type="doc">
      <dgm:prSet loTypeId="urn:microsoft.com/office/officeart/2005/8/layout/process1" loCatId="process" qsTypeId="urn:microsoft.com/office/officeart/2005/8/quickstyle/simple1" qsCatId="simple" csTypeId="urn:microsoft.com/office/officeart/2005/8/colors/accent1_2" csCatId="accent1" phldr="1"/>
      <dgm:spPr/>
    </dgm:pt>
    <dgm:pt modelId="{780BC12F-9FE3-4368-8EED-AAEE8AABB6A2}">
      <dgm:prSet phldrT="[Text]"/>
      <dgm:spPr/>
      <dgm:t>
        <a:bodyPr/>
        <a:lstStyle/>
        <a:p>
          <a:r>
            <a:rPr lang="en-US" dirty="0"/>
            <a:t>Look up a specific page</a:t>
          </a:r>
        </a:p>
      </dgm:t>
    </dgm:pt>
    <dgm:pt modelId="{001E3E9F-8018-43FA-8D05-FC8726A59EF3}" type="parTrans" cxnId="{DF2590A9-E40A-4558-BD7A-C2ECBBB9D5CF}">
      <dgm:prSet/>
      <dgm:spPr/>
      <dgm:t>
        <a:bodyPr/>
        <a:lstStyle/>
        <a:p>
          <a:endParaRPr lang="en-US"/>
        </a:p>
      </dgm:t>
    </dgm:pt>
    <dgm:pt modelId="{9D3AEECE-1AAE-414D-BA14-C58E4E82EFA3}" type="sibTrans" cxnId="{DF2590A9-E40A-4558-BD7A-C2ECBBB9D5CF}">
      <dgm:prSet/>
      <dgm:spPr/>
      <dgm:t>
        <a:bodyPr/>
        <a:lstStyle/>
        <a:p>
          <a:endParaRPr lang="en-US"/>
        </a:p>
      </dgm:t>
    </dgm:pt>
    <dgm:pt modelId="{EEAA9A18-AA33-42CC-8FEE-B4B37ACFC8E5}">
      <dgm:prSet phldrT="[Text]"/>
      <dgm:spPr/>
      <dgm:t>
        <a:bodyPr/>
        <a:lstStyle/>
        <a:p>
          <a:r>
            <a:rPr lang="en-US" dirty="0"/>
            <a:t>Send back an HTTP Response</a:t>
          </a:r>
        </a:p>
      </dgm:t>
    </dgm:pt>
    <dgm:pt modelId="{F79D611C-E30A-492A-89DB-11CC23E8A479}" type="parTrans" cxnId="{40EF12D8-97FF-441D-8088-CB72B3AD1050}">
      <dgm:prSet/>
      <dgm:spPr/>
      <dgm:t>
        <a:bodyPr/>
        <a:lstStyle/>
        <a:p>
          <a:endParaRPr lang="en-US"/>
        </a:p>
      </dgm:t>
    </dgm:pt>
    <dgm:pt modelId="{CB083D12-6A23-407D-8CC3-2B3483A3EE64}" type="sibTrans" cxnId="{40EF12D8-97FF-441D-8088-CB72B3AD1050}">
      <dgm:prSet/>
      <dgm:spPr/>
      <dgm:t>
        <a:bodyPr/>
        <a:lstStyle/>
        <a:p>
          <a:endParaRPr lang="en-US"/>
        </a:p>
      </dgm:t>
    </dgm:pt>
    <dgm:pt modelId="{4776A2C1-9041-4C15-B819-FB1A5941EECB}" type="pres">
      <dgm:prSet presAssocID="{4BA8BAC3-1AD6-47C6-B5EA-C263AC0F904B}" presName="Name0" presStyleCnt="0">
        <dgm:presLayoutVars>
          <dgm:dir/>
          <dgm:resizeHandles val="exact"/>
        </dgm:presLayoutVars>
      </dgm:prSet>
      <dgm:spPr/>
    </dgm:pt>
    <dgm:pt modelId="{5B85C47B-A353-468E-8D38-9F8B3CC8B0CD}" type="pres">
      <dgm:prSet presAssocID="{780BC12F-9FE3-4368-8EED-AAEE8AABB6A2}" presName="node" presStyleLbl="node1" presStyleIdx="0" presStyleCnt="2">
        <dgm:presLayoutVars>
          <dgm:bulletEnabled val="1"/>
        </dgm:presLayoutVars>
      </dgm:prSet>
      <dgm:spPr/>
    </dgm:pt>
    <dgm:pt modelId="{638873F3-4464-417C-9ECF-231D968054B4}" type="pres">
      <dgm:prSet presAssocID="{9D3AEECE-1AAE-414D-BA14-C58E4E82EFA3}" presName="sibTrans" presStyleLbl="sibTrans2D1" presStyleIdx="0" presStyleCnt="1"/>
      <dgm:spPr/>
    </dgm:pt>
    <dgm:pt modelId="{5A4329D6-0792-4271-B29C-44936E54D153}" type="pres">
      <dgm:prSet presAssocID="{9D3AEECE-1AAE-414D-BA14-C58E4E82EFA3}" presName="connectorText" presStyleLbl="sibTrans2D1" presStyleIdx="0" presStyleCnt="1"/>
      <dgm:spPr/>
    </dgm:pt>
    <dgm:pt modelId="{EB0E8E35-B723-4C43-827D-C5E6CD35FB7E}" type="pres">
      <dgm:prSet presAssocID="{EEAA9A18-AA33-42CC-8FEE-B4B37ACFC8E5}" presName="node" presStyleLbl="node1" presStyleIdx="1" presStyleCnt="2">
        <dgm:presLayoutVars>
          <dgm:bulletEnabled val="1"/>
        </dgm:presLayoutVars>
      </dgm:prSet>
      <dgm:spPr/>
    </dgm:pt>
  </dgm:ptLst>
  <dgm:cxnLst>
    <dgm:cxn modelId="{EA375445-8C48-4343-A8D0-171B25BF76F4}" type="presOf" srcId="{4BA8BAC3-1AD6-47C6-B5EA-C263AC0F904B}" destId="{4776A2C1-9041-4C15-B819-FB1A5941EECB}" srcOrd="0" destOrd="0" presId="urn:microsoft.com/office/officeart/2005/8/layout/process1"/>
    <dgm:cxn modelId="{C590EC85-E1F4-481F-A037-A4D3C1BB170C}" type="presOf" srcId="{EEAA9A18-AA33-42CC-8FEE-B4B37ACFC8E5}" destId="{EB0E8E35-B723-4C43-827D-C5E6CD35FB7E}" srcOrd="0" destOrd="0" presId="urn:microsoft.com/office/officeart/2005/8/layout/process1"/>
    <dgm:cxn modelId="{E9203D8A-91FC-493C-A41C-45C1F90FE379}" type="presOf" srcId="{9D3AEECE-1AAE-414D-BA14-C58E4E82EFA3}" destId="{5A4329D6-0792-4271-B29C-44936E54D153}" srcOrd="1" destOrd="0" presId="urn:microsoft.com/office/officeart/2005/8/layout/process1"/>
    <dgm:cxn modelId="{22E31399-C3AD-4994-BAE9-64838E5A5429}" type="presOf" srcId="{9D3AEECE-1AAE-414D-BA14-C58E4E82EFA3}" destId="{638873F3-4464-417C-9ECF-231D968054B4}" srcOrd="0" destOrd="0" presId="urn:microsoft.com/office/officeart/2005/8/layout/process1"/>
    <dgm:cxn modelId="{BAD461A3-7465-4D1D-A8F4-1780F9A698D7}" type="presOf" srcId="{780BC12F-9FE3-4368-8EED-AAEE8AABB6A2}" destId="{5B85C47B-A353-468E-8D38-9F8B3CC8B0CD}" srcOrd="0" destOrd="0" presId="urn:microsoft.com/office/officeart/2005/8/layout/process1"/>
    <dgm:cxn modelId="{DF2590A9-E40A-4558-BD7A-C2ECBBB9D5CF}" srcId="{4BA8BAC3-1AD6-47C6-B5EA-C263AC0F904B}" destId="{780BC12F-9FE3-4368-8EED-AAEE8AABB6A2}" srcOrd="0" destOrd="0" parTransId="{001E3E9F-8018-43FA-8D05-FC8726A59EF3}" sibTransId="{9D3AEECE-1AAE-414D-BA14-C58E4E82EFA3}"/>
    <dgm:cxn modelId="{40EF12D8-97FF-441D-8088-CB72B3AD1050}" srcId="{4BA8BAC3-1AD6-47C6-B5EA-C263AC0F904B}" destId="{EEAA9A18-AA33-42CC-8FEE-B4B37ACFC8E5}" srcOrd="1" destOrd="0" parTransId="{F79D611C-E30A-492A-89DB-11CC23E8A479}" sibTransId="{CB083D12-6A23-407D-8CC3-2B3483A3EE64}"/>
    <dgm:cxn modelId="{12019E9E-F626-4077-9064-AFFCD493453B}" type="presParOf" srcId="{4776A2C1-9041-4C15-B819-FB1A5941EECB}" destId="{5B85C47B-A353-468E-8D38-9F8B3CC8B0CD}" srcOrd="0" destOrd="0" presId="urn:microsoft.com/office/officeart/2005/8/layout/process1"/>
    <dgm:cxn modelId="{97E35A5A-066D-4EE7-9604-5C3181A0DB15}" type="presParOf" srcId="{4776A2C1-9041-4C15-B819-FB1A5941EECB}" destId="{638873F3-4464-417C-9ECF-231D968054B4}" srcOrd="1" destOrd="0" presId="urn:microsoft.com/office/officeart/2005/8/layout/process1"/>
    <dgm:cxn modelId="{562C1DCA-36B5-4825-B26F-DF1448427900}" type="presParOf" srcId="{638873F3-4464-417C-9ECF-231D968054B4}" destId="{5A4329D6-0792-4271-B29C-44936E54D153}" srcOrd="0" destOrd="0" presId="urn:microsoft.com/office/officeart/2005/8/layout/process1"/>
    <dgm:cxn modelId="{76C4409B-AB66-4E00-8DD0-1E002C7619C3}" type="presParOf" srcId="{4776A2C1-9041-4C15-B819-FB1A5941EECB}" destId="{EB0E8E35-B723-4C43-827D-C5E6CD35FB7E}" srcOrd="2"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A8BAC3-1AD6-47C6-B5EA-C263AC0F904B}" type="doc">
      <dgm:prSet loTypeId="urn:microsoft.com/office/officeart/2005/8/layout/process2" loCatId="process" qsTypeId="urn:microsoft.com/office/officeart/2005/8/quickstyle/simple1" qsCatId="simple" csTypeId="urn:microsoft.com/office/officeart/2005/8/colors/accent1_2" csCatId="accent1" phldr="1"/>
      <dgm:spPr/>
    </dgm:pt>
    <dgm:pt modelId="{780BC12F-9FE3-4368-8EED-AAEE8AABB6A2}">
      <dgm:prSet phldrT="[Text]"/>
      <dgm:spPr/>
      <dgm:t>
        <a:bodyPr/>
        <a:lstStyle/>
        <a:p>
          <a:r>
            <a:rPr lang="en-US" dirty="0"/>
            <a:t>Get your request information</a:t>
          </a:r>
        </a:p>
      </dgm:t>
    </dgm:pt>
    <dgm:pt modelId="{001E3E9F-8018-43FA-8D05-FC8726A59EF3}" type="parTrans" cxnId="{DF2590A9-E40A-4558-BD7A-C2ECBBB9D5CF}">
      <dgm:prSet/>
      <dgm:spPr/>
      <dgm:t>
        <a:bodyPr/>
        <a:lstStyle/>
        <a:p>
          <a:endParaRPr lang="en-US"/>
        </a:p>
      </dgm:t>
    </dgm:pt>
    <dgm:pt modelId="{9D3AEECE-1AAE-414D-BA14-C58E4E82EFA3}" type="sibTrans" cxnId="{DF2590A9-E40A-4558-BD7A-C2ECBBB9D5CF}">
      <dgm:prSet/>
      <dgm:spPr/>
      <dgm:t>
        <a:bodyPr/>
        <a:lstStyle/>
        <a:p>
          <a:endParaRPr lang="en-US"/>
        </a:p>
      </dgm:t>
    </dgm:pt>
    <dgm:pt modelId="{EEAA9A18-AA33-42CC-8FEE-B4B37ACFC8E5}">
      <dgm:prSet phldrT="[Text]"/>
      <dgm:spPr/>
      <dgm:t>
        <a:bodyPr/>
        <a:lstStyle/>
        <a:p>
          <a:r>
            <a:rPr lang="en-US" dirty="0"/>
            <a:t>Look up information related to you</a:t>
          </a:r>
        </a:p>
      </dgm:t>
    </dgm:pt>
    <dgm:pt modelId="{F79D611C-E30A-492A-89DB-11CC23E8A479}" type="parTrans" cxnId="{40EF12D8-97FF-441D-8088-CB72B3AD1050}">
      <dgm:prSet/>
      <dgm:spPr/>
      <dgm:t>
        <a:bodyPr/>
        <a:lstStyle/>
        <a:p>
          <a:endParaRPr lang="en-US"/>
        </a:p>
      </dgm:t>
    </dgm:pt>
    <dgm:pt modelId="{CB083D12-6A23-407D-8CC3-2B3483A3EE64}" type="sibTrans" cxnId="{40EF12D8-97FF-441D-8088-CB72B3AD1050}">
      <dgm:prSet/>
      <dgm:spPr/>
      <dgm:t>
        <a:bodyPr/>
        <a:lstStyle/>
        <a:p>
          <a:endParaRPr lang="en-US"/>
        </a:p>
      </dgm:t>
    </dgm:pt>
    <dgm:pt modelId="{DDF988D0-DB0B-4A11-B850-BA4D41D17A1C}">
      <dgm:prSet phldrT="[Text]"/>
      <dgm:spPr/>
      <dgm:t>
        <a:bodyPr/>
        <a:lstStyle/>
        <a:p>
          <a:r>
            <a:rPr lang="en-US" dirty="0"/>
            <a:t>Generate content</a:t>
          </a:r>
        </a:p>
      </dgm:t>
    </dgm:pt>
    <dgm:pt modelId="{4E3ABE18-F155-4D8A-B324-E049DF5AD346}" type="parTrans" cxnId="{63A88DA8-C33C-448F-B90C-47F6AB15466E}">
      <dgm:prSet/>
      <dgm:spPr/>
      <dgm:t>
        <a:bodyPr/>
        <a:lstStyle/>
        <a:p>
          <a:endParaRPr lang="en-US"/>
        </a:p>
      </dgm:t>
    </dgm:pt>
    <dgm:pt modelId="{CBC4D046-F96F-466D-8F14-7C468D97417A}" type="sibTrans" cxnId="{63A88DA8-C33C-448F-B90C-47F6AB15466E}">
      <dgm:prSet/>
      <dgm:spPr/>
      <dgm:t>
        <a:bodyPr/>
        <a:lstStyle/>
        <a:p>
          <a:endParaRPr lang="en-US"/>
        </a:p>
      </dgm:t>
    </dgm:pt>
    <dgm:pt modelId="{191D0604-5D62-449B-84BB-94D310101EEF}">
      <dgm:prSet phldrT="[Text]"/>
      <dgm:spPr/>
      <dgm:t>
        <a:bodyPr/>
        <a:lstStyle/>
        <a:p>
          <a:r>
            <a:rPr lang="en-US" dirty="0"/>
            <a:t>Send back HTTP Response</a:t>
          </a:r>
        </a:p>
      </dgm:t>
    </dgm:pt>
    <dgm:pt modelId="{1A9C2A4E-3FB4-4C79-9B96-1A1EE532243C}" type="parTrans" cxnId="{D7F485B7-9619-4106-96D4-AC25DA7828BC}">
      <dgm:prSet/>
      <dgm:spPr/>
      <dgm:t>
        <a:bodyPr/>
        <a:lstStyle/>
        <a:p>
          <a:endParaRPr lang="en-US"/>
        </a:p>
      </dgm:t>
    </dgm:pt>
    <dgm:pt modelId="{0DE78AC2-5A26-4A93-B7C5-065C302ED8D0}" type="sibTrans" cxnId="{D7F485B7-9619-4106-96D4-AC25DA7828BC}">
      <dgm:prSet/>
      <dgm:spPr/>
      <dgm:t>
        <a:bodyPr/>
        <a:lstStyle/>
        <a:p>
          <a:endParaRPr lang="en-US"/>
        </a:p>
      </dgm:t>
    </dgm:pt>
    <dgm:pt modelId="{587C6235-E833-4B4C-99DB-D3AE987BDCBD}" type="pres">
      <dgm:prSet presAssocID="{4BA8BAC3-1AD6-47C6-B5EA-C263AC0F904B}" presName="linearFlow" presStyleCnt="0">
        <dgm:presLayoutVars>
          <dgm:resizeHandles val="exact"/>
        </dgm:presLayoutVars>
      </dgm:prSet>
      <dgm:spPr/>
    </dgm:pt>
    <dgm:pt modelId="{8E6C95AB-3D4F-4961-AA69-C35556AC2B9B}" type="pres">
      <dgm:prSet presAssocID="{780BC12F-9FE3-4368-8EED-AAEE8AABB6A2}" presName="node" presStyleLbl="node1" presStyleIdx="0" presStyleCnt="4">
        <dgm:presLayoutVars>
          <dgm:bulletEnabled val="1"/>
        </dgm:presLayoutVars>
      </dgm:prSet>
      <dgm:spPr/>
    </dgm:pt>
    <dgm:pt modelId="{B6C92270-6ABE-4EE4-AEB4-EE859BB5F0E4}" type="pres">
      <dgm:prSet presAssocID="{9D3AEECE-1AAE-414D-BA14-C58E4E82EFA3}" presName="sibTrans" presStyleLbl="sibTrans2D1" presStyleIdx="0" presStyleCnt="3"/>
      <dgm:spPr/>
    </dgm:pt>
    <dgm:pt modelId="{9E6A9098-1C8E-417F-BB3F-D107D48D0C56}" type="pres">
      <dgm:prSet presAssocID="{9D3AEECE-1AAE-414D-BA14-C58E4E82EFA3}" presName="connectorText" presStyleLbl="sibTrans2D1" presStyleIdx="0" presStyleCnt="3"/>
      <dgm:spPr/>
    </dgm:pt>
    <dgm:pt modelId="{25DE8CC2-9471-434D-99B3-FB0402F670A9}" type="pres">
      <dgm:prSet presAssocID="{EEAA9A18-AA33-42CC-8FEE-B4B37ACFC8E5}" presName="node" presStyleLbl="node1" presStyleIdx="1" presStyleCnt="4">
        <dgm:presLayoutVars>
          <dgm:bulletEnabled val="1"/>
        </dgm:presLayoutVars>
      </dgm:prSet>
      <dgm:spPr/>
    </dgm:pt>
    <dgm:pt modelId="{FD2075DF-CF56-4637-90DA-522CC7413FCE}" type="pres">
      <dgm:prSet presAssocID="{CB083D12-6A23-407D-8CC3-2B3483A3EE64}" presName="sibTrans" presStyleLbl="sibTrans2D1" presStyleIdx="1" presStyleCnt="3"/>
      <dgm:spPr/>
    </dgm:pt>
    <dgm:pt modelId="{A06C1CE5-4394-46F9-A3D3-8A2B7E6EDA75}" type="pres">
      <dgm:prSet presAssocID="{CB083D12-6A23-407D-8CC3-2B3483A3EE64}" presName="connectorText" presStyleLbl="sibTrans2D1" presStyleIdx="1" presStyleCnt="3"/>
      <dgm:spPr/>
    </dgm:pt>
    <dgm:pt modelId="{E3CCDF32-DE77-409C-9E72-A8C09028D8C6}" type="pres">
      <dgm:prSet presAssocID="{DDF988D0-DB0B-4A11-B850-BA4D41D17A1C}" presName="node" presStyleLbl="node1" presStyleIdx="2" presStyleCnt="4">
        <dgm:presLayoutVars>
          <dgm:bulletEnabled val="1"/>
        </dgm:presLayoutVars>
      </dgm:prSet>
      <dgm:spPr/>
    </dgm:pt>
    <dgm:pt modelId="{0EE3FB59-1E85-4CEA-81E7-129189A2733A}" type="pres">
      <dgm:prSet presAssocID="{CBC4D046-F96F-466D-8F14-7C468D97417A}" presName="sibTrans" presStyleLbl="sibTrans2D1" presStyleIdx="2" presStyleCnt="3"/>
      <dgm:spPr/>
    </dgm:pt>
    <dgm:pt modelId="{25738472-165D-4FB5-BBB5-7B7B0BCF9BC6}" type="pres">
      <dgm:prSet presAssocID="{CBC4D046-F96F-466D-8F14-7C468D97417A}" presName="connectorText" presStyleLbl="sibTrans2D1" presStyleIdx="2" presStyleCnt="3"/>
      <dgm:spPr/>
    </dgm:pt>
    <dgm:pt modelId="{01EE2547-1EE9-4DC0-B37D-FC534C471C9A}" type="pres">
      <dgm:prSet presAssocID="{191D0604-5D62-449B-84BB-94D310101EEF}" presName="node" presStyleLbl="node1" presStyleIdx="3" presStyleCnt="4">
        <dgm:presLayoutVars>
          <dgm:bulletEnabled val="1"/>
        </dgm:presLayoutVars>
      </dgm:prSet>
      <dgm:spPr/>
    </dgm:pt>
  </dgm:ptLst>
  <dgm:cxnLst>
    <dgm:cxn modelId="{73FB8C17-FFFE-458A-A7F3-754F61BB4877}" type="presOf" srcId="{CB083D12-6A23-407D-8CC3-2B3483A3EE64}" destId="{A06C1CE5-4394-46F9-A3D3-8A2B7E6EDA75}" srcOrd="1" destOrd="0" presId="urn:microsoft.com/office/officeart/2005/8/layout/process2"/>
    <dgm:cxn modelId="{B55EEE1F-A4CB-41AC-B43E-8D34ACF3C4B6}" type="presOf" srcId="{CBC4D046-F96F-466D-8F14-7C468D97417A}" destId="{0EE3FB59-1E85-4CEA-81E7-129189A2733A}" srcOrd="0" destOrd="0" presId="urn:microsoft.com/office/officeart/2005/8/layout/process2"/>
    <dgm:cxn modelId="{C62A4025-1532-4DE6-9333-B3AA38F57FDF}" type="presOf" srcId="{4BA8BAC3-1AD6-47C6-B5EA-C263AC0F904B}" destId="{587C6235-E833-4B4C-99DB-D3AE987BDCBD}" srcOrd="0" destOrd="0" presId="urn:microsoft.com/office/officeart/2005/8/layout/process2"/>
    <dgm:cxn modelId="{30FE8F4F-4F99-47B7-B6C4-90AC463DA315}" type="presOf" srcId="{EEAA9A18-AA33-42CC-8FEE-B4B37ACFC8E5}" destId="{25DE8CC2-9471-434D-99B3-FB0402F670A9}" srcOrd="0" destOrd="0" presId="urn:microsoft.com/office/officeart/2005/8/layout/process2"/>
    <dgm:cxn modelId="{56B06A74-A892-4FA9-AA1F-9BCC92DDACE3}" type="presOf" srcId="{9D3AEECE-1AAE-414D-BA14-C58E4E82EFA3}" destId="{9E6A9098-1C8E-417F-BB3F-D107D48D0C56}" srcOrd="1" destOrd="0" presId="urn:microsoft.com/office/officeart/2005/8/layout/process2"/>
    <dgm:cxn modelId="{E2402D56-6280-42C3-A2D3-288F13CBF1A9}" type="presOf" srcId="{CB083D12-6A23-407D-8CC3-2B3483A3EE64}" destId="{FD2075DF-CF56-4637-90DA-522CC7413FCE}" srcOrd="0" destOrd="0" presId="urn:microsoft.com/office/officeart/2005/8/layout/process2"/>
    <dgm:cxn modelId="{6688E781-6FC3-4612-B688-67AF3013ECAF}" type="presOf" srcId="{CBC4D046-F96F-466D-8F14-7C468D97417A}" destId="{25738472-165D-4FB5-BBB5-7B7B0BCF9BC6}" srcOrd="1" destOrd="0" presId="urn:microsoft.com/office/officeart/2005/8/layout/process2"/>
    <dgm:cxn modelId="{C01E938C-8A18-4721-8D10-5F01B442442D}" type="presOf" srcId="{780BC12F-9FE3-4368-8EED-AAEE8AABB6A2}" destId="{8E6C95AB-3D4F-4961-AA69-C35556AC2B9B}" srcOrd="0" destOrd="0" presId="urn:microsoft.com/office/officeart/2005/8/layout/process2"/>
    <dgm:cxn modelId="{63A88DA8-C33C-448F-B90C-47F6AB15466E}" srcId="{4BA8BAC3-1AD6-47C6-B5EA-C263AC0F904B}" destId="{DDF988D0-DB0B-4A11-B850-BA4D41D17A1C}" srcOrd="2" destOrd="0" parTransId="{4E3ABE18-F155-4D8A-B324-E049DF5AD346}" sibTransId="{CBC4D046-F96F-466D-8F14-7C468D97417A}"/>
    <dgm:cxn modelId="{DF2590A9-E40A-4558-BD7A-C2ECBBB9D5CF}" srcId="{4BA8BAC3-1AD6-47C6-B5EA-C263AC0F904B}" destId="{780BC12F-9FE3-4368-8EED-AAEE8AABB6A2}" srcOrd="0" destOrd="0" parTransId="{001E3E9F-8018-43FA-8D05-FC8726A59EF3}" sibTransId="{9D3AEECE-1AAE-414D-BA14-C58E4E82EFA3}"/>
    <dgm:cxn modelId="{D7F485B7-9619-4106-96D4-AC25DA7828BC}" srcId="{4BA8BAC3-1AD6-47C6-B5EA-C263AC0F904B}" destId="{191D0604-5D62-449B-84BB-94D310101EEF}" srcOrd="3" destOrd="0" parTransId="{1A9C2A4E-3FB4-4C79-9B96-1A1EE532243C}" sibTransId="{0DE78AC2-5A26-4A93-B7C5-065C302ED8D0}"/>
    <dgm:cxn modelId="{93AE65C8-2212-4779-B082-499E96AF1512}" type="presOf" srcId="{DDF988D0-DB0B-4A11-B850-BA4D41D17A1C}" destId="{E3CCDF32-DE77-409C-9E72-A8C09028D8C6}" srcOrd="0" destOrd="0" presId="urn:microsoft.com/office/officeart/2005/8/layout/process2"/>
    <dgm:cxn modelId="{4F2C60D3-2BFD-4908-8A31-2158094E37F4}" type="presOf" srcId="{191D0604-5D62-449B-84BB-94D310101EEF}" destId="{01EE2547-1EE9-4DC0-B37D-FC534C471C9A}" srcOrd="0" destOrd="0" presId="urn:microsoft.com/office/officeart/2005/8/layout/process2"/>
    <dgm:cxn modelId="{40EF12D8-97FF-441D-8088-CB72B3AD1050}" srcId="{4BA8BAC3-1AD6-47C6-B5EA-C263AC0F904B}" destId="{EEAA9A18-AA33-42CC-8FEE-B4B37ACFC8E5}" srcOrd="1" destOrd="0" parTransId="{F79D611C-E30A-492A-89DB-11CC23E8A479}" sibTransId="{CB083D12-6A23-407D-8CC3-2B3483A3EE64}"/>
    <dgm:cxn modelId="{57089DE1-75CA-4BE0-B62E-5F57B8BC79B8}" type="presOf" srcId="{9D3AEECE-1AAE-414D-BA14-C58E4E82EFA3}" destId="{B6C92270-6ABE-4EE4-AEB4-EE859BB5F0E4}" srcOrd="0" destOrd="0" presId="urn:microsoft.com/office/officeart/2005/8/layout/process2"/>
    <dgm:cxn modelId="{13C6E959-61D4-4489-9D51-8817759E1C17}" type="presParOf" srcId="{587C6235-E833-4B4C-99DB-D3AE987BDCBD}" destId="{8E6C95AB-3D4F-4961-AA69-C35556AC2B9B}" srcOrd="0" destOrd="0" presId="urn:microsoft.com/office/officeart/2005/8/layout/process2"/>
    <dgm:cxn modelId="{DC375104-8CCF-4E82-83FF-E8FE32525B9D}" type="presParOf" srcId="{587C6235-E833-4B4C-99DB-D3AE987BDCBD}" destId="{B6C92270-6ABE-4EE4-AEB4-EE859BB5F0E4}" srcOrd="1" destOrd="0" presId="urn:microsoft.com/office/officeart/2005/8/layout/process2"/>
    <dgm:cxn modelId="{7834CF73-2B23-4BA5-93E5-8E1579070F6E}" type="presParOf" srcId="{B6C92270-6ABE-4EE4-AEB4-EE859BB5F0E4}" destId="{9E6A9098-1C8E-417F-BB3F-D107D48D0C56}" srcOrd="0" destOrd="0" presId="urn:microsoft.com/office/officeart/2005/8/layout/process2"/>
    <dgm:cxn modelId="{8745922A-F35C-4359-8553-F75225D9A354}" type="presParOf" srcId="{587C6235-E833-4B4C-99DB-D3AE987BDCBD}" destId="{25DE8CC2-9471-434D-99B3-FB0402F670A9}" srcOrd="2" destOrd="0" presId="urn:microsoft.com/office/officeart/2005/8/layout/process2"/>
    <dgm:cxn modelId="{0BE303BD-F299-4D60-8070-017301D3227C}" type="presParOf" srcId="{587C6235-E833-4B4C-99DB-D3AE987BDCBD}" destId="{FD2075DF-CF56-4637-90DA-522CC7413FCE}" srcOrd="3" destOrd="0" presId="urn:microsoft.com/office/officeart/2005/8/layout/process2"/>
    <dgm:cxn modelId="{F0883022-1875-465B-96BD-A1F2118467EC}" type="presParOf" srcId="{FD2075DF-CF56-4637-90DA-522CC7413FCE}" destId="{A06C1CE5-4394-46F9-A3D3-8A2B7E6EDA75}" srcOrd="0" destOrd="0" presId="urn:microsoft.com/office/officeart/2005/8/layout/process2"/>
    <dgm:cxn modelId="{0123B880-A765-42A4-AD42-8494523E9BE5}" type="presParOf" srcId="{587C6235-E833-4B4C-99DB-D3AE987BDCBD}" destId="{E3CCDF32-DE77-409C-9E72-A8C09028D8C6}" srcOrd="4" destOrd="0" presId="urn:microsoft.com/office/officeart/2005/8/layout/process2"/>
    <dgm:cxn modelId="{F0BF9510-B994-49F3-9FAC-61A742871C66}" type="presParOf" srcId="{587C6235-E833-4B4C-99DB-D3AE987BDCBD}" destId="{0EE3FB59-1E85-4CEA-81E7-129189A2733A}" srcOrd="5" destOrd="0" presId="urn:microsoft.com/office/officeart/2005/8/layout/process2"/>
    <dgm:cxn modelId="{58F82BB5-D275-4766-9C31-CD1606DCF2E8}" type="presParOf" srcId="{0EE3FB59-1E85-4CEA-81E7-129189A2733A}" destId="{25738472-165D-4FB5-BBB5-7B7B0BCF9BC6}" srcOrd="0" destOrd="0" presId="urn:microsoft.com/office/officeart/2005/8/layout/process2"/>
    <dgm:cxn modelId="{47DF7CFF-2040-4A45-83E4-E321D9E79440}" type="presParOf" srcId="{587C6235-E833-4B4C-99DB-D3AE987BDCBD}" destId="{01EE2547-1EE9-4DC0-B37D-FC534C471C9A}"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9579F5-0869-48AF-BFE2-C90D544734EE}" type="doc">
      <dgm:prSet loTypeId="urn:microsoft.com/office/officeart/2005/8/layout/process1" loCatId="process" qsTypeId="urn:microsoft.com/office/officeart/2005/8/quickstyle/simple1" qsCatId="simple" csTypeId="urn:microsoft.com/office/officeart/2005/8/colors/accent1_2" csCatId="accent1" phldr="1"/>
      <dgm:spPr/>
    </dgm:pt>
    <dgm:pt modelId="{23488ED0-6DC8-49F7-A438-25F38A7E725A}">
      <dgm:prSet phldrT="[Text]"/>
      <dgm:spPr/>
      <dgm:t>
        <a:bodyPr/>
        <a:lstStyle/>
        <a:p>
          <a:r>
            <a:rPr lang="en-US" dirty="0"/>
            <a:t>HTML Form gets user input</a:t>
          </a:r>
        </a:p>
      </dgm:t>
    </dgm:pt>
    <dgm:pt modelId="{F3F5EF6F-D011-4F12-9C4F-1C2DAA8142D4}" type="parTrans" cxnId="{19EC696D-309D-43D9-9599-EBD3CD1D7F12}">
      <dgm:prSet/>
      <dgm:spPr/>
      <dgm:t>
        <a:bodyPr/>
        <a:lstStyle/>
        <a:p>
          <a:endParaRPr lang="en-US"/>
        </a:p>
      </dgm:t>
    </dgm:pt>
    <dgm:pt modelId="{4A796529-0161-4C93-BD35-FFA6C50EBE19}" type="sibTrans" cxnId="{19EC696D-309D-43D9-9599-EBD3CD1D7F12}">
      <dgm:prSet/>
      <dgm:spPr/>
      <dgm:t>
        <a:bodyPr/>
        <a:lstStyle/>
        <a:p>
          <a:endParaRPr lang="en-US"/>
        </a:p>
      </dgm:t>
    </dgm:pt>
    <dgm:pt modelId="{BD7266E1-4DD1-46E4-A980-17B33A7B7FCF}">
      <dgm:prSet phldrT="[Text]"/>
      <dgm:spPr/>
      <dgm:t>
        <a:bodyPr/>
        <a:lstStyle/>
        <a:p>
          <a:r>
            <a:rPr lang="en-US" dirty="0"/>
            <a:t>User submits HTML Form to a script </a:t>
          </a:r>
        </a:p>
      </dgm:t>
    </dgm:pt>
    <dgm:pt modelId="{7E8ABFAA-6C37-4EC4-B2C8-9A9955F008D2}" type="parTrans" cxnId="{AF46F8CA-9A04-4B38-95FF-973495F21448}">
      <dgm:prSet/>
      <dgm:spPr/>
      <dgm:t>
        <a:bodyPr/>
        <a:lstStyle/>
        <a:p>
          <a:endParaRPr lang="en-US"/>
        </a:p>
      </dgm:t>
    </dgm:pt>
    <dgm:pt modelId="{9B04B154-527C-415D-8F90-02791A0196F1}" type="sibTrans" cxnId="{AF46F8CA-9A04-4B38-95FF-973495F21448}">
      <dgm:prSet/>
      <dgm:spPr/>
      <dgm:t>
        <a:bodyPr/>
        <a:lstStyle/>
        <a:p>
          <a:endParaRPr lang="en-US"/>
        </a:p>
      </dgm:t>
    </dgm:pt>
    <dgm:pt modelId="{636AD232-455A-40EB-8A43-72A51C81523C}">
      <dgm:prSet phldrT="[Text]"/>
      <dgm:spPr/>
      <dgm:t>
        <a:bodyPr/>
        <a:lstStyle/>
        <a:p>
          <a:r>
            <a:rPr lang="en-US" dirty="0"/>
            <a:t>Script parses the information</a:t>
          </a:r>
        </a:p>
      </dgm:t>
    </dgm:pt>
    <dgm:pt modelId="{09080BAC-4DEB-46E1-B5E1-D11B447F1123}" type="parTrans" cxnId="{5186CBFC-AD02-4439-B9E1-89CE6FDB4273}">
      <dgm:prSet/>
      <dgm:spPr/>
      <dgm:t>
        <a:bodyPr/>
        <a:lstStyle/>
        <a:p>
          <a:endParaRPr lang="en-US"/>
        </a:p>
      </dgm:t>
    </dgm:pt>
    <dgm:pt modelId="{F3BA3A0F-7958-4389-A6EE-A1C01EE77AD4}" type="sibTrans" cxnId="{5186CBFC-AD02-4439-B9E1-89CE6FDB4273}">
      <dgm:prSet/>
      <dgm:spPr/>
      <dgm:t>
        <a:bodyPr/>
        <a:lstStyle/>
        <a:p>
          <a:endParaRPr lang="en-US"/>
        </a:p>
      </dgm:t>
    </dgm:pt>
    <dgm:pt modelId="{D162E290-7A0E-4AB8-BD24-F0EE4FAFF559}">
      <dgm:prSet phldrT="[Text]"/>
      <dgm:spPr/>
      <dgm:t>
        <a:bodyPr/>
        <a:lstStyle/>
        <a:p>
          <a:r>
            <a:rPr lang="en-US" dirty="0"/>
            <a:t>Script generates content and sends it back</a:t>
          </a:r>
        </a:p>
      </dgm:t>
    </dgm:pt>
    <dgm:pt modelId="{05247619-0178-45BE-B898-949BC1B03F5E}" type="parTrans" cxnId="{AD56A015-6F33-4480-B943-6DD9772764B7}">
      <dgm:prSet/>
      <dgm:spPr/>
      <dgm:t>
        <a:bodyPr/>
        <a:lstStyle/>
        <a:p>
          <a:endParaRPr lang="en-US"/>
        </a:p>
      </dgm:t>
    </dgm:pt>
    <dgm:pt modelId="{6D25867A-EA2F-4779-9084-57AF546E4F21}" type="sibTrans" cxnId="{AD56A015-6F33-4480-B943-6DD9772764B7}">
      <dgm:prSet/>
      <dgm:spPr/>
      <dgm:t>
        <a:bodyPr/>
        <a:lstStyle/>
        <a:p>
          <a:endParaRPr lang="en-US"/>
        </a:p>
      </dgm:t>
    </dgm:pt>
    <dgm:pt modelId="{931F46A8-7D94-4499-BD95-55AB6AFAE1AE}">
      <dgm:prSet phldrT="[Text]"/>
      <dgm:spPr/>
      <dgm:t>
        <a:bodyPr/>
        <a:lstStyle/>
        <a:p>
          <a:r>
            <a:rPr lang="en-US" dirty="0"/>
            <a:t>User receives information that the script generated</a:t>
          </a:r>
        </a:p>
      </dgm:t>
    </dgm:pt>
    <dgm:pt modelId="{BD7097A3-E074-4ADE-B121-58FD99959285}" type="parTrans" cxnId="{7E675D62-5203-409E-953F-524E763AFEB9}">
      <dgm:prSet/>
      <dgm:spPr/>
      <dgm:t>
        <a:bodyPr/>
        <a:lstStyle/>
        <a:p>
          <a:endParaRPr lang="en-US"/>
        </a:p>
      </dgm:t>
    </dgm:pt>
    <dgm:pt modelId="{B19903B2-A310-4E0C-9F8C-2FA07D29195D}" type="sibTrans" cxnId="{7E675D62-5203-409E-953F-524E763AFEB9}">
      <dgm:prSet/>
      <dgm:spPr/>
      <dgm:t>
        <a:bodyPr/>
        <a:lstStyle/>
        <a:p>
          <a:endParaRPr lang="en-US"/>
        </a:p>
      </dgm:t>
    </dgm:pt>
    <dgm:pt modelId="{400C92B1-28D6-4BC7-96D5-D2BDB225EAB5}" type="pres">
      <dgm:prSet presAssocID="{AE9579F5-0869-48AF-BFE2-C90D544734EE}" presName="Name0" presStyleCnt="0">
        <dgm:presLayoutVars>
          <dgm:dir/>
          <dgm:resizeHandles val="exact"/>
        </dgm:presLayoutVars>
      </dgm:prSet>
      <dgm:spPr/>
    </dgm:pt>
    <dgm:pt modelId="{F2CA8701-006F-4E02-910E-329566D9E232}" type="pres">
      <dgm:prSet presAssocID="{23488ED0-6DC8-49F7-A438-25F38A7E725A}" presName="node" presStyleLbl="node1" presStyleIdx="0" presStyleCnt="5">
        <dgm:presLayoutVars>
          <dgm:bulletEnabled val="1"/>
        </dgm:presLayoutVars>
      </dgm:prSet>
      <dgm:spPr/>
    </dgm:pt>
    <dgm:pt modelId="{A221FD35-FCF9-4D4D-B6EF-F5C83B559DF2}" type="pres">
      <dgm:prSet presAssocID="{4A796529-0161-4C93-BD35-FFA6C50EBE19}" presName="sibTrans" presStyleLbl="sibTrans2D1" presStyleIdx="0" presStyleCnt="4"/>
      <dgm:spPr/>
    </dgm:pt>
    <dgm:pt modelId="{8ABE61E2-3A82-4D71-B399-8757C157F754}" type="pres">
      <dgm:prSet presAssocID="{4A796529-0161-4C93-BD35-FFA6C50EBE19}" presName="connectorText" presStyleLbl="sibTrans2D1" presStyleIdx="0" presStyleCnt="4"/>
      <dgm:spPr/>
    </dgm:pt>
    <dgm:pt modelId="{E6819F58-EE72-4FCB-A34B-0AD096958FD0}" type="pres">
      <dgm:prSet presAssocID="{BD7266E1-4DD1-46E4-A980-17B33A7B7FCF}" presName="node" presStyleLbl="node1" presStyleIdx="1" presStyleCnt="5">
        <dgm:presLayoutVars>
          <dgm:bulletEnabled val="1"/>
        </dgm:presLayoutVars>
      </dgm:prSet>
      <dgm:spPr/>
    </dgm:pt>
    <dgm:pt modelId="{CF8BBDC4-0BDF-4A12-A817-79C616A2E4DA}" type="pres">
      <dgm:prSet presAssocID="{9B04B154-527C-415D-8F90-02791A0196F1}" presName="sibTrans" presStyleLbl="sibTrans2D1" presStyleIdx="1" presStyleCnt="4"/>
      <dgm:spPr/>
    </dgm:pt>
    <dgm:pt modelId="{7847EEB1-7757-4CEF-829F-9F920B99954E}" type="pres">
      <dgm:prSet presAssocID="{9B04B154-527C-415D-8F90-02791A0196F1}" presName="connectorText" presStyleLbl="sibTrans2D1" presStyleIdx="1" presStyleCnt="4"/>
      <dgm:spPr/>
    </dgm:pt>
    <dgm:pt modelId="{7C6DDAD2-7A96-45D9-B9F2-8B32BC79B039}" type="pres">
      <dgm:prSet presAssocID="{636AD232-455A-40EB-8A43-72A51C81523C}" presName="node" presStyleLbl="node1" presStyleIdx="2" presStyleCnt="5">
        <dgm:presLayoutVars>
          <dgm:bulletEnabled val="1"/>
        </dgm:presLayoutVars>
      </dgm:prSet>
      <dgm:spPr/>
    </dgm:pt>
    <dgm:pt modelId="{B96D70A4-687F-496C-9221-AB8430849CCC}" type="pres">
      <dgm:prSet presAssocID="{F3BA3A0F-7958-4389-A6EE-A1C01EE77AD4}" presName="sibTrans" presStyleLbl="sibTrans2D1" presStyleIdx="2" presStyleCnt="4"/>
      <dgm:spPr/>
    </dgm:pt>
    <dgm:pt modelId="{E044DB2D-750B-44A3-A541-EF68496F6F56}" type="pres">
      <dgm:prSet presAssocID="{F3BA3A0F-7958-4389-A6EE-A1C01EE77AD4}" presName="connectorText" presStyleLbl="sibTrans2D1" presStyleIdx="2" presStyleCnt="4"/>
      <dgm:spPr/>
    </dgm:pt>
    <dgm:pt modelId="{9D592CDA-8AFD-47FB-A857-0593AFA4B513}" type="pres">
      <dgm:prSet presAssocID="{D162E290-7A0E-4AB8-BD24-F0EE4FAFF559}" presName="node" presStyleLbl="node1" presStyleIdx="3" presStyleCnt="5">
        <dgm:presLayoutVars>
          <dgm:bulletEnabled val="1"/>
        </dgm:presLayoutVars>
      </dgm:prSet>
      <dgm:spPr/>
    </dgm:pt>
    <dgm:pt modelId="{D347C258-DB0B-429B-B3DB-CAD375939653}" type="pres">
      <dgm:prSet presAssocID="{6D25867A-EA2F-4779-9084-57AF546E4F21}" presName="sibTrans" presStyleLbl="sibTrans2D1" presStyleIdx="3" presStyleCnt="4"/>
      <dgm:spPr/>
    </dgm:pt>
    <dgm:pt modelId="{E1FB8CD9-1E66-4368-ADFF-3E3AAF237451}" type="pres">
      <dgm:prSet presAssocID="{6D25867A-EA2F-4779-9084-57AF546E4F21}" presName="connectorText" presStyleLbl="sibTrans2D1" presStyleIdx="3" presStyleCnt="4"/>
      <dgm:spPr/>
    </dgm:pt>
    <dgm:pt modelId="{0C2F4EC0-AB57-4757-830C-B185334D4608}" type="pres">
      <dgm:prSet presAssocID="{931F46A8-7D94-4499-BD95-55AB6AFAE1AE}" presName="node" presStyleLbl="node1" presStyleIdx="4" presStyleCnt="5">
        <dgm:presLayoutVars>
          <dgm:bulletEnabled val="1"/>
        </dgm:presLayoutVars>
      </dgm:prSet>
      <dgm:spPr/>
    </dgm:pt>
  </dgm:ptLst>
  <dgm:cxnLst>
    <dgm:cxn modelId="{AD426602-427F-49A6-A186-D8D8948CF9F5}" type="presOf" srcId="{4A796529-0161-4C93-BD35-FFA6C50EBE19}" destId="{A221FD35-FCF9-4D4D-B6EF-F5C83B559DF2}" srcOrd="0" destOrd="0" presId="urn:microsoft.com/office/officeart/2005/8/layout/process1"/>
    <dgm:cxn modelId="{AD56A015-6F33-4480-B943-6DD9772764B7}" srcId="{AE9579F5-0869-48AF-BFE2-C90D544734EE}" destId="{D162E290-7A0E-4AB8-BD24-F0EE4FAFF559}" srcOrd="3" destOrd="0" parTransId="{05247619-0178-45BE-B898-949BC1B03F5E}" sibTransId="{6D25867A-EA2F-4779-9084-57AF546E4F21}"/>
    <dgm:cxn modelId="{10A80A21-2118-4BC4-8770-28F8CD5B709E}" type="presOf" srcId="{4A796529-0161-4C93-BD35-FFA6C50EBE19}" destId="{8ABE61E2-3A82-4D71-B399-8757C157F754}" srcOrd="1" destOrd="0" presId="urn:microsoft.com/office/officeart/2005/8/layout/process1"/>
    <dgm:cxn modelId="{D22E5222-4146-4511-BC50-F9406E8B3ED0}" type="presOf" srcId="{D162E290-7A0E-4AB8-BD24-F0EE4FAFF559}" destId="{9D592CDA-8AFD-47FB-A857-0593AFA4B513}" srcOrd="0" destOrd="0" presId="urn:microsoft.com/office/officeart/2005/8/layout/process1"/>
    <dgm:cxn modelId="{ACBF8729-4170-4023-A664-7B7ACA38ED55}" type="presOf" srcId="{F3BA3A0F-7958-4389-A6EE-A1C01EE77AD4}" destId="{B96D70A4-687F-496C-9221-AB8430849CCC}" srcOrd="0" destOrd="0" presId="urn:microsoft.com/office/officeart/2005/8/layout/process1"/>
    <dgm:cxn modelId="{7E675D62-5203-409E-953F-524E763AFEB9}" srcId="{AE9579F5-0869-48AF-BFE2-C90D544734EE}" destId="{931F46A8-7D94-4499-BD95-55AB6AFAE1AE}" srcOrd="4" destOrd="0" parTransId="{BD7097A3-E074-4ADE-B121-58FD99959285}" sibTransId="{B19903B2-A310-4E0C-9F8C-2FA07D29195D}"/>
    <dgm:cxn modelId="{19EC696D-309D-43D9-9599-EBD3CD1D7F12}" srcId="{AE9579F5-0869-48AF-BFE2-C90D544734EE}" destId="{23488ED0-6DC8-49F7-A438-25F38A7E725A}" srcOrd="0" destOrd="0" parTransId="{F3F5EF6F-D011-4F12-9C4F-1C2DAA8142D4}" sibTransId="{4A796529-0161-4C93-BD35-FFA6C50EBE19}"/>
    <dgm:cxn modelId="{02E98855-FCE5-46DF-AC23-9307F5B8D31B}" type="presOf" srcId="{BD7266E1-4DD1-46E4-A980-17B33A7B7FCF}" destId="{E6819F58-EE72-4FCB-A34B-0AD096958FD0}" srcOrd="0" destOrd="0" presId="urn:microsoft.com/office/officeart/2005/8/layout/process1"/>
    <dgm:cxn modelId="{BB3CA99B-AD3E-4636-881D-302A312D1E14}" type="presOf" srcId="{F3BA3A0F-7958-4389-A6EE-A1C01EE77AD4}" destId="{E044DB2D-750B-44A3-A541-EF68496F6F56}" srcOrd="1" destOrd="0" presId="urn:microsoft.com/office/officeart/2005/8/layout/process1"/>
    <dgm:cxn modelId="{1622549C-E37F-48E4-8725-20F0C1FA7B26}" type="presOf" srcId="{931F46A8-7D94-4499-BD95-55AB6AFAE1AE}" destId="{0C2F4EC0-AB57-4757-830C-B185334D4608}" srcOrd="0" destOrd="0" presId="urn:microsoft.com/office/officeart/2005/8/layout/process1"/>
    <dgm:cxn modelId="{A8D31FA6-AEBD-4D8E-8FBA-C732CA60B3DE}" type="presOf" srcId="{9B04B154-527C-415D-8F90-02791A0196F1}" destId="{7847EEB1-7757-4CEF-829F-9F920B99954E}" srcOrd="1" destOrd="0" presId="urn:microsoft.com/office/officeart/2005/8/layout/process1"/>
    <dgm:cxn modelId="{C18F75A8-FEB6-490C-A454-CC85CF92B127}" type="presOf" srcId="{636AD232-455A-40EB-8A43-72A51C81523C}" destId="{7C6DDAD2-7A96-45D9-B9F2-8B32BC79B039}" srcOrd="0" destOrd="0" presId="urn:microsoft.com/office/officeart/2005/8/layout/process1"/>
    <dgm:cxn modelId="{2DB79AAF-E524-4B87-A249-1F91D4B4CBA7}" type="presOf" srcId="{23488ED0-6DC8-49F7-A438-25F38A7E725A}" destId="{F2CA8701-006F-4E02-910E-329566D9E232}" srcOrd="0" destOrd="0" presId="urn:microsoft.com/office/officeart/2005/8/layout/process1"/>
    <dgm:cxn modelId="{E9BF77B5-3734-47E5-A56C-ED7B3F14BCA8}" type="presOf" srcId="{6D25867A-EA2F-4779-9084-57AF546E4F21}" destId="{E1FB8CD9-1E66-4368-ADFF-3E3AAF237451}" srcOrd="1" destOrd="0" presId="urn:microsoft.com/office/officeart/2005/8/layout/process1"/>
    <dgm:cxn modelId="{2A762CB6-CCD7-4EEC-AEDC-5B719D663CCC}" type="presOf" srcId="{AE9579F5-0869-48AF-BFE2-C90D544734EE}" destId="{400C92B1-28D6-4BC7-96D5-D2BDB225EAB5}" srcOrd="0" destOrd="0" presId="urn:microsoft.com/office/officeart/2005/8/layout/process1"/>
    <dgm:cxn modelId="{055BC9BC-A491-42FF-AAAB-0D6688D39D5D}" type="presOf" srcId="{6D25867A-EA2F-4779-9084-57AF546E4F21}" destId="{D347C258-DB0B-429B-B3DB-CAD375939653}" srcOrd="0" destOrd="0" presId="urn:microsoft.com/office/officeart/2005/8/layout/process1"/>
    <dgm:cxn modelId="{AF46F8CA-9A04-4B38-95FF-973495F21448}" srcId="{AE9579F5-0869-48AF-BFE2-C90D544734EE}" destId="{BD7266E1-4DD1-46E4-A980-17B33A7B7FCF}" srcOrd="1" destOrd="0" parTransId="{7E8ABFAA-6C37-4EC4-B2C8-9A9955F008D2}" sibTransId="{9B04B154-527C-415D-8F90-02791A0196F1}"/>
    <dgm:cxn modelId="{F97213DC-5470-472C-8630-53FF3A8EE7F3}" type="presOf" srcId="{9B04B154-527C-415D-8F90-02791A0196F1}" destId="{CF8BBDC4-0BDF-4A12-A817-79C616A2E4DA}" srcOrd="0" destOrd="0" presId="urn:microsoft.com/office/officeart/2005/8/layout/process1"/>
    <dgm:cxn modelId="{5186CBFC-AD02-4439-B9E1-89CE6FDB4273}" srcId="{AE9579F5-0869-48AF-BFE2-C90D544734EE}" destId="{636AD232-455A-40EB-8A43-72A51C81523C}" srcOrd="2" destOrd="0" parTransId="{09080BAC-4DEB-46E1-B5E1-D11B447F1123}" sibTransId="{F3BA3A0F-7958-4389-A6EE-A1C01EE77AD4}"/>
    <dgm:cxn modelId="{DA775E4A-55BE-4216-A246-3B732D447ADE}" type="presParOf" srcId="{400C92B1-28D6-4BC7-96D5-D2BDB225EAB5}" destId="{F2CA8701-006F-4E02-910E-329566D9E232}" srcOrd="0" destOrd="0" presId="urn:microsoft.com/office/officeart/2005/8/layout/process1"/>
    <dgm:cxn modelId="{24E9946B-6833-48C9-8AB0-CBF689387D45}" type="presParOf" srcId="{400C92B1-28D6-4BC7-96D5-D2BDB225EAB5}" destId="{A221FD35-FCF9-4D4D-B6EF-F5C83B559DF2}" srcOrd="1" destOrd="0" presId="urn:microsoft.com/office/officeart/2005/8/layout/process1"/>
    <dgm:cxn modelId="{B61D9AEE-C1AD-4589-9656-39D887F3F358}" type="presParOf" srcId="{A221FD35-FCF9-4D4D-B6EF-F5C83B559DF2}" destId="{8ABE61E2-3A82-4D71-B399-8757C157F754}" srcOrd="0" destOrd="0" presId="urn:microsoft.com/office/officeart/2005/8/layout/process1"/>
    <dgm:cxn modelId="{F1443D29-C453-49AE-8064-DDAE76D066AB}" type="presParOf" srcId="{400C92B1-28D6-4BC7-96D5-D2BDB225EAB5}" destId="{E6819F58-EE72-4FCB-A34B-0AD096958FD0}" srcOrd="2" destOrd="0" presId="urn:microsoft.com/office/officeart/2005/8/layout/process1"/>
    <dgm:cxn modelId="{F5C494A4-A1D2-4A01-8D0E-D692DF273F53}" type="presParOf" srcId="{400C92B1-28D6-4BC7-96D5-D2BDB225EAB5}" destId="{CF8BBDC4-0BDF-4A12-A817-79C616A2E4DA}" srcOrd="3" destOrd="0" presId="urn:microsoft.com/office/officeart/2005/8/layout/process1"/>
    <dgm:cxn modelId="{BF11A315-B7D9-4660-ACD4-1D0964937A33}" type="presParOf" srcId="{CF8BBDC4-0BDF-4A12-A817-79C616A2E4DA}" destId="{7847EEB1-7757-4CEF-829F-9F920B99954E}" srcOrd="0" destOrd="0" presId="urn:microsoft.com/office/officeart/2005/8/layout/process1"/>
    <dgm:cxn modelId="{8BCD144F-6B79-46EB-AA6B-0ED036250793}" type="presParOf" srcId="{400C92B1-28D6-4BC7-96D5-D2BDB225EAB5}" destId="{7C6DDAD2-7A96-45D9-B9F2-8B32BC79B039}" srcOrd="4" destOrd="0" presId="urn:microsoft.com/office/officeart/2005/8/layout/process1"/>
    <dgm:cxn modelId="{A591BDB0-4B0D-4F38-B295-892FAD24A5F2}" type="presParOf" srcId="{400C92B1-28D6-4BC7-96D5-D2BDB225EAB5}" destId="{B96D70A4-687F-496C-9221-AB8430849CCC}" srcOrd="5" destOrd="0" presId="urn:microsoft.com/office/officeart/2005/8/layout/process1"/>
    <dgm:cxn modelId="{53AE0AE9-002F-4005-B489-834AAF477906}" type="presParOf" srcId="{B96D70A4-687F-496C-9221-AB8430849CCC}" destId="{E044DB2D-750B-44A3-A541-EF68496F6F56}" srcOrd="0" destOrd="0" presId="urn:microsoft.com/office/officeart/2005/8/layout/process1"/>
    <dgm:cxn modelId="{1F6CB795-5070-4260-B9EB-D9E3E1B5F4B6}" type="presParOf" srcId="{400C92B1-28D6-4BC7-96D5-D2BDB225EAB5}" destId="{9D592CDA-8AFD-47FB-A857-0593AFA4B513}" srcOrd="6" destOrd="0" presId="urn:microsoft.com/office/officeart/2005/8/layout/process1"/>
    <dgm:cxn modelId="{280601FC-35ED-416F-A3D3-2B24930FAFEE}" type="presParOf" srcId="{400C92B1-28D6-4BC7-96D5-D2BDB225EAB5}" destId="{D347C258-DB0B-429B-B3DB-CAD375939653}" srcOrd="7" destOrd="0" presId="urn:microsoft.com/office/officeart/2005/8/layout/process1"/>
    <dgm:cxn modelId="{824284CE-DB93-4954-8E9D-875A36DD3692}" type="presParOf" srcId="{D347C258-DB0B-429B-B3DB-CAD375939653}" destId="{E1FB8CD9-1E66-4368-ADFF-3E3AAF237451}" srcOrd="0" destOrd="0" presId="urn:microsoft.com/office/officeart/2005/8/layout/process1"/>
    <dgm:cxn modelId="{EFAF7AE0-3FB3-4B84-991D-EA65BE9F4D47}" type="presParOf" srcId="{400C92B1-28D6-4BC7-96D5-D2BDB225EAB5}" destId="{0C2F4EC0-AB57-4757-830C-B185334D4608}"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5C47B-A353-468E-8D38-9F8B3CC8B0CD}">
      <dsp:nvSpPr>
        <dsp:cNvPr id="0" name=""/>
        <dsp:cNvSpPr/>
      </dsp:nvSpPr>
      <dsp:spPr>
        <a:xfrm>
          <a:off x="711" y="1014271"/>
          <a:ext cx="1516528" cy="952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Look up a specific page</a:t>
          </a:r>
        </a:p>
      </dsp:txBody>
      <dsp:txXfrm>
        <a:off x="28611" y="1042171"/>
        <a:ext cx="1460728" cy="896769"/>
      </dsp:txXfrm>
    </dsp:sp>
    <dsp:sp modelId="{638873F3-4464-417C-9ECF-231D968054B4}">
      <dsp:nvSpPr>
        <dsp:cNvPr id="0" name=""/>
        <dsp:cNvSpPr/>
      </dsp:nvSpPr>
      <dsp:spPr>
        <a:xfrm>
          <a:off x="1668892" y="1302507"/>
          <a:ext cx="321503" cy="3760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668892" y="1377727"/>
        <a:ext cx="225052" cy="225658"/>
      </dsp:txXfrm>
    </dsp:sp>
    <dsp:sp modelId="{EB0E8E35-B723-4C43-827D-C5E6CD35FB7E}">
      <dsp:nvSpPr>
        <dsp:cNvPr id="0" name=""/>
        <dsp:cNvSpPr/>
      </dsp:nvSpPr>
      <dsp:spPr>
        <a:xfrm>
          <a:off x="2123850" y="1014271"/>
          <a:ext cx="1516528" cy="95256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Send back an HTTP Response</a:t>
          </a:r>
        </a:p>
      </dsp:txBody>
      <dsp:txXfrm>
        <a:off x="2151750" y="1042171"/>
        <a:ext cx="1460728" cy="896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C95AB-3D4F-4961-AA69-C35556AC2B9B}">
      <dsp:nvSpPr>
        <dsp:cNvPr id="0" name=""/>
        <dsp:cNvSpPr/>
      </dsp:nvSpPr>
      <dsp:spPr>
        <a:xfrm>
          <a:off x="1103057" y="2010"/>
          <a:ext cx="2065777" cy="747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Get your request information</a:t>
          </a:r>
        </a:p>
      </dsp:txBody>
      <dsp:txXfrm>
        <a:off x="1124959" y="23912"/>
        <a:ext cx="2021973" cy="703988"/>
      </dsp:txXfrm>
    </dsp:sp>
    <dsp:sp modelId="{B6C92270-6ABE-4EE4-AEB4-EE859BB5F0E4}">
      <dsp:nvSpPr>
        <dsp:cNvPr id="0" name=""/>
        <dsp:cNvSpPr/>
      </dsp:nvSpPr>
      <dsp:spPr>
        <a:xfrm rot="5400000">
          <a:off x="1995735" y="768497"/>
          <a:ext cx="280422" cy="336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034995" y="796539"/>
        <a:ext cx="201904" cy="196295"/>
      </dsp:txXfrm>
    </dsp:sp>
    <dsp:sp modelId="{25DE8CC2-9471-434D-99B3-FB0402F670A9}">
      <dsp:nvSpPr>
        <dsp:cNvPr id="0" name=""/>
        <dsp:cNvSpPr/>
      </dsp:nvSpPr>
      <dsp:spPr>
        <a:xfrm>
          <a:off x="1103057" y="1123699"/>
          <a:ext cx="2065777" cy="747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Look up information related to you</a:t>
          </a:r>
        </a:p>
      </dsp:txBody>
      <dsp:txXfrm>
        <a:off x="1124959" y="1145601"/>
        <a:ext cx="2021973" cy="703988"/>
      </dsp:txXfrm>
    </dsp:sp>
    <dsp:sp modelId="{FD2075DF-CF56-4637-90DA-522CC7413FCE}">
      <dsp:nvSpPr>
        <dsp:cNvPr id="0" name=""/>
        <dsp:cNvSpPr/>
      </dsp:nvSpPr>
      <dsp:spPr>
        <a:xfrm rot="5400000">
          <a:off x="1995735" y="1890186"/>
          <a:ext cx="280422" cy="336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034995" y="1918228"/>
        <a:ext cx="201904" cy="196295"/>
      </dsp:txXfrm>
    </dsp:sp>
    <dsp:sp modelId="{E3CCDF32-DE77-409C-9E72-A8C09028D8C6}">
      <dsp:nvSpPr>
        <dsp:cNvPr id="0" name=""/>
        <dsp:cNvSpPr/>
      </dsp:nvSpPr>
      <dsp:spPr>
        <a:xfrm>
          <a:off x="1103057" y="2245388"/>
          <a:ext cx="2065777" cy="747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Generate content</a:t>
          </a:r>
        </a:p>
      </dsp:txBody>
      <dsp:txXfrm>
        <a:off x="1124959" y="2267290"/>
        <a:ext cx="2021973" cy="703988"/>
      </dsp:txXfrm>
    </dsp:sp>
    <dsp:sp modelId="{0EE3FB59-1E85-4CEA-81E7-129189A2733A}">
      <dsp:nvSpPr>
        <dsp:cNvPr id="0" name=""/>
        <dsp:cNvSpPr/>
      </dsp:nvSpPr>
      <dsp:spPr>
        <a:xfrm rot="5400000">
          <a:off x="1995735" y="3011875"/>
          <a:ext cx="280422" cy="3365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034995" y="3039917"/>
        <a:ext cx="201904" cy="196295"/>
      </dsp:txXfrm>
    </dsp:sp>
    <dsp:sp modelId="{01EE2547-1EE9-4DC0-B37D-FC534C471C9A}">
      <dsp:nvSpPr>
        <dsp:cNvPr id="0" name=""/>
        <dsp:cNvSpPr/>
      </dsp:nvSpPr>
      <dsp:spPr>
        <a:xfrm>
          <a:off x="1103057" y="3367077"/>
          <a:ext cx="2065777" cy="747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Send back HTTP Response</a:t>
          </a:r>
        </a:p>
      </dsp:txBody>
      <dsp:txXfrm>
        <a:off x="1124959" y="3388979"/>
        <a:ext cx="2021973" cy="7039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A8701-006F-4E02-910E-329566D9E232}">
      <dsp:nvSpPr>
        <dsp:cNvPr id="0" name=""/>
        <dsp:cNvSpPr/>
      </dsp:nvSpPr>
      <dsp:spPr>
        <a:xfrm>
          <a:off x="5134" y="1563852"/>
          <a:ext cx="1591716" cy="1223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HTML Form gets user input</a:t>
          </a:r>
        </a:p>
      </dsp:txBody>
      <dsp:txXfrm>
        <a:off x="40973" y="1599691"/>
        <a:ext cx="1520038" cy="1151954"/>
      </dsp:txXfrm>
    </dsp:sp>
    <dsp:sp modelId="{A221FD35-FCF9-4D4D-B6EF-F5C83B559DF2}">
      <dsp:nvSpPr>
        <dsp:cNvPr id="0" name=""/>
        <dsp:cNvSpPr/>
      </dsp:nvSpPr>
      <dsp:spPr>
        <a:xfrm>
          <a:off x="175602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56023" y="2057245"/>
        <a:ext cx="236210" cy="236847"/>
      </dsp:txXfrm>
    </dsp:sp>
    <dsp:sp modelId="{E6819F58-EE72-4FCB-A34B-0AD096958FD0}">
      <dsp:nvSpPr>
        <dsp:cNvPr id="0" name=""/>
        <dsp:cNvSpPr/>
      </dsp:nvSpPr>
      <dsp:spPr>
        <a:xfrm>
          <a:off x="2233538" y="1563852"/>
          <a:ext cx="1591716" cy="1223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submits HTML Form to a script </a:t>
          </a:r>
        </a:p>
      </dsp:txBody>
      <dsp:txXfrm>
        <a:off x="2269377" y="1599691"/>
        <a:ext cx="1520038" cy="1151954"/>
      </dsp:txXfrm>
    </dsp:sp>
    <dsp:sp modelId="{CF8BBDC4-0BDF-4A12-A817-79C616A2E4DA}">
      <dsp:nvSpPr>
        <dsp:cNvPr id="0" name=""/>
        <dsp:cNvSpPr/>
      </dsp:nvSpPr>
      <dsp:spPr>
        <a:xfrm>
          <a:off x="3984426"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84426" y="2057245"/>
        <a:ext cx="236210" cy="236847"/>
      </dsp:txXfrm>
    </dsp:sp>
    <dsp:sp modelId="{7C6DDAD2-7A96-45D9-B9F2-8B32BC79B039}">
      <dsp:nvSpPr>
        <dsp:cNvPr id="0" name=""/>
        <dsp:cNvSpPr/>
      </dsp:nvSpPr>
      <dsp:spPr>
        <a:xfrm>
          <a:off x="4461941" y="1563852"/>
          <a:ext cx="1591716" cy="1223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Script parses the information</a:t>
          </a:r>
        </a:p>
      </dsp:txBody>
      <dsp:txXfrm>
        <a:off x="4497780" y="1599691"/>
        <a:ext cx="1520038" cy="1151954"/>
      </dsp:txXfrm>
    </dsp:sp>
    <dsp:sp modelId="{B96D70A4-687F-496C-9221-AB8430849CCC}">
      <dsp:nvSpPr>
        <dsp:cNvPr id="0" name=""/>
        <dsp:cNvSpPr/>
      </dsp:nvSpPr>
      <dsp:spPr>
        <a:xfrm>
          <a:off x="6212830"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212830" y="2057245"/>
        <a:ext cx="236210" cy="236847"/>
      </dsp:txXfrm>
    </dsp:sp>
    <dsp:sp modelId="{9D592CDA-8AFD-47FB-A857-0593AFA4B513}">
      <dsp:nvSpPr>
        <dsp:cNvPr id="0" name=""/>
        <dsp:cNvSpPr/>
      </dsp:nvSpPr>
      <dsp:spPr>
        <a:xfrm>
          <a:off x="6690345" y="1563852"/>
          <a:ext cx="1591716" cy="1223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Script generates content and sends it back</a:t>
          </a:r>
        </a:p>
      </dsp:txBody>
      <dsp:txXfrm>
        <a:off x="6726184" y="1599691"/>
        <a:ext cx="1520038" cy="1151954"/>
      </dsp:txXfrm>
    </dsp:sp>
    <dsp:sp modelId="{D347C258-DB0B-429B-B3DB-CAD375939653}">
      <dsp:nvSpPr>
        <dsp:cNvPr id="0" name=""/>
        <dsp:cNvSpPr/>
      </dsp:nvSpPr>
      <dsp:spPr>
        <a:xfrm>
          <a:off x="844123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441233" y="2057245"/>
        <a:ext cx="236210" cy="236847"/>
      </dsp:txXfrm>
    </dsp:sp>
    <dsp:sp modelId="{0C2F4EC0-AB57-4757-830C-B185334D4608}">
      <dsp:nvSpPr>
        <dsp:cNvPr id="0" name=""/>
        <dsp:cNvSpPr/>
      </dsp:nvSpPr>
      <dsp:spPr>
        <a:xfrm>
          <a:off x="8918748" y="1563852"/>
          <a:ext cx="1591716" cy="1223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User receives information that the script generated</a:t>
          </a:r>
        </a:p>
      </dsp:txBody>
      <dsp:txXfrm>
        <a:off x="8954587" y="1599691"/>
        <a:ext cx="1520038" cy="11519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81DB3-5C05-45B5-8379-B6D2F425F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567824-9660-4FB7-BFAA-AD2DF59A4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B2B82F-51B9-453D-B5BC-33BF9F049FD9}"/>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5" name="Footer Placeholder 4">
            <a:extLst>
              <a:ext uri="{FF2B5EF4-FFF2-40B4-BE49-F238E27FC236}">
                <a16:creationId xmlns:a16="http://schemas.microsoft.com/office/drawing/2014/main" id="{B4B2B276-2CD1-4785-A010-E8DA3B4BA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FB47F-2EB0-45C1-AB96-C43C4AE9CE5D}"/>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134065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B050-DE41-4658-8155-9BC359F3EA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CCC631-ABE8-470B-8ADE-A75B088922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67D73-F8E6-479A-ABB5-D314C9518CE1}"/>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5" name="Footer Placeholder 4">
            <a:extLst>
              <a:ext uri="{FF2B5EF4-FFF2-40B4-BE49-F238E27FC236}">
                <a16:creationId xmlns:a16="http://schemas.microsoft.com/office/drawing/2014/main" id="{6DB21C6B-5E05-4668-A010-20B8E4BE5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A55E3-2829-4F5B-82E1-0A143A6EE13D}"/>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259047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B3644-7E28-4E89-AE4A-F95FBE205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30FA24-DD1C-4A13-BE7D-3935D44A02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6C342-DECC-4505-99A1-B90B33108BD7}"/>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5" name="Footer Placeholder 4">
            <a:extLst>
              <a:ext uri="{FF2B5EF4-FFF2-40B4-BE49-F238E27FC236}">
                <a16:creationId xmlns:a16="http://schemas.microsoft.com/office/drawing/2014/main" id="{56005477-217D-4120-92AF-200F5E58E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897FD-6B4B-4D43-9605-6308DBCD0E63}"/>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420914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3DB8-C0A4-4BEB-8064-CF35009ED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65F86-00C4-4BA5-AEA5-03774D3AD2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7DE55-DCF1-4F84-8096-DE82551E7BFC}"/>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5" name="Footer Placeholder 4">
            <a:extLst>
              <a:ext uri="{FF2B5EF4-FFF2-40B4-BE49-F238E27FC236}">
                <a16:creationId xmlns:a16="http://schemas.microsoft.com/office/drawing/2014/main" id="{6EA310A8-20AE-4E13-B9FE-F868A03A9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4789F-0D9C-4060-846E-C10CF39F1207}"/>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1532084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D7D5-90E2-4300-870B-82635F45D5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2BB2A-D3FA-432B-87DE-3470A5B79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39F387-F5EA-458E-9705-AC86526609B5}"/>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5" name="Footer Placeholder 4">
            <a:extLst>
              <a:ext uri="{FF2B5EF4-FFF2-40B4-BE49-F238E27FC236}">
                <a16:creationId xmlns:a16="http://schemas.microsoft.com/office/drawing/2014/main" id="{E390D149-691B-4661-9B8E-29FBDAB67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D54D4B-A77D-4F0D-8FCF-9F489923D8C2}"/>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190363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E070-D539-4552-A783-CDD05D0E7F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B0466E-3BCF-467A-99DB-206B358DC60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BC775-8FDB-4386-AEE1-A82F540DDF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F439D0-36F6-4007-ACE5-36C6AE01E377}"/>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6" name="Footer Placeholder 5">
            <a:extLst>
              <a:ext uri="{FF2B5EF4-FFF2-40B4-BE49-F238E27FC236}">
                <a16:creationId xmlns:a16="http://schemas.microsoft.com/office/drawing/2014/main" id="{B58E71B0-AF2F-466D-834C-A28813A77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83892-05B6-4037-B862-D3D8801F01BD}"/>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181646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B91E-9F7E-4EBB-AE4F-6A42B73274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FD7108-F9F6-4FD4-BD47-6FE5B60A89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5FB824-4839-4397-AEDB-62E170433D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99713-B51E-4782-ABF4-37E2E0BED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4EB8D1-268C-4E6B-AAE5-687D097D657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0D437A-6BD2-4D36-A2FE-42F136DE2F56}"/>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8" name="Footer Placeholder 7">
            <a:extLst>
              <a:ext uri="{FF2B5EF4-FFF2-40B4-BE49-F238E27FC236}">
                <a16:creationId xmlns:a16="http://schemas.microsoft.com/office/drawing/2014/main" id="{57BF23AD-230A-48E7-AA47-5840151B8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FC9B64-2847-4A6A-9BEA-148BAE7574FB}"/>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162221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44F7-1B1F-4182-9369-E03E16D68A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741431-E389-4EB2-BA59-861A73319E59}"/>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4" name="Footer Placeholder 3">
            <a:extLst>
              <a:ext uri="{FF2B5EF4-FFF2-40B4-BE49-F238E27FC236}">
                <a16:creationId xmlns:a16="http://schemas.microsoft.com/office/drawing/2014/main" id="{6CBA878D-A849-43DB-A77D-BE9727F582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DE1893-6B91-4BDC-87AE-F9B001194947}"/>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291750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91FBC4-3EB2-4E0F-956D-68C3CEAED559}"/>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3" name="Footer Placeholder 2">
            <a:extLst>
              <a:ext uri="{FF2B5EF4-FFF2-40B4-BE49-F238E27FC236}">
                <a16:creationId xmlns:a16="http://schemas.microsoft.com/office/drawing/2014/main" id="{B719462A-5541-4021-8EB1-9201C38030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98B4E7-FF98-40E5-B050-11027518485E}"/>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17803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D9F6-84C1-4000-9925-0AC7F4563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B12CE5-6245-4E83-A5D8-E7E8B1111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93AC56-1EF4-4C1E-B9C7-6F68145E0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F90085-9EAC-4142-8F6B-8D5E02F048A7}"/>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6" name="Footer Placeholder 5">
            <a:extLst>
              <a:ext uri="{FF2B5EF4-FFF2-40B4-BE49-F238E27FC236}">
                <a16:creationId xmlns:a16="http://schemas.microsoft.com/office/drawing/2014/main" id="{63183D41-0811-4732-98A8-031C57522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E8AC9-6E28-43CA-B361-E2C1B54A6A61}"/>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3645430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3BFA-F7FC-46E3-BB9D-DFE226AF4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D119C3-6403-4977-BF0A-ED336397A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CBDD9-CC8E-4B92-A696-0AB1327B4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AACFC1-4227-42B9-A019-6CE3F0D656B3}"/>
              </a:ext>
            </a:extLst>
          </p:cNvPr>
          <p:cNvSpPr>
            <a:spLocks noGrp="1"/>
          </p:cNvSpPr>
          <p:nvPr>
            <p:ph type="dt" sz="half" idx="10"/>
          </p:nvPr>
        </p:nvSpPr>
        <p:spPr/>
        <p:txBody>
          <a:bodyPr/>
          <a:lstStyle/>
          <a:p>
            <a:fld id="{0D918165-423B-4482-ABB0-237F9A392219}" type="datetimeFigureOut">
              <a:rPr lang="en-US" smtClean="0"/>
              <a:t>11/4/2018</a:t>
            </a:fld>
            <a:endParaRPr lang="en-US"/>
          </a:p>
        </p:txBody>
      </p:sp>
      <p:sp>
        <p:nvSpPr>
          <p:cNvPr id="6" name="Footer Placeholder 5">
            <a:extLst>
              <a:ext uri="{FF2B5EF4-FFF2-40B4-BE49-F238E27FC236}">
                <a16:creationId xmlns:a16="http://schemas.microsoft.com/office/drawing/2014/main" id="{C10A413E-6B46-433A-9AC2-3FBD83C6A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1D47D-CB5B-4723-8FFA-93086C80C3BE}"/>
              </a:ext>
            </a:extLst>
          </p:cNvPr>
          <p:cNvSpPr>
            <a:spLocks noGrp="1"/>
          </p:cNvSpPr>
          <p:nvPr>
            <p:ph type="sldNum" sz="quarter" idx="12"/>
          </p:nvPr>
        </p:nvSpPr>
        <p:spPr/>
        <p:txBody>
          <a:bodyPr/>
          <a:lstStyle/>
          <a:p>
            <a:fld id="{19EE59B7-8D75-40F8-A90E-7BE48061544B}" type="slidenum">
              <a:rPr lang="en-US" smtClean="0"/>
              <a:t>‹#›</a:t>
            </a:fld>
            <a:endParaRPr lang="en-US"/>
          </a:p>
        </p:txBody>
      </p:sp>
    </p:spTree>
    <p:extLst>
      <p:ext uri="{BB962C8B-B14F-4D97-AF65-F5344CB8AC3E}">
        <p14:creationId xmlns:p14="http://schemas.microsoft.com/office/powerpoint/2010/main" val="362767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DBFCF-EB67-4787-81CC-6B34D25C8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3EEE44-85F5-4747-9B8C-F9C3F7C99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8ACF-35F1-40C3-8A35-F62B89D62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18165-423B-4482-ABB0-237F9A392219}" type="datetimeFigureOut">
              <a:rPr lang="en-US" smtClean="0"/>
              <a:t>11/4/2018</a:t>
            </a:fld>
            <a:endParaRPr lang="en-US"/>
          </a:p>
        </p:txBody>
      </p:sp>
      <p:sp>
        <p:nvSpPr>
          <p:cNvPr id="5" name="Footer Placeholder 4">
            <a:extLst>
              <a:ext uri="{FF2B5EF4-FFF2-40B4-BE49-F238E27FC236}">
                <a16:creationId xmlns:a16="http://schemas.microsoft.com/office/drawing/2014/main" id="{9555C293-B16F-42F2-AA9F-182DEA927F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52D25A-B7B7-482A-91DD-45CABED3C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E59B7-8D75-40F8-A90E-7BE48061544B}" type="slidenum">
              <a:rPr lang="en-US" smtClean="0"/>
              <a:t>‹#›</a:t>
            </a:fld>
            <a:endParaRPr lang="en-US"/>
          </a:p>
        </p:txBody>
      </p:sp>
    </p:spTree>
    <p:extLst>
      <p:ext uri="{BB962C8B-B14F-4D97-AF65-F5344CB8AC3E}">
        <p14:creationId xmlns:p14="http://schemas.microsoft.com/office/powerpoint/2010/main" val="3062471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demo.heyuhnem.com/form1.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7.png"/><Relationship Id="rId4" Type="http://schemas.openxmlformats.org/officeDocument/2006/relationships/diagramQuickStyle" Target="../diagrams/quickStyle3.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benmarshall.me/responsive-ifram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5.png"/><Relationship Id="rId7" Type="http://schemas.openxmlformats.org/officeDocument/2006/relationships/diagramLayout" Target="../diagrams/layout1.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7.jpg"/><Relationship Id="rId10" Type="http://schemas.microsoft.com/office/2007/relationships/diagramDrawing" Target="../diagrams/drawing1.xml"/><Relationship Id="rId4" Type="http://schemas.openxmlformats.org/officeDocument/2006/relationships/image" Target="../media/image6.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g"/><Relationship Id="rId7" Type="http://schemas.openxmlformats.org/officeDocument/2006/relationships/diagramColors" Target="../diagrams/colors2.xm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C8BC-E675-4429-9338-B89D1F691A8C}"/>
              </a:ext>
            </a:extLst>
          </p:cNvPr>
          <p:cNvSpPr>
            <a:spLocks noGrp="1"/>
          </p:cNvSpPr>
          <p:nvPr>
            <p:ph type="ctrTitle"/>
          </p:nvPr>
        </p:nvSpPr>
        <p:spPr/>
        <p:txBody>
          <a:bodyPr/>
          <a:lstStyle/>
          <a:p>
            <a:r>
              <a:rPr lang="en-US" dirty="0"/>
              <a:t>JavaScript Validation </a:t>
            </a:r>
            <a:r>
              <a:rPr lang="en-US" dirty="0" err="1"/>
              <a:t>con’t</a:t>
            </a:r>
            <a:endParaRPr lang="en-US" dirty="0"/>
          </a:p>
        </p:txBody>
      </p:sp>
    </p:spTree>
    <p:extLst>
      <p:ext uri="{BB962C8B-B14F-4D97-AF65-F5344CB8AC3E}">
        <p14:creationId xmlns:p14="http://schemas.microsoft.com/office/powerpoint/2010/main" val="3348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9BD6-93D6-4912-8557-1B4CDBAD0194}"/>
              </a:ext>
            </a:extLst>
          </p:cNvPr>
          <p:cNvSpPr>
            <a:spLocks noGrp="1"/>
          </p:cNvSpPr>
          <p:nvPr>
            <p:ph type="title"/>
          </p:nvPr>
        </p:nvSpPr>
        <p:spPr/>
        <p:txBody>
          <a:bodyPr/>
          <a:lstStyle/>
          <a:p>
            <a:r>
              <a:rPr lang="en-US" dirty="0"/>
              <a:t>Server Side Technologies</a:t>
            </a:r>
          </a:p>
        </p:txBody>
      </p:sp>
      <p:sp>
        <p:nvSpPr>
          <p:cNvPr id="3" name="Content Placeholder 2">
            <a:extLst>
              <a:ext uri="{FF2B5EF4-FFF2-40B4-BE49-F238E27FC236}">
                <a16:creationId xmlns:a16="http://schemas.microsoft.com/office/drawing/2014/main" id="{80C85FAC-B9A9-42C2-BBE2-3C0E409B6914}"/>
              </a:ext>
            </a:extLst>
          </p:cNvPr>
          <p:cNvSpPr>
            <a:spLocks noGrp="1"/>
          </p:cNvSpPr>
          <p:nvPr>
            <p:ph idx="1"/>
          </p:nvPr>
        </p:nvSpPr>
        <p:spPr/>
        <p:txBody>
          <a:bodyPr/>
          <a:lstStyle/>
          <a:p>
            <a:r>
              <a:rPr lang="en-US" dirty="0"/>
              <a:t>PHP</a:t>
            </a:r>
          </a:p>
          <a:p>
            <a:r>
              <a:rPr lang="en-US" dirty="0"/>
              <a:t>Perl</a:t>
            </a:r>
          </a:p>
          <a:p>
            <a:r>
              <a:rPr lang="en-US" dirty="0" err="1"/>
              <a:t>.Net</a:t>
            </a:r>
            <a:endParaRPr lang="en-US" dirty="0"/>
          </a:p>
          <a:p>
            <a:r>
              <a:rPr lang="en-US" dirty="0"/>
              <a:t>Ruby</a:t>
            </a:r>
          </a:p>
          <a:p>
            <a:r>
              <a:rPr lang="en-US" dirty="0"/>
              <a:t>Java</a:t>
            </a:r>
          </a:p>
        </p:txBody>
      </p:sp>
    </p:spTree>
    <p:extLst>
      <p:ext uri="{BB962C8B-B14F-4D97-AF65-F5344CB8AC3E}">
        <p14:creationId xmlns:p14="http://schemas.microsoft.com/office/powerpoint/2010/main" val="266804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021D-349A-458D-AD07-6067AABF62B9}"/>
              </a:ext>
            </a:extLst>
          </p:cNvPr>
          <p:cNvSpPr>
            <a:spLocks noGrp="1"/>
          </p:cNvSpPr>
          <p:nvPr>
            <p:ph type="title"/>
          </p:nvPr>
        </p:nvSpPr>
        <p:spPr/>
        <p:txBody>
          <a:bodyPr/>
          <a:lstStyle/>
          <a:p>
            <a:r>
              <a:rPr lang="en-US" dirty="0"/>
              <a:t>Common Server Side Frameworks</a:t>
            </a:r>
          </a:p>
        </p:txBody>
      </p:sp>
      <p:sp>
        <p:nvSpPr>
          <p:cNvPr id="3" name="Content Placeholder 2">
            <a:extLst>
              <a:ext uri="{FF2B5EF4-FFF2-40B4-BE49-F238E27FC236}">
                <a16:creationId xmlns:a16="http://schemas.microsoft.com/office/drawing/2014/main" id="{86F45DA3-5B94-49CE-8C25-837652E6A2FE}"/>
              </a:ext>
            </a:extLst>
          </p:cNvPr>
          <p:cNvSpPr>
            <a:spLocks noGrp="1"/>
          </p:cNvSpPr>
          <p:nvPr>
            <p:ph idx="1"/>
          </p:nvPr>
        </p:nvSpPr>
        <p:spPr/>
        <p:txBody>
          <a:bodyPr/>
          <a:lstStyle/>
          <a:p>
            <a:r>
              <a:rPr lang="en-US" dirty="0" err="1"/>
              <a:t>Symfony</a:t>
            </a:r>
            <a:r>
              <a:rPr lang="en-US" dirty="0"/>
              <a:t> for PHP</a:t>
            </a:r>
          </a:p>
          <a:p>
            <a:r>
              <a:rPr lang="en-US" dirty="0"/>
              <a:t>Django for Python</a:t>
            </a:r>
          </a:p>
          <a:p>
            <a:r>
              <a:rPr lang="en-US" dirty="0"/>
              <a:t>Express for Node.js</a:t>
            </a:r>
          </a:p>
          <a:p>
            <a:r>
              <a:rPr lang="en-US" dirty="0"/>
              <a:t>Ruby on Rails</a:t>
            </a:r>
          </a:p>
          <a:p>
            <a:r>
              <a:rPr lang="en-US" dirty="0"/>
              <a:t>Grails for Java</a:t>
            </a:r>
          </a:p>
          <a:p>
            <a:r>
              <a:rPr lang="en-US" dirty="0"/>
              <a:t>Catalyst/</a:t>
            </a:r>
            <a:r>
              <a:rPr lang="en-US" dirty="0" err="1"/>
              <a:t>Mojolicious</a:t>
            </a:r>
            <a:r>
              <a:rPr lang="en-US" dirty="0"/>
              <a:t> for Perl</a:t>
            </a:r>
          </a:p>
          <a:p>
            <a:endParaRPr lang="en-US" dirty="0"/>
          </a:p>
        </p:txBody>
      </p:sp>
    </p:spTree>
    <p:extLst>
      <p:ext uri="{BB962C8B-B14F-4D97-AF65-F5344CB8AC3E}">
        <p14:creationId xmlns:p14="http://schemas.microsoft.com/office/powerpoint/2010/main" val="63976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EE37-7281-41C2-8C79-472ACFCF9EC2}"/>
              </a:ext>
            </a:extLst>
          </p:cNvPr>
          <p:cNvSpPr>
            <a:spLocks noGrp="1"/>
          </p:cNvSpPr>
          <p:nvPr>
            <p:ph type="title"/>
          </p:nvPr>
        </p:nvSpPr>
        <p:spPr/>
        <p:txBody>
          <a:bodyPr/>
          <a:lstStyle/>
          <a:p>
            <a:r>
              <a:rPr lang="en-US" dirty="0"/>
              <a:t>Selection of Server Side Framework Factors</a:t>
            </a:r>
          </a:p>
        </p:txBody>
      </p:sp>
      <p:sp>
        <p:nvSpPr>
          <p:cNvPr id="3" name="Content Placeholder 2">
            <a:extLst>
              <a:ext uri="{FF2B5EF4-FFF2-40B4-BE49-F238E27FC236}">
                <a16:creationId xmlns:a16="http://schemas.microsoft.com/office/drawing/2014/main" id="{30C8831A-EDCD-4EAF-800A-E88F97A355EA}"/>
              </a:ext>
            </a:extLst>
          </p:cNvPr>
          <p:cNvSpPr>
            <a:spLocks noGrp="1"/>
          </p:cNvSpPr>
          <p:nvPr>
            <p:ph idx="1"/>
          </p:nvPr>
        </p:nvSpPr>
        <p:spPr/>
        <p:txBody>
          <a:bodyPr/>
          <a:lstStyle/>
          <a:p>
            <a:r>
              <a:rPr lang="en-US" dirty="0"/>
              <a:t>Difficulty to learn</a:t>
            </a:r>
          </a:p>
          <a:p>
            <a:r>
              <a:rPr lang="en-US" dirty="0"/>
              <a:t>Efficiency/Productivity</a:t>
            </a:r>
          </a:p>
          <a:p>
            <a:r>
              <a:rPr lang="en-US" dirty="0"/>
              <a:t>Performance</a:t>
            </a:r>
          </a:p>
          <a:p>
            <a:r>
              <a:rPr lang="en-US" dirty="0"/>
              <a:t>Caching</a:t>
            </a:r>
          </a:p>
          <a:p>
            <a:r>
              <a:rPr lang="en-US" dirty="0"/>
              <a:t>Scalability (e.g., performance, load distribution)</a:t>
            </a:r>
          </a:p>
          <a:p>
            <a:r>
              <a:rPr lang="en-US" dirty="0"/>
              <a:t>Web security (e.g., form sanitization)</a:t>
            </a:r>
          </a:p>
        </p:txBody>
      </p:sp>
    </p:spTree>
    <p:extLst>
      <p:ext uri="{BB962C8B-B14F-4D97-AF65-F5344CB8AC3E}">
        <p14:creationId xmlns:p14="http://schemas.microsoft.com/office/powerpoint/2010/main" val="194717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4" descr="serverside.tif">
            <a:extLst>
              <a:ext uri="{FF2B5EF4-FFF2-40B4-BE49-F238E27FC236}">
                <a16:creationId xmlns:a16="http://schemas.microsoft.com/office/drawing/2014/main" id="{0A4A7F35-C402-4E54-A232-C8CD4251A541}"/>
              </a:ext>
            </a:extLst>
          </p:cNvPr>
          <p:cNvPicPr>
            <a:picLocks noChangeAspect="1"/>
          </p:cNvPicPr>
          <p:nvPr/>
        </p:nvPicPr>
        <p:blipFill>
          <a:blip r:embed="rId2"/>
          <a:srcRect l="-47051" r="-47051"/>
          <a:stretch>
            <a:fillRect/>
          </a:stretch>
        </p:blipFill>
        <p:spPr>
          <a:xfrm>
            <a:off x="2036942" y="179110"/>
            <a:ext cx="8259779" cy="6339526"/>
          </a:xfrm>
          <a:prstGeom prst="rect">
            <a:avLst/>
          </a:prstGeom>
        </p:spPr>
      </p:pic>
    </p:spTree>
    <p:extLst>
      <p:ext uri="{BB962C8B-B14F-4D97-AF65-F5344CB8AC3E}">
        <p14:creationId xmlns:p14="http://schemas.microsoft.com/office/powerpoint/2010/main" val="321040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D6BB-CC9D-42EC-A5FF-FE29AD23114B}"/>
              </a:ext>
            </a:extLst>
          </p:cNvPr>
          <p:cNvSpPr>
            <a:spLocks noGrp="1"/>
          </p:cNvSpPr>
          <p:nvPr>
            <p:ph type="title"/>
          </p:nvPr>
        </p:nvSpPr>
        <p:spPr/>
        <p:txBody>
          <a:bodyPr/>
          <a:lstStyle/>
          <a:p>
            <a:r>
              <a:rPr lang="en-US" dirty="0"/>
              <a:t>Example of a Form with a Perl Server Side Script </a:t>
            </a:r>
            <a:r>
              <a:rPr lang="en-US" dirty="0">
                <a:hlinkClick r:id="rId2" action="ppaction://hlinkfile"/>
              </a:rPr>
              <a:t>Link</a:t>
            </a:r>
            <a:endParaRPr lang="en-US" dirty="0"/>
          </a:p>
        </p:txBody>
      </p:sp>
      <p:pic>
        <p:nvPicPr>
          <p:cNvPr id="5" name="Picture 4">
            <a:extLst>
              <a:ext uri="{FF2B5EF4-FFF2-40B4-BE49-F238E27FC236}">
                <a16:creationId xmlns:a16="http://schemas.microsoft.com/office/drawing/2014/main" id="{36ACB475-11B4-418D-B535-599088046A35}"/>
              </a:ext>
            </a:extLst>
          </p:cNvPr>
          <p:cNvPicPr>
            <a:picLocks noChangeAspect="1"/>
          </p:cNvPicPr>
          <p:nvPr/>
        </p:nvPicPr>
        <p:blipFill>
          <a:blip r:embed="rId3"/>
          <a:stretch>
            <a:fillRect/>
          </a:stretch>
        </p:blipFill>
        <p:spPr>
          <a:xfrm>
            <a:off x="207390" y="2794703"/>
            <a:ext cx="4876800" cy="3267075"/>
          </a:xfrm>
          <a:prstGeom prst="rect">
            <a:avLst/>
          </a:prstGeom>
        </p:spPr>
      </p:pic>
      <p:sp>
        <p:nvSpPr>
          <p:cNvPr id="6" name="TextBox 5">
            <a:extLst>
              <a:ext uri="{FF2B5EF4-FFF2-40B4-BE49-F238E27FC236}">
                <a16:creationId xmlns:a16="http://schemas.microsoft.com/office/drawing/2014/main" id="{2104DDC1-D405-44A3-AC99-1DFFDEFFCD57}"/>
              </a:ext>
            </a:extLst>
          </p:cNvPr>
          <p:cNvSpPr txBox="1"/>
          <p:nvPr/>
        </p:nvSpPr>
        <p:spPr>
          <a:xfrm>
            <a:off x="207390" y="2359406"/>
            <a:ext cx="1128258" cy="369332"/>
          </a:xfrm>
          <a:prstGeom prst="rect">
            <a:avLst/>
          </a:prstGeom>
          <a:noFill/>
        </p:spPr>
        <p:txBody>
          <a:bodyPr wrap="none" rtlCol="0">
            <a:spAutoFit/>
          </a:bodyPr>
          <a:lstStyle/>
          <a:p>
            <a:r>
              <a:rPr lang="en-US" dirty="0"/>
              <a:t>form.html</a:t>
            </a:r>
          </a:p>
        </p:txBody>
      </p:sp>
      <p:pic>
        <p:nvPicPr>
          <p:cNvPr id="8" name="Picture 7">
            <a:extLst>
              <a:ext uri="{FF2B5EF4-FFF2-40B4-BE49-F238E27FC236}">
                <a16:creationId xmlns:a16="http://schemas.microsoft.com/office/drawing/2014/main" id="{38888244-D6AD-467D-9054-7CB1CE004F61}"/>
              </a:ext>
            </a:extLst>
          </p:cNvPr>
          <p:cNvPicPr>
            <a:picLocks noChangeAspect="1"/>
          </p:cNvPicPr>
          <p:nvPr/>
        </p:nvPicPr>
        <p:blipFill>
          <a:blip r:embed="rId4"/>
          <a:stretch>
            <a:fillRect/>
          </a:stretch>
        </p:blipFill>
        <p:spPr>
          <a:xfrm>
            <a:off x="6941467" y="2794703"/>
            <a:ext cx="4229100" cy="2771775"/>
          </a:xfrm>
          <a:prstGeom prst="rect">
            <a:avLst/>
          </a:prstGeom>
        </p:spPr>
      </p:pic>
      <p:sp>
        <p:nvSpPr>
          <p:cNvPr id="9" name="TextBox 8">
            <a:extLst>
              <a:ext uri="{FF2B5EF4-FFF2-40B4-BE49-F238E27FC236}">
                <a16:creationId xmlns:a16="http://schemas.microsoft.com/office/drawing/2014/main" id="{5BBA1A6C-B038-4ED9-A98F-8C263DC46C66}"/>
              </a:ext>
            </a:extLst>
          </p:cNvPr>
          <p:cNvSpPr txBox="1"/>
          <p:nvPr/>
        </p:nvSpPr>
        <p:spPr>
          <a:xfrm>
            <a:off x="6824200" y="2359406"/>
            <a:ext cx="986104" cy="369332"/>
          </a:xfrm>
          <a:prstGeom prst="rect">
            <a:avLst/>
          </a:prstGeom>
          <a:noFill/>
        </p:spPr>
        <p:txBody>
          <a:bodyPr wrap="none" rtlCol="0">
            <a:spAutoFit/>
          </a:bodyPr>
          <a:lstStyle/>
          <a:p>
            <a:r>
              <a:rPr lang="en-US" dirty="0"/>
              <a:t>form1.pl</a:t>
            </a:r>
          </a:p>
        </p:txBody>
      </p:sp>
    </p:spTree>
    <p:extLst>
      <p:ext uri="{BB962C8B-B14F-4D97-AF65-F5344CB8AC3E}">
        <p14:creationId xmlns:p14="http://schemas.microsoft.com/office/powerpoint/2010/main" val="268944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EDE3-DA3B-46A1-9E3C-8BB69A798CB2}"/>
              </a:ext>
            </a:extLst>
          </p:cNvPr>
          <p:cNvSpPr>
            <a:spLocks noGrp="1"/>
          </p:cNvSpPr>
          <p:nvPr>
            <p:ph type="title"/>
          </p:nvPr>
        </p:nvSpPr>
        <p:spPr/>
        <p:txBody>
          <a:bodyPr/>
          <a:lstStyle/>
          <a:p>
            <a:r>
              <a:rPr lang="en-US" dirty="0"/>
              <a:t>Take a closer look at the Perl script</a:t>
            </a:r>
          </a:p>
        </p:txBody>
      </p:sp>
      <p:pic>
        <p:nvPicPr>
          <p:cNvPr id="4" name="Picture 3">
            <a:extLst>
              <a:ext uri="{FF2B5EF4-FFF2-40B4-BE49-F238E27FC236}">
                <a16:creationId xmlns:a16="http://schemas.microsoft.com/office/drawing/2014/main" id="{33B4F5FE-AF54-4457-97AE-8309BE075FBA}"/>
              </a:ext>
            </a:extLst>
          </p:cNvPr>
          <p:cNvPicPr>
            <a:picLocks noChangeAspect="1"/>
          </p:cNvPicPr>
          <p:nvPr/>
        </p:nvPicPr>
        <p:blipFill>
          <a:blip r:embed="rId2"/>
          <a:stretch>
            <a:fillRect/>
          </a:stretch>
        </p:blipFill>
        <p:spPr>
          <a:xfrm>
            <a:off x="2738437" y="1364320"/>
            <a:ext cx="5425175" cy="5417480"/>
          </a:xfrm>
          <a:prstGeom prst="rect">
            <a:avLst/>
          </a:prstGeom>
        </p:spPr>
      </p:pic>
    </p:spTree>
    <p:extLst>
      <p:ext uri="{BB962C8B-B14F-4D97-AF65-F5344CB8AC3E}">
        <p14:creationId xmlns:p14="http://schemas.microsoft.com/office/powerpoint/2010/main" val="787897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8CBA-C500-4659-B8D6-41C9B1B01C5F}"/>
              </a:ext>
            </a:extLst>
          </p:cNvPr>
          <p:cNvSpPr>
            <a:spLocks noGrp="1"/>
          </p:cNvSpPr>
          <p:nvPr>
            <p:ph type="title"/>
          </p:nvPr>
        </p:nvSpPr>
        <p:spPr/>
        <p:txBody>
          <a:bodyPr/>
          <a:lstStyle/>
          <a:p>
            <a:r>
              <a:rPr lang="en-US" dirty="0"/>
              <a:t>Placement of the script</a:t>
            </a:r>
          </a:p>
        </p:txBody>
      </p:sp>
      <p:pic>
        <p:nvPicPr>
          <p:cNvPr id="4" name="Picture 3">
            <a:extLst>
              <a:ext uri="{FF2B5EF4-FFF2-40B4-BE49-F238E27FC236}">
                <a16:creationId xmlns:a16="http://schemas.microsoft.com/office/drawing/2014/main" id="{BA83BD2D-010D-409A-A165-72FB64EE3EE5}"/>
              </a:ext>
            </a:extLst>
          </p:cNvPr>
          <p:cNvPicPr>
            <a:picLocks noChangeAspect="1"/>
          </p:cNvPicPr>
          <p:nvPr/>
        </p:nvPicPr>
        <p:blipFill rotWithShape="1">
          <a:blip r:embed="rId2"/>
          <a:srcRect t="10172" b="53507"/>
          <a:stretch/>
        </p:blipFill>
        <p:spPr>
          <a:xfrm>
            <a:off x="1630018" y="2029959"/>
            <a:ext cx="8086477" cy="1652109"/>
          </a:xfrm>
          <a:prstGeom prst="rect">
            <a:avLst/>
          </a:prstGeom>
        </p:spPr>
      </p:pic>
      <p:pic>
        <p:nvPicPr>
          <p:cNvPr id="5" name="Picture 4">
            <a:extLst>
              <a:ext uri="{FF2B5EF4-FFF2-40B4-BE49-F238E27FC236}">
                <a16:creationId xmlns:a16="http://schemas.microsoft.com/office/drawing/2014/main" id="{135321D4-F699-4397-91B8-B01619C426B4}"/>
              </a:ext>
            </a:extLst>
          </p:cNvPr>
          <p:cNvPicPr>
            <a:picLocks noChangeAspect="1"/>
          </p:cNvPicPr>
          <p:nvPr/>
        </p:nvPicPr>
        <p:blipFill rotWithShape="1">
          <a:blip r:embed="rId3"/>
          <a:srcRect t="10309" b="56406"/>
          <a:stretch/>
        </p:blipFill>
        <p:spPr>
          <a:xfrm>
            <a:off x="1539902" y="4168788"/>
            <a:ext cx="8365089" cy="1566177"/>
          </a:xfrm>
          <a:prstGeom prst="rect">
            <a:avLst/>
          </a:prstGeom>
        </p:spPr>
      </p:pic>
      <p:sp>
        <p:nvSpPr>
          <p:cNvPr id="6" name="Oval 5">
            <a:extLst>
              <a:ext uri="{FF2B5EF4-FFF2-40B4-BE49-F238E27FC236}">
                <a16:creationId xmlns:a16="http://schemas.microsoft.com/office/drawing/2014/main" id="{60335AD0-05AD-43F2-B655-239E48740D9F}"/>
              </a:ext>
            </a:extLst>
          </p:cNvPr>
          <p:cNvSpPr/>
          <p:nvPr/>
        </p:nvSpPr>
        <p:spPr>
          <a:xfrm>
            <a:off x="3013544" y="2679589"/>
            <a:ext cx="715618" cy="180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F69120A-FF7B-419B-9A65-491A680E155D}"/>
              </a:ext>
            </a:extLst>
          </p:cNvPr>
          <p:cNvSpPr/>
          <p:nvPr/>
        </p:nvSpPr>
        <p:spPr>
          <a:xfrm>
            <a:off x="1766514" y="4509714"/>
            <a:ext cx="715618" cy="180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4493574-626E-4CBF-A0EE-76C08BFD06A3}"/>
              </a:ext>
            </a:extLst>
          </p:cNvPr>
          <p:cNvSpPr/>
          <p:nvPr/>
        </p:nvSpPr>
        <p:spPr>
          <a:xfrm>
            <a:off x="2817410" y="4634341"/>
            <a:ext cx="983313" cy="6350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00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8CBA-C500-4659-B8D6-41C9B1B01C5F}"/>
              </a:ext>
            </a:extLst>
          </p:cNvPr>
          <p:cNvSpPr>
            <a:spLocks noGrp="1"/>
          </p:cNvSpPr>
          <p:nvPr>
            <p:ph type="title"/>
          </p:nvPr>
        </p:nvSpPr>
        <p:spPr/>
        <p:txBody>
          <a:bodyPr/>
          <a:lstStyle/>
          <a:p>
            <a:r>
              <a:rPr lang="en-US" dirty="0"/>
              <a:t>Permissions on files</a:t>
            </a:r>
          </a:p>
        </p:txBody>
      </p:sp>
      <p:sp>
        <p:nvSpPr>
          <p:cNvPr id="3" name="Content Placeholder 2">
            <a:extLst>
              <a:ext uri="{FF2B5EF4-FFF2-40B4-BE49-F238E27FC236}">
                <a16:creationId xmlns:a16="http://schemas.microsoft.com/office/drawing/2014/main" id="{D8DB1AFE-6AC9-4155-ABA3-6A629A28EED4}"/>
              </a:ext>
            </a:extLst>
          </p:cNvPr>
          <p:cNvSpPr>
            <a:spLocks noGrp="1"/>
          </p:cNvSpPr>
          <p:nvPr>
            <p:ph sz="half" idx="1"/>
          </p:nvPr>
        </p:nvSpPr>
        <p:spPr/>
        <p:txBody>
          <a:bodyPr/>
          <a:lstStyle/>
          <a:p>
            <a:r>
              <a:rPr lang="en-US" dirty="0"/>
              <a:t>3 actions can be performed on any file</a:t>
            </a:r>
          </a:p>
          <a:p>
            <a:pPr lvl="1"/>
            <a:r>
              <a:rPr lang="en-US" dirty="0"/>
              <a:t>Read</a:t>
            </a:r>
          </a:p>
          <a:p>
            <a:pPr lvl="1"/>
            <a:r>
              <a:rPr lang="en-US" dirty="0"/>
              <a:t>Write</a:t>
            </a:r>
          </a:p>
          <a:p>
            <a:pPr lvl="1"/>
            <a:r>
              <a:rPr lang="en-US" dirty="0"/>
              <a:t>Execute</a:t>
            </a:r>
          </a:p>
          <a:p>
            <a:r>
              <a:rPr lang="en-US" dirty="0"/>
              <a:t>There are three types of users</a:t>
            </a:r>
          </a:p>
          <a:p>
            <a:pPr lvl="1"/>
            <a:r>
              <a:rPr lang="en-US" dirty="0"/>
              <a:t>Owner</a:t>
            </a:r>
          </a:p>
          <a:p>
            <a:pPr lvl="1"/>
            <a:r>
              <a:rPr lang="en-US" dirty="0"/>
              <a:t>Group</a:t>
            </a:r>
          </a:p>
          <a:p>
            <a:pPr lvl="1"/>
            <a:r>
              <a:rPr lang="en-US" dirty="0"/>
              <a:t>World</a:t>
            </a:r>
          </a:p>
          <a:p>
            <a:pPr lvl="1"/>
            <a:endParaRPr lang="en-US" dirty="0"/>
          </a:p>
        </p:txBody>
      </p:sp>
      <p:graphicFrame>
        <p:nvGraphicFramePr>
          <p:cNvPr id="9" name="Table 8">
            <a:extLst>
              <a:ext uri="{FF2B5EF4-FFF2-40B4-BE49-F238E27FC236}">
                <a16:creationId xmlns:a16="http://schemas.microsoft.com/office/drawing/2014/main" id="{9A974F80-1FF5-411C-B9A2-52B38F9B9A86}"/>
              </a:ext>
            </a:extLst>
          </p:cNvPr>
          <p:cNvGraphicFramePr>
            <a:graphicFrameLocks noGrp="1"/>
          </p:cNvGraphicFramePr>
          <p:nvPr>
            <p:extLst>
              <p:ext uri="{D42A27DB-BD31-4B8C-83A1-F6EECF244321}">
                <p14:modId xmlns:p14="http://schemas.microsoft.com/office/powerpoint/2010/main" val="598400960"/>
              </p:ext>
            </p:extLst>
          </p:nvPr>
        </p:nvGraphicFramePr>
        <p:xfrm>
          <a:off x="6288568" y="1976699"/>
          <a:ext cx="4948864" cy="3874039"/>
        </p:xfrm>
        <a:graphic>
          <a:graphicData uri="http://schemas.openxmlformats.org/drawingml/2006/table">
            <a:tbl>
              <a:tblPr>
                <a:tableStyleId>{5C22544A-7EE6-4342-B048-85BDC9FD1C3A}</a:tableStyleId>
              </a:tblPr>
              <a:tblGrid>
                <a:gridCol w="2474432">
                  <a:extLst>
                    <a:ext uri="{9D8B030D-6E8A-4147-A177-3AD203B41FA5}">
                      <a16:colId xmlns:a16="http://schemas.microsoft.com/office/drawing/2014/main" val="2592379588"/>
                    </a:ext>
                  </a:extLst>
                </a:gridCol>
                <a:gridCol w="2474432">
                  <a:extLst>
                    <a:ext uri="{9D8B030D-6E8A-4147-A177-3AD203B41FA5}">
                      <a16:colId xmlns:a16="http://schemas.microsoft.com/office/drawing/2014/main" val="2094043320"/>
                    </a:ext>
                  </a:extLst>
                </a:gridCol>
              </a:tblGrid>
              <a:tr h="164527">
                <a:tc>
                  <a:txBody>
                    <a:bodyPr/>
                    <a:lstStyle/>
                    <a:p>
                      <a:pPr algn="l" fontAlgn="b"/>
                      <a:r>
                        <a:rPr lang="en-US" sz="1100" b="1" u="none" strike="noStrike">
                          <a:effectLst/>
                        </a:rPr>
                        <a:t>Value</a:t>
                      </a:r>
                      <a:endParaRPr lang="en-US" sz="1100" b="1" i="0" u="none" strike="noStrike">
                        <a:solidFill>
                          <a:srgbClr val="000000"/>
                        </a:solidFill>
                        <a:effectLst/>
                        <a:latin typeface="Calibri" panose="020F0502020204030204" pitchFamily="34" charset="0"/>
                      </a:endParaRPr>
                    </a:p>
                  </a:txBody>
                  <a:tcPr marL="2617" marR="2617" marT="2617" marB="0" anchor="b"/>
                </a:tc>
                <a:tc>
                  <a:txBody>
                    <a:bodyPr/>
                    <a:lstStyle/>
                    <a:p>
                      <a:pPr algn="l" fontAlgn="b"/>
                      <a:r>
                        <a:rPr lang="en-US" sz="1100" b="1" u="none" strike="noStrike" dirty="0">
                          <a:effectLst/>
                        </a:rPr>
                        <a:t>Meaning</a:t>
                      </a:r>
                      <a:endParaRPr lang="en-US" sz="1100" b="1" i="0" u="none" strike="noStrike" dirty="0">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2989213654"/>
                  </a:ext>
                </a:extLst>
              </a:tr>
              <a:tr h="353676">
                <a:tc>
                  <a:txBody>
                    <a:bodyPr/>
                    <a:lstStyle/>
                    <a:p>
                      <a:pPr algn="l" fontAlgn="ctr"/>
                      <a:r>
                        <a:rPr lang="en-US" sz="1100" u="none" strike="noStrike" dirty="0">
                          <a:effectLst/>
                        </a:rPr>
                        <a:t>777</a:t>
                      </a:r>
                      <a:endParaRPr lang="en-US" sz="1100" b="1" i="0" u="none" strike="noStrike" dirty="0">
                        <a:solidFill>
                          <a:srgbClr val="000000"/>
                        </a:solidFill>
                        <a:effectLst/>
                        <a:latin typeface="Calibri" panose="020F0502020204030204" pitchFamily="34" charset="0"/>
                      </a:endParaRPr>
                    </a:p>
                  </a:txBody>
                  <a:tcPr marL="2617" marR="2617" marT="2617" marB="0" anchor="ctr"/>
                </a:tc>
                <a:tc>
                  <a:txBody>
                    <a:bodyPr/>
                    <a:lstStyle/>
                    <a:p>
                      <a:pPr algn="l" fontAlgn="ctr"/>
                      <a:r>
                        <a:rPr lang="en-US" sz="1100" u="none" strike="noStrike">
                          <a:effectLst/>
                        </a:rPr>
                        <a:t>No restrictions on permissions. Anybody may do anything. Generally not a desirable setting.</a:t>
                      </a:r>
                      <a:endParaRPr lang="en-US" sz="11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3101844732"/>
                  </a:ext>
                </a:extLst>
              </a:tr>
              <a:tr h="649776">
                <a:tc>
                  <a:txBody>
                    <a:bodyPr/>
                    <a:lstStyle/>
                    <a:p>
                      <a:pPr algn="l" fontAlgn="ctr"/>
                      <a:r>
                        <a:rPr lang="en-US" sz="1100" u="none" strike="noStrike" dirty="0">
                          <a:effectLst/>
                        </a:rPr>
                        <a:t>755</a:t>
                      </a:r>
                      <a:endParaRPr lang="en-US" sz="1100" b="1" i="0" u="none" strike="noStrike" dirty="0">
                        <a:solidFill>
                          <a:srgbClr val="000000"/>
                        </a:solidFill>
                        <a:effectLst/>
                        <a:latin typeface="Calibri" panose="020F0502020204030204" pitchFamily="34" charset="0"/>
                      </a:endParaRPr>
                    </a:p>
                  </a:txBody>
                  <a:tcPr marL="2617" marR="2617" marT="2617" marB="0" anchor="ctr"/>
                </a:tc>
                <a:tc>
                  <a:txBody>
                    <a:bodyPr/>
                    <a:lstStyle/>
                    <a:p>
                      <a:pPr algn="l" fontAlgn="ctr"/>
                      <a:r>
                        <a:rPr lang="en-US" sz="1100" u="none" strike="noStrike">
                          <a:effectLst/>
                        </a:rPr>
                        <a:t>The file's owner may read, write, and execute the file. All others may read and execute the file. This setting is common for programs that are used by all users.</a:t>
                      </a:r>
                      <a:endParaRPr lang="en-US" sz="11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211947953"/>
                  </a:ext>
                </a:extLst>
              </a:tr>
              <a:tr h="649776">
                <a:tc>
                  <a:txBody>
                    <a:bodyPr/>
                    <a:lstStyle/>
                    <a:p>
                      <a:pPr algn="l" fontAlgn="ctr"/>
                      <a:r>
                        <a:rPr lang="en-US" sz="1100" u="none" strike="noStrike">
                          <a:effectLst/>
                        </a:rPr>
                        <a:t>700</a:t>
                      </a:r>
                      <a:endParaRPr lang="en-US" sz="1100" b="1" i="0" u="none" strike="noStrike">
                        <a:solidFill>
                          <a:srgbClr val="000000"/>
                        </a:solidFill>
                        <a:effectLst/>
                        <a:latin typeface="Calibri" panose="020F0502020204030204" pitchFamily="34" charset="0"/>
                      </a:endParaRPr>
                    </a:p>
                  </a:txBody>
                  <a:tcPr marL="2617" marR="2617" marT="2617" marB="0" anchor="ctr"/>
                </a:tc>
                <a:tc>
                  <a:txBody>
                    <a:bodyPr/>
                    <a:lstStyle/>
                    <a:p>
                      <a:pPr algn="l" fontAlgn="ctr"/>
                      <a:r>
                        <a:rPr lang="en-US" sz="1100" u="none" strike="noStrike">
                          <a:effectLst/>
                        </a:rPr>
                        <a:t>The file's owner may read, write, and execute the file. Nobody else has any rights. This setting is useful for programs that only the owner may use and must be kept private from others.</a:t>
                      </a:r>
                      <a:endParaRPr lang="en-US" sz="11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3855368622"/>
                  </a:ext>
                </a:extLst>
              </a:tr>
              <a:tr h="164527">
                <a:tc>
                  <a:txBody>
                    <a:bodyPr/>
                    <a:lstStyle/>
                    <a:p>
                      <a:pPr algn="l" fontAlgn="ctr"/>
                      <a:r>
                        <a:rPr lang="en-US" sz="1100" u="none" strike="noStrike">
                          <a:effectLst/>
                        </a:rPr>
                        <a:t>666</a:t>
                      </a:r>
                      <a:endParaRPr lang="en-US" sz="1100" b="1" i="0" u="none" strike="noStrike">
                        <a:solidFill>
                          <a:srgbClr val="000000"/>
                        </a:solidFill>
                        <a:effectLst/>
                        <a:latin typeface="Calibri" panose="020F0502020204030204" pitchFamily="34" charset="0"/>
                      </a:endParaRPr>
                    </a:p>
                  </a:txBody>
                  <a:tcPr marL="2617" marR="2617" marT="2617" marB="0" anchor="ctr"/>
                </a:tc>
                <a:tc>
                  <a:txBody>
                    <a:bodyPr/>
                    <a:lstStyle/>
                    <a:p>
                      <a:pPr algn="l" fontAlgn="ctr"/>
                      <a:r>
                        <a:rPr lang="en-US" sz="1100" u="none" strike="noStrike">
                          <a:effectLst/>
                        </a:rPr>
                        <a:t>All users may read and write the file.</a:t>
                      </a:r>
                      <a:endParaRPr lang="en-US" sz="11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1528112611"/>
                  </a:ext>
                </a:extLst>
              </a:tr>
              <a:tr h="649776">
                <a:tc>
                  <a:txBody>
                    <a:bodyPr/>
                    <a:lstStyle/>
                    <a:p>
                      <a:pPr algn="l" fontAlgn="ctr"/>
                      <a:r>
                        <a:rPr lang="en-US" sz="1100" u="none" strike="noStrike">
                          <a:effectLst/>
                        </a:rPr>
                        <a:t>644</a:t>
                      </a:r>
                      <a:endParaRPr lang="en-US" sz="1100" b="1" i="0" u="none" strike="noStrike">
                        <a:solidFill>
                          <a:srgbClr val="000000"/>
                        </a:solidFill>
                        <a:effectLst/>
                        <a:latin typeface="Calibri" panose="020F0502020204030204" pitchFamily="34" charset="0"/>
                      </a:endParaRPr>
                    </a:p>
                  </a:txBody>
                  <a:tcPr marL="2617" marR="2617" marT="2617" marB="0" anchor="ctr"/>
                </a:tc>
                <a:tc>
                  <a:txBody>
                    <a:bodyPr/>
                    <a:lstStyle/>
                    <a:p>
                      <a:pPr algn="l" fontAlgn="ctr"/>
                      <a:r>
                        <a:rPr lang="en-US" sz="1100" u="none" strike="noStrike">
                          <a:effectLst/>
                        </a:rPr>
                        <a:t>The owner may read and write a file, while all others may only read the file. A common setting for data files that everybody may read, but only the owner may change.</a:t>
                      </a:r>
                      <a:endParaRPr lang="en-US" sz="11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2556295072"/>
                  </a:ext>
                </a:extLst>
              </a:tr>
              <a:tr h="488027">
                <a:tc>
                  <a:txBody>
                    <a:bodyPr/>
                    <a:lstStyle/>
                    <a:p>
                      <a:pPr algn="l" fontAlgn="ctr"/>
                      <a:r>
                        <a:rPr lang="en-US" sz="1100" u="none" strike="noStrike" dirty="0">
                          <a:effectLst/>
                        </a:rPr>
                        <a:t>600</a:t>
                      </a:r>
                      <a:endParaRPr lang="en-US" sz="1100" b="1" i="0" u="none" strike="noStrike" dirty="0">
                        <a:solidFill>
                          <a:srgbClr val="000000"/>
                        </a:solidFill>
                        <a:effectLst/>
                        <a:latin typeface="Calibri" panose="020F0502020204030204" pitchFamily="34" charset="0"/>
                      </a:endParaRPr>
                    </a:p>
                  </a:txBody>
                  <a:tcPr marL="2617" marR="2617" marT="2617" marB="0" anchor="ctr"/>
                </a:tc>
                <a:tc>
                  <a:txBody>
                    <a:bodyPr/>
                    <a:lstStyle/>
                    <a:p>
                      <a:pPr algn="l" fontAlgn="ctr"/>
                      <a:r>
                        <a:rPr lang="en-US" sz="1100" u="none" strike="noStrike" dirty="0">
                          <a:effectLst/>
                        </a:rPr>
                        <a:t>The owner may read and write a file. All others have no rights. A common setting for data files that the owner wants to keep private.</a:t>
                      </a:r>
                      <a:endParaRPr lang="en-US" sz="1100" b="0" i="0" u="none" strike="noStrike" dirty="0">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1207739930"/>
                  </a:ext>
                </a:extLst>
              </a:tr>
            </a:tbl>
          </a:graphicData>
        </a:graphic>
      </p:graphicFrame>
    </p:spTree>
    <p:extLst>
      <p:ext uri="{BB962C8B-B14F-4D97-AF65-F5344CB8AC3E}">
        <p14:creationId xmlns:p14="http://schemas.microsoft.com/office/powerpoint/2010/main" val="77998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8CBA-C500-4659-B8D6-41C9B1B01C5F}"/>
              </a:ext>
            </a:extLst>
          </p:cNvPr>
          <p:cNvSpPr>
            <a:spLocks noGrp="1"/>
          </p:cNvSpPr>
          <p:nvPr>
            <p:ph type="title"/>
          </p:nvPr>
        </p:nvSpPr>
        <p:spPr/>
        <p:txBody>
          <a:bodyPr/>
          <a:lstStyle/>
          <a:p>
            <a:r>
              <a:rPr lang="en-US" dirty="0"/>
              <a:t>Permission of the script</a:t>
            </a:r>
          </a:p>
        </p:txBody>
      </p:sp>
      <p:pic>
        <p:nvPicPr>
          <p:cNvPr id="5" name="Picture 4">
            <a:extLst>
              <a:ext uri="{FF2B5EF4-FFF2-40B4-BE49-F238E27FC236}">
                <a16:creationId xmlns:a16="http://schemas.microsoft.com/office/drawing/2014/main" id="{135321D4-F699-4397-91B8-B01619C426B4}"/>
              </a:ext>
            </a:extLst>
          </p:cNvPr>
          <p:cNvPicPr>
            <a:picLocks noChangeAspect="1"/>
          </p:cNvPicPr>
          <p:nvPr/>
        </p:nvPicPr>
        <p:blipFill rotWithShape="1">
          <a:blip r:embed="rId2"/>
          <a:srcRect t="10309" b="56406"/>
          <a:stretch/>
        </p:blipFill>
        <p:spPr>
          <a:xfrm>
            <a:off x="633453" y="1690688"/>
            <a:ext cx="8365089" cy="1566177"/>
          </a:xfrm>
          <a:prstGeom prst="rect">
            <a:avLst/>
          </a:prstGeom>
        </p:spPr>
      </p:pic>
      <p:sp>
        <p:nvSpPr>
          <p:cNvPr id="8" name="Oval 7">
            <a:extLst>
              <a:ext uri="{FF2B5EF4-FFF2-40B4-BE49-F238E27FC236}">
                <a16:creationId xmlns:a16="http://schemas.microsoft.com/office/drawing/2014/main" id="{84493574-626E-4CBF-A0EE-76C08BFD06A3}"/>
              </a:ext>
            </a:extLst>
          </p:cNvPr>
          <p:cNvSpPr/>
          <p:nvPr/>
        </p:nvSpPr>
        <p:spPr>
          <a:xfrm>
            <a:off x="8438983" y="2496709"/>
            <a:ext cx="442625" cy="213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9A974F80-1FF5-411C-B9A2-52B38F9B9A86}"/>
              </a:ext>
            </a:extLst>
          </p:cNvPr>
          <p:cNvGraphicFramePr>
            <a:graphicFrameLocks noGrp="1"/>
          </p:cNvGraphicFramePr>
          <p:nvPr>
            <p:extLst>
              <p:ext uri="{D42A27DB-BD31-4B8C-83A1-F6EECF244321}">
                <p14:modId xmlns:p14="http://schemas.microsoft.com/office/powerpoint/2010/main" val="3865665577"/>
              </p:ext>
            </p:extLst>
          </p:nvPr>
        </p:nvGraphicFramePr>
        <p:xfrm>
          <a:off x="927148" y="3516031"/>
          <a:ext cx="8169144" cy="3120085"/>
        </p:xfrm>
        <a:graphic>
          <a:graphicData uri="http://schemas.openxmlformats.org/drawingml/2006/table">
            <a:tbl>
              <a:tblPr>
                <a:tableStyleId>{5C22544A-7EE6-4342-B048-85BDC9FD1C3A}</a:tableStyleId>
              </a:tblPr>
              <a:tblGrid>
                <a:gridCol w="4084572">
                  <a:extLst>
                    <a:ext uri="{9D8B030D-6E8A-4147-A177-3AD203B41FA5}">
                      <a16:colId xmlns:a16="http://schemas.microsoft.com/office/drawing/2014/main" val="2592379588"/>
                    </a:ext>
                  </a:extLst>
                </a:gridCol>
                <a:gridCol w="4084572">
                  <a:extLst>
                    <a:ext uri="{9D8B030D-6E8A-4147-A177-3AD203B41FA5}">
                      <a16:colId xmlns:a16="http://schemas.microsoft.com/office/drawing/2014/main" val="2094043320"/>
                    </a:ext>
                  </a:extLst>
                </a:gridCol>
              </a:tblGrid>
              <a:tr h="164527">
                <a:tc>
                  <a:txBody>
                    <a:bodyPr/>
                    <a:lstStyle/>
                    <a:p>
                      <a:pPr algn="l" fontAlgn="b"/>
                      <a:r>
                        <a:rPr lang="en-US" sz="1000" b="1" u="none" strike="noStrike">
                          <a:effectLst/>
                        </a:rPr>
                        <a:t>Value</a:t>
                      </a:r>
                      <a:endParaRPr lang="en-US" sz="1000" b="1" i="0" u="none" strike="noStrike">
                        <a:solidFill>
                          <a:srgbClr val="000000"/>
                        </a:solidFill>
                        <a:effectLst/>
                        <a:latin typeface="Calibri" panose="020F0502020204030204" pitchFamily="34" charset="0"/>
                      </a:endParaRPr>
                    </a:p>
                  </a:txBody>
                  <a:tcPr marL="2617" marR="2617" marT="2617" marB="0" anchor="b"/>
                </a:tc>
                <a:tc>
                  <a:txBody>
                    <a:bodyPr/>
                    <a:lstStyle/>
                    <a:p>
                      <a:pPr algn="l" fontAlgn="b"/>
                      <a:r>
                        <a:rPr lang="en-US" sz="1000" b="1" u="none" strike="noStrike" dirty="0">
                          <a:effectLst/>
                        </a:rPr>
                        <a:t>Meaning</a:t>
                      </a:r>
                      <a:endParaRPr lang="en-US" sz="1000" b="1" i="0" u="none" strike="noStrike" dirty="0">
                        <a:solidFill>
                          <a:srgbClr val="000000"/>
                        </a:solidFill>
                        <a:effectLst/>
                        <a:latin typeface="Calibri" panose="020F0502020204030204" pitchFamily="34" charset="0"/>
                      </a:endParaRPr>
                    </a:p>
                  </a:txBody>
                  <a:tcPr marL="2617" marR="2617" marT="2617" marB="0" anchor="b"/>
                </a:tc>
                <a:extLst>
                  <a:ext uri="{0D108BD9-81ED-4DB2-BD59-A6C34878D82A}">
                    <a16:rowId xmlns:a16="http://schemas.microsoft.com/office/drawing/2014/main" val="2989213654"/>
                  </a:ext>
                </a:extLst>
              </a:tr>
              <a:tr h="353676">
                <a:tc>
                  <a:txBody>
                    <a:bodyPr/>
                    <a:lstStyle/>
                    <a:p>
                      <a:pPr algn="l" fontAlgn="ctr"/>
                      <a:r>
                        <a:rPr lang="en-US" sz="1000" u="none" strike="noStrike">
                          <a:effectLst/>
                        </a:rPr>
                        <a:t>777</a:t>
                      </a:r>
                      <a:endParaRPr lang="en-US" sz="1000" b="1" i="0" u="none" strike="noStrike">
                        <a:solidFill>
                          <a:srgbClr val="000000"/>
                        </a:solidFill>
                        <a:effectLst/>
                        <a:latin typeface="Calibri" panose="020F0502020204030204" pitchFamily="34" charset="0"/>
                      </a:endParaRPr>
                    </a:p>
                  </a:txBody>
                  <a:tcPr marL="2617" marR="2617" marT="2617" marB="0" anchor="ctr"/>
                </a:tc>
                <a:tc>
                  <a:txBody>
                    <a:bodyPr/>
                    <a:lstStyle/>
                    <a:p>
                      <a:pPr algn="l" fontAlgn="ctr"/>
                      <a:r>
                        <a:rPr lang="en-US" sz="1000" u="none" strike="noStrike">
                          <a:effectLst/>
                        </a:rPr>
                        <a:t>No restrictions on permissions. Anybody may do anything. Generally not a desirable setting.</a:t>
                      </a:r>
                      <a:endParaRPr lang="en-US" sz="10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3101844732"/>
                  </a:ext>
                </a:extLst>
              </a:tr>
              <a:tr h="649776">
                <a:tc>
                  <a:txBody>
                    <a:bodyPr/>
                    <a:lstStyle/>
                    <a:p>
                      <a:pPr algn="l" fontAlgn="ctr"/>
                      <a:r>
                        <a:rPr lang="en-US" sz="1000" u="none" strike="noStrike" dirty="0">
                          <a:effectLst/>
                        </a:rPr>
                        <a:t>755</a:t>
                      </a:r>
                      <a:endParaRPr lang="en-US" sz="1000" b="1" i="0" u="none" strike="noStrike" dirty="0">
                        <a:solidFill>
                          <a:srgbClr val="000000"/>
                        </a:solidFill>
                        <a:effectLst/>
                        <a:latin typeface="Calibri" panose="020F0502020204030204" pitchFamily="34" charset="0"/>
                      </a:endParaRPr>
                    </a:p>
                  </a:txBody>
                  <a:tcPr marL="2617" marR="2617" marT="2617" marB="0" anchor="ctr"/>
                </a:tc>
                <a:tc>
                  <a:txBody>
                    <a:bodyPr/>
                    <a:lstStyle/>
                    <a:p>
                      <a:pPr algn="l" fontAlgn="ctr"/>
                      <a:r>
                        <a:rPr lang="en-US" sz="1000" u="none" strike="noStrike">
                          <a:effectLst/>
                        </a:rPr>
                        <a:t>The file's owner may read, write, and execute the file. All others may read and execute the file. This setting is common for programs that are used by all users.</a:t>
                      </a:r>
                      <a:endParaRPr lang="en-US" sz="10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211947953"/>
                  </a:ext>
                </a:extLst>
              </a:tr>
              <a:tr h="649776">
                <a:tc>
                  <a:txBody>
                    <a:bodyPr/>
                    <a:lstStyle/>
                    <a:p>
                      <a:pPr algn="l" fontAlgn="ctr"/>
                      <a:r>
                        <a:rPr lang="en-US" sz="1000" b="1" u="none" strike="noStrike">
                          <a:effectLst/>
                        </a:rPr>
                        <a:t>700</a:t>
                      </a:r>
                      <a:endParaRPr lang="en-US" sz="1000" b="1" i="0" u="none" strike="noStrike">
                        <a:solidFill>
                          <a:srgbClr val="000000"/>
                        </a:solidFill>
                        <a:effectLst/>
                        <a:latin typeface="Calibri" panose="020F0502020204030204" pitchFamily="34" charset="0"/>
                      </a:endParaRPr>
                    </a:p>
                  </a:txBody>
                  <a:tcPr marL="2617" marR="2617" marT="2617" marB="0" anchor="ctr"/>
                </a:tc>
                <a:tc>
                  <a:txBody>
                    <a:bodyPr/>
                    <a:lstStyle/>
                    <a:p>
                      <a:pPr algn="l" fontAlgn="ctr"/>
                      <a:r>
                        <a:rPr lang="en-US" sz="1000" b="1" u="none" strike="noStrike" dirty="0">
                          <a:effectLst/>
                        </a:rPr>
                        <a:t>The file's owner may read, write, and execute the file. Nobody else has any rights. This setting is useful for programs that only the owner may use and must be kept private from others.</a:t>
                      </a:r>
                      <a:endParaRPr lang="en-US" sz="1000" b="1" i="0" u="none" strike="noStrike" dirty="0">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3855368622"/>
                  </a:ext>
                </a:extLst>
              </a:tr>
              <a:tr h="164527">
                <a:tc>
                  <a:txBody>
                    <a:bodyPr/>
                    <a:lstStyle/>
                    <a:p>
                      <a:pPr algn="l" fontAlgn="ctr"/>
                      <a:r>
                        <a:rPr lang="en-US" sz="1000" u="none" strike="noStrike">
                          <a:effectLst/>
                        </a:rPr>
                        <a:t>666</a:t>
                      </a:r>
                      <a:endParaRPr lang="en-US" sz="1000" b="1" i="0" u="none" strike="noStrike">
                        <a:solidFill>
                          <a:srgbClr val="000000"/>
                        </a:solidFill>
                        <a:effectLst/>
                        <a:latin typeface="Calibri" panose="020F0502020204030204" pitchFamily="34" charset="0"/>
                      </a:endParaRPr>
                    </a:p>
                  </a:txBody>
                  <a:tcPr marL="2617" marR="2617" marT="2617" marB="0" anchor="ctr"/>
                </a:tc>
                <a:tc>
                  <a:txBody>
                    <a:bodyPr/>
                    <a:lstStyle/>
                    <a:p>
                      <a:pPr algn="l" fontAlgn="ctr"/>
                      <a:r>
                        <a:rPr lang="en-US" sz="1000" u="none" strike="noStrike">
                          <a:effectLst/>
                        </a:rPr>
                        <a:t>All users may read and write the file.</a:t>
                      </a:r>
                      <a:endParaRPr lang="en-US" sz="10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1528112611"/>
                  </a:ext>
                </a:extLst>
              </a:tr>
              <a:tr h="649776">
                <a:tc>
                  <a:txBody>
                    <a:bodyPr/>
                    <a:lstStyle/>
                    <a:p>
                      <a:pPr algn="l" fontAlgn="ctr"/>
                      <a:r>
                        <a:rPr lang="en-US" sz="1000" u="none" strike="noStrike">
                          <a:effectLst/>
                        </a:rPr>
                        <a:t>644</a:t>
                      </a:r>
                      <a:endParaRPr lang="en-US" sz="1000" b="1" i="0" u="none" strike="noStrike">
                        <a:solidFill>
                          <a:srgbClr val="000000"/>
                        </a:solidFill>
                        <a:effectLst/>
                        <a:latin typeface="Calibri" panose="020F0502020204030204" pitchFamily="34" charset="0"/>
                      </a:endParaRPr>
                    </a:p>
                  </a:txBody>
                  <a:tcPr marL="2617" marR="2617" marT="2617" marB="0" anchor="ctr"/>
                </a:tc>
                <a:tc>
                  <a:txBody>
                    <a:bodyPr/>
                    <a:lstStyle/>
                    <a:p>
                      <a:pPr algn="l" fontAlgn="ctr"/>
                      <a:r>
                        <a:rPr lang="en-US" sz="1000" u="none" strike="noStrike">
                          <a:effectLst/>
                        </a:rPr>
                        <a:t>The owner may read and write a file, while all others may only read the file. A common setting for data files that everybody may read, but only the owner may change.</a:t>
                      </a:r>
                      <a:endParaRPr lang="en-US" sz="1000" b="0" i="0" u="none" strike="noStrike">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2556295072"/>
                  </a:ext>
                </a:extLst>
              </a:tr>
              <a:tr h="488027">
                <a:tc>
                  <a:txBody>
                    <a:bodyPr/>
                    <a:lstStyle/>
                    <a:p>
                      <a:pPr algn="l" fontAlgn="ctr"/>
                      <a:r>
                        <a:rPr lang="en-US" sz="1000" u="none" strike="noStrike">
                          <a:effectLst/>
                        </a:rPr>
                        <a:t>600</a:t>
                      </a:r>
                      <a:endParaRPr lang="en-US" sz="1000" b="1" i="0" u="none" strike="noStrike">
                        <a:solidFill>
                          <a:srgbClr val="000000"/>
                        </a:solidFill>
                        <a:effectLst/>
                        <a:latin typeface="Calibri" panose="020F0502020204030204" pitchFamily="34" charset="0"/>
                      </a:endParaRPr>
                    </a:p>
                  </a:txBody>
                  <a:tcPr marL="2617" marR="2617" marT="2617" marB="0" anchor="ctr"/>
                </a:tc>
                <a:tc>
                  <a:txBody>
                    <a:bodyPr/>
                    <a:lstStyle/>
                    <a:p>
                      <a:pPr algn="l" fontAlgn="ctr"/>
                      <a:r>
                        <a:rPr lang="en-US" sz="1000" u="none" strike="noStrike" dirty="0">
                          <a:effectLst/>
                        </a:rPr>
                        <a:t>The owner may read and write a file. All others have no rights. A common setting for data files that the owner wants to keep private.</a:t>
                      </a:r>
                      <a:endParaRPr lang="en-US" sz="1000" b="0" i="0" u="none" strike="noStrike" dirty="0">
                        <a:solidFill>
                          <a:srgbClr val="000000"/>
                        </a:solidFill>
                        <a:effectLst/>
                        <a:latin typeface="Calibri" panose="020F0502020204030204" pitchFamily="34" charset="0"/>
                      </a:endParaRPr>
                    </a:p>
                  </a:txBody>
                  <a:tcPr marL="2617" marR="2617" marT="2617" marB="0" anchor="ctr"/>
                </a:tc>
                <a:extLst>
                  <a:ext uri="{0D108BD9-81ED-4DB2-BD59-A6C34878D82A}">
                    <a16:rowId xmlns:a16="http://schemas.microsoft.com/office/drawing/2014/main" val="1207739930"/>
                  </a:ext>
                </a:extLst>
              </a:tr>
            </a:tbl>
          </a:graphicData>
        </a:graphic>
      </p:graphicFrame>
      <p:sp>
        <p:nvSpPr>
          <p:cNvPr id="10" name="Oval 9">
            <a:extLst>
              <a:ext uri="{FF2B5EF4-FFF2-40B4-BE49-F238E27FC236}">
                <a16:creationId xmlns:a16="http://schemas.microsoft.com/office/drawing/2014/main" id="{C9743460-7CD1-4DDB-B80E-1A9158FBA0E7}"/>
              </a:ext>
            </a:extLst>
          </p:cNvPr>
          <p:cNvSpPr/>
          <p:nvPr/>
        </p:nvSpPr>
        <p:spPr>
          <a:xfrm>
            <a:off x="4900651" y="1846425"/>
            <a:ext cx="442625" cy="2133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8188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C189E-EA94-4B1D-AC45-B20833E59BF7}"/>
              </a:ext>
            </a:extLst>
          </p:cNvPr>
          <p:cNvSpPr>
            <a:spLocks noGrp="1"/>
          </p:cNvSpPr>
          <p:nvPr>
            <p:ph type="title"/>
          </p:nvPr>
        </p:nvSpPr>
        <p:spPr/>
        <p:txBody>
          <a:bodyPr/>
          <a:lstStyle/>
          <a:p>
            <a:r>
              <a:rPr lang="en-US" dirty="0"/>
              <a:t>Information Flow</a:t>
            </a:r>
          </a:p>
        </p:txBody>
      </p:sp>
      <p:graphicFrame>
        <p:nvGraphicFramePr>
          <p:cNvPr id="4" name="Content Placeholder 3">
            <a:extLst>
              <a:ext uri="{FF2B5EF4-FFF2-40B4-BE49-F238E27FC236}">
                <a16:creationId xmlns:a16="http://schemas.microsoft.com/office/drawing/2014/main" id="{A8A1B833-099E-4AAF-A64E-2CAE2B624EBC}"/>
              </a:ext>
            </a:extLst>
          </p:cNvPr>
          <p:cNvGraphicFramePr>
            <a:graphicFrameLocks noGrp="1"/>
          </p:cNvGraphicFramePr>
          <p:nvPr>
            <p:ph idx="1"/>
            <p:extLst>
              <p:ext uri="{D42A27DB-BD31-4B8C-83A1-F6EECF244321}">
                <p14:modId xmlns:p14="http://schemas.microsoft.com/office/powerpoint/2010/main" val="3586246578"/>
              </p:ext>
            </p:extLst>
          </p:nvPr>
        </p:nvGraphicFramePr>
        <p:xfrm>
          <a:off x="544001" y="7633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1741730-FC72-4B0B-87D1-7376D9CF0BDD}"/>
              </a:ext>
            </a:extLst>
          </p:cNvPr>
          <p:cNvPicPr>
            <a:picLocks noChangeAspect="1"/>
          </p:cNvPicPr>
          <p:nvPr/>
        </p:nvPicPr>
        <p:blipFill>
          <a:blip r:embed="rId7"/>
          <a:stretch>
            <a:fillRect/>
          </a:stretch>
        </p:blipFill>
        <p:spPr>
          <a:xfrm>
            <a:off x="544001" y="2967970"/>
            <a:ext cx="1809750" cy="1657350"/>
          </a:xfrm>
          <a:prstGeom prst="rect">
            <a:avLst/>
          </a:prstGeom>
        </p:spPr>
      </p:pic>
      <p:pic>
        <p:nvPicPr>
          <p:cNvPr id="8" name="Picture 7">
            <a:extLst>
              <a:ext uri="{FF2B5EF4-FFF2-40B4-BE49-F238E27FC236}">
                <a16:creationId xmlns:a16="http://schemas.microsoft.com/office/drawing/2014/main" id="{5BA64B44-3C17-4E42-BABE-942F4A85B0C4}"/>
              </a:ext>
            </a:extLst>
          </p:cNvPr>
          <p:cNvPicPr>
            <a:picLocks noChangeAspect="1"/>
          </p:cNvPicPr>
          <p:nvPr/>
        </p:nvPicPr>
        <p:blipFill rotWithShape="1">
          <a:blip r:embed="rId7"/>
          <a:srcRect t="79511" r="63662"/>
          <a:stretch/>
        </p:blipFill>
        <p:spPr>
          <a:xfrm>
            <a:off x="3254427" y="3856382"/>
            <a:ext cx="657615" cy="339567"/>
          </a:xfrm>
          <a:prstGeom prst="rect">
            <a:avLst/>
          </a:prstGeom>
        </p:spPr>
      </p:pic>
      <p:pic>
        <p:nvPicPr>
          <p:cNvPr id="9" name="Picture 8">
            <a:extLst>
              <a:ext uri="{FF2B5EF4-FFF2-40B4-BE49-F238E27FC236}">
                <a16:creationId xmlns:a16="http://schemas.microsoft.com/office/drawing/2014/main" id="{EF30B3B7-0489-4289-A5A6-50EB0F0D67A8}"/>
              </a:ext>
            </a:extLst>
          </p:cNvPr>
          <p:cNvPicPr>
            <a:picLocks noChangeAspect="1"/>
          </p:cNvPicPr>
          <p:nvPr/>
        </p:nvPicPr>
        <p:blipFill>
          <a:blip r:embed="rId8"/>
          <a:stretch>
            <a:fillRect/>
          </a:stretch>
        </p:blipFill>
        <p:spPr>
          <a:xfrm>
            <a:off x="4654780" y="3054284"/>
            <a:ext cx="2302202" cy="534213"/>
          </a:xfrm>
          <a:prstGeom prst="rect">
            <a:avLst/>
          </a:prstGeom>
        </p:spPr>
      </p:pic>
      <p:pic>
        <p:nvPicPr>
          <p:cNvPr id="10" name="Picture 9">
            <a:extLst>
              <a:ext uri="{FF2B5EF4-FFF2-40B4-BE49-F238E27FC236}">
                <a16:creationId xmlns:a16="http://schemas.microsoft.com/office/drawing/2014/main" id="{FCE27BCF-049F-4B62-B44D-FDD12E927E59}"/>
              </a:ext>
            </a:extLst>
          </p:cNvPr>
          <p:cNvPicPr>
            <a:picLocks noChangeAspect="1"/>
          </p:cNvPicPr>
          <p:nvPr/>
        </p:nvPicPr>
        <p:blipFill>
          <a:blip r:embed="rId9"/>
          <a:stretch>
            <a:fillRect/>
          </a:stretch>
        </p:blipFill>
        <p:spPr>
          <a:xfrm>
            <a:off x="6418817" y="3907011"/>
            <a:ext cx="2970279" cy="809452"/>
          </a:xfrm>
          <a:prstGeom prst="rect">
            <a:avLst/>
          </a:prstGeom>
        </p:spPr>
      </p:pic>
      <p:pic>
        <p:nvPicPr>
          <p:cNvPr id="11" name="Picture 10">
            <a:extLst>
              <a:ext uri="{FF2B5EF4-FFF2-40B4-BE49-F238E27FC236}">
                <a16:creationId xmlns:a16="http://schemas.microsoft.com/office/drawing/2014/main" id="{B248F245-5C91-4FEE-8308-53AB7B1745FA}"/>
              </a:ext>
            </a:extLst>
          </p:cNvPr>
          <p:cNvPicPr>
            <a:picLocks noChangeAspect="1"/>
          </p:cNvPicPr>
          <p:nvPr/>
        </p:nvPicPr>
        <p:blipFill>
          <a:blip r:embed="rId10"/>
          <a:stretch>
            <a:fillRect/>
          </a:stretch>
        </p:blipFill>
        <p:spPr>
          <a:xfrm>
            <a:off x="7956223" y="5122376"/>
            <a:ext cx="3969274" cy="1370499"/>
          </a:xfrm>
          <a:prstGeom prst="rect">
            <a:avLst/>
          </a:prstGeom>
        </p:spPr>
      </p:pic>
    </p:spTree>
    <p:extLst>
      <p:ext uri="{BB962C8B-B14F-4D97-AF65-F5344CB8AC3E}">
        <p14:creationId xmlns:p14="http://schemas.microsoft.com/office/powerpoint/2010/main" val="133550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E25C-E587-4D4D-A10C-964C0F9444E7}"/>
              </a:ext>
            </a:extLst>
          </p:cNvPr>
          <p:cNvSpPr>
            <a:spLocks noGrp="1"/>
          </p:cNvSpPr>
          <p:nvPr>
            <p:ph type="title"/>
          </p:nvPr>
        </p:nvSpPr>
        <p:spPr/>
        <p:txBody>
          <a:bodyPr/>
          <a:lstStyle/>
          <a:p>
            <a:r>
              <a:rPr lang="en-US" dirty="0"/>
              <a:t>JavaScript Reusability</a:t>
            </a:r>
          </a:p>
        </p:txBody>
      </p:sp>
      <p:sp>
        <p:nvSpPr>
          <p:cNvPr id="3" name="Content Placeholder 2">
            <a:extLst>
              <a:ext uri="{FF2B5EF4-FFF2-40B4-BE49-F238E27FC236}">
                <a16:creationId xmlns:a16="http://schemas.microsoft.com/office/drawing/2014/main" id="{713B9531-253B-43FA-8706-ABF89E83AAC6}"/>
              </a:ext>
            </a:extLst>
          </p:cNvPr>
          <p:cNvSpPr>
            <a:spLocks noGrp="1"/>
          </p:cNvSpPr>
          <p:nvPr>
            <p:ph idx="1"/>
          </p:nvPr>
        </p:nvSpPr>
        <p:spPr/>
        <p:txBody>
          <a:bodyPr/>
          <a:lstStyle/>
          <a:p>
            <a:r>
              <a:rPr lang="en-US" dirty="0"/>
              <a:t>Functions are reusable blocks of code</a:t>
            </a:r>
          </a:p>
          <a:p>
            <a:r>
              <a:rPr lang="en-US" dirty="0"/>
              <a:t>Any new function that you want to create should be in a separate JavaScript file</a:t>
            </a:r>
          </a:p>
          <a:p>
            <a:pPr lvl="1"/>
            <a:r>
              <a:rPr lang="en-US" dirty="0"/>
              <a:t>Ease of bug tracking</a:t>
            </a:r>
          </a:p>
          <a:p>
            <a:pPr lvl="1"/>
            <a:r>
              <a:rPr lang="en-US" dirty="0"/>
              <a:t>Reusing same functions across multiple pages</a:t>
            </a:r>
          </a:p>
          <a:p>
            <a:pPr lvl="1"/>
            <a:r>
              <a:rPr lang="en-US" dirty="0"/>
              <a:t>Code Readability</a:t>
            </a:r>
          </a:p>
          <a:p>
            <a:pPr lvl="1"/>
            <a:r>
              <a:rPr lang="en-US" dirty="0"/>
              <a:t>Manageable to push updates</a:t>
            </a:r>
          </a:p>
          <a:p>
            <a:pPr lvl="1"/>
            <a:r>
              <a:rPr lang="en-US" dirty="0"/>
              <a:t>Cached JavaScript files can speed up page loads</a:t>
            </a:r>
          </a:p>
          <a:p>
            <a:pPr lvl="1"/>
            <a:r>
              <a:rPr lang="en-US" dirty="0"/>
              <a:t>Creation of custom libraries</a:t>
            </a:r>
          </a:p>
        </p:txBody>
      </p:sp>
    </p:spTree>
    <p:extLst>
      <p:ext uri="{BB962C8B-B14F-4D97-AF65-F5344CB8AC3E}">
        <p14:creationId xmlns:p14="http://schemas.microsoft.com/office/powerpoint/2010/main" val="3944344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DBCE-E457-4EA5-BAAB-CE0C1157DC61}"/>
              </a:ext>
            </a:extLst>
          </p:cNvPr>
          <p:cNvSpPr>
            <a:spLocks noGrp="1"/>
          </p:cNvSpPr>
          <p:nvPr>
            <p:ph type="title"/>
          </p:nvPr>
        </p:nvSpPr>
        <p:spPr/>
        <p:txBody>
          <a:bodyPr/>
          <a:lstStyle/>
          <a:p>
            <a:r>
              <a:rPr lang="en-US" dirty="0"/>
              <a:t>DIY: Customize script to accept form we made last class</a:t>
            </a:r>
          </a:p>
        </p:txBody>
      </p:sp>
      <p:sp>
        <p:nvSpPr>
          <p:cNvPr id="3" name="Content Placeholder 2">
            <a:extLst>
              <a:ext uri="{FF2B5EF4-FFF2-40B4-BE49-F238E27FC236}">
                <a16:creationId xmlns:a16="http://schemas.microsoft.com/office/drawing/2014/main" id="{E6A2800E-47FB-4062-8DA5-C013B6F8B677}"/>
              </a:ext>
            </a:extLst>
          </p:cNvPr>
          <p:cNvSpPr>
            <a:spLocks noGrp="1"/>
          </p:cNvSpPr>
          <p:nvPr>
            <p:ph idx="1"/>
          </p:nvPr>
        </p:nvSpPr>
        <p:spPr/>
        <p:txBody>
          <a:bodyPr>
            <a:normAutofit fontScale="85000" lnSpcReduction="10000"/>
          </a:bodyPr>
          <a:lstStyle/>
          <a:p>
            <a:r>
              <a:rPr lang="en-US" dirty="0"/>
              <a:t>Take form_extended.html</a:t>
            </a:r>
          </a:p>
          <a:p>
            <a:pPr lvl="1"/>
            <a:r>
              <a:rPr lang="en-US" dirty="0"/>
              <a:t>Make sure action will point to the correct script you make</a:t>
            </a:r>
          </a:p>
          <a:p>
            <a:pPr lvl="1"/>
            <a:r>
              <a:rPr lang="en-US" dirty="0"/>
              <a:t>Make sure method is post</a:t>
            </a:r>
          </a:p>
          <a:p>
            <a:r>
              <a:rPr lang="en-US" dirty="0"/>
              <a:t>Take form1.pl and edit it in notepad++</a:t>
            </a:r>
          </a:p>
          <a:p>
            <a:r>
              <a:rPr lang="en-US" dirty="0"/>
              <a:t>Add two additional variables (email and phone) and parse their values using </a:t>
            </a:r>
            <a:r>
              <a:rPr lang="en-US" dirty="0" err="1"/>
              <a:t>param</a:t>
            </a:r>
            <a:r>
              <a:rPr lang="en-US" dirty="0"/>
              <a:t>(). Make sure names of input fields in the form match those in </a:t>
            </a:r>
            <a:r>
              <a:rPr lang="en-US" dirty="0" err="1"/>
              <a:t>perl</a:t>
            </a:r>
            <a:r>
              <a:rPr lang="en-US" dirty="0"/>
              <a:t> file.</a:t>
            </a:r>
          </a:p>
          <a:p>
            <a:r>
              <a:rPr lang="en-US" dirty="0"/>
              <a:t>Add two more print statements where HTML code is being generated to output the variables being read.</a:t>
            </a:r>
          </a:p>
          <a:p>
            <a:r>
              <a:rPr lang="en-US" dirty="0"/>
              <a:t>Upload the html document to </a:t>
            </a:r>
            <a:r>
              <a:rPr lang="en-US" dirty="0" err="1"/>
              <a:t>public_html</a:t>
            </a:r>
            <a:endParaRPr lang="en-US" dirty="0"/>
          </a:p>
          <a:p>
            <a:r>
              <a:rPr lang="en-US" dirty="0"/>
              <a:t>Upload the </a:t>
            </a:r>
            <a:r>
              <a:rPr lang="en-US" dirty="0" err="1"/>
              <a:t>perl</a:t>
            </a:r>
            <a:r>
              <a:rPr lang="en-US" dirty="0"/>
              <a:t> script to </a:t>
            </a:r>
            <a:r>
              <a:rPr lang="en-US" dirty="0" err="1"/>
              <a:t>public_html</a:t>
            </a:r>
            <a:r>
              <a:rPr lang="en-US" dirty="0"/>
              <a:t>/</a:t>
            </a:r>
            <a:r>
              <a:rPr lang="en-US" dirty="0" err="1"/>
              <a:t>cgi</a:t>
            </a:r>
            <a:r>
              <a:rPr lang="en-US" dirty="0"/>
              <a:t>-bin and set the correct permissions</a:t>
            </a:r>
          </a:p>
          <a:p>
            <a:r>
              <a:rPr lang="en-US" dirty="0"/>
              <a:t>Test!</a:t>
            </a:r>
          </a:p>
        </p:txBody>
      </p:sp>
    </p:spTree>
    <p:extLst>
      <p:ext uri="{BB962C8B-B14F-4D97-AF65-F5344CB8AC3E}">
        <p14:creationId xmlns:p14="http://schemas.microsoft.com/office/powerpoint/2010/main" val="83402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37CB-CE0E-46A2-8B07-421D4AE368D3}"/>
              </a:ext>
            </a:extLst>
          </p:cNvPr>
          <p:cNvSpPr>
            <a:spLocks noGrp="1"/>
          </p:cNvSpPr>
          <p:nvPr>
            <p:ph type="title"/>
          </p:nvPr>
        </p:nvSpPr>
        <p:spPr/>
        <p:txBody>
          <a:bodyPr/>
          <a:lstStyle/>
          <a:p>
            <a:r>
              <a:rPr lang="en-US" dirty="0"/>
              <a:t>Expected Output</a:t>
            </a:r>
          </a:p>
        </p:txBody>
      </p:sp>
      <p:pic>
        <p:nvPicPr>
          <p:cNvPr id="4" name="Picture 3">
            <a:extLst>
              <a:ext uri="{FF2B5EF4-FFF2-40B4-BE49-F238E27FC236}">
                <a16:creationId xmlns:a16="http://schemas.microsoft.com/office/drawing/2014/main" id="{2C6C526D-4BEC-4626-A76A-9C5A2354FE2A}"/>
              </a:ext>
            </a:extLst>
          </p:cNvPr>
          <p:cNvPicPr>
            <a:picLocks noChangeAspect="1"/>
          </p:cNvPicPr>
          <p:nvPr/>
        </p:nvPicPr>
        <p:blipFill>
          <a:blip r:embed="rId2"/>
          <a:stretch>
            <a:fillRect/>
          </a:stretch>
        </p:blipFill>
        <p:spPr>
          <a:xfrm>
            <a:off x="838200" y="2446354"/>
            <a:ext cx="2638425" cy="1133475"/>
          </a:xfrm>
          <a:prstGeom prst="rect">
            <a:avLst/>
          </a:prstGeom>
        </p:spPr>
      </p:pic>
      <p:pic>
        <p:nvPicPr>
          <p:cNvPr id="5" name="Picture 4">
            <a:extLst>
              <a:ext uri="{FF2B5EF4-FFF2-40B4-BE49-F238E27FC236}">
                <a16:creationId xmlns:a16="http://schemas.microsoft.com/office/drawing/2014/main" id="{FF8051B5-CA1B-4629-B653-230F3FB6BA15}"/>
              </a:ext>
            </a:extLst>
          </p:cNvPr>
          <p:cNvPicPr>
            <a:picLocks noChangeAspect="1"/>
          </p:cNvPicPr>
          <p:nvPr/>
        </p:nvPicPr>
        <p:blipFill>
          <a:blip r:embed="rId3"/>
          <a:stretch>
            <a:fillRect/>
          </a:stretch>
        </p:blipFill>
        <p:spPr>
          <a:xfrm>
            <a:off x="5156609" y="1921742"/>
            <a:ext cx="5762625" cy="2543175"/>
          </a:xfrm>
          <a:prstGeom prst="rect">
            <a:avLst/>
          </a:prstGeom>
        </p:spPr>
      </p:pic>
      <p:sp>
        <p:nvSpPr>
          <p:cNvPr id="6" name="Arrow: Right 5">
            <a:extLst>
              <a:ext uri="{FF2B5EF4-FFF2-40B4-BE49-F238E27FC236}">
                <a16:creationId xmlns:a16="http://schemas.microsoft.com/office/drawing/2014/main" id="{7C4E2C1D-DF56-4961-8502-501C73DCF04E}"/>
              </a:ext>
            </a:extLst>
          </p:cNvPr>
          <p:cNvSpPr/>
          <p:nvPr/>
        </p:nvSpPr>
        <p:spPr>
          <a:xfrm>
            <a:off x="3657600" y="2762054"/>
            <a:ext cx="876693" cy="263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278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AD93-ECE1-4EDF-8AD7-75E41C2A25E9}"/>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77E27397-779F-4D8F-A12E-46F61BC06060}"/>
              </a:ext>
            </a:extLst>
          </p:cNvPr>
          <p:cNvSpPr>
            <a:spLocks noGrp="1"/>
          </p:cNvSpPr>
          <p:nvPr>
            <p:ph idx="1"/>
          </p:nvPr>
        </p:nvSpPr>
        <p:spPr/>
        <p:txBody>
          <a:bodyPr/>
          <a:lstStyle/>
          <a:p>
            <a:r>
              <a:rPr lang="en-US" dirty="0"/>
              <a:t>Form was filled out</a:t>
            </a:r>
          </a:p>
          <a:p>
            <a:r>
              <a:rPr lang="en-US" dirty="0"/>
              <a:t>Form was submitted to the server</a:t>
            </a:r>
          </a:p>
          <a:p>
            <a:r>
              <a:rPr lang="en-US" dirty="0"/>
              <a:t>A server-side script parsed the form field values</a:t>
            </a:r>
          </a:p>
          <a:p>
            <a:r>
              <a:rPr lang="en-US" dirty="0"/>
              <a:t>A server side script responded with its own page with the parameter values displayed</a:t>
            </a:r>
          </a:p>
        </p:txBody>
      </p:sp>
    </p:spTree>
    <p:extLst>
      <p:ext uri="{BB962C8B-B14F-4D97-AF65-F5344CB8AC3E}">
        <p14:creationId xmlns:p14="http://schemas.microsoft.com/office/powerpoint/2010/main" val="307390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0EB3-2F3E-40D4-BF45-16742C4E0043}"/>
              </a:ext>
            </a:extLst>
          </p:cNvPr>
          <p:cNvSpPr>
            <a:spLocks noGrp="1"/>
          </p:cNvSpPr>
          <p:nvPr>
            <p:ph type="title"/>
          </p:nvPr>
        </p:nvSpPr>
        <p:spPr/>
        <p:txBody>
          <a:bodyPr/>
          <a:lstStyle/>
          <a:p>
            <a:r>
              <a:rPr lang="en-US" dirty="0"/>
              <a:t>HTML </a:t>
            </a:r>
            <a:r>
              <a:rPr lang="en-US" dirty="0" err="1"/>
              <a:t>Iframes</a:t>
            </a:r>
            <a:endParaRPr lang="en-US" dirty="0"/>
          </a:p>
        </p:txBody>
      </p:sp>
      <p:sp>
        <p:nvSpPr>
          <p:cNvPr id="3" name="Content Placeholder 2">
            <a:extLst>
              <a:ext uri="{FF2B5EF4-FFF2-40B4-BE49-F238E27FC236}">
                <a16:creationId xmlns:a16="http://schemas.microsoft.com/office/drawing/2014/main" id="{3C9B88C7-71B1-49D6-831F-9B43A37AA9A0}"/>
              </a:ext>
            </a:extLst>
          </p:cNvPr>
          <p:cNvSpPr>
            <a:spLocks noGrp="1"/>
          </p:cNvSpPr>
          <p:nvPr>
            <p:ph idx="1"/>
          </p:nvPr>
        </p:nvSpPr>
        <p:spPr/>
        <p:txBody>
          <a:bodyPr/>
          <a:lstStyle/>
          <a:p>
            <a:r>
              <a:rPr lang="en-US" dirty="0" err="1"/>
              <a:t>Iframe</a:t>
            </a:r>
            <a:r>
              <a:rPr lang="en-US" dirty="0"/>
              <a:t> is used to display an HTML page within an HTML page</a:t>
            </a:r>
          </a:p>
          <a:p>
            <a:pPr lvl="1"/>
            <a:r>
              <a:rPr lang="en-US" dirty="0"/>
              <a:t>Embed third party media (YouTube)</a:t>
            </a:r>
          </a:p>
          <a:p>
            <a:pPr lvl="1"/>
            <a:r>
              <a:rPr lang="en-US" dirty="0"/>
              <a:t>Embed your own media</a:t>
            </a:r>
          </a:p>
          <a:p>
            <a:pPr lvl="1"/>
            <a:r>
              <a:rPr lang="en-US" dirty="0"/>
              <a:t>Embed code examples</a:t>
            </a:r>
          </a:p>
          <a:p>
            <a:pPr lvl="1"/>
            <a:r>
              <a:rPr lang="en-US" dirty="0"/>
              <a:t>Embed third party applets (payment forms)</a:t>
            </a:r>
          </a:p>
        </p:txBody>
      </p:sp>
    </p:spTree>
    <p:extLst>
      <p:ext uri="{BB962C8B-B14F-4D97-AF65-F5344CB8AC3E}">
        <p14:creationId xmlns:p14="http://schemas.microsoft.com/office/powerpoint/2010/main" val="3770128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519E-5B3A-48D1-B94A-FD0CCD574904}"/>
              </a:ext>
            </a:extLst>
          </p:cNvPr>
          <p:cNvSpPr>
            <a:spLocks noGrp="1"/>
          </p:cNvSpPr>
          <p:nvPr>
            <p:ph type="title"/>
          </p:nvPr>
        </p:nvSpPr>
        <p:spPr/>
        <p:txBody>
          <a:bodyPr/>
          <a:lstStyle/>
          <a:p>
            <a:r>
              <a:rPr lang="en-US" dirty="0" err="1"/>
              <a:t>Iframes</a:t>
            </a:r>
            <a:r>
              <a:rPr lang="en-US" dirty="0"/>
              <a:t> and forms</a:t>
            </a:r>
          </a:p>
        </p:txBody>
      </p:sp>
      <p:sp>
        <p:nvSpPr>
          <p:cNvPr id="3" name="Content Placeholder 2">
            <a:extLst>
              <a:ext uri="{FF2B5EF4-FFF2-40B4-BE49-F238E27FC236}">
                <a16:creationId xmlns:a16="http://schemas.microsoft.com/office/drawing/2014/main" id="{988FA729-C6D3-4C94-B2C8-BC08CB7368C8}"/>
              </a:ext>
            </a:extLst>
          </p:cNvPr>
          <p:cNvSpPr>
            <a:spLocks noGrp="1"/>
          </p:cNvSpPr>
          <p:nvPr>
            <p:ph idx="1"/>
          </p:nvPr>
        </p:nvSpPr>
        <p:spPr/>
        <p:txBody>
          <a:bodyPr/>
          <a:lstStyle/>
          <a:p>
            <a:r>
              <a:rPr lang="en-US" dirty="0"/>
              <a:t>You can put your form into an </a:t>
            </a:r>
            <a:r>
              <a:rPr lang="en-US" dirty="0" err="1"/>
              <a:t>iframe</a:t>
            </a:r>
            <a:endParaRPr lang="en-US" dirty="0"/>
          </a:p>
          <a:p>
            <a:r>
              <a:rPr lang="en-US" dirty="0"/>
              <a:t>The basic syntax</a:t>
            </a:r>
          </a:p>
          <a:p>
            <a:pPr lvl="1"/>
            <a:r>
              <a:rPr lang="en-US" dirty="0"/>
              <a:t>&lt;</a:t>
            </a:r>
            <a:r>
              <a:rPr lang="en-US" dirty="0" err="1"/>
              <a:t>iframe</a:t>
            </a:r>
            <a:r>
              <a:rPr lang="en-US" dirty="0"/>
              <a:t> </a:t>
            </a:r>
            <a:r>
              <a:rPr lang="en-US" dirty="0" err="1"/>
              <a:t>src</a:t>
            </a:r>
            <a:r>
              <a:rPr lang="en-US" dirty="0"/>
              <a:t>="</a:t>
            </a:r>
            <a:r>
              <a:rPr lang="en-US" i="1" dirty="0"/>
              <a:t>URL</a:t>
            </a:r>
            <a:r>
              <a:rPr lang="en-US" dirty="0"/>
              <a:t>"&gt;&lt;/</a:t>
            </a:r>
            <a:r>
              <a:rPr lang="en-US" dirty="0" err="1"/>
              <a:t>iframe</a:t>
            </a:r>
            <a:r>
              <a:rPr lang="en-US" dirty="0"/>
              <a:t>&gt;</a:t>
            </a:r>
          </a:p>
        </p:txBody>
      </p:sp>
      <p:pic>
        <p:nvPicPr>
          <p:cNvPr id="5" name="Picture 4">
            <a:extLst>
              <a:ext uri="{FF2B5EF4-FFF2-40B4-BE49-F238E27FC236}">
                <a16:creationId xmlns:a16="http://schemas.microsoft.com/office/drawing/2014/main" id="{26EA5D98-E093-4769-A86F-FA13411DBAAF}"/>
              </a:ext>
            </a:extLst>
          </p:cNvPr>
          <p:cNvPicPr>
            <a:picLocks noChangeAspect="1"/>
          </p:cNvPicPr>
          <p:nvPr/>
        </p:nvPicPr>
        <p:blipFill>
          <a:blip r:embed="rId2"/>
          <a:stretch>
            <a:fillRect/>
          </a:stretch>
        </p:blipFill>
        <p:spPr>
          <a:xfrm>
            <a:off x="508458" y="3883025"/>
            <a:ext cx="4991100" cy="2609850"/>
          </a:xfrm>
          <a:prstGeom prst="rect">
            <a:avLst/>
          </a:prstGeom>
        </p:spPr>
      </p:pic>
      <p:sp>
        <p:nvSpPr>
          <p:cNvPr id="6" name="TextBox 5">
            <a:extLst>
              <a:ext uri="{FF2B5EF4-FFF2-40B4-BE49-F238E27FC236}">
                <a16:creationId xmlns:a16="http://schemas.microsoft.com/office/drawing/2014/main" id="{148392FB-EC34-4FEA-B291-988761C2145C}"/>
              </a:ext>
            </a:extLst>
          </p:cNvPr>
          <p:cNvSpPr txBox="1"/>
          <p:nvPr/>
        </p:nvSpPr>
        <p:spPr>
          <a:xfrm>
            <a:off x="568560" y="3513693"/>
            <a:ext cx="1184170" cy="369332"/>
          </a:xfrm>
          <a:prstGeom prst="rect">
            <a:avLst/>
          </a:prstGeom>
          <a:noFill/>
        </p:spPr>
        <p:txBody>
          <a:bodyPr wrap="none" rtlCol="0">
            <a:spAutoFit/>
          </a:bodyPr>
          <a:lstStyle/>
          <a:p>
            <a:r>
              <a:rPr lang="en-US" dirty="0"/>
              <a:t>index.html</a:t>
            </a:r>
          </a:p>
        </p:txBody>
      </p:sp>
      <p:pic>
        <p:nvPicPr>
          <p:cNvPr id="7" name="Picture 6">
            <a:extLst>
              <a:ext uri="{FF2B5EF4-FFF2-40B4-BE49-F238E27FC236}">
                <a16:creationId xmlns:a16="http://schemas.microsoft.com/office/drawing/2014/main" id="{2783077A-E858-4BC1-9645-2BAA49556CE2}"/>
              </a:ext>
            </a:extLst>
          </p:cNvPr>
          <p:cNvPicPr>
            <a:picLocks noChangeAspect="1"/>
          </p:cNvPicPr>
          <p:nvPr/>
        </p:nvPicPr>
        <p:blipFill>
          <a:blip r:embed="rId3"/>
          <a:stretch>
            <a:fillRect/>
          </a:stretch>
        </p:blipFill>
        <p:spPr>
          <a:xfrm>
            <a:off x="6448425" y="3859212"/>
            <a:ext cx="4905375" cy="2657475"/>
          </a:xfrm>
          <a:prstGeom prst="rect">
            <a:avLst/>
          </a:prstGeom>
        </p:spPr>
      </p:pic>
      <p:sp>
        <p:nvSpPr>
          <p:cNvPr id="8" name="TextBox 7">
            <a:extLst>
              <a:ext uri="{FF2B5EF4-FFF2-40B4-BE49-F238E27FC236}">
                <a16:creationId xmlns:a16="http://schemas.microsoft.com/office/drawing/2014/main" id="{81E62D83-AE16-479D-82A2-71A558BBC39C}"/>
              </a:ext>
            </a:extLst>
          </p:cNvPr>
          <p:cNvSpPr txBox="1"/>
          <p:nvPr/>
        </p:nvSpPr>
        <p:spPr>
          <a:xfrm>
            <a:off x="6326630" y="3429000"/>
            <a:ext cx="1653914" cy="369332"/>
          </a:xfrm>
          <a:prstGeom prst="rect">
            <a:avLst/>
          </a:prstGeom>
          <a:noFill/>
        </p:spPr>
        <p:txBody>
          <a:bodyPr wrap="none" rtlCol="0">
            <a:spAutoFit/>
          </a:bodyPr>
          <a:lstStyle/>
          <a:p>
            <a:r>
              <a:rPr lang="en-US" dirty="0"/>
              <a:t>form_core.html</a:t>
            </a:r>
          </a:p>
        </p:txBody>
      </p:sp>
    </p:spTree>
    <p:extLst>
      <p:ext uri="{BB962C8B-B14F-4D97-AF65-F5344CB8AC3E}">
        <p14:creationId xmlns:p14="http://schemas.microsoft.com/office/powerpoint/2010/main" val="18623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4B38-086B-4DBB-9AE8-49309D793F62}"/>
              </a:ext>
            </a:extLst>
          </p:cNvPr>
          <p:cNvSpPr>
            <a:spLocks noGrp="1"/>
          </p:cNvSpPr>
          <p:nvPr>
            <p:ph type="title"/>
          </p:nvPr>
        </p:nvSpPr>
        <p:spPr/>
        <p:txBody>
          <a:bodyPr/>
          <a:lstStyle/>
          <a:p>
            <a:r>
              <a:rPr lang="en-US" dirty="0"/>
              <a:t>What does the page look like?</a:t>
            </a:r>
          </a:p>
        </p:txBody>
      </p:sp>
      <p:pic>
        <p:nvPicPr>
          <p:cNvPr id="4" name="Picture 3">
            <a:extLst>
              <a:ext uri="{FF2B5EF4-FFF2-40B4-BE49-F238E27FC236}">
                <a16:creationId xmlns:a16="http://schemas.microsoft.com/office/drawing/2014/main" id="{764FBF22-8DAD-467F-BF2E-227DFFCAA234}"/>
              </a:ext>
            </a:extLst>
          </p:cNvPr>
          <p:cNvPicPr>
            <a:picLocks noChangeAspect="1"/>
          </p:cNvPicPr>
          <p:nvPr/>
        </p:nvPicPr>
        <p:blipFill>
          <a:blip r:embed="rId2"/>
          <a:stretch>
            <a:fillRect/>
          </a:stretch>
        </p:blipFill>
        <p:spPr>
          <a:xfrm>
            <a:off x="3833812" y="2389204"/>
            <a:ext cx="4524375" cy="2381250"/>
          </a:xfrm>
          <a:prstGeom prst="rect">
            <a:avLst/>
          </a:prstGeom>
        </p:spPr>
      </p:pic>
    </p:spTree>
    <p:extLst>
      <p:ext uri="{BB962C8B-B14F-4D97-AF65-F5344CB8AC3E}">
        <p14:creationId xmlns:p14="http://schemas.microsoft.com/office/powerpoint/2010/main" val="3399149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1E91-E3FE-4EFA-B088-E2B308F16146}"/>
              </a:ext>
            </a:extLst>
          </p:cNvPr>
          <p:cNvSpPr>
            <a:spLocks noGrp="1"/>
          </p:cNvSpPr>
          <p:nvPr>
            <p:ph type="title"/>
          </p:nvPr>
        </p:nvSpPr>
        <p:spPr/>
        <p:txBody>
          <a:bodyPr/>
          <a:lstStyle/>
          <a:p>
            <a:r>
              <a:rPr lang="en-US" dirty="0" err="1"/>
              <a:t>Iframe</a:t>
            </a:r>
            <a:r>
              <a:rPr lang="en-US" dirty="0"/>
              <a:t> “prettification”</a:t>
            </a:r>
          </a:p>
        </p:txBody>
      </p:sp>
      <p:sp>
        <p:nvSpPr>
          <p:cNvPr id="3" name="Content Placeholder 2">
            <a:extLst>
              <a:ext uri="{FF2B5EF4-FFF2-40B4-BE49-F238E27FC236}">
                <a16:creationId xmlns:a16="http://schemas.microsoft.com/office/drawing/2014/main" id="{9584A520-C147-47EF-A6AE-76E6C56DB893}"/>
              </a:ext>
            </a:extLst>
          </p:cNvPr>
          <p:cNvSpPr>
            <a:spLocks noGrp="1"/>
          </p:cNvSpPr>
          <p:nvPr>
            <p:ph idx="1"/>
          </p:nvPr>
        </p:nvSpPr>
        <p:spPr/>
        <p:txBody>
          <a:bodyPr/>
          <a:lstStyle/>
          <a:p>
            <a:r>
              <a:rPr lang="en-US" dirty="0"/>
              <a:t>Remove border</a:t>
            </a:r>
          </a:p>
          <a:p>
            <a:pPr lvl="1"/>
            <a:r>
              <a:rPr lang="en-US" dirty="0"/>
              <a:t>frameborder="0"</a:t>
            </a:r>
          </a:p>
          <a:p>
            <a:r>
              <a:rPr lang="en-US" dirty="0"/>
              <a:t>Set sizing correctly</a:t>
            </a:r>
          </a:p>
          <a:p>
            <a:pPr lvl="1"/>
            <a:r>
              <a:rPr lang="en-US" dirty="0"/>
              <a:t>width="400" height="200"</a:t>
            </a:r>
          </a:p>
          <a:p>
            <a:pPr lvl="1"/>
            <a:r>
              <a:rPr lang="en-US" dirty="0"/>
              <a:t>By default </a:t>
            </a:r>
            <a:r>
              <a:rPr lang="en-US" dirty="0" err="1"/>
              <a:t>iframe</a:t>
            </a:r>
            <a:r>
              <a:rPr lang="en-US" dirty="0"/>
              <a:t> needs to have a specific size. It can be set once statically, or using CSS or JS it can be responsive. Example </a:t>
            </a:r>
            <a:r>
              <a:rPr lang="en-US" dirty="0">
                <a:hlinkClick r:id="rId2"/>
              </a:rPr>
              <a:t>link</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40326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DBCE-E457-4EA5-BAAB-CE0C1157DC61}"/>
              </a:ext>
            </a:extLst>
          </p:cNvPr>
          <p:cNvSpPr>
            <a:spLocks noGrp="1"/>
          </p:cNvSpPr>
          <p:nvPr>
            <p:ph type="title"/>
          </p:nvPr>
        </p:nvSpPr>
        <p:spPr/>
        <p:txBody>
          <a:bodyPr/>
          <a:lstStyle/>
          <a:p>
            <a:r>
              <a:rPr lang="en-US" dirty="0"/>
              <a:t>DIY: Make an </a:t>
            </a:r>
            <a:r>
              <a:rPr lang="en-US" dirty="0" err="1"/>
              <a:t>iframe</a:t>
            </a:r>
            <a:endParaRPr lang="en-US" dirty="0"/>
          </a:p>
        </p:txBody>
      </p:sp>
      <p:sp>
        <p:nvSpPr>
          <p:cNvPr id="3" name="Content Placeholder 2">
            <a:extLst>
              <a:ext uri="{FF2B5EF4-FFF2-40B4-BE49-F238E27FC236}">
                <a16:creationId xmlns:a16="http://schemas.microsoft.com/office/drawing/2014/main" id="{E6A2800E-47FB-4062-8DA5-C013B6F8B677}"/>
              </a:ext>
            </a:extLst>
          </p:cNvPr>
          <p:cNvSpPr>
            <a:spLocks noGrp="1"/>
          </p:cNvSpPr>
          <p:nvPr>
            <p:ph idx="1"/>
          </p:nvPr>
        </p:nvSpPr>
        <p:spPr/>
        <p:txBody>
          <a:bodyPr>
            <a:normAutofit/>
          </a:bodyPr>
          <a:lstStyle/>
          <a:p>
            <a:r>
              <a:rPr lang="en-US" dirty="0"/>
              <a:t>Take form_extended.html and rename it form_iframe.html</a:t>
            </a:r>
          </a:p>
          <a:p>
            <a:pPr lvl="1"/>
            <a:r>
              <a:rPr lang="en-US" dirty="0"/>
              <a:t>Put the actual form into another html file, form_core.html</a:t>
            </a:r>
          </a:p>
          <a:p>
            <a:pPr lvl="1"/>
            <a:r>
              <a:rPr lang="en-US" dirty="0"/>
              <a:t>Using </a:t>
            </a:r>
            <a:r>
              <a:rPr lang="en-US" dirty="0" err="1"/>
              <a:t>iframe</a:t>
            </a:r>
            <a:r>
              <a:rPr lang="en-US" dirty="0"/>
              <a:t> link the form to the form_iframe.html</a:t>
            </a:r>
          </a:p>
          <a:p>
            <a:r>
              <a:rPr lang="en-US" dirty="0"/>
              <a:t>Upload the html documents to </a:t>
            </a:r>
            <a:r>
              <a:rPr lang="en-US" dirty="0" err="1"/>
              <a:t>public_html</a:t>
            </a:r>
            <a:endParaRPr lang="en-US" dirty="0"/>
          </a:p>
          <a:p>
            <a:r>
              <a:rPr lang="en-US" dirty="0"/>
              <a:t>Make sure your server side script is still set correctly</a:t>
            </a:r>
          </a:p>
          <a:p>
            <a:r>
              <a:rPr lang="en-US" dirty="0"/>
              <a:t>Test!</a:t>
            </a:r>
          </a:p>
        </p:txBody>
      </p:sp>
    </p:spTree>
    <p:extLst>
      <p:ext uri="{BB962C8B-B14F-4D97-AF65-F5344CB8AC3E}">
        <p14:creationId xmlns:p14="http://schemas.microsoft.com/office/powerpoint/2010/main" val="337061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3426-2F80-449F-B534-E7B069C2DCEC}"/>
              </a:ext>
            </a:extLst>
          </p:cNvPr>
          <p:cNvSpPr>
            <a:spLocks noGrp="1"/>
          </p:cNvSpPr>
          <p:nvPr>
            <p:ph type="title"/>
          </p:nvPr>
        </p:nvSpPr>
        <p:spPr/>
        <p:txBody>
          <a:bodyPr/>
          <a:lstStyle/>
          <a:p>
            <a:r>
              <a:rPr lang="en-US" dirty="0"/>
              <a:t>Output</a:t>
            </a:r>
          </a:p>
        </p:txBody>
      </p:sp>
      <p:pic>
        <p:nvPicPr>
          <p:cNvPr id="5" name="Picture 4">
            <a:extLst>
              <a:ext uri="{FF2B5EF4-FFF2-40B4-BE49-F238E27FC236}">
                <a16:creationId xmlns:a16="http://schemas.microsoft.com/office/drawing/2014/main" id="{EDFB57E9-56DC-499E-BD97-7D2EFDE0E33E}"/>
              </a:ext>
            </a:extLst>
          </p:cNvPr>
          <p:cNvPicPr>
            <a:picLocks noChangeAspect="1"/>
          </p:cNvPicPr>
          <p:nvPr/>
        </p:nvPicPr>
        <p:blipFill>
          <a:blip r:embed="rId2"/>
          <a:stretch>
            <a:fillRect/>
          </a:stretch>
        </p:blipFill>
        <p:spPr>
          <a:xfrm>
            <a:off x="535118" y="2280599"/>
            <a:ext cx="4391025" cy="3333750"/>
          </a:xfrm>
          <a:prstGeom prst="rect">
            <a:avLst/>
          </a:prstGeom>
        </p:spPr>
      </p:pic>
      <p:pic>
        <p:nvPicPr>
          <p:cNvPr id="6" name="Picture 5">
            <a:extLst>
              <a:ext uri="{FF2B5EF4-FFF2-40B4-BE49-F238E27FC236}">
                <a16:creationId xmlns:a16="http://schemas.microsoft.com/office/drawing/2014/main" id="{4F4BF534-143C-4375-99BF-928502959BE2}"/>
              </a:ext>
            </a:extLst>
          </p:cNvPr>
          <p:cNvPicPr>
            <a:picLocks noChangeAspect="1"/>
          </p:cNvPicPr>
          <p:nvPr/>
        </p:nvPicPr>
        <p:blipFill>
          <a:blip r:embed="rId3"/>
          <a:stretch>
            <a:fillRect/>
          </a:stretch>
        </p:blipFill>
        <p:spPr>
          <a:xfrm>
            <a:off x="6818133" y="2163402"/>
            <a:ext cx="4381500" cy="3209925"/>
          </a:xfrm>
          <a:prstGeom prst="rect">
            <a:avLst/>
          </a:prstGeom>
        </p:spPr>
      </p:pic>
    </p:spTree>
    <p:extLst>
      <p:ext uri="{BB962C8B-B14F-4D97-AF65-F5344CB8AC3E}">
        <p14:creationId xmlns:p14="http://schemas.microsoft.com/office/powerpoint/2010/main" val="221523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A166-AB2A-4C57-B0F7-B03931250ACF}"/>
              </a:ext>
            </a:extLst>
          </p:cNvPr>
          <p:cNvSpPr>
            <a:spLocks noGrp="1"/>
          </p:cNvSpPr>
          <p:nvPr>
            <p:ph type="title"/>
          </p:nvPr>
        </p:nvSpPr>
        <p:spPr/>
        <p:txBody>
          <a:bodyPr/>
          <a:lstStyle/>
          <a:p>
            <a:r>
              <a:rPr lang="en-US" dirty="0"/>
              <a:t>Recap: How to keep JavaScript in a separate file</a:t>
            </a:r>
          </a:p>
        </p:txBody>
      </p:sp>
      <p:pic>
        <p:nvPicPr>
          <p:cNvPr id="4" name="Picture 3">
            <a:extLst>
              <a:ext uri="{FF2B5EF4-FFF2-40B4-BE49-F238E27FC236}">
                <a16:creationId xmlns:a16="http://schemas.microsoft.com/office/drawing/2014/main" id="{177C9CFA-ABF3-40E2-A5A5-89FB10189656}"/>
              </a:ext>
            </a:extLst>
          </p:cNvPr>
          <p:cNvPicPr>
            <a:picLocks noChangeAspect="1"/>
          </p:cNvPicPr>
          <p:nvPr/>
        </p:nvPicPr>
        <p:blipFill>
          <a:blip r:embed="rId2"/>
          <a:stretch>
            <a:fillRect/>
          </a:stretch>
        </p:blipFill>
        <p:spPr>
          <a:xfrm>
            <a:off x="145195" y="1562341"/>
            <a:ext cx="4775598" cy="5135403"/>
          </a:xfrm>
          <a:prstGeom prst="rect">
            <a:avLst/>
          </a:prstGeom>
        </p:spPr>
      </p:pic>
      <p:sp>
        <p:nvSpPr>
          <p:cNvPr id="5" name="Arrow: Right 4">
            <a:extLst>
              <a:ext uri="{FF2B5EF4-FFF2-40B4-BE49-F238E27FC236}">
                <a16:creationId xmlns:a16="http://schemas.microsoft.com/office/drawing/2014/main" id="{149E7F97-7D2E-447B-8416-C101E3106DDD}"/>
              </a:ext>
            </a:extLst>
          </p:cNvPr>
          <p:cNvSpPr/>
          <p:nvPr/>
        </p:nvSpPr>
        <p:spPr>
          <a:xfrm>
            <a:off x="5213023" y="2187019"/>
            <a:ext cx="1102936" cy="282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CCE9F9F4-B03F-46FC-83C8-787CDF56CAA2}"/>
              </a:ext>
            </a:extLst>
          </p:cNvPr>
          <p:cNvSpPr/>
          <p:nvPr/>
        </p:nvSpPr>
        <p:spPr>
          <a:xfrm>
            <a:off x="5213023" y="4388178"/>
            <a:ext cx="1102936" cy="282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D53881-2744-41EA-A688-534DCF7CDC66}"/>
              </a:ext>
            </a:extLst>
          </p:cNvPr>
          <p:cNvPicPr>
            <a:picLocks noChangeAspect="1"/>
          </p:cNvPicPr>
          <p:nvPr/>
        </p:nvPicPr>
        <p:blipFill>
          <a:blip r:embed="rId3"/>
          <a:stretch>
            <a:fillRect/>
          </a:stretch>
        </p:blipFill>
        <p:spPr>
          <a:xfrm>
            <a:off x="6608188" y="1081080"/>
            <a:ext cx="5258359" cy="2347919"/>
          </a:xfrm>
          <a:prstGeom prst="rect">
            <a:avLst/>
          </a:prstGeom>
        </p:spPr>
      </p:pic>
      <p:pic>
        <p:nvPicPr>
          <p:cNvPr id="8" name="Picture 7">
            <a:extLst>
              <a:ext uri="{FF2B5EF4-FFF2-40B4-BE49-F238E27FC236}">
                <a16:creationId xmlns:a16="http://schemas.microsoft.com/office/drawing/2014/main" id="{E20AD600-101D-4B84-A559-6E249FC0779F}"/>
              </a:ext>
            </a:extLst>
          </p:cNvPr>
          <p:cNvPicPr>
            <a:picLocks noChangeAspect="1"/>
          </p:cNvPicPr>
          <p:nvPr/>
        </p:nvPicPr>
        <p:blipFill>
          <a:blip r:embed="rId4"/>
          <a:stretch>
            <a:fillRect/>
          </a:stretch>
        </p:blipFill>
        <p:spPr>
          <a:xfrm>
            <a:off x="7271209" y="3623684"/>
            <a:ext cx="3423599" cy="3059920"/>
          </a:xfrm>
          <a:prstGeom prst="rect">
            <a:avLst/>
          </a:prstGeom>
        </p:spPr>
      </p:pic>
    </p:spTree>
    <p:extLst>
      <p:ext uri="{BB962C8B-B14F-4D97-AF65-F5344CB8AC3E}">
        <p14:creationId xmlns:p14="http://schemas.microsoft.com/office/powerpoint/2010/main" val="173256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1373-351D-4C2B-B245-6AC6EF932353}"/>
              </a:ext>
            </a:extLst>
          </p:cNvPr>
          <p:cNvSpPr>
            <a:spLocks noGrp="1"/>
          </p:cNvSpPr>
          <p:nvPr>
            <p:ph type="title"/>
          </p:nvPr>
        </p:nvSpPr>
        <p:spPr/>
        <p:txBody>
          <a:bodyPr/>
          <a:lstStyle/>
          <a:p>
            <a:r>
              <a:rPr lang="en-US" dirty="0"/>
              <a:t>Things to think about</a:t>
            </a:r>
          </a:p>
        </p:txBody>
      </p:sp>
      <p:sp>
        <p:nvSpPr>
          <p:cNvPr id="3" name="Content Placeholder 2">
            <a:extLst>
              <a:ext uri="{FF2B5EF4-FFF2-40B4-BE49-F238E27FC236}">
                <a16:creationId xmlns:a16="http://schemas.microsoft.com/office/drawing/2014/main" id="{E52886BB-5D73-43E4-B420-6BE0C535352D}"/>
              </a:ext>
            </a:extLst>
          </p:cNvPr>
          <p:cNvSpPr>
            <a:spLocks noGrp="1"/>
          </p:cNvSpPr>
          <p:nvPr>
            <p:ph idx="1"/>
          </p:nvPr>
        </p:nvSpPr>
        <p:spPr/>
        <p:txBody>
          <a:bodyPr/>
          <a:lstStyle/>
          <a:p>
            <a:r>
              <a:rPr lang="en-US" dirty="0"/>
              <a:t>Use of parameters to pass information</a:t>
            </a:r>
          </a:p>
          <a:p>
            <a:pPr lvl="1"/>
            <a:r>
              <a:rPr lang="en-US" dirty="0"/>
              <a:t>Example</a:t>
            </a:r>
          </a:p>
          <a:p>
            <a:pPr lvl="2"/>
            <a:r>
              <a:rPr lang="en-US" dirty="0"/>
              <a:t>One set of JS Form Validation Functions can be used across all forms on a site as long as you are able to pass the form name as a parameter to the function</a:t>
            </a:r>
          </a:p>
          <a:p>
            <a:r>
              <a:rPr lang="en-US" dirty="0"/>
              <a:t>Clearly and strictly defining input and output of each function</a:t>
            </a:r>
          </a:p>
          <a:p>
            <a:pPr lvl="1"/>
            <a:r>
              <a:rPr lang="en-US" dirty="0"/>
              <a:t>Try to ensure that there is minimal code repeatability</a:t>
            </a:r>
          </a:p>
          <a:p>
            <a:pPr lvl="2"/>
            <a:r>
              <a:rPr lang="en-US" dirty="0"/>
              <a:t>Copy paste errors</a:t>
            </a:r>
          </a:p>
          <a:p>
            <a:pPr lvl="2"/>
            <a:r>
              <a:rPr lang="en-US" dirty="0"/>
              <a:t>Fixing same problem across many functions</a:t>
            </a:r>
          </a:p>
          <a:p>
            <a:pPr lvl="2"/>
            <a:r>
              <a:rPr lang="en-US" dirty="0"/>
              <a:t>Testing and Debugging</a:t>
            </a:r>
          </a:p>
        </p:txBody>
      </p:sp>
    </p:spTree>
    <p:extLst>
      <p:ext uri="{BB962C8B-B14F-4D97-AF65-F5344CB8AC3E}">
        <p14:creationId xmlns:p14="http://schemas.microsoft.com/office/powerpoint/2010/main" val="1507162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C8BC-E675-4429-9338-B89D1F691A8C}"/>
              </a:ext>
            </a:extLst>
          </p:cNvPr>
          <p:cNvSpPr>
            <a:spLocks noGrp="1"/>
          </p:cNvSpPr>
          <p:nvPr>
            <p:ph type="ctrTitle"/>
          </p:nvPr>
        </p:nvSpPr>
        <p:spPr/>
        <p:txBody>
          <a:bodyPr/>
          <a:lstStyle/>
          <a:p>
            <a:r>
              <a:rPr lang="en-US" dirty="0"/>
              <a:t>Server Side Programming</a:t>
            </a:r>
          </a:p>
        </p:txBody>
      </p:sp>
    </p:spTree>
    <p:extLst>
      <p:ext uri="{BB962C8B-B14F-4D97-AF65-F5344CB8AC3E}">
        <p14:creationId xmlns:p14="http://schemas.microsoft.com/office/powerpoint/2010/main" val="107489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3810-9295-4DF0-AAFF-F70EDFA4FF4E}"/>
              </a:ext>
            </a:extLst>
          </p:cNvPr>
          <p:cNvSpPr>
            <a:spLocks noGrp="1"/>
          </p:cNvSpPr>
          <p:nvPr>
            <p:ph type="title"/>
          </p:nvPr>
        </p:nvSpPr>
        <p:spPr/>
        <p:txBody>
          <a:bodyPr/>
          <a:lstStyle/>
          <a:p>
            <a:r>
              <a:rPr lang="en-US" dirty="0"/>
              <a:t>Request to a Static Page</a:t>
            </a:r>
          </a:p>
        </p:txBody>
      </p:sp>
      <p:sp>
        <p:nvSpPr>
          <p:cNvPr id="4" name="object 3">
            <a:extLst>
              <a:ext uri="{FF2B5EF4-FFF2-40B4-BE49-F238E27FC236}">
                <a16:creationId xmlns:a16="http://schemas.microsoft.com/office/drawing/2014/main" id="{7260E2ED-5363-4483-B550-A654EB559408}"/>
              </a:ext>
            </a:extLst>
          </p:cNvPr>
          <p:cNvSpPr/>
          <p:nvPr/>
        </p:nvSpPr>
        <p:spPr>
          <a:xfrm>
            <a:off x="7264759" y="3429000"/>
            <a:ext cx="638174" cy="876299"/>
          </a:xfrm>
          <a:prstGeom prst="rect">
            <a:avLst/>
          </a:prstGeom>
          <a:blipFill>
            <a:blip r:embed="rId2"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F9D52336-81AA-462D-8494-0E0E43457C9F}"/>
              </a:ext>
            </a:extLst>
          </p:cNvPr>
          <p:cNvSpPr/>
          <p:nvPr/>
        </p:nvSpPr>
        <p:spPr>
          <a:xfrm>
            <a:off x="5921734" y="2057400"/>
            <a:ext cx="1514927" cy="1324815"/>
          </a:xfrm>
          <a:prstGeom prst="rect">
            <a:avLst/>
          </a:prstGeom>
          <a:blipFill>
            <a:blip r:embed="rId3"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F2AEBDBA-03BD-4950-9A5E-2438C2D580CE}"/>
              </a:ext>
            </a:extLst>
          </p:cNvPr>
          <p:cNvSpPr/>
          <p:nvPr/>
        </p:nvSpPr>
        <p:spPr>
          <a:xfrm>
            <a:off x="6226534" y="2362200"/>
            <a:ext cx="1013459" cy="457199"/>
          </a:xfrm>
          <a:prstGeom prst="rect">
            <a:avLst/>
          </a:prstGeom>
          <a:blipFill>
            <a:blip r:embed="rId4" cstate="print"/>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id="{5314D64F-4C5B-4C99-BF73-07D6D2232812}"/>
              </a:ext>
            </a:extLst>
          </p:cNvPr>
          <p:cNvSpPr txBox="1"/>
          <p:nvPr/>
        </p:nvSpPr>
        <p:spPr>
          <a:xfrm>
            <a:off x="1504673" y="4376420"/>
            <a:ext cx="99949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97323A"/>
                </a:solidFill>
                <a:latin typeface="Tw Cen MT"/>
                <a:cs typeface="Tw Cen MT"/>
              </a:rPr>
              <a:t>You</a:t>
            </a:r>
            <a:r>
              <a:rPr sz="1800" spc="-60" dirty="0">
                <a:solidFill>
                  <a:srgbClr val="97323A"/>
                </a:solidFill>
                <a:latin typeface="Tw Cen MT"/>
                <a:cs typeface="Tw Cen MT"/>
              </a:rPr>
              <a:t> </a:t>
            </a:r>
            <a:r>
              <a:rPr sz="1800" spc="-5" dirty="0">
                <a:solidFill>
                  <a:srgbClr val="97323A"/>
                </a:solidFill>
                <a:latin typeface="Tw Cen MT"/>
                <a:cs typeface="Tw Cen MT"/>
              </a:rPr>
              <a:t>(client)</a:t>
            </a:r>
            <a:endParaRPr sz="1800">
              <a:latin typeface="Tw Cen MT"/>
              <a:cs typeface="Tw Cen MT"/>
            </a:endParaRPr>
          </a:p>
        </p:txBody>
      </p:sp>
      <p:sp>
        <p:nvSpPr>
          <p:cNvPr id="8" name="object 7">
            <a:extLst>
              <a:ext uri="{FF2B5EF4-FFF2-40B4-BE49-F238E27FC236}">
                <a16:creationId xmlns:a16="http://schemas.microsoft.com/office/drawing/2014/main" id="{EA71E281-18EB-42FB-9146-5271CD2E32C9}"/>
              </a:ext>
            </a:extLst>
          </p:cNvPr>
          <p:cNvSpPr/>
          <p:nvPr/>
        </p:nvSpPr>
        <p:spPr>
          <a:xfrm>
            <a:off x="1578334" y="3429000"/>
            <a:ext cx="927717" cy="990792"/>
          </a:xfrm>
          <a:prstGeom prst="rect">
            <a:avLst/>
          </a:prstGeom>
          <a:blipFill>
            <a:blip r:embed="rId5" cstate="print"/>
            <a:stretch>
              <a:fillRect/>
            </a:stretch>
          </a:blipFill>
        </p:spPr>
        <p:txBody>
          <a:bodyPr wrap="square" lIns="0" tIns="0" rIns="0" bIns="0" rtlCol="0"/>
          <a:lstStyle/>
          <a:p>
            <a:endParaRPr/>
          </a:p>
        </p:txBody>
      </p:sp>
      <p:sp>
        <p:nvSpPr>
          <p:cNvPr id="9" name="object 8">
            <a:extLst>
              <a:ext uri="{FF2B5EF4-FFF2-40B4-BE49-F238E27FC236}">
                <a16:creationId xmlns:a16="http://schemas.microsoft.com/office/drawing/2014/main" id="{63F3D011-8505-4AF1-A9B2-319DF22E80D6}"/>
              </a:ext>
            </a:extLst>
          </p:cNvPr>
          <p:cNvSpPr txBox="1"/>
          <p:nvPr/>
        </p:nvSpPr>
        <p:spPr>
          <a:xfrm>
            <a:off x="6838672" y="4269740"/>
            <a:ext cx="1597025" cy="787400"/>
          </a:xfrm>
          <a:prstGeom prst="rect">
            <a:avLst/>
          </a:prstGeom>
        </p:spPr>
        <p:txBody>
          <a:bodyPr vert="horz" wrap="square" lIns="0" tIns="119380" rIns="0" bIns="0" rtlCol="0">
            <a:spAutoFit/>
          </a:bodyPr>
          <a:lstStyle/>
          <a:p>
            <a:pPr marR="35560" algn="ctr">
              <a:lnSpc>
                <a:spcPct val="100000"/>
              </a:lnSpc>
              <a:spcBef>
                <a:spcPts val="940"/>
              </a:spcBef>
            </a:pPr>
            <a:r>
              <a:rPr sz="1800" spc="-65" dirty="0">
                <a:solidFill>
                  <a:srgbClr val="97323A"/>
                </a:solidFill>
                <a:latin typeface="Tw Cen MT"/>
                <a:cs typeface="Tw Cen MT"/>
              </a:rPr>
              <a:t>Web</a:t>
            </a:r>
            <a:r>
              <a:rPr sz="1800" spc="-20" dirty="0">
                <a:solidFill>
                  <a:srgbClr val="97323A"/>
                </a:solidFill>
                <a:latin typeface="Tw Cen MT"/>
                <a:cs typeface="Tw Cen MT"/>
              </a:rPr>
              <a:t> </a:t>
            </a:r>
            <a:r>
              <a:rPr sz="1800" spc="5" dirty="0">
                <a:solidFill>
                  <a:srgbClr val="97323A"/>
                </a:solidFill>
                <a:latin typeface="Tw Cen MT"/>
                <a:cs typeface="Tw Cen MT"/>
              </a:rPr>
              <a:t>server</a:t>
            </a:r>
            <a:endParaRPr sz="1800">
              <a:latin typeface="Tw Cen MT"/>
              <a:cs typeface="Tw Cen MT"/>
            </a:endParaRPr>
          </a:p>
          <a:p>
            <a:pPr algn="ctr">
              <a:lnSpc>
                <a:spcPct val="100000"/>
              </a:lnSpc>
              <a:spcBef>
                <a:spcPts val="840"/>
              </a:spcBef>
            </a:pPr>
            <a:r>
              <a:rPr sz="1800" b="1" dirty="0">
                <a:solidFill>
                  <a:srgbClr val="97323A"/>
                </a:solidFill>
                <a:latin typeface="Tw Cen MT"/>
                <a:cs typeface="Tw Cen MT"/>
              </a:rPr>
              <a:t>IP:</a:t>
            </a:r>
            <a:r>
              <a:rPr sz="1800" b="1" spc="-90" dirty="0">
                <a:solidFill>
                  <a:srgbClr val="97323A"/>
                </a:solidFill>
                <a:latin typeface="Tw Cen MT"/>
                <a:cs typeface="Tw Cen MT"/>
              </a:rPr>
              <a:t> </a:t>
            </a:r>
            <a:r>
              <a:rPr sz="1800" b="1" dirty="0">
                <a:solidFill>
                  <a:srgbClr val="97323A"/>
                </a:solidFill>
                <a:latin typeface="Tw Cen MT"/>
                <a:cs typeface="Tw Cen MT"/>
              </a:rPr>
              <a:t>72.26.203.99</a:t>
            </a:r>
            <a:endParaRPr sz="1800">
              <a:latin typeface="Tw Cen MT"/>
              <a:cs typeface="Tw Cen MT"/>
            </a:endParaRPr>
          </a:p>
        </p:txBody>
      </p:sp>
      <p:sp>
        <p:nvSpPr>
          <p:cNvPr id="10" name="object 9">
            <a:extLst>
              <a:ext uri="{FF2B5EF4-FFF2-40B4-BE49-F238E27FC236}">
                <a16:creationId xmlns:a16="http://schemas.microsoft.com/office/drawing/2014/main" id="{2EE46C52-96C2-4D59-9097-C477A3CD6ED6}"/>
              </a:ext>
            </a:extLst>
          </p:cNvPr>
          <p:cNvSpPr/>
          <p:nvPr/>
        </p:nvSpPr>
        <p:spPr>
          <a:xfrm>
            <a:off x="2949934" y="3429000"/>
            <a:ext cx="3505200" cy="533400"/>
          </a:xfrm>
          <a:custGeom>
            <a:avLst/>
            <a:gdLst/>
            <a:ahLst/>
            <a:cxnLst/>
            <a:rect l="l" t="t" r="r" b="b"/>
            <a:pathLst>
              <a:path w="3505200" h="533400">
                <a:moveTo>
                  <a:pt x="3238498" y="0"/>
                </a:moveTo>
                <a:lnTo>
                  <a:pt x="3238498" y="133350"/>
                </a:lnTo>
                <a:lnTo>
                  <a:pt x="0" y="133350"/>
                </a:lnTo>
                <a:lnTo>
                  <a:pt x="0" y="400050"/>
                </a:lnTo>
                <a:lnTo>
                  <a:pt x="3238498" y="400050"/>
                </a:lnTo>
                <a:lnTo>
                  <a:pt x="3238498" y="533400"/>
                </a:lnTo>
                <a:lnTo>
                  <a:pt x="3505198" y="266700"/>
                </a:lnTo>
                <a:lnTo>
                  <a:pt x="3238498" y="0"/>
                </a:lnTo>
                <a:close/>
              </a:path>
            </a:pathLst>
          </a:custGeom>
          <a:solidFill>
            <a:srgbClr val="A9454A"/>
          </a:solidFill>
        </p:spPr>
        <p:txBody>
          <a:bodyPr wrap="square" lIns="0" tIns="0" rIns="0" bIns="0" rtlCol="0"/>
          <a:lstStyle/>
          <a:p>
            <a:endParaRPr/>
          </a:p>
        </p:txBody>
      </p:sp>
      <p:sp>
        <p:nvSpPr>
          <p:cNvPr id="11" name="object 10">
            <a:extLst>
              <a:ext uri="{FF2B5EF4-FFF2-40B4-BE49-F238E27FC236}">
                <a16:creationId xmlns:a16="http://schemas.microsoft.com/office/drawing/2014/main" id="{BC5DCB1A-8135-4DED-A3C3-9CCB318D9014}"/>
              </a:ext>
            </a:extLst>
          </p:cNvPr>
          <p:cNvSpPr/>
          <p:nvPr/>
        </p:nvSpPr>
        <p:spPr>
          <a:xfrm>
            <a:off x="2949934" y="3429000"/>
            <a:ext cx="3505200" cy="533400"/>
          </a:xfrm>
          <a:custGeom>
            <a:avLst/>
            <a:gdLst/>
            <a:ahLst/>
            <a:cxnLst/>
            <a:rect l="l" t="t" r="r" b="b"/>
            <a:pathLst>
              <a:path w="3505200" h="533400">
                <a:moveTo>
                  <a:pt x="0" y="133349"/>
                </a:moveTo>
                <a:lnTo>
                  <a:pt x="3238499" y="133349"/>
                </a:lnTo>
                <a:lnTo>
                  <a:pt x="3238499" y="0"/>
                </a:lnTo>
                <a:lnTo>
                  <a:pt x="3505199" y="266699"/>
                </a:lnTo>
                <a:lnTo>
                  <a:pt x="3238499" y="533399"/>
                </a:lnTo>
                <a:lnTo>
                  <a:pt x="3238499" y="400049"/>
                </a:lnTo>
                <a:lnTo>
                  <a:pt x="0" y="400049"/>
                </a:lnTo>
                <a:lnTo>
                  <a:pt x="0" y="133349"/>
                </a:lnTo>
                <a:close/>
              </a:path>
            </a:pathLst>
          </a:custGeom>
          <a:ln w="19049">
            <a:solidFill>
              <a:srgbClr val="5C5C5C"/>
            </a:solidFill>
          </a:ln>
        </p:spPr>
        <p:txBody>
          <a:bodyPr wrap="square" lIns="0" tIns="0" rIns="0" bIns="0" rtlCol="0"/>
          <a:lstStyle/>
          <a:p>
            <a:endParaRPr/>
          </a:p>
        </p:txBody>
      </p:sp>
      <p:sp>
        <p:nvSpPr>
          <p:cNvPr id="12" name="object 11">
            <a:extLst>
              <a:ext uri="{FF2B5EF4-FFF2-40B4-BE49-F238E27FC236}">
                <a16:creationId xmlns:a16="http://schemas.microsoft.com/office/drawing/2014/main" id="{68863A31-DEDA-49FB-B374-37A21FFBF732}"/>
              </a:ext>
            </a:extLst>
          </p:cNvPr>
          <p:cNvSpPr txBox="1"/>
          <p:nvPr/>
        </p:nvSpPr>
        <p:spPr>
          <a:xfrm>
            <a:off x="3028673" y="3157220"/>
            <a:ext cx="31216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97323A"/>
                </a:solidFill>
                <a:latin typeface="Tw Cen MT"/>
                <a:cs typeface="Tw Cen MT"/>
              </a:rPr>
              <a:t>HTTP </a:t>
            </a:r>
            <a:r>
              <a:rPr sz="1800" spc="-10" dirty="0">
                <a:solidFill>
                  <a:srgbClr val="97323A"/>
                </a:solidFill>
                <a:latin typeface="Tw Cen MT"/>
                <a:cs typeface="Tw Cen MT"/>
              </a:rPr>
              <a:t>Request: </a:t>
            </a:r>
            <a:r>
              <a:rPr sz="1800" dirty="0">
                <a:solidFill>
                  <a:srgbClr val="97323A"/>
                </a:solidFill>
                <a:latin typeface="Tw Cen MT"/>
                <a:cs typeface="Tw Cen MT"/>
              </a:rPr>
              <a:t>GET</a:t>
            </a:r>
            <a:r>
              <a:rPr sz="1800" spc="-15" dirty="0">
                <a:solidFill>
                  <a:srgbClr val="97323A"/>
                </a:solidFill>
                <a:latin typeface="Tw Cen MT"/>
                <a:cs typeface="Tw Cen MT"/>
              </a:rPr>
              <a:t> www.xkcd.com</a:t>
            </a:r>
            <a:endParaRPr sz="1800" dirty="0">
              <a:latin typeface="Tw Cen MT"/>
              <a:cs typeface="Tw Cen MT"/>
            </a:endParaRPr>
          </a:p>
        </p:txBody>
      </p:sp>
      <p:sp>
        <p:nvSpPr>
          <p:cNvPr id="13" name="object 12">
            <a:extLst>
              <a:ext uri="{FF2B5EF4-FFF2-40B4-BE49-F238E27FC236}">
                <a16:creationId xmlns:a16="http://schemas.microsoft.com/office/drawing/2014/main" id="{B55427E1-C9A8-4D11-9E17-72B18386B64F}"/>
              </a:ext>
            </a:extLst>
          </p:cNvPr>
          <p:cNvSpPr/>
          <p:nvPr/>
        </p:nvSpPr>
        <p:spPr>
          <a:xfrm>
            <a:off x="2949934" y="4191000"/>
            <a:ext cx="3505200" cy="533400"/>
          </a:xfrm>
          <a:custGeom>
            <a:avLst/>
            <a:gdLst/>
            <a:ahLst/>
            <a:cxnLst/>
            <a:rect l="l" t="t" r="r" b="b"/>
            <a:pathLst>
              <a:path w="3505200" h="533400">
                <a:moveTo>
                  <a:pt x="266700" y="0"/>
                </a:moveTo>
                <a:lnTo>
                  <a:pt x="0" y="266700"/>
                </a:lnTo>
                <a:lnTo>
                  <a:pt x="266700" y="533400"/>
                </a:lnTo>
                <a:lnTo>
                  <a:pt x="266700" y="400050"/>
                </a:lnTo>
                <a:lnTo>
                  <a:pt x="3505198" y="400050"/>
                </a:lnTo>
                <a:lnTo>
                  <a:pt x="3505198" y="133350"/>
                </a:lnTo>
                <a:lnTo>
                  <a:pt x="266700" y="133350"/>
                </a:lnTo>
                <a:lnTo>
                  <a:pt x="266700" y="0"/>
                </a:lnTo>
                <a:close/>
              </a:path>
            </a:pathLst>
          </a:custGeom>
          <a:solidFill>
            <a:srgbClr val="00BA63"/>
          </a:solidFill>
        </p:spPr>
        <p:txBody>
          <a:bodyPr wrap="square" lIns="0" tIns="0" rIns="0" bIns="0" rtlCol="0"/>
          <a:lstStyle/>
          <a:p>
            <a:endParaRPr/>
          </a:p>
        </p:txBody>
      </p:sp>
      <p:sp>
        <p:nvSpPr>
          <p:cNvPr id="14" name="object 13">
            <a:extLst>
              <a:ext uri="{FF2B5EF4-FFF2-40B4-BE49-F238E27FC236}">
                <a16:creationId xmlns:a16="http://schemas.microsoft.com/office/drawing/2014/main" id="{DBA76502-3FB9-46E7-A9E4-3BD59D44B83B}"/>
              </a:ext>
            </a:extLst>
          </p:cNvPr>
          <p:cNvSpPr/>
          <p:nvPr/>
        </p:nvSpPr>
        <p:spPr>
          <a:xfrm>
            <a:off x="2949933" y="4191000"/>
            <a:ext cx="3505200" cy="533400"/>
          </a:xfrm>
          <a:custGeom>
            <a:avLst/>
            <a:gdLst/>
            <a:ahLst/>
            <a:cxnLst/>
            <a:rect l="l" t="t" r="r" b="b"/>
            <a:pathLst>
              <a:path w="3505200" h="533400">
                <a:moveTo>
                  <a:pt x="3505198" y="133349"/>
                </a:moveTo>
                <a:lnTo>
                  <a:pt x="266699" y="133349"/>
                </a:lnTo>
                <a:lnTo>
                  <a:pt x="266699" y="0"/>
                </a:lnTo>
                <a:lnTo>
                  <a:pt x="0" y="266699"/>
                </a:lnTo>
                <a:lnTo>
                  <a:pt x="266699" y="533399"/>
                </a:lnTo>
                <a:lnTo>
                  <a:pt x="266699" y="400050"/>
                </a:lnTo>
                <a:lnTo>
                  <a:pt x="3505198" y="400050"/>
                </a:lnTo>
                <a:lnTo>
                  <a:pt x="3505198" y="133349"/>
                </a:lnTo>
                <a:close/>
              </a:path>
            </a:pathLst>
          </a:custGeom>
          <a:ln w="19049">
            <a:solidFill>
              <a:srgbClr val="5C5C5C"/>
            </a:solidFill>
          </a:ln>
        </p:spPr>
        <p:txBody>
          <a:bodyPr wrap="square" lIns="0" tIns="0" rIns="0" bIns="0" rtlCol="0"/>
          <a:lstStyle/>
          <a:p>
            <a:endParaRPr/>
          </a:p>
        </p:txBody>
      </p:sp>
      <p:sp>
        <p:nvSpPr>
          <p:cNvPr id="15" name="object 14">
            <a:extLst>
              <a:ext uri="{FF2B5EF4-FFF2-40B4-BE49-F238E27FC236}">
                <a16:creationId xmlns:a16="http://schemas.microsoft.com/office/drawing/2014/main" id="{4A6E2EEB-E0A3-4831-A201-267692B3CDE7}"/>
              </a:ext>
            </a:extLst>
          </p:cNvPr>
          <p:cNvSpPr txBox="1"/>
          <p:nvPr/>
        </p:nvSpPr>
        <p:spPr>
          <a:xfrm>
            <a:off x="2952473" y="4833620"/>
            <a:ext cx="3641090" cy="566420"/>
          </a:xfrm>
          <a:prstGeom prst="rect">
            <a:avLst/>
          </a:prstGeom>
        </p:spPr>
        <p:txBody>
          <a:bodyPr vert="horz" wrap="square" lIns="0" tIns="27940" rIns="0" bIns="0" rtlCol="0">
            <a:spAutoFit/>
          </a:bodyPr>
          <a:lstStyle/>
          <a:p>
            <a:pPr marL="12700" marR="5080">
              <a:lnSpc>
                <a:spcPts val="2100"/>
              </a:lnSpc>
              <a:spcBef>
                <a:spcPts val="220"/>
              </a:spcBef>
            </a:pPr>
            <a:r>
              <a:rPr sz="1800" dirty="0">
                <a:solidFill>
                  <a:srgbClr val="00B050"/>
                </a:solidFill>
                <a:latin typeface="Tw Cen MT"/>
                <a:cs typeface="Tw Cen MT"/>
              </a:rPr>
              <a:t>HTTP </a:t>
            </a:r>
            <a:r>
              <a:rPr sz="1800" spc="-10" dirty="0">
                <a:solidFill>
                  <a:srgbClr val="00B050"/>
                </a:solidFill>
                <a:latin typeface="Tw Cen MT"/>
                <a:cs typeface="Tw Cen MT"/>
              </a:rPr>
              <a:t>Response: </a:t>
            </a:r>
            <a:r>
              <a:rPr sz="1800" spc="-30" dirty="0">
                <a:solidFill>
                  <a:srgbClr val="00B050"/>
                </a:solidFill>
                <a:latin typeface="Tw Cen MT"/>
                <a:cs typeface="Tw Cen MT"/>
              </a:rPr>
              <a:t>web </a:t>
            </a:r>
            <a:r>
              <a:rPr sz="1800" dirty="0">
                <a:solidFill>
                  <a:srgbClr val="00B050"/>
                </a:solidFill>
                <a:latin typeface="Tw Cen MT"/>
                <a:cs typeface="Tw Cen MT"/>
              </a:rPr>
              <a:t>content (HTML </a:t>
            </a:r>
            <a:r>
              <a:rPr sz="1800" spc="-5" dirty="0">
                <a:solidFill>
                  <a:srgbClr val="00B050"/>
                </a:solidFill>
                <a:latin typeface="Tw Cen MT"/>
                <a:cs typeface="Tw Cen MT"/>
              </a:rPr>
              <a:t>file)  Client-side code: HTML, </a:t>
            </a:r>
            <a:r>
              <a:rPr sz="1800" spc="-15" dirty="0">
                <a:solidFill>
                  <a:srgbClr val="00B050"/>
                </a:solidFill>
                <a:latin typeface="Tw Cen MT"/>
                <a:cs typeface="Tw Cen MT"/>
              </a:rPr>
              <a:t>CSS,</a:t>
            </a:r>
            <a:r>
              <a:rPr sz="1800" spc="40" dirty="0">
                <a:solidFill>
                  <a:srgbClr val="00B050"/>
                </a:solidFill>
                <a:latin typeface="Tw Cen MT"/>
                <a:cs typeface="Tw Cen MT"/>
              </a:rPr>
              <a:t> </a:t>
            </a:r>
            <a:r>
              <a:rPr sz="1800" spc="-10" dirty="0">
                <a:solidFill>
                  <a:srgbClr val="00B050"/>
                </a:solidFill>
                <a:latin typeface="Tw Cen MT"/>
                <a:cs typeface="Tw Cen MT"/>
              </a:rPr>
              <a:t>JavaScript</a:t>
            </a:r>
            <a:endParaRPr sz="1800" dirty="0">
              <a:latin typeface="Tw Cen MT"/>
              <a:cs typeface="Tw Cen MT"/>
            </a:endParaRPr>
          </a:p>
        </p:txBody>
      </p:sp>
      <p:graphicFrame>
        <p:nvGraphicFramePr>
          <p:cNvPr id="16" name="Diagram 15">
            <a:extLst>
              <a:ext uri="{FF2B5EF4-FFF2-40B4-BE49-F238E27FC236}">
                <a16:creationId xmlns:a16="http://schemas.microsoft.com/office/drawing/2014/main" id="{C363A84F-CC06-4AF7-A269-747C12678349}"/>
              </a:ext>
            </a:extLst>
          </p:cNvPr>
          <p:cNvGraphicFramePr/>
          <p:nvPr>
            <p:extLst>
              <p:ext uri="{D42A27DB-BD31-4B8C-83A1-F6EECF244321}">
                <p14:modId xmlns:p14="http://schemas.microsoft.com/office/powerpoint/2010/main" val="881629126"/>
              </p:ext>
            </p:extLst>
          </p:nvPr>
        </p:nvGraphicFramePr>
        <p:xfrm>
          <a:off x="8090894" y="365125"/>
          <a:ext cx="3641090" cy="29811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4084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1F6F-C8BE-4BA6-9E6C-E05FCC0D8953}"/>
              </a:ext>
            </a:extLst>
          </p:cNvPr>
          <p:cNvSpPr>
            <a:spLocks noGrp="1"/>
          </p:cNvSpPr>
          <p:nvPr>
            <p:ph type="title"/>
          </p:nvPr>
        </p:nvSpPr>
        <p:spPr/>
        <p:txBody>
          <a:bodyPr/>
          <a:lstStyle/>
          <a:p>
            <a:r>
              <a:rPr lang="en-US" dirty="0"/>
              <a:t>Request to a Dynamic Page</a:t>
            </a:r>
          </a:p>
        </p:txBody>
      </p:sp>
      <p:sp>
        <p:nvSpPr>
          <p:cNvPr id="3" name="Content Placeholder 2">
            <a:extLst>
              <a:ext uri="{FF2B5EF4-FFF2-40B4-BE49-F238E27FC236}">
                <a16:creationId xmlns:a16="http://schemas.microsoft.com/office/drawing/2014/main" id="{897E7A7E-6D35-4E16-8823-57AE2AF22BF5}"/>
              </a:ext>
            </a:extLst>
          </p:cNvPr>
          <p:cNvSpPr>
            <a:spLocks noGrp="1"/>
          </p:cNvSpPr>
          <p:nvPr>
            <p:ph idx="1"/>
          </p:nvPr>
        </p:nvSpPr>
        <p:spPr/>
        <p:txBody>
          <a:bodyPr/>
          <a:lstStyle/>
          <a:p>
            <a:r>
              <a:rPr lang="en-US" dirty="0"/>
              <a:t>The server must respond dynamically if it needs to provide different client-side code depending on the situation</a:t>
            </a:r>
          </a:p>
          <a:p>
            <a:pPr lvl="1"/>
            <a:r>
              <a:rPr lang="en-US" dirty="0"/>
              <a:t>Date and time</a:t>
            </a:r>
          </a:p>
          <a:p>
            <a:pPr lvl="1"/>
            <a:r>
              <a:rPr lang="en-US" dirty="0"/>
              <a:t>Specifics of the user’s request</a:t>
            </a:r>
          </a:p>
          <a:p>
            <a:pPr lvl="1"/>
            <a:r>
              <a:rPr lang="en-US" dirty="0"/>
              <a:t>Database contents – forms and authentication</a:t>
            </a:r>
          </a:p>
        </p:txBody>
      </p:sp>
      <p:sp>
        <p:nvSpPr>
          <p:cNvPr id="4" name="object 4">
            <a:extLst>
              <a:ext uri="{FF2B5EF4-FFF2-40B4-BE49-F238E27FC236}">
                <a16:creationId xmlns:a16="http://schemas.microsoft.com/office/drawing/2014/main" id="{9FE64D16-F9B9-4803-96EE-6356D19F3BEF}"/>
              </a:ext>
            </a:extLst>
          </p:cNvPr>
          <p:cNvSpPr/>
          <p:nvPr/>
        </p:nvSpPr>
        <p:spPr>
          <a:xfrm>
            <a:off x="5317103" y="4242436"/>
            <a:ext cx="638174" cy="876299"/>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5D1A8E77-CBE1-4C39-9AB7-76ABE75F8A9D}"/>
              </a:ext>
            </a:extLst>
          </p:cNvPr>
          <p:cNvSpPr txBox="1"/>
          <p:nvPr/>
        </p:nvSpPr>
        <p:spPr>
          <a:xfrm>
            <a:off x="176142" y="5189856"/>
            <a:ext cx="99949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97323A"/>
                </a:solidFill>
                <a:latin typeface="Tw Cen MT"/>
                <a:cs typeface="Tw Cen MT"/>
              </a:rPr>
              <a:t>You</a:t>
            </a:r>
            <a:r>
              <a:rPr sz="1800" spc="-60" dirty="0">
                <a:solidFill>
                  <a:srgbClr val="97323A"/>
                </a:solidFill>
                <a:latin typeface="Tw Cen MT"/>
                <a:cs typeface="Tw Cen MT"/>
              </a:rPr>
              <a:t> </a:t>
            </a:r>
            <a:r>
              <a:rPr sz="1800" spc="-5" dirty="0">
                <a:solidFill>
                  <a:srgbClr val="97323A"/>
                </a:solidFill>
                <a:latin typeface="Tw Cen MT"/>
                <a:cs typeface="Tw Cen MT"/>
              </a:rPr>
              <a:t>(client)</a:t>
            </a:r>
            <a:endParaRPr sz="1800">
              <a:latin typeface="Tw Cen MT"/>
              <a:cs typeface="Tw Cen MT"/>
            </a:endParaRPr>
          </a:p>
        </p:txBody>
      </p:sp>
      <p:sp>
        <p:nvSpPr>
          <p:cNvPr id="6" name="object 6">
            <a:extLst>
              <a:ext uri="{FF2B5EF4-FFF2-40B4-BE49-F238E27FC236}">
                <a16:creationId xmlns:a16="http://schemas.microsoft.com/office/drawing/2014/main" id="{B43F3A27-BECA-4C29-B403-B5CFAA7FF6F7}"/>
              </a:ext>
            </a:extLst>
          </p:cNvPr>
          <p:cNvSpPr txBox="1"/>
          <p:nvPr/>
        </p:nvSpPr>
        <p:spPr>
          <a:xfrm>
            <a:off x="5129141" y="5189856"/>
            <a:ext cx="1096645" cy="299720"/>
          </a:xfrm>
          <a:prstGeom prst="rect">
            <a:avLst/>
          </a:prstGeom>
        </p:spPr>
        <p:txBody>
          <a:bodyPr vert="horz" wrap="square" lIns="0" tIns="12700" rIns="0" bIns="0" rtlCol="0">
            <a:spAutoFit/>
          </a:bodyPr>
          <a:lstStyle/>
          <a:p>
            <a:pPr marL="12700">
              <a:lnSpc>
                <a:spcPct val="100000"/>
              </a:lnSpc>
              <a:spcBef>
                <a:spcPts val="100"/>
              </a:spcBef>
            </a:pPr>
            <a:r>
              <a:rPr sz="1800" spc="-65" dirty="0">
                <a:solidFill>
                  <a:srgbClr val="97323A"/>
                </a:solidFill>
                <a:latin typeface="Tw Cen MT"/>
                <a:cs typeface="Tw Cen MT"/>
              </a:rPr>
              <a:t>Web</a:t>
            </a:r>
            <a:r>
              <a:rPr sz="1800" spc="-75" dirty="0">
                <a:solidFill>
                  <a:srgbClr val="97323A"/>
                </a:solidFill>
                <a:latin typeface="Tw Cen MT"/>
                <a:cs typeface="Tw Cen MT"/>
              </a:rPr>
              <a:t> </a:t>
            </a:r>
            <a:r>
              <a:rPr sz="1800" spc="5" dirty="0">
                <a:solidFill>
                  <a:srgbClr val="97323A"/>
                </a:solidFill>
                <a:latin typeface="Tw Cen MT"/>
                <a:cs typeface="Tw Cen MT"/>
              </a:rPr>
              <a:t>server</a:t>
            </a:r>
            <a:endParaRPr sz="1800">
              <a:latin typeface="Tw Cen MT"/>
              <a:cs typeface="Tw Cen MT"/>
            </a:endParaRPr>
          </a:p>
        </p:txBody>
      </p:sp>
      <p:sp>
        <p:nvSpPr>
          <p:cNvPr id="7" name="object 7">
            <a:extLst>
              <a:ext uri="{FF2B5EF4-FFF2-40B4-BE49-F238E27FC236}">
                <a16:creationId xmlns:a16="http://schemas.microsoft.com/office/drawing/2014/main" id="{AFAD5BE9-360B-4070-AF21-F030C7BAB607}"/>
              </a:ext>
            </a:extLst>
          </p:cNvPr>
          <p:cNvSpPr/>
          <p:nvPr/>
        </p:nvSpPr>
        <p:spPr>
          <a:xfrm>
            <a:off x="236485" y="4242436"/>
            <a:ext cx="927717" cy="990792"/>
          </a:xfrm>
          <a:prstGeom prst="rect">
            <a:avLst/>
          </a:prstGeom>
          <a:blipFill>
            <a:blip r:embed="rId3"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C8510445-F589-48EE-9687-B70554263732}"/>
              </a:ext>
            </a:extLst>
          </p:cNvPr>
          <p:cNvSpPr/>
          <p:nvPr/>
        </p:nvSpPr>
        <p:spPr>
          <a:xfrm>
            <a:off x="1545203" y="4242436"/>
            <a:ext cx="3505200" cy="533400"/>
          </a:xfrm>
          <a:custGeom>
            <a:avLst/>
            <a:gdLst/>
            <a:ahLst/>
            <a:cxnLst/>
            <a:rect l="l" t="t" r="r" b="b"/>
            <a:pathLst>
              <a:path w="3505200" h="533400">
                <a:moveTo>
                  <a:pt x="3238498" y="0"/>
                </a:moveTo>
                <a:lnTo>
                  <a:pt x="3238498" y="133350"/>
                </a:lnTo>
                <a:lnTo>
                  <a:pt x="0" y="133350"/>
                </a:lnTo>
                <a:lnTo>
                  <a:pt x="0" y="400050"/>
                </a:lnTo>
                <a:lnTo>
                  <a:pt x="3238498" y="400050"/>
                </a:lnTo>
                <a:lnTo>
                  <a:pt x="3238498" y="533400"/>
                </a:lnTo>
                <a:lnTo>
                  <a:pt x="3505198" y="266700"/>
                </a:lnTo>
                <a:lnTo>
                  <a:pt x="3238498" y="0"/>
                </a:lnTo>
                <a:close/>
              </a:path>
            </a:pathLst>
          </a:custGeom>
          <a:solidFill>
            <a:srgbClr val="A9454A"/>
          </a:solidFill>
        </p:spPr>
        <p:txBody>
          <a:bodyPr wrap="square" lIns="0" tIns="0" rIns="0" bIns="0" rtlCol="0"/>
          <a:lstStyle/>
          <a:p>
            <a:endParaRPr/>
          </a:p>
        </p:txBody>
      </p:sp>
      <p:sp>
        <p:nvSpPr>
          <p:cNvPr id="9" name="object 9">
            <a:extLst>
              <a:ext uri="{FF2B5EF4-FFF2-40B4-BE49-F238E27FC236}">
                <a16:creationId xmlns:a16="http://schemas.microsoft.com/office/drawing/2014/main" id="{418B1F9F-9D1F-410B-8066-23D65A38193A}"/>
              </a:ext>
            </a:extLst>
          </p:cNvPr>
          <p:cNvSpPr/>
          <p:nvPr/>
        </p:nvSpPr>
        <p:spPr>
          <a:xfrm>
            <a:off x="1545202" y="4242436"/>
            <a:ext cx="3505200" cy="533400"/>
          </a:xfrm>
          <a:custGeom>
            <a:avLst/>
            <a:gdLst/>
            <a:ahLst/>
            <a:cxnLst/>
            <a:rect l="l" t="t" r="r" b="b"/>
            <a:pathLst>
              <a:path w="3505200" h="533400">
                <a:moveTo>
                  <a:pt x="0" y="133349"/>
                </a:moveTo>
                <a:lnTo>
                  <a:pt x="3238499" y="133349"/>
                </a:lnTo>
                <a:lnTo>
                  <a:pt x="3238499" y="0"/>
                </a:lnTo>
                <a:lnTo>
                  <a:pt x="3505199" y="266699"/>
                </a:lnTo>
                <a:lnTo>
                  <a:pt x="3238499" y="533399"/>
                </a:lnTo>
                <a:lnTo>
                  <a:pt x="3238499" y="400049"/>
                </a:lnTo>
                <a:lnTo>
                  <a:pt x="0" y="400049"/>
                </a:lnTo>
                <a:lnTo>
                  <a:pt x="0" y="133349"/>
                </a:lnTo>
                <a:close/>
              </a:path>
            </a:pathLst>
          </a:custGeom>
          <a:ln w="19049">
            <a:solidFill>
              <a:srgbClr val="5C5C5C"/>
            </a:solidFill>
          </a:ln>
        </p:spPr>
        <p:txBody>
          <a:bodyPr wrap="square" lIns="0" tIns="0" rIns="0" bIns="0" rtlCol="0"/>
          <a:lstStyle/>
          <a:p>
            <a:endParaRPr/>
          </a:p>
        </p:txBody>
      </p:sp>
      <p:sp>
        <p:nvSpPr>
          <p:cNvPr id="10" name="object 10">
            <a:extLst>
              <a:ext uri="{FF2B5EF4-FFF2-40B4-BE49-F238E27FC236}">
                <a16:creationId xmlns:a16="http://schemas.microsoft.com/office/drawing/2014/main" id="{D58598D5-F7C8-4A16-B4DD-F62BDD76F065}"/>
              </a:ext>
            </a:extLst>
          </p:cNvPr>
          <p:cNvSpPr txBox="1"/>
          <p:nvPr/>
        </p:nvSpPr>
        <p:spPr>
          <a:xfrm>
            <a:off x="1471542" y="3970656"/>
            <a:ext cx="3548379"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97323A"/>
                </a:solidFill>
                <a:latin typeface="Tw Cen MT"/>
                <a:cs typeface="Tw Cen MT"/>
              </a:rPr>
              <a:t>HTTP </a:t>
            </a:r>
            <a:r>
              <a:rPr sz="1800" spc="-10" dirty="0">
                <a:solidFill>
                  <a:srgbClr val="97323A"/>
                </a:solidFill>
                <a:latin typeface="Tw Cen MT"/>
                <a:cs typeface="Tw Cen MT"/>
              </a:rPr>
              <a:t>Request: </a:t>
            </a:r>
            <a:r>
              <a:rPr sz="1800" dirty="0">
                <a:solidFill>
                  <a:srgbClr val="97323A"/>
                </a:solidFill>
                <a:latin typeface="Tw Cen MT"/>
                <a:cs typeface="Tw Cen MT"/>
              </a:rPr>
              <a:t>GET</a:t>
            </a:r>
            <a:r>
              <a:rPr sz="1800" spc="-65" dirty="0">
                <a:solidFill>
                  <a:srgbClr val="97323A"/>
                </a:solidFill>
                <a:latin typeface="Tw Cen MT"/>
                <a:cs typeface="Tw Cen MT"/>
              </a:rPr>
              <a:t> </a:t>
            </a:r>
            <a:r>
              <a:rPr sz="1800" spc="-10" dirty="0">
                <a:solidFill>
                  <a:srgbClr val="97323A"/>
                </a:solidFill>
                <a:latin typeface="Tw Cen MT"/>
                <a:cs typeface="Tw Cen MT"/>
              </a:rPr>
              <a:t>www.facebook.com</a:t>
            </a:r>
            <a:endParaRPr sz="1800" dirty="0">
              <a:latin typeface="Tw Cen MT"/>
              <a:cs typeface="Tw Cen MT"/>
            </a:endParaRPr>
          </a:p>
        </p:txBody>
      </p:sp>
      <p:sp>
        <p:nvSpPr>
          <p:cNvPr id="11" name="object 11">
            <a:extLst>
              <a:ext uri="{FF2B5EF4-FFF2-40B4-BE49-F238E27FC236}">
                <a16:creationId xmlns:a16="http://schemas.microsoft.com/office/drawing/2014/main" id="{0B8AF475-CF6D-48F5-B8AC-7E4EF24B3397}"/>
              </a:ext>
            </a:extLst>
          </p:cNvPr>
          <p:cNvSpPr/>
          <p:nvPr/>
        </p:nvSpPr>
        <p:spPr>
          <a:xfrm>
            <a:off x="1469003" y="5004436"/>
            <a:ext cx="3505200" cy="533400"/>
          </a:xfrm>
          <a:custGeom>
            <a:avLst/>
            <a:gdLst/>
            <a:ahLst/>
            <a:cxnLst/>
            <a:rect l="l" t="t" r="r" b="b"/>
            <a:pathLst>
              <a:path w="3505200" h="533400">
                <a:moveTo>
                  <a:pt x="266700" y="0"/>
                </a:moveTo>
                <a:lnTo>
                  <a:pt x="0" y="266700"/>
                </a:lnTo>
                <a:lnTo>
                  <a:pt x="266700" y="533400"/>
                </a:lnTo>
                <a:lnTo>
                  <a:pt x="266700" y="400050"/>
                </a:lnTo>
                <a:lnTo>
                  <a:pt x="3505200" y="400050"/>
                </a:lnTo>
                <a:lnTo>
                  <a:pt x="3505200" y="133350"/>
                </a:lnTo>
                <a:lnTo>
                  <a:pt x="266700" y="133350"/>
                </a:lnTo>
                <a:lnTo>
                  <a:pt x="266700" y="0"/>
                </a:lnTo>
                <a:close/>
              </a:path>
            </a:pathLst>
          </a:custGeom>
          <a:solidFill>
            <a:srgbClr val="00BA63"/>
          </a:solidFill>
        </p:spPr>
        <p:txBody>
          <a:bodyPr wrap="square" lIns="0" tIns="0" rIns="0" bIns="0" rtlCol="0"/>
          <a:lstStyle/>
          <a:p>
            <a:endParaRPr/>
          </a:p>
        </p:txBody>
      </p:sp>
      <p:sp>
        <p:nvSpPr>
          <p:cNvPr id="12" name="object 12">
            <a:extLst>
              <a:ext uri="{FF2B5EF4-FFF2-40B4-BE49-F238E27FC236}">
                <a16:creationId xmlns:a16="http://schemas.microsoft.com/office/drawing/2014/main" id="{656D50EA-59A8-4686-BD2D-84812008902D}"/>
              </a:ext>
            </a:extLst>
          </p:cNvPr>
          <p:cNvSpPr/>
          <p:nvPr/>
        </p:nvSpPr>
        <p:spPr>
          <a:xfrm>
            <a:off x="1469003" y="5004436"/>
            <a:ext cx="3505200" cy="533400"/>
          </a:xfrm>
          <a:custGeom>
            <a:avLst/>
            <a:gdLst/>
            <a:ahLst/>
            <a:cxnLst/>
            <a:rect l="l" t="t" r="r" b="b"/>
            <a:pathLst>
              <a:path w="3505200" h="533400">
                <a:moveTo>
                  <a:pt x="3505199" y="133349"/>
                </a:moveTo>
                <a:lnTo>
                  <a:pt x="266699" y="133349"/>
                </a:lnTo>
                <a:lnTo>
                  <a:pt x="266699" y="0"/>
                </a:lnTo>
                <a:lnTo>
                  <a:pt x="0" y="266699"/>
                </a:lnTo>
                <a:lnTo>
                  <a:pt x="266699" y="533399"/>
                </a:lnTo>
                <a:lnTo>
                  <a:pt x="266699" y="400050"/>
                </a:lnTo>
                <a:lnTo>
                  <a:pt x="3505199" y="400050"/>
                </a:lnTo>
                <a:lnTo>
                  <a:pt x="3505199" y="133349"/>
                </a:lnTo>
                <a:close/>
              </a:path>
            </a:pathLst>
          </a:custGeom>
          <a:ln w="19049">
            <a:solidFill>
              <a:srgbClr val="5C5C5C"/>
            </a:solidFill>
          </a:ln>
        </p:spPr>
        <p:txBody>
          <a:bodyPr wrap="square" lIns="0" tIns="0" rIns="0" bIns="0" rtlCol="0"/>
          <a:lstStyle/>
          <a:p>
            <a:endParaRPr/>
          </a:p>
        </p:txBody>
      </p:sp>
      <p:sp>
        <p:nvSpPr>
          <p:cNvPr id="13" name="object 13">
            <a:extLst>
              <a:ext uri="{FF2B5EF4-FFF2-40B4-BE49-F238E27FC236}">
                <a16:creationId xmlns:a16="http://schemas.microsoft.com/office/drawing/2014/main" id="{5C189F4C-C381-4A4B-A355-D30F5444DF30}"/>
              </a:ext>
            </a:extLst>
          </p:cNvPr>
          <p:cNvSpPr txBox="1"/>
          <p:nvPr/>
        </p:nvSpPr>
        <p:spPr>
          <a:xfrm>
            <a:off x="1471542" y="5647056"/>
            <a:ext cx="3641090" cy="845819"/>
          </a:xfrm>
          <a:prstGeom prst="rect">
            <a:avLst/>
          </a:prstGeom>
        </p:spPr>
        <p:txBody>
          <a:bodyPr vert="horz" wrap="square" lIns="0" tIns="13970" rIns="0" bIns="0" rtlCol="0">
            <a:spAutoFit/>
          </a:bodyPr>
          <a:lstStyle/>
          <a:p>
            <a:pPr marL="12700" marR="5080" algn="just">
              <a:lnSpc>
                <a:spcPct val="99500"/>
              </a:lnSpc>
              <a:spcBef>
                <a:spcPts val="110"/>
              </a:spcBef>
            </a:pPr>
            <a:r>
              <a:rPr sz="1800" dirty="0">
                <a:solidFill>
                  <a:srgbClr val="00B050"/>
                </a:solidFill>
                <a:latin typeface="Tw Cen MT"/>
                <a:cs typeface="Tw Cen MT"/>
              </a:rPr>
              <a:t>HTTP </a:t>
            </a:r>
            <a:r>
              <a:rPr sz="1800" spc="-10" dirty="0">
                <a:solidFill>
                  <a:srgbClr val="00B050"/>
                </a:solidFill>
                <a:latin typeface="Tw Cen MT"/>
                <a:cs typeface="Tw Cen MT"/>
              </a:rPr>
              <a:t>Response: </a:t>
            </a:r>
            <a:r>
              <a:rPr sz="1800" spc="-30" dirty="0">
                <a:solidFill>
                  <a:srgbClr val="00B050"/>
                </a:solidFill>
                <a:latin typeface="Tw Cen MT"/>
                <a:cs typeface="Tw Cen MT"/>
              </a:rPr>
              <a:t>web </a:t>
            </a:r>
            <a:r>
              <a:rPr sz="1800" dirty="0">
                <a:solidFill>
                  <a:srgbClr val="00B050"/>
                </a:solidFill>
                <a:latin typeface="Tw Cen MT"/>
                <a:cs typeface="Tw Cen MT"/>
              </a:rPr>
              <a:t>content (HTML </a:t>
            </a:r>
            <a:r>
              <a:rPr sz="1800" spc="-5" dirty="0">
                <a:solidFill>
                  <a:srgbClr val="00B050"/>
                </a:solidFill>
                <a:latin typeface="Tw Cen MT"/>
                <a:cs typeface="Tw Cen MT"/>
              </a:rPr>
              <a:t>file)  Client-side code: HTML, </a:t>
            </a:r>
            <a:r>
              <a:rPr sz="1800" spc="-15" dirty="0">
                <a:solidFill>
                  <a:srgbClr val="00B050"/>
                </a:solidFill>
                <a:latin typeface="Tw Cen MT"/>
                <a:cs typeface="Tw Cen MT"/>
              </a:rPr>
              <a:t>CSS, </a:t>
            </a:r>
            <a:r>
              <a:rPr sz="1800" spc="-10" dirty="0">
                <a:solidFill>
                  <a:srgbClr val="00B050"/>
                </a:solidFill>
                <a:latin typeface="Tw Cen MT"/>
                <a:cs typeface="Tw Cen MT"/>
              </a:rPr>
              <a:t>JavaScript  (</a:t>
            </a:r>
            <a:r>
              <a:rPr sz="1800" b="1" spc="-10" dirty="0">
                <a:solidFill>
                  <a:srgbClr val="00B050"/>
                </a:solidFill>
                <a:latin typeface="Tw Cen MT"/>
                <a:cs typeface="Tw Cen MT"/>
              </a:rPr>
              <a:t>dynamically generated </a:t>
            </a:r>
            <a:r>
              <a:rPr sz="1800" b="1" spc="-45" dirty="0">
                <a:solidFill>
                  <a:srgbClr val="00B050"/>
                </a:solidFill>
                <a:latin typeface="Tw Cen MT"/>
                <a:cs typeface="Tw Cen MT"/>
              </a:rPr>
              <a:t>by</a:t>
            </a:r>
            <a:r>
              <a:rPr sz="1800" b="1" spc="15" dirty="0">
                <a:solidFill>
                  <a:srgbClr val="00B050"/>
                </a:solidFill>
                <a:latin typeface="Tw Cen MT"/>
                <a:cs typeface="Tw Cen MT"/>
              </a:rPr>
              <a:t> </a:t>
            </a:r>
            <a:r>
              <a:rPr sz="1800" b="1" dirty="0">
                <a:solidFill>
                  <a:srgbClr val="00B050"/>
                </a:solidFill>
                <a:latin typeface="Tw Cen MT"/>
                <a:cs typeface="Tw Cen MT"/>
              </a:rPr>
              <a:t>server</a:t>
            </a:r>
            <a:r>
              <a:rPr sz="1800" dirty="0">
                <a:solidFill>
                  <a:srgbClr val="00B050"/>
                </a:solidFill>
                <a:latin typeface="Tw Cen MT"/>
                <a:cs typeface="Tw Cen MT"/>
              </a:rPr>
              <a:t>)</a:t>
            </a:r>
            <a:endParaRPr sz="1800" dirty="0">
              <a:latin typeface="Tw Cen MT"/>
              <a:cs typeface="Tw Cen MT"/>
            </a:endParaRPr>
          </a:p>
        </p:txBody>
      </p:sp>
      <p:graphicFrame>
        <p:nvGraphicFramePr>
          <p:cNvPr id="14" name="Diagram 13">
            <a:extLst>
              <a:ext uri="{FF2B5EF4-FFF2-40B4-BE49-F238E27FC236}">
                <a16:creationId xmlns:a16="http://schemas.microsoft.com/office/drawing/2014/main" id="{F74A5EF1-A4FA-4CCD-9FD9-A24CE13DECCC}"/>
              </a:ext>
            </a:extLst>
          </p:cNvPr>
          <p:cNvGraphicFramePr/>
          <p:nvPr>
            <p:extLst>
              <p:ext uri="{D42A27DB-BD31-4B8C-83A1-F6EECF244321}">
                <p14:modId xmlns:p14="http://schemas.microsoft.com/office/powerpoint/2010/main" val="1926863650"/>
              </p:ext>
            </p:extLst>
          </p:nvPr>
        </p:nvGraphicFramePr>
        <p:xfrm>
          <a:off x="7743965" y="2486573"/>
          <a:ext cx="4271893" cy="41168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314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8307-DDEA-4118-B115-ADE24DB5C737}"/>
              </a:ext>
            </a:extLst>
          </p:cNvPr>
          <p:cNvSpPr>
            <a:spLocks noGrp="1"/>
          </p:cNvSpPr>
          <p:nvPr>
            <p:ph type="title"/>
          </p:nvPr>
        </p:nvSpPr>
        <p:spPr/>
        <p:txBody>
          <a:bodyPr/>
          <a:lstStyle/>
          <a:p>
            <a:r>
              <a:rPr lang="en-US" dirty="0"/>
              <a:t>HTTP Response Code Categories</a:t>
            </a:r>
          </a:p>
        </p:txBody>
      </p:sp>
      <p:sp>
        <p:nvSpPr>
          <p:cNvPr id="3" name="Content Placeholder 2">
            <a:extLst>
              <a:ext uri="{FF2B5EF4-FFF2-40B4-BE49-F238E27FC236}">
                <a16:creationId xmlns:a16="http://schemas.microsoft.com/office/drawing/2014/main" id="{9047B2CF-8F4D-4C3A-A771-9D747F380AD2}"/>
              </a:ext>
            </a:extLst>
          </p:cNvPr>
          <p:cNvSpPr>
            <a:spLocks noGrp="1"/>
          </p:cNvSpPr>
          <p:nvPr>
            <p:ph idx="1"/>
          </p:nvPr>
        </p:nvSpPr>
        <p:spPr/>
        <p:txBody>
          <a:bodyPr>
            <a:normAutofit fontScale="92500" lnSpcReduction="10000"/>
          </a:bodyPr>
          <a:lstStyle/>
          <a:p>
            <a:pPr marL="12700">
              <a:lnSpc>
                <a:spcPct val="120000"/>
              </a:lnSpc>
              <a:spcBef>
                <a:spcPts val="0"/>
              </a:spcBef>
              <a:tabLst>
                <a:tab pos="393065" algn="l"/>
              </a:tabLst>
            </a:pPr>
            <a:r>
              <a:rPr lang="en-US" spc="35" dirty="0">
                <a:cs typeface="Arial Narrow"/>
              </a:rPr>
              <a:t>1XX</a:t>
            </a:r>
            <a:r>
              <a:rPr lang="en-US" spc="-165" dirty="0">
                <a:cs typeface="Arial Narrow"/>
              </a:rPr>
              <a:t> </a:t>
            </a:r>
          </a:p>
          <a:p>
            <a:pPr marL="469900" lvl="1">
              <a:lnSpc>
                <a:spcPct val="120000"/>
              </a:lnSpc>
              <a:spcBef>
                <a:spcPts val="0"/>
              </a:spcBef>
              <a:tabLst>
                <a:tab pos="393065" algn="l"/>
              </a:tabLst>
            </a:pPr>
            <a:r>
              <a:rPr lang="en-US" spc="70" dirty="0">
                <a:cs typeface="Arial Narrow"/>
              </a:rPr>
              <a:t>informational</a:t>
            </a:r>
            <a:endParaRPr lang="en-US" dirty="0">
              <a:cs typeface="Arial Narrow"/>
            </a:endParaRPr>
          </a:p>
          <a:p>
            <a:pPr marL="12700">
              <a:lnSpc>
                <a:spcPct val="120000"/>
              </a:lnSpc>
              <a:spcBef>
                <a:spcPts val="0"/>
              </a:spcBef>
              <a:tabLst>
                <a:tab pos="393065" algn="l"/>
              </a:tabLst>
            </a:pPr>
            <a:r>
              <a:rPr lang="en-US" spc="35" dirty="0">
                <a:cs typeface="Arial Narrow"/>
              </a:rPr>
              <a:t>2XX</a:t>
            </a:r>
            <a:r>
              <a:rPr lang="en-US" spc="-165" dirty="0">
                <a:cs typeface="Arial Narrow"/>
              </a:rPr>
              <a:t> </a:t>
            </a:r>
          </a:p>
          <a:p>
            <a:pPr marL="469900" lvl="1">
              <a:lnSpc>
                <a:spcPct val="120000"/>
              </a:lnSpc>
              <a:spcBef>
                <a:spcPts val="0"/>
              </a:spcBef>
              <a:tabLst>
                <a:tab pos="393065" algn="l"/>
              </a:tabLst>
            </a:pPr>
            <a:r>
              <a:rPr lang="en-US" spc="-160" dirty="0">
                <a:cs typeface="Arial Narrow"/>
              </a:rPr>
              <a:t>success</a:t>
            </a:r>
            <a:endParaRPr lang="en-US" dirty="0">
              <a:cs typeface="Arial Narrow"/>
            </a:endParaRPr>
          </a:p>
          <a:p>
            <a:pPr marL="12700">
              <a:lnSpc>
                <a:spcPct val="120000"/>
              </a:lnSpc>
              <a:spcBef>
                <a:spcPts val="0"/>
              </a:spcBef>
              <a:tabLst>
                <a:tab pos="393065" algn="l"/>
              </a:tabLst>
            </a:pPr>
            <a:r>
              <a:rPr lang="en-US" spc="35" dirty="0">
                <a:cs typeface="Arial Narrow"/>
              </a:rPr>
              <a:t>3XX</a:t>
            </a:r>
            <a:r>
              <a:rPr lang="en-US" spc="-165" dirty="0">
                <a:cs typeface="Arial Narrow"/>
              </a:rPr>
              <a:t> </a:t>
            </a:r>
          </a:p>
          <a:p>
            <a:pPr marL="469900" lvl="1">
              <a:lnSpc>
                <a:spcPct val="120000"/>
              </a:lnSpc>
              <a:spcBef>
                <a:spcPts val="0"/>
              </a:spcBef>
              <a:tabLst>
                <a:tab pos="393065" algn="l"/>
              </a:tabLst>
            </a:pPr>
            <a:r>
              <a:rPr lang="en-US" spc="55" dirty="0">
                <a:cs typeface="Arial Narrow"/>
              </a:rPr>
              <a:t>redirect</a:t>
            </a:r>
            <a:endParaRPr lang="en-US" dirty="0">
              <a:cs typeface="Arial Narrow"/>
            </a:endParaRPr>
          </a:p>
          <a:p>
            <a:pPr marL="12700">
              <a:lnSpc>
                <a:spcPct val="120000"/>
              </a:lnSpc>
              <a:spcBef>
                <a:spcPts val="0"/>
              </a:spcBef>
              <a:tabLst>
                <a:tab pos="393065" algn="l"/>
              </a:tabLst>
            </a:pPr>
            <a:r>
              <a:rPr lang="en-US" spc="35" dirty="0">
                <a:cs typeface="Arial Narrow"/>
              </a:rPr>
              <a:t>4XX </a:t>
            </a:r>
          </a:p>
          <a:p>
            <a:pPr marL="469900" lvl="1">
              <a:lnSpc>
                <a:spcPct val="120000"/>
              </a:lnSpc>
              <a:spcBef>
                <a:spcPts val="0"/>
              </a:spcBef>
              <a:tabLst>
                <a:tab pos="393065" algn="l"/>
              </a:tabLst>
            </a:pPr>
            <a:r>
              <a:rPr lang="en-US" spc="55" dirty="0">
                <a:cs typeface="Arial Narrow"/>
              </a:rPr>
              <a:t>client </a:t>
            </a:r>
            <a:r>
              <a:rPr lang="en-US" spc="-360" dirty="0">
                <a:cs typeface="Arial Narrow"/>
              </a:rPr>
              <a:t> </a:t>
            </a:r>
            <a:r>
              <a:rPr lang="en-US" spc="55" dirty="0">
                <a:cs typeface="Arial Narrow"/>
              </a:rPr>
              <a:t>error</a:t>
            </a:r>
            <a:endParaRPr lang="en-US" dirty="0">
              <a:cs typeface="Arial Narrow"/>
            </a:endParaRPr>
          </a:p>
          <a:p>
            <a:pPr marL="12700">
              <a:lnSpc>
                <a:spcPct val="120000"/>
              </a:lnSpc>
              <a:spcBef>
                <a:spcPts val="0"/>
              </a:spcBef>
              <a:tabLst>
                <a:tab pos="393065" algn="l"/>
              </a:tabLst>
            </a:pPr>
            <a:r>
              <a:rPr lang="en-US" spc="35" dirty="0">
                <a:cs typeface="Arial Narrow"/>
              </a:rPr>
              <a:t>5XX </a:t>
            </a:r>
          </a:p>
          <a:p>
            <a:pPr marL="469900" lvl="1">
              <a:lnSpc>
                <a:spcPct val="120000"/>
              </a:lnSpc>
              <a:spcBef>
                <a:spcPts val="0"/>
              </a:spcBef>
              <a:tabLst>
                <a:tab pos="393065" algn="l"/>
              </a:tabLst>
            </a:pPr>
            <a:r>
              <a:rPr lang="en-US" spc="-35" dirty="0">
                <a:cs typeface="Arial Narrow"/>
              </a:rPr>
              <a:t>server</a:t>
            </a:r>
            <a:r>
              <a:rPr lang="en-US" spc="-360" dirty="0">
                <a:cs typeface="Arial Narrow"/>
              </a:rPr>
              <a:t>  </a:t>
            </a:r>
            <a:r>
              <a:rPr lang="en-US" spc="55" dirty="0">
                <a:cs typeface="Arial Narrow"/>
              </a:rPr>
              <a:t>error</a:t>
            </a:r>
            <a:endParaRPr lang="en-US" dirty="0">
              <a:cs typeface="Arial Narrow"/>
            </a:endParaRPr>
          </a:p>
          <a:p>
            <a:pPr>
              <a:lnSpc>
                <a:spcPct val="120000"/>
              </a:lnSpc>
            </a:pPr>
            <a:endParaRPr lang="en-US" dirty="0"/>
          </a:p>
        </p:txBody>
      </p:sp>
    </p:spTree>
    <p:extLst>
      <p:ext uri="{BB962C8B-B14F-4D97-AF65-F5344CB8AC3E}">
        <p14:creationId xmlns:p14="http://schemas.microsoft.com/office/powerpoint/2010/main" val="245608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8307-DDEA-4118-B115-ADE24DB5C737}"/>
              </a:ext>
            </a:extLst>
          </p:cNvPr>
          <p:cNvSpPr>
            <a:spLocks noGrp="1"/>
          </p:cNvSpPr>
          <p:nvPr>
            <p:ph type="title"/>
          </p:nvPr>
        </p:nvSpPr>
        <p:spPr/>
        <p:txBody>
          <a:bodyPr/>
          <a:lstStyle/>
          <a:p>
            <a:r>
              <a:rPr lang="en-US" dirty="0"/>
              <a:t>HTTP Response Common Codes</a:t>
            </a:r>
          </a:p>
        </p:txBody>
      </p:sp>
      <p:sp>
        <p:nvSpPr>
          <p:cNvPr id="3" name="Content Placeholder 2">
            <a:extLst>
              <a:ext uri="{FF2B5EF4-FFF2-40B4-BE49-F238E27FC236}">
                <a16:creationId xmlns:a16="http://schemas.microsoft.com/office/drawing/2014/main" id="{9047B2CF-8F4D-4C3A-A771-9D747F380AD2}"/>
              </a:ext>
            </a:extLst>
          </p:cNvPr>
          <p:cNvSpPr>
            <a:spLocks noGrp="1"/>
          </p:cNvSpPr>
          <p:nvPr>
            <p:ph idx="1"/>
          </p:nvPr>
        </p:nvSpPr>
        <p:spPr/>
        <p:txBody>
          <a:bodyPr>
            <a:normAutofit/>
          </a:bodyPr>
          <a:lstStyle/>
          <a:p>
            <a:pPr marL="12700">
              <a:lnSpc>
                <a:spcPct val="100000"/>
              </a:lnSpc>
              <a:spcBef>
                <a:spcPts val="0"/>
              </a:spcBef>
              <a:tabLst>
                <a:tab pos="393065" algn="l"/>
              </a:tabLst>
            </a:pPr>
            <a:r>
              <a:rPr lang="en-US" spc="55" dirty="0">
                <a:cs typeface="Arial Narrow"/>
              </a:rPr>
              <a:t>200</a:t>
            </a:r>
            <a:r>
              <a:rPr lang="en-US" spc="-160" dirty="0">
                <a:cs typeface="Arial Narrow"/>
              </a:rPr>
              <a:t> </a:t>
            </a:r>
            <a:r>
              <a:rPr lang="en-US" spc="55" dirty="0">
                <a:cs typeface="Arial Narrow"/>
              </a:rPr>
              <a:t>OK</a:t>
            </a:r>
            <a:r>
              <a:rPr lang="en-US" spc="-160" dirty="0">
                <a:cs typeface="Arial Narrow"/>
              </a:rPr>
              <a:t> </a:t>
            </a:r>
            <a:endParaRPr lang="en-US" spc="-10" dirty="0">
              <a:cs typeface="Arial Narrow"/>
            </a:endParaRPr>
          </a:p>
          <a:p>
            <a:pPr marL="469900" lvl="1">
              <a:lnSpc>
                <a:spcPct val="100000"/>
              </a:lnSpc>
              <a:spcBef>
                <a:spcPts val="0"/>
              </a:spcBef>
              <a:tabLst>
                <a:tab pos="393065" algn="l"/>
              </a:tabLst>
            </a:pPr>
            <a:r>
              <a:rPr lang="en-US" spc="-10" dirty="0">
                <a:cs typeface="Arial Narrow"/>
              </a:rPr>
              <a:t>request</a:t>
            </a:r>
            <a:r>
              <a:rPr lang="en-US" spc="-160" dirty="0">
                <a:cs typeface="Arial Narrow"/>
              </a:rPr>
              <a:t> </a:t>
            </a:r>
            <a:r>
              <a:rPr lang="en-US" spc="-25" dirty="0">
                <a:cs typeface="Arial Narrow"/>
              </a:rPr>
              <a:t>succeeded,</a:t>
            </a:r>
            <a:r>
              <a:rPr lang="en-US" spc="-160" dirty="0">
                <a:cs typeface="Arial Narrow"/>
              </a:rPr>
              <a:t> </a:t>
            </a:r>
            <a:r>
              <a:rPr lang="en-US" spc="-30" dirty="0">
                <a:cs typeface="Arial Narrow"/>
              </a:rPr>
              <a:t>resource</a:t>
            </a:r>
            <a:r>
              <a:rPr lang="en-US" spc="-160" dirty="0">
                <a:cs typeface="Arial Narrow"/>
              </a:rPr>
              <a:t> </a:t>
            </a:r>
            <a:r>
              <a:rPr lang="en-US" spc="-150" dirty="0">
                <a:cs typeface="Arial Narrow"/>
              </a:rPr>
              <a:t>is</a:t>
            </a:r>
            <a:r>
              <a:rPr lang="en-US" spc="-160" dirty="0">
                <a:cs typeface="Arial Narrow"/>
              </a:rPr>
              <a:t> </a:t>
            </a:r>
            <a:r>
              <a:rPr lang="en-US" spc="35" dirty="0">
                <a:cs typeface="Arial Narrow"/>
              </a:rPr>
              <a:t>in</a:t>
            </a:r>
            <a:r>
              <a:rPr lang="en-US" spc="-160" dirty="0">
                <a:cs typeface="Arial Narrow"/>
              </a:rPr>
              <a:t> </a:t>
            </a:r>
            <a:r>
              <a:rPr lang="en-US" spc="-145" dirty="0">
                <a:cs typeface="Arial Narrow"/>
              </a:rPr>
              <a:t>message</a:t>
            </a:r>
            <a:r>
              <a:rPr lang="en-US" spc="-160" dirty="0">
                <a:cs typeface="Arial Narrow"/>
              </a:rPr>
              <a:t> </a:t>
            </a:r>
            <a:r>
              <a:rPr lang="en-US" spc="130" dirty="0">
                <a:cs typeface="Arial Narrow"/>
              </a:rPr>
              <a:t>body</a:t>
            </a:r>
            <a:endParaRPr lang="en-US" dirty="0">
              <a:cs typeface="Arial Narrow"/>
            </a:endParaRPr>
          </a:p>
          <a:p>
            <a:pPr marL="12700">
              <a:lnSpc>
                <a:spcPct val="100000"/>
              </a:lnSpc>
              <a:spcBef>
                <a:spcPts val="0"/>
              </a:spcBef>
              <a:tabLst>
                <a:tab pos="393065" algn="l"/>
              </a:tabLst>
            </a:pPr>
            <a:r>
              <a:rPr lang="en-US" spc="55" dirty="0">
                <a:cs typeface="Arial Narrow"/>
              </a:rPr>
              <a:t>404</a:t>
            </a:r>
            <a:r>
              <a:rPr lang="en-US" spc="-160" dirty="0">
                <a:cs typeface="Arial Narrow"/>
              </a:rPr>
              <a:t> </a:t>
            </a:r>
            <a:r>
              <a:rPr lang="en-US" spc="275" dirty="0">
                <a:cs typeface="Arial Narrow"/>
              </a:rPr>
              <a:t>Not</a:t>
            </a:r>
            <a:r>
              <a:rPr lang="en-US" spc="-160" dirty="0">
                <a:cs typeface="Arial Narrow"/>
              </a:rPr>
              <a:t> </a:t>
            </a:r>
            <a:r>
              <a:rPr lang="en-US" spc="15" dirty="0">
                <a:cs typeface="Arial Narrow"/>
              </a:rPr>
              <a:t>Found</a:t>
            </a:r>
            <a:endParaRPr lang="en-US" spc="-35" dirty="0">
              <a:cs typeface="Arial Narrow"/>
            </a:endParaRPr>
          </a:p>
          <a:p>
            <a:pPr marL="469900" lvl="1">
              <a:lnSpc>
                <a:spcPct val="100000"/>
              </a:lnSpc>
              <a:spcBef>
                <a:spcPts val="0"/>
              </a:spcBef>
              <a:tabLst>
                <a:tab pos="393065" algn="l"/>
              </a:tabLst>
            </a:pPr>
            <a:r>
              <a:rPr lang="en-US" spc="-35" dirty="0">
                <a:cs typeface="Arial Narrow"/>
              </a:rPr>
              <a:t>resource</a:t>
            </a:r>
            <a:r>
              <a:rPr lang="en-US" spc="-160" dirty="0">
                <a:cs typeface="Arial Narrow"/>
              </a:rPr>
              <a:t> </a:t>
            </a:r>
            <a:r>
              <a:rPr lang="en-US" spc="35" dirty="0">
                <a:cs typeface="Arial Narrow"/>
              </a:rPr>
              <a:t>does not </a:t>
            </a:r>
            <a:r>
              <a:rPr lang="en-US" spc="-15" dirty="0">
                <a:cs typeface="Arial Narrow"/>
              </a:rPr>
              <a:t>exist</a:t>
            </a:r>
            <a:endParaRPr lang="en-US" dirty="0">
              <a:cs typeface="Arial Narrow"/>
            </a:endParaRPr>
          </a:p>
          <a:p>
            <a:pPr marL="12700">
              <a:lnSpc>
                <a:spcPct val="100000"/>
              </a:lnSpc>
              <a:spcBef>
                <a:spcPts val="0"/>
              </a:spcBef>
              <a:tabLst>
                <a:tab pos="393065" algn="l"/>
              </a:tabLst>
            </a:pPr>
            <a:r>
              <a:rPr lang="en-US" spc="55" dirty="0">
                <a:cs typeface="Arial Narrow"/>
              </a:rPr>
              <a:t>500</a:t>
            </a:r>
            <a:r>
              <a:rPr lang="en-US" spc="-160" dirty="0">
                <a:cs typeface="Arial Narrow"/>
              </a:rPr>
              <a:t> </a:t>
            </a:r>
            <a:r>
              <a:rPr lang="en-US" spc="-60" dirty="0">
                <a:cs typeface="Arial Narrow"/>
              </a:rPr>
              <a:t>Server</a:t>
            </a:r>
            <a:r>
              <a:rPr lang="en-US" spc="-160" dirty="0">
                <a:cs typeface="Arial Narrow"/>
              </a:rPr>
              <a:t> </a:t>
            </a:r>
            <a:r>
              <a:rPr lang="en-US" spc="-30" dirty="0">
                <a:cs typeface="Arial Narrow"/>
              </a:rPr>
              <a:t>Error</a:t>
            </a:r>
            <a:r>
              <a:rPr lang="en-US" spc="-160" dirty="0">
                <a:cs typeface="Arial Narrow"/>
              </a:rPr>
              <a:t> </a:t>
            </a:r>
          </a:p>
          <a:p>
            <a:pPr marL="469900" lvl="1">
              <a:lnSpc>
                <a:spcPct val="100000"/>
              </a:lnSpc>
              <a:spcBef>
                <a:spcPts val="0"/>
              </a:spcBef>
              <a:tabLst>
                <a:tab pos="393065" algn="l"/>
              </a:tabLst>
            </a:pPr>
            <a:r>
              <a:rPr lang="en-US" spc="45" dirty="0"/>
              <a:t>general server error</a:t>
            </a:r>
            <a:endParaRPr lang="en-US" dirty="0"/>
          </a:p>
        </p:txBody>
      </p:sp>
    </p:spTree>
    <p:extLst>
      <p:ext uri="{BB962C8B-B14F-4D97-AF65-F5344CB8AC3E}">
        <p14:creationId xmlns:p14="http://schemas.microsoft.com/office/powerpoint/2010/main" val="2130688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1165</Words>
  <Application>Microsoft Office PowerPoint</Application>
  <PresentationFormat>Widescreen</PresentationFormat>
  <Paragraphs>173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Arial Narrow</vt:lpstr>
      <vt:lpstr>Calibri</vt:lpstr>
      <vt:lpstr>Calibri Light</vt:lpstr>
      <vt:lpstr>Tw Cen MT</vt:lpstr>
      <vt:lpstr>Office Theme</vt:lpstr>
      <vt:lpstr>JavaScript Validation con’t</vt:lpstr>
      <vt:lpstr>JavaScript Reusability</vt:lpstr>
      <vt:lpstr>Recap: How to keep JavaScript in a separate file</vt:lpstr>
      <vt:lpstr>Things to think about</vt:lpstr>
      <vt:lpstr>Server Side Programming</vt:lpstr>
      <vt:lpstr>Request to a Static Page</vt:lpstr>
      <vt:lpstr>Request to a Dynamic Page</vt:lpstr>
      <vt:lpstr>HTTP Response Code Categories</vt:lpstr>
      <vt:lpstr>HTTP Response Common Codes</vt:lpstr>
      <vt:lpstr>Server Side Technologies</vt:lpstr>
      <vt:lpstr>Common Server Side Frameworks</vt:lpstr>
      <vt:lpstr>Selection of Server Side Framework Factors</vt:lpstr>
      <vt:lpstr>PowerPoint Presentation</vt:lpstr>
      <vt:lpstr>Example of a Form with a Perl Server Side Script Link</vt:lpstr>
      <vt:lpstr>Take a closer look at the Perl script</vt:lpstr>
      <vt:lpstr>Placement of the script</vt:lpstr>
      <vt:lpstr>Permissions on files</vt:lpstr>
      <vt:lpstr>Permission of the script</vt:lpstr>
      <vt:lpstr>Information Flow</vt:lpstr>
      <vt:lpstr>DIY: Customize script to accept form we made last class</vt:lpstr>
      <vt:lpstr>Expected Output</vt:lpstr>
      <vt:lpstr>What happened?</vt:lpstr>
      <vt:lpstr>HTML Iframes</vt:lpstr>
      <vt:lpstr>Iframes and forms</vt:lpstr>
      <vt:lpstr>What does the page look like?</vt:lpstr>
      <vt:lpstr>Iframe “prettification”</vt:lpstr>
      <vt:lpstr>DIY: Make an iframe</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Kamil Khanipov</dc:creator>
  <cp:lastModifiedBy>Kamil Khanipov</cp:lastModifiedBy>
  <cp:revision>18</cp:revision>
  <dcterms:created xsi:type="dcterms:W3CDTF">2018-11-04T15:53:01Z</dcterms:created>
  <dcterms:modified xsi:type="dcterms:W3CDTF">2018-11-04T18:50:30Z</dcterms:modified>
</cp:coreProperties>
</file>