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hB820V/saaEAkw1XZQ7aN+8mAA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B731391-182E-48CF-9029-D08F9AC5F780}">
  <a:tblStyle styleId="{EB731391-182E-48CF-9029-D08F9AC5F780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6F6"/>
          </a:solidFill>
        </a:fill>
      </a:tcStyle>
    </a:wholeTbl>
    <a:band1H>
      <a:tcTxStyle/>
      <a:tcStyle>
        <a:fill>
          <a:solidFill>
            <a:srgbClr val="CCECEC"/>
          </a:solidFill>
        </a:fill>
      </a:tcStyle>
    </a:band1H>
    <a:band2H>
      <a:tcTxStyle/>
    </a:band2H>
    <a:band1V>
      <a:tcTxStyle/>
      <a:tcStyle>
        <a:fill>
          <a:solidFill>
            <a:srgbClr val="CCECEC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gradFill>
          <a:gsLst>
            <a:gs pos="0">
              <a:schemeClr val="folHlink"/>
            </a:gs>
            <a:gs pos="100000">
              <a:schemeClr val="dk2"/>
            </a:gs>
          </a:gsLst>
          <a:lin ang="5400000" scaled="0"/>
        </a:gra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13"/>
          <p:cNvGrpSpPr/>
          <p:nvPr/>
        </p:nvGrpSpPr>
        <p:grpSpPr>
          <a:xfrm>
            <a:off x="2260558" y="4415073"/>
            <a:ext cx="2485009" cy="2327040"/>
            <a:chOff x="2" y="2"/>
            <a:chExt cx="1186" cy="1365"/>
          </a:xfrm>
        </p:grpSpPr>
        <p:sp>
          <p:nvSpPr>
            <p:cNvPr id="28" name="Google Shape;28;p13"/>
            <p:cNvSpPr/>
            <p:nvPr/>
          </p:nvSpPr>
          <p:spPr>
            <a:xfrm>
              <a:off x="698" y="345"/>
              <a:ext cx="490" cy="530"/>
            </a:xfrm>
            <a:custGeom>
              <a:rect b="b" l="l" r="r" t="t"/>
              <a:pathLst>
                <a:path extrusionOk="0" h="21600" w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3"/>
            <p:cNvSpPr/>
            <p:nvPr/>
          </p:nvSpPr>
          <p:spPr>
            <a:xfrm>
              <a:off x="592" y="513"/>
              <a:ext cx="163" cy="530"/>
            </a:xfrm>
            <a:custGeom>
              <a:rect b="b" l="l" r="r" t="t"/>
              <a:pathLst>
                <a:path extrusionOk="0" h="21600" w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3"/>
            <p:cNvSpPr/>
            <p:nvPr/>
          </p:nvSpPr>
          <p:spPr>
            <a:xfrm>
              <a:off x="297" y="499"/>
              <a:ext cx="352" cy="408"/>
            </a:xfrm>
            <a:custGeom>
              <a:rect b="b" l="l" r="r" t="t"/>
              <a:pathLst>
                <a:path extrusionOk="0" h="21600" w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3"/>
            <p:cNvSpPr/>
            <p:nvPr/>
          </p:nvSpPr>
          <p:spPr>
            <a:xfrm>
              <a:off x="576" y="274"/>
              <a:ext cx="125" cy="116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3"/>
            <p:cNvSpPr/>
            <p:nvPr/>
          </p:nvSpPr>
          <p:spPr>
            <a:xfrm>
              <a:off x="556" y="175"/>
              <a:ext cx="161" cy="70"/>
            </a:xfrm>
            <a:custGeom>
              <a:rect b="b" l="l" r="r" t="t"/>
              <a:pathLst>
                <a:path extrusionOk="0" h="21600" w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3"/>
            <p:cNvSpPr/>
            <p:nvPr/>
          </p:nvSpPr>
          <p:spPr>
            <a:xfrm>
              <a:off x="279" y="2"/>
              <a:ext cx="186" cy="216"/>
            </a:xfrm>
            <a:custGeom>
              <a:rect b="b" l="l" r="r" t="t"/>
              <a:pathLst>
                <a:path extrusionOk="0" h="21600" w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3"/>
            <p:cNvSpPr/>
            <p:nvPr/>
          </p:nvSpPr>
          <p:spPr>
            <a:xfrm>
              <a:off x="340" y="254"/>
              <a:ext cx="277" cy="156"/>
            </a:xfrm>
            <a:custGeom>
              <a:rect b="b" l="l" r="r" t="t"/>
              <a:pathLst>
                <a:path extrusionOk="0" h="21600" w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3"/>
            <p:cNvSpPr/>
            <p:nvPr/>
          </p:nvSpPr>
          <p:spPr>
            <a:xfrm>
              <a:off x="2" y="120"/>
              <a:ext cx="302" cy="270"/>
            </a:xfrm>
            <a:custGeom>
              <a:rect b="b" l="l" r="r" t="t"/>
              <a:pathLst>
                <a:path extrusionOk="0" h="21600" w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3"/>
            <p:cNvSpPr/>
            <p:nvPr/>
          </p:nvSpPr>
          <p:spPr>
            <a:xfrm>
              <a:off x="206" y="630"/>
              <a:ext cx="375" cy="737"/>
            </a:xfrm>
            <a:custGeom>
              <a:rect b="b" l="l" r="r" t="t"/>
              <a:pathLst>
                <a:path extrusionOk="0" h="21600" w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" name="Google Shape;37;p13"/>
          <p:cNvSpPr/>
          <p:nvPr/>
        </p:nvSpPr>
        <p:spPr>
          <a:xfrm>
            <a:off x="3043767" y="2293938"/>
            <a:ext cx="9196917" cy="4591050"/>
          </a:xfrm>
          <a:custGeom>
            <a:rect b="b" l="l" r="r" t="t"/>
            <a:pathLst>
              <a:path extrusionOk="0" h="21600" w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3"/>
          <p:cNvSpPr txBox="1"/>
          <p:nvPr>
            <p:ph type="ctrTitle"/>
          </p:nvPr>
        </p:nvSpPr>
        <p:spPr>
          <a:xfrm>
            <a:off x="529167" y="2133600"/>
            <a:ext cx="11231033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" type="subTitle"/>
          </p:nvPr>
        </p:nvSpPr>
        <p:spPr>
          <a:xfrm>
            <a:off x="1828800" y="3886200"/>
            <a:ext cx="8534400" cy="1198563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1" type="body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2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2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2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/>
          <p:nvPr>
            <p:ph type="title"/>
          </p:nvPr>
        </p:nvSpPr>
        <p:spPr>
          <a:xfrm rot="5400000">
            <a:off x="7285038" y="1828801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" type="body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23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1"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831851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" type="body"/>
          </p:nvPr>
        </p:nvSpPr>
        <p:spPr>
          <a:xfrm>
            <a:off x="831851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2" name="Google Shape;52;p15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" type="body"/>
          </p:nvPr>
        </p:nvSpPr>
        <p:spPr>
          <a:xfrm>
            <a:off x="609600" y="1600200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2" type="body"/>
          </p:nvPr>
        </p:nvSpPr>
        <p:spPr>
          <a:xfrm>
            <a:off x="6197600" y="1600200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840317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840317" y="1681163"/>
            <a:ext cx="515831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17"/>
          <p:cNvSpPr txBox="1"/>
          <p:nvPr>
            <p:ph idx="2" type="body"/>
          </p:nvPr>
        </p:nvSpPr>
        <p:spPr>
          <a:xfrm>
            <a:off x="840317" y="2505075"/>
            <a:ext cx="515831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3" type="body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17"/>
          <p:cNvSpPr txBox="1"/>
          <p:nvPr>
            <p:ph idx="4" type="body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840317" y="457200"/>
            <a:ext cx="393276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" type="body"/>
          </p:nvPr>
        </p:nvSpPr>
        <p:spPr>
          <a:xfrm>
            <a:off x="5183717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3" name="Google Shape;83;p20"/>
          <p:cNvSpPr txBox="1"/>
          <p:nvPr>
            <p:ph idx="2" type="body"/>
          </p:nvPr>
        </p:nvSpPr>
        <p:spPr>
          <a:xfrm>
            <a:off x="840317" y="2057400"/>
            <a:ext cx="393276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4" name="Google Shape;84;p20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type="title"/>
          </p:nvPr>
        </p:nvSpPr>
        <p:spPr>
          <a:xfrm>
            <a:off x="840317" y="457200"/>
            <a:ext cx="393276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1"/>
          <p:cNvSpPr/>
          <p:nvPr>
            <p:ph idx="2" type="pic"/>
          </p:nvPr>
        </p:nvSpPr>
        <p:spPr>
          <a:xfrm>
            <a:off x="5183717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21"/>
          <p:cNvSpPr txBox="1"/>
          <p:nvPr>
            <p:ph idx="1" type="body"/>
          </p:nvPr>
        </p:nvSpPr>
        <p:spPr>
          <a:xfrm>
            <a:off x="840317" y="2057400"/>
            <a:ext cx="393276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1" name="Google Shape;91;p21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folHlink"/>
            </a:gs>
            <a:gs pos="100000">
              <a:schemeClr val="dk2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2"/>
          <p:cNvGrpSpPr/>
          <p:nvPr/>
        </p:nvGrpSpPr>
        <p:grpSpPr>
          <a:xfrm>
            <a:off x="7021431" y="4080281"/>
            <a:ext cx="1857987" cy="1745844"/>
            <a:chOff x="2" y="2"/>
            <a:chExt cx="794" cy="975"/>
          </a:xfrm>
        </p:grpSpPr>
        <p:sp>
          <p:nvSpPr>
            <p:cNvPr id="11" name="Google Shape;11;p12"/>
            <p:cNvSpPr/>
            <p:nvPr/>
          </p:nvSpPr>
          <p:spPr>
            <a:xfrm>
              <a:off x="537" y="379"/>
              <a:ext cx="259" cy="451"/>
            </a:xfrm>
            <a:custGeom>
              <a:rect b="b" l="l" r="r" t="t"/>
              <a:pathLst>
                <a:path extrusionOk="0" h="21600" w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2"/>
            <p:cNvSpPr/>
            <p:nvPr/>
          </p:nvSpPr>
          <p:spPr>
            <a:xfrm>
              <a:off x="272" y="460"/>
              <a:ext cx="250" cy="329"/>
            </a:xfrm>
            <a:custGeom>
              <a:rect b="b" l="l" r="r" t="t"/>
              <a:pathLst>
                <a:path extrusionOk="0" h="21600" w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2"/>
            <p:cNvSpPr/>
            <p:nvPr/>
          </p:nvSpPr>
          <p:spPr>
            <a:xfrm>
              <a:off x="200" y="399"/>
              <a:ext cx="238" cy="313"/>
            </a:xfrm>
            <a:custGeom>
              <a:rect b="b" l="l" r="r" t="t"/>
              <a:pathLst>
                <a:path extrusionOk="0" h="21600" w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2"/>
            <p:cNvSpPr/>
            <p:nvPr/>
          </p:nvSpPr>
          <p:spPr>
            <a:xfrm>
              <a:off x="469" y="299"/>
              <a:ext cx="112" cy="52"/>
            </a:xfrm>
            <a:custGeom>
              <a:rect b="b" l="l" r="r" t="t"/>
              <a:pathLst>
                <a:path extrusionOk="0" h="21600" w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2"/>
            <p:cNvSpPr/>
            <p:nvPr/>
          </p:nvSpPr>
          <p:spPr>
            <a:xfrm>
              <a:off x="506" y="200"/>
              <a:ext cx="109" cy="63"/>
            </a:xfrm>
            <a:custGeom>
              <a:rect b="b" l="l" r="r" t="t"/>
              <a:pathLst>
                <a:path extrusionOk="0" h="21600" w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2"/>
            <p:cNvSpPr/>
            <p:nvPr/>
          </p:nvSpPr>
          <p:spPr>
            <a:xfrm>
              <a:off x="358" y="2"/>
              <a:ext cx="118" cy="168"/>
            </a:xfrm>
            <a:custGeom>
              <a:rect b="b" l="l" r="r" t="t"/>
              <a:pathLst>
                <a:path extrusionOk="0" h="21600" w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2"/>
            <p:cNvSpPr/>
            <p:nvPr/>
          </p:nvSpPr>
          <p:spPr>
            <a:xfrm>
              <a:off x="313" y="184"/>
              <a:ext cx="206" cy="127"/>
            </a:xfrm>
            <a:custGeom>
              <a:rect b="b" l="l" r="r" t="t"/>
              <a:pathLst>
                <a:path extrusionOk="0" h="21600" w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2"/>
            <p:cNvSpPr/>
            <p:nvPr/>
          </p:nvSpPr>
          <p:spPr>
            <a:xfrm>
              <a:off x="73" y="63"/>
              <a:ext cx="278" cy="107"/>
            </a:xfrm>
            <a:custGeom>
              <a:rect b="b" l="l" r="r" t="t"/>
              <a:pathLst>
                <a:path extrusionOk="0" h="21600" w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2"/>
            <p:cNvSpPr/>
            <p:nvPr/>
          </p:nvSpPr>
          <p:spPr>
            <a:xfrm>
              <a:off x="2" y="494"/>
              <a:ext cx="370" cy="483"/>
            </a:xfrm>
            <a:custGeom>
              <a:rect b="b" l="l" r="r" t="t"/>
              <a:pathLst>
                <a:path extrusionOk="0" h="21600" w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p12"/>
          <p:cNvSpPr/>
          <p:nvPr/>
        </p:nvSpPr>
        <p:spPr>
          <a:xfrm>
            <a:off x="2840567" y="4749800"/>
            <a:ext cx="9351433" cy="2135188"/>
          </a:xfrm>
          <a:custGeom>
            <a:rect b="b" l="l" r="r" t="t"/>
            <a:pathLst>
              <a:path extrusionOk="0" h="21600" w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12"/>
          <p:cNvSpPr txBox="1"/>
          <p:nvPr>
            <p:ph idx="1"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12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12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12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"/>
          <p:cNvSpPr txBox="1"/>
          <p:nvPr>
            <p:ph type="ctrTitle"/>
          </p:nvPr>
        </p:nvSpPr>
        <p:spPr>
          <a:xfrm>
            <a:off x="529167" y="2133600"/>
            <a:ext cx="11231033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SQL vs NoSQL: Which One Fits Your Data Needs?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 txBox="1"/>
          <p:nvPr>
            <p:ph idx="1" type="subTitle"/>
          </p:nvPr>
        </p:nvSpPr>
        <p:spPr>
          <a:xfrm>
            <a:off x="1828800" y="4786550"/>
            <a:ext cx="8534400" cy="10845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t/>
            </a:r>
            <a:endParaRPr sz="11593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lang="en-US" sz="11593"/>
              <a:t>               </a:t>
            </a:r>
            <a:r>
              <a:rPr lang="en-US" sz="12000">
                <a:latin typeface="Arial"/>
                <a:ea typeface="Arial"/>
                <a:cs typeface="Arial"/>
                <a:sym typeface="Arial"/>
              </a:rPr>
              <a:t>Presented by: Rishabh Goyal</a:t>
            </a:r>
            <a:endParaRPr sz="1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lang="en-US" sz="12000"/>
              <a:t>                      </a:t>
            </a:r>
            <a:r>
              <a:rPr lang="en-US" sz="12000">
                <a:latin typeface="Arial"/>
                <a:ea typeface="Arial"/>
                <a:cs typeface="Arial"/>
                <a:sym typeface="Arial"/>
              </a:rPr>
              <a:t>Class: CSCI - 608</a:t>
            </a:r>
            <a:endParaRPr sz="1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"/>
          <p:cNvSpPr txBox="1"/>
          <p:nvPr>
            <p:ph type="title"/>
          </p:nvPr>
        </p:nvSpPr>
        <p:spPr>
          <a:xfrm>
            <a:off x="716915" y="300990"/>
            <a:ext cx="10636885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NoSQL Queries</a:t>
            </a:r>
            <a:endParaRPr b="1"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0"/>
          <p:cNvSpPr txBox="1"/>
          <p:nvPr>
            <p:ph idx="1" type="body"/>
          </p:nvPr>
        </p:nvSpPr>
        <p:spPr>
          <a:xfrm>
            <a:off x="656590" y="956945"/>
            <a:ext cx="10794365" cy="5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br>
              <a:rPr lang="en-US"/>
            </a:br>
            <a:br>
              <a:rPr lang="en-US"/>
            </a:br>
            <a:endParaRPr/>
          </a:p>
        </p:txBody>
      </p:sp>
      <p:pic>
        <p:nvPicPr>
          <p:cNvPr descr="q1" id="172" name="Google Shape;17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4830" y="1010285"/>
            <a:ext cx="4410075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q1res" id="173" name="Google Shape;17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39185" y="2160905"/>
            <a:ext cx="3248025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q2" id="174" name="Google Shape;174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03320" y="4665345"/>
            <a:ext cx="325755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q2res" id="175" name="Google Shape;175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99740" y="5534660"/>
            <a:ext cx="6191886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"/>
          <p:cNvSpPr txBox="1"/>
          <p:nvPr>
            <p:ph type="title"/>
          </p:nvPr>
        </p:nvSpPr>
        <p:spPr>
          <a:xfrm>
            <a:off x="838200" y="365125"/>
            <a:ext cx="10515600" cy="2672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latin typeface="Arial"/>
                <a:ea typeface="Arial"/>
                <a:cs typeface="Arial"/>
                <a:sym typeface="Arial"/>
              </a:rPr>
              <a:t>				</a:t>
            </a:r>
            <a:br>
              <a:rPr lang="en-US" sz="8000">
                <a:latin typeface="Arial"/>
                <a:ea typeface="Arial"/>
                <a:cs typeface="Arial"/>
                <a:sym typeface="Arial"/>
              </a:rPr>
            </a:br>
            <a:r>
              <a:rPr lang="en-US" sz="8000">
                <a:latin typeface="Arial"/>
                <a:ea typeface="Arial"/>
                <a:cs typeface="Arial"/>
                <a:sym typeface="Arial"/>
              </a:rPr>
              <a:t>				Thank</a:t>
            </a:r>
            <a:endParaRPr sz="8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1"/>
          <p:cNvSpPr txBox="1"/>
          <p:nvPr>
            <p:ph idx="1"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5" marL="228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None/>
            </a:pPr>
            <a:r>
              <a:t/>
            </a:r>
            <a:endParaRPr sz="8800">
              <a:latin typeface="Arial"/>
              <a:ea typeface="Arial"/>
              <a:cs typeface="Arial"/>
              <a:sym typeface="Arial"/>
            </a:endParaRPr>
          </a:p>
          <a:p>
            <a:pPr indent="457200" lvl="8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800"/>
              <a:buNone/>
            </a:pPr>
            <a:r>
              <a:rPr lang="en-US" sz="8800">
                <a:latin typeface="Arial"/>
                <a:ea typeface="Arial"/>
                <a:cs typeface="Arial"/>
                <a:sym typeface="Arial"/>
              </a:rPr>
              <a:t>you !</a:t>
            </a:r>
            <a:endParaRPr sz="8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/>
          <p:nvPr>
            <p:ph type="ctrTitle"/>
          </p:nvPr>
        </p:nvSpPr>
        <p:spPr>
          <a:xfrm>
            <a:off x="729615" y="388620"/>
            <a:ext cx="10675620" cy="570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Overview</a:t>
            </a:r>
            <a:endParaRPr b="1"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 txBox="1"/>
          <p:nvPr>
            <p:ph idx="1" type="subTitle"/>
          </p:nvPr>
        </p:nvSpPr>
        <p:spPr>
          <a:xfrm>
            <a:off x="810260" y="959485"/>
            <a:ext cx="10530840" cy="3912235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t/>
            </a:r>
            <a:endParaRPr/>
          </a:p>
          <a:p>
            <a:pPr indent="-457200" lvl="0" marL="4572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Introduction to SQL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Introduction to NoSQL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SQL vs NoSQL Comparison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Challenges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Code Snippets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/>
          <p:nvPr>
            <p:ph type="ctrTitle"/>
          </p:nvPr>
        </p:nvSpPr>
        <p:spPr>
          <a:xfrm>
            <a:off x="779145" y="268605"/>
            <a:ext cx="10368915" cy="827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Introduction to SQL</a:t>
            </a:r>
            <a:endParaRPr b="1"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"/>
          <p:cNvSpPr txBox="1"/>
          <p:nvPr>
            <p:ph idx="1" type="subTitle"/>
          </p:nvPr>
        </p:nvSpPr>
        <p:spPr>
          <a:xfrm>
            <a:off x="848360" y="1096645"/>
            <a:ext cx="10593070" cy="5034915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Definition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Structured query language designed to create and manage relationship between databases, enabling efficient CRUD operations.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Core Characteristics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Operates with predefined schemas and tabular structures.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Emphasizes relationships among data through foreign keys and joins.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Use Cases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Banking and financial applications.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Customer Relationship Management (CRM) systems.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Data warehousing for analytical processing.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/>
          <p:nvPr>
            <p:ph type="title"/>
          </p:nvPr>
        </p:nvSpPr>
        <p:spPr>
          <a:xfrm>
            <a:off x="742315" y="354330"/>
            <a:ext cx="10554335" cy="9086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Introduction to NoSQL</a:t>
            </a:r>
            <a:endParaRPr b="1"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"/>
          <p:cNvSpPr txBox="1"/>
          <p:nvPr>
            <p:ph idx="1" type="body"/>
          </p:nvPr>
        </p:nvSpPr>
        <p:spPr>
          <a:xfrm>
            <a:off x="805815" y="1183005"/>
            <a:ext cx="10553700" cy="4700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1" sz="7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1" sz="7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1" sz="7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b="1" lang="en-US" sz="7200">
                <a:latin typeface="Arial"/>
                <a:ea typeface="Arial"/>
                <a:cs typeface="Arial"/>
                <a:sym typeface="Arial"/>
              </a:rPr>
              <a:t>Definition</a:t>
            </a:r>
            <a:endParaRPr b="1" sz="72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7200">
                <a:latin typeface="Arial"/>
                <a:ea typeface="Arial"/>
                <a:cs typeface="Arial"/>
                <a:sym typeface="Arial"/>
              </a:rPr>
              <a:t>Class of database systems designed to handle unstructured, semi-structured, or structured data. </a:t>
            </a: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b="1" lang="en-US" sz="7200">
                <a:latin typeface="Arial"/>
                <a:ea typeface="Arial"/>
                <a:cs typeface="Arial"/>
                <a:sym typeface="Arial"/>
              </a:rPr>
              <a:t>Core Characteristics</a:t>
            </a:r>
            <a:endParaRPr b="1" sz="72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7200">
                <a:latin typeface="Arial"/>
                <a:ea typeface="Arial"/>
                <a:cs typeface="Arial"/>
                <a:sym typeface="Arial"/>
              </a:rPr>
              <a:t>Schema-less and highly flexible.</a:t>
            </a: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7200">
                <a:latin typeface="Arial"/>
                <a:ea typeface="Arial"/>
                <a:cs typeface="Arial"/>
                <a:sym typeface="Arial"/>
              </a:rPr>
              <a:t>Supports diverse data models like key-value pairs, documents, columns, and graphs.</a:t>
            </a: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b="1" lang="en-US" sz="7200">
                <a:latin typeface="Arial"/>
                <a:ea typeface="Arial"/>
                <a:cs typeface="Arial"/>
                <a:sym typeface="Arial"/>
              </a:rPr>
              <a:t>Use Cases</a:t>
            </a: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7200">
                <a:latin typeface="Arial"/>
                <a:ea typeface="Arial"/>
                <a:cs typeface="Arial"/>
                <a:sym typeface="Arial"/>
              </a:rPr>
              <a:t>Real-time web applications.</a:t>
            </a: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7200">
                <a:latin typeface="Arial"/>
                <a:ea typeface="Arial"/>
                <a:cs typeface="Arial"/>
                <a:sym typeface="Arial"/>
              </a:rPr>
              <a:t>IoT data processing.</a:t>
            </a: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7200">
                <a:latin typeface="Arial"/>
                <a:ea typeface="Arial"/>
                <a:cs typeface="Arial"/>
                <a:sym typeface="Arial"/>
              </a:rPr>
              <a:t>Social media platforms and content management systems.</a:t>
            </a:r>
            <a:br>
              <a:rPr lang="en-US" sz="7200">
                <a:latin typeface="Arial"/>
                <a:ea typeface="Arial"/>
                <a:cs typeface="Arial"/>
                <a:sym typeface="Arial"/>
              </a:rPr>
            </a:br>
            <a:endParaRPr sz="7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/>
          <p:nvPr>
            <p:ph type="title"/>
          </p:nvPr>
        </p:nvSpPr>
        <p:spPr>
          <a:xfrm>
            <a:off x="871220" y="327025"/>
            <a:ext cx="10482580" cy="867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Comparison</a:t>
            </a:r>
            <a:endParaRPr b="1"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 txBox="1"/>
          <p:nvPr>
            <p:ph idx="1" type="body"/>
          </p:nvPr>
        </p:nvSpPr>
        <p:spPr>
          <a:xfrm>
            <a:off x="871850" y="929000"/>
            <a:ext cx="10482600" cy="56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br>
              <a:rPr lang="en-US"/>
            </a:br>
            <a:endParaRPr/>
          </a:p>
        </p:txBody>
      </p:sp>
      <p:graphicFrame>
        <p:nvGraphicFramePr>
          <p:cNvPr id="136" name="Google Shape;136;p5"/>
          <p:cNvGraphicFramePr/>
          <p:nvPr/>
        </p:nvGraphicFramePr>
        <p:xfrm>
          <a:off x="1828800" y="17145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{EB731391-182E-48CF-9029-D08F9AC5F780}</a:tableStyleId>
              </a:tblPr>
              <a:tblGrid>
                <a:gridCol w="1910725"/>
                <a:gridCol w="2922900"/>
                <a:gridCol w="3713475"/>
              </a:tblGrid>
              <a:tr h="513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Microsoft YaHei"/>
                        <a:buNone/>
                      </a:pPr>
                      <a:r>
                        <a:rPr lang="en-US" sz="1800" u="none" cap="none" strike="noStrike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Features</a:t>
                      </a:r>
                      <a:endParaRPr sz="1800" u="none" cap="none" strike="noStrike">
                        <a:latin typeface="Microsoft YaHei"/>
                        <a:ea typeface="Microsoft YaHei"/>
                        <a:cs typeface="Microsoft YaHei"/>
                        <a:sym typeface="Microsoft YaHei"/>
                      </a:endParaRPr>
                    </a:p>
                  </a:txBody>
                  <a:tcPr marT="107950" marB="107950" marR="177800" marL="177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Microsoft YaHei"/>
                        <a:buNone/>
                      </a:pPr>
                      <a:r>
                        <a:rPr lang="en-US" sz="1800" u="none" cap="none" strike="noStrike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SQL</a:t>
                      </a:r>
                      <a:endParaRPr sz="1800" u="none" cap="none" strike="noStrike">
                        <a:latin typeface="Microsoft YaHei"/>
                        <a:ea typeface="Microsoft YaHei"/>
                        <a:cs typeface="Microsoft YaHei"/>
                        <a:sym typeface="Microsoft YaHei"/>
                      </a:endParaRPr>
                    </a:p>
                  </a:txBody>
                  <a:tcPr marT="107950" marB="107950" marR="177800" marL="177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Microsoft YaHei"/>
                        <a:buNone/>
                      </a:pPr>
                      <a:r>
                        <a:rPr lang="en-US" sz="1800" u="none" cap="none" strike="noStrike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NoSQL</a:t>
                      </a:r>
                      <a:endParaRPr sz="1800" u="none" cap="none" strike="noStrike">
                        <a:latin typeface="Microsoft YaHei"/>
                        <a:ea typeface="Microsoft YaHei"/>
                        <a:cs typeface="Microsoft YaHei"/>
                        <a:sym typeface="Microsoft YaHei"/>
                      </a:endParaRPr>
                    </a:p>
                  </a:txBody>
                  <a:tcPr marT="107950" marB="107950" marR="177800" marL="177800" anchor="ctr"/>
                </a:tc>
              </a:tr>
              <a:tr h="473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Microsoft YaHei"/>
                        <a:buNone/>
                      </a:pPr>
                      <a:r>
                        <a:rPr lang="en-US" u="none" cap="none" strike="noStrike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Structure</a:t>
                      </a:r>
                      <a:endParaRPr u="none" cap="none" strike="noStrike">
                        <a:latin typeface="Microsoft YaHei"/>
                        <a:ea typeface="Microsoft YaHei"/>
                        <a:cs typeface="Microsoft YaHei"/>
                        <a:sym typeface="Microsoft YaHei"/>
                      </a:endParaRPr>
                    </a:p>
                  </a:txBody>
                  <a:tcPr marT="107950" marB="107950" marR="177800" marL="177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Microsoft YaHei"/>
                        <a:buNone/>
                      </a:pPr>
                      <a:r>
                        <a:rPr lang="en-US" u="none" cap="none" strike="noStrike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Relational</a:t>
                      </a:r>
                      <a:endParaRPr u="none" cap="none" strike="noStrike">
                        <a:latin typeface="Microsoft YaHei"/>
                        <a:ea typeface="Microsoft YaHei"/>
                        <a:cs typeface="Microsoft YaHei"/>
                        <a:sym typeface="Microsoft YaHei"/>
                      </a:endParaRPr>
                    </a:p>
                  </a:txBody>
                  <a:tcPr marT="107950" marB="107950" marR="177800" marL="177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Microsoft YaHei"/>
                        <a:buNone/>
                      </a:pPr>
                      <a:r>
                        <a:rPr lang="en-US" u="none" cap="none" strike="noStrike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Non relational</a:t>
                      </a:r>
                      <a:endParaRPr u="none" cap="none" strike="noStrike">
                        <a:latin typeface="Microsoft YaHei"/>
                        <a:ea typeface="Microsoft YaHei"/>
                        <a:cs typeface="Microsoft YaHei"/>
                        <a:sym typeface="Microsoft YaHei"/>
                      </a:endParaRPr>
                    </a:p>
                  </a:txBody>
                  <a:tcPr marT="107950" marB="107950" marR="177800" marL="177800" anchor="ctr"/>
                </a:tc>
              </a:tr>
              <a:tr h="473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Microsoft YaHei"/>
                        <a:buNone/>
                      </a:pPr>
                      <a:r>
                        <a:rPr lang="en-US" u="none" cap="none" strike="noStrike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Query Language</a:t>
                      </a:r>
                      <a:endParaRPr u="none" cap="none" strike="noStrike">
                        <a:latin typeface="Microsoft YaHei"/>
                        <a:ea typeface="Microsoft YaHei"/>
                        <a:cs typeface="Microsoft YaHei"/>
                        <a:sym typeface="Microsoft YaHei"/>
                      </a:endParaRPr>
                    </a:p>
                  </a:txBody>
                  <a:tcPr marT="107950" marB="107950" marR="177800" marL="177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Microsoft YaHei"/>
                        <a:buNone/>
                      </a:pPr>
                      <a:r>
                        <a:rPr lang="en-US" u="none" cap="none" strike="noStrike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SQL</a:t>
                      </a:r>
                      <a:endParaRPr u="none" cap="none" strike="noStrike">
                        <a:latin typeface="Microsoft YaHei"/>
                        <a:ea typeface="Microsoft YaHei"/>
                        <a:cs typeface="Microsoft YaHei"/>
                        <a:sym typeface="Microsoft YaHei"/>
                      </a:endParaRPr>
                    </a:p>
                  </a:txBody>
                  <a:tcPr marT="107950" marB="107950" marR="177800" marL="177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Microsoft YaHei"/>
                        <a:buNone/>
                      </a:pPr>
                      <a:r>
                        <a:rPr lang="en-US" u="none" cap="none" strike="noStrike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Varies by databases</a:t>
                      </a:r>
                      <a:endParaRPr u="none" cap="none" strike="noStrike">
                        <a:latin typeface="Microsoft YaHei"/>
                        <a:ea typeface="Microsoft YaHei"/>
                        <a:cs typeface="Microsoft YaHei"/>
                        <a:sym typeface="Microsoft YaHei"/>
                      </a:endParaRPr>
                    </a:p>
                  </a:txBody>
                  <a:tcPr marT="107950" marB="107950" marR="177800" marL="177800" anchor="ctr"/>
                </a:tc>
              </a:tr>
              <a:tr h="473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Microsoft YaHei"/>
                        <a:buNone/>
                      </a:pPr>
                      <a:r>
                        <a:rPr lang="en-US" u="none" cap="none" strike="noStrike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Consistency</a:t>
                      </a:r>
                      <a:endParaRPr u="none" cap="none" strike="noStrike">
                        <a:latin typeface="Microsoft YaHei"/>
                        <a:ea typeface="Microsoft YaHei"/>
                        <a:cs typeface="Microsoft YaHei"/>
                        <a:sym typeface="Microsoft YaHei"/>
                      </a:endParaRPr>
                    </a:p>
                  </a:txBody>
                  <a:tcPr marT="107950" marB="107950" marR="177800" marL="177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Microsoft YaHei"/>
                        <a:buNone/>
                      </a:pPr>
                      <a:r>
                        <a:rPr lang="en-US" u="none" cap="none" strike="noStrike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ACID compliance</a:t>
                      </a:r>
                      <a:endParaRPr u="none" cap="none" strike="noStrike">
                        <a:latin typeface="Microsoft YaHei"/>
                        <a:ea typeface="Microsoft YaHei"/>
                        <a:cs typeface="Microsoft YaHei"/>
                        <a:sym typeface="Microsoft YaHei"/>
                      </a:endParaRPr>
                    </a:p>
                  </a:txBody>
                  <a:tcPr marT="107950" marB="107950" marR="177800" marL="177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Microsoft YaHei"/>
                        <a:buNone/>
                      </a:pPr>
                      <a:r>
                        <a:rPr lang="en-US" u="none" cap="none" strike="noStrike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BASE compliance</a:t>
                      </a:r>
                      <a:endParaRPr u="none" cap="none" strike="noStrike">
                        <a:latin typeface="Microsoft YaHei"/>
                        <a:ea typeface="Microsoft YaHei"/>
                        <a:cs typeface="Microsoft YaHei"/>
                        <a:sym typeface="Microsoft YaHei"/>
                      </a:endParaRPr>
                    </a:p>
                  </a:txBody>
                  <a:tcPr marT="107950" marB="107950" marR="177800" marL="177800" anchor="ctr"/>
                </a:tc>
              </a:tr>
              <a:tr h="473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Microsoft YaHei"/>
                        <a:buNone/>
                      </a:pPr>
                      <a:r>
                        <a:rPr lang="en-US" u="none" cap="none" strike="noStrike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Performance</a:t>
                      </a:r>
                      <a:endParaRPr u="none" cap="none" strike="noStrike">
                        <a:latin typeface="Microsoft YaHei"/>
                        <a:ea typeface="Microsoft YaHei"/>
                        <a:cs typeface="Microsoft YaHei"/>
                        <a:sym typeface="Microsoft YaHei"/>
                      </a:endParaRPr>
                    </a:p>
                  </a:txBody>
                  <a:tcPr marT="107950" marB="107950" marR="177800" marL="177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Microsoft YaHei"/>
                        <a:buNone/>
                      </a:pPr>
                      <a:r>
                        <a:rPr lang="en-US" u="none" cap="none" strike="noStrike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Optimized for complex queries</a:t>
                      </a:r>
                      <a:endParaRPr u="none" cap="none" strike="noStrike">
                        <a:latin typeface="Microsoft YaHei"/>
                        <a:ea typeface="Microsoft YaHei"/>
                        <a:cs typeface="Microsoft YaHei"/>
                        <a:sym typeface="Microsoft YaHei"/>
                      </a:endParaRPr>
                    </a:p>
                  </a:txBody>
                  <a:tcPr marT="107950" marB="107950" marR="177800" marL="177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Microsoft YaHei"/>
                        <a:buNone/>
                      </a:pPr>
                      <a:r>
                        <a:rPr lang="en-US" u="none" cap="none" strike="noStrike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High speed read/write operations for unstructured data</a:t>
                      </a:r>
                      <a:endParaRPr u="none" cap="none" strike="noStrike">
                        <a:latin typeface="Microsoft YaHei"/>
                        <a:ea typeface="Microsoft YaHei"/>
                        <a:cs typeface="Microsoft YaHei"/>
                        <a:sym typeface="Microsoft YaHei"/>
                      </a:endParaRPr>
                    </a:p>
                  </a:txBody>
                  <a:tcPr marT="107950" marB="107950" marR="177800" marL="177800" anchor="ctr"/>
                </a:tc>
              </a:tr>
              <a:tr h="473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Microsoft YaHei"/>
                        <a:buNone/>
                      </a:pPr>
                      <a:r>
                        <a:rPr lang="en-US" u="none" cap="none" strike="noStrike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Flexibility</a:t>
                      </a:r>
                      <a:endParaRPr u="none" cap="none" strike="noStrike">
                        <a:latin typeface="Microsoft YaHei"/>
                        <a:ea typeface="Microsoft YaHei"/>
                        <a:cs typeface="Microsoft YaHei"/>
                        <a:sym typeface="Microsoft YaHei"/>
                      </a:endParaRPr>
                    </a:p>
                  </a:txBody>
                  <a:tcPr marT="107950" marB="107950" marR="177800" marL="177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Microsoft YaHei"/>
                        <a:buNone/>
                      </a:pPr>
                      <a:r>
                        <a:rPr lang="en-US" u="none" cap="none" strike="noStrike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Rigid</a:t>
                      </a:r>
                      <a:endParaRPr u="none" cap="none" strike="noStrike">
                        <a:latin typeface="Microsoft YaHei"/>
                        <a:ea typeface="Microsoft YaHei"/>
                        <a:cs typeface="Microsoft YaHei"/>
                        <a:sym typeface="Microsoft YaHei"/>
                      </a:endParaRPr>
                    </a:p>
                  </a:txBody>
                  <a:tcPr marT="107950" marB="107950" marR="177800" marL="177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Microsoft YaHei"/>
                        <a:buNone/>
                      </a:pPr>
                      <a:r>
                        <a:rPr lang="en-US" u="none" cap="none" strike="noStrike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Flexible</a:t>
                      </a:r>
                      <a:endParaRPr u="none" cap="none" strike="noStrike">
                        <a:latin typeface="Microsoft YaHei"/>
                        <a:ea typeface="Microsoft YaHei"/>
                        <a:cs typeface="Microsoft YaHei"/>
                        <a:sym typeface="Microsoft YaHei"/>
                      </a:endParaRPr>
                    </a:p>
                  </a:txBody>
                  <a:tcPr marT="107950" marB="107950" marR="177800" marL="177800" anchor="ctr"/>
                </a:tc>
              </a:tr>
              <a:tr h="473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Microsoft YaHei"/>
                        <a:buNone/>
                      </a:pPr>
                      <a:r>
                        <a:rPr lang="en-US" u="none" cap="none" strike="noStrike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Schema</a:t>
                      </a:r>
                      <a:endParaRPr u="none" cap="none" strike="noStrike">
                        <a:latin typeface="Microsoft YaHei"/>
                        <a:ea typeface="Microsoft YaHei"/>
                        <a:cs typeface="Microsoft YaHei"/>
                        <a:sym typeface="Microsoft YaHei"/>
                      </a:endParaRPr>
                    </a:p>
                  </a:txBody>
                  <a:tcPr marT="107950" marB="107950" marR="177800" marL="177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Microsoft YaHei"/>
                        <a:buNone/>
                      </a:pPr>
                      <a:r>
                        <a:rPr lang="en-US" u="none" cap="none" strike="noStrike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Predefined schema</a:t>
                      </a:r>
                      <a:endParaRPr u="none" cap="none" strike="noStrike">
                        <a:latin typeface="Microsoft YaHei"/>
                        <a:ea typeface="Microsoft YaHei"/>
                        <a:cs typeface="Microsoft YaHei"/>
                        <a:sym typeface="Microsoft YaHei"/>
                      </a:endParaRPr>
                    </a:p>
                  </a:txBody>
                  <a:tcPr marT="107950" marB="107950" marR="177800" marL="177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Microsoft YaHei"/>
                        <a:buNone/>
                      </a:pPr>
                      <a:r>
                        <a:rPr lang="en-US" u="none" cap="none" strike="noStrike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Schema-less</a:t>
                      </a:r>
                      <a:endParaRPr u="none" cap="none" strike="noStrike">
                        <a:latin typeface="Microsoft YaHei"/>
                        <a:ea typeface="Microsoft YaHei"/>
                        <a:cs typeface="Microsoft YaHei"/>
                        <a:sym typeface="Microsoft YaHei"/>
                      </a:endParaRPr>
                    </a:p>
                  </a:txBody>
                  <a:tcPr marT="107950" marB="107950" marR="177800" marL="177800" anchor="ctr"/>
                </a:tc>
              </a:tr>
              <a:tr h="473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Microsoft YaHei"/>
                        <a:buNone/>
                      </a:pPr>
                      <a:r>
                        <a:rPr lang="en-US" u="none" cap="none" strike="noStrike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Examples</a:t>
                      </a:r>
                      <a:endParaRPr u="none" cap="none" strike="noStrike">
                        <a:latin typeface="Microsoft YaHei"/>
                        <a:ea typeface="Microsoft YaHei"/>
                        <a:cs typeface="Microsoft YaHei"/>
                        <a:sym typeface="Microsoft YaHei"/>
                      </a:endParaRPr>
                    </a:p>
                  </a:txBody>
                  <a:tcPr marT="107950" marB="107950" marR="177800" marL="177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Microsoft YaHei"/>
                        <a:buNone/>
                      </a:pPr>
                      <a:r>
                        <a:rPr lang="en-US" u="none" cap="none" strike="noStrike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MySQL, PostgreSQL, Oracle.</a:t>
                      </a:r>
                      <a:endParaRPr u="none" cap="none" strike="noStrike">
                        <a:latin typeface="Microsoft YaHei"/>
                        <a:ea typeface="Microsoft YaHei"/>
                        <a:cs typeface="Microsoft YaHei"/>
                        <a:sym typeface="Microsoft YaHei"/>
                      </a:endParaRPr>
                    </a:p>
                  </a:txBody>
                  <a:tcPr marT="107950" marB="107950" marR="177800" marL="177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Microsoft YaHei"/>
                        <a:buNone/>
                      </a:pPr>
                      <a:r>
                        <a:rPr lang="en-US" u="none" cap="none" strike="noStrike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MongoDB, Cassandra, Redis,</a:t>
                      </a:r>
                      <a:r>
                        <a:rPr lang="en-US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 DynamoDB</a:t>
                      </a:r>
                      <a:endParaRPr u="none" cap="none" strike="noStrike">
                        <a:latin typeface="Microsoft YaHei"/>
                        <a:ea typeface="Microsoft YaHei"/>
                        <a:cs typeface="Microsoft YaHei"/>
                        <a:sym typeface="Microsoft YaHei"/>
                      </a:endParaRPr>
                    </a:p>
                  </a:txBody>
                  <a:tcPr marT="107950" marB="107950" marR="177800" marL="177800" anchor="ctr"/>
                </a:tc>
              </a:tr>
              <a:tr h="473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Microsoft YaHei"/>
                        <a:buNone/>
                      </a:pPr>
                      <a:r>
                        <a:rPr lang="en-US" u="none" cap="none" strike="noStrike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Use Cases</a:t>
                      </a:r>
                      <a:endParaRPr u="none" cap="none" strike="noStrike">
                        <a:latin typeface="Microsoft YaHei"/>
                        <a:ea typeface="Microsoft YaHei"/>
                        <a:cs typeface="Microsoft YaHei"/>
                        <a:sym typeface="Microsoft YaHei"/>
                      </a:endParaRPr>
                    </a:p>
                  </a:txBody>
                  <a:tcPr marT="107950" marB="107950" marR="177800" marL="177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Microsoft YaHei"/>
                        <a:buNone/>
                      </a:pPr>
                      <a:r>
                        <a:rPr lang="en-US" u="none" cap="none" strike="noStrike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Transactional systems, analytics, and reporting.</a:t>
                      </a:r>
                      <a:endParaRPr u="none" cap="none" strike="noStrike">
                        <a:latin typeface="Microsoft YaHei"/>
                        <a:ea typeface="Microsoft YaHei"/>
                        <a:cs typeface="Microsoft YaHei"/>
                        <a:sym typeface="Microsoft YaHei"/>
                      </a:endParaRPr>
                    </a:p>
                  </a:txBody>
                  <a:tcPr marT="107950" marB="107950" marR="177800" marL="177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Microsoft YaHei"/>
                        <a:buNone/>
                      </a:pPr>
                      <a:r>
                        <a:rPr lang="en-US" u="none" cap="none" strike="noStrike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Real-time analytics, IoT, and social media.</a:t>
                      </a:r>
                      <a:endParaRPr u="none" cap="none" strike="noStrike">
                        <a:latin typeface="Microsoft YaHei"/>
                        <a:ea typeface="Microsoft YaHei"/>
                        <a:cs typeface="Microsoft YaHei"/>
                        <a:sym typeface="Microsoft YaHei"/>
                      </a:endParaRPr>
                    </a:p>
                  </a:txBody>
                  <a:tcPr marT="107950" marB="107950" marR="177800" marL="1778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/>
          <p:nvPr>
            <p:ph type="title"/>
          </p:nvPr>
        </p:nvSpPr>
        <p:spPr>
          <a:xfrm>
            <a:off x="772160" y="384175"/>
            <a:ext cx="10581640" cy="8610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Challenges</a:t>
            </a:r>
            <a:endParaRPr b="1"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6"/>
          <p:cNvSpPr txBox="1"/>
          <p:nvPr>
            <p:ph idx="1" type="body"/>
          </p:nvPr>
        </p:nvSpPr>
        <p:spPr>
          <a:xfrm>
            <a:off x="811530" y="1741805"/>
            <a:ext cx="10542905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Challenges of SQL Databases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Limited scalability for massive datasets.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Rigidity in schema design.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Performance issues with large-scale distributed systems.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Challenges of NoSQL Databases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Lack of standardization across implementations.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Potential trade-offs in consistency due to CAP theorem.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Learning curve for developers familiar with relational databases.</a:t>
            </a:r>
            <a:br>
              <a:rPr lang="en-US" sz="1800">
                <a:latin typeface="Arial"/>
                <a:ea typeface="Arial"/>
                <a:cs typeface="Arial"/>
                <a:sym typeface="Arial"/>
              </a:rPr>
            </a:b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/>
          <p:nvPr>
            <p:ph type="title"/>
          </p:nvPr>
        </p:nvSpPr>
        <p:spPr>
          <a:xfrm>
            <a:off x="760095" y="343535"/>
            <a:ext cx="10593705" cy="765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SQL Code</a:t>
            </a:r>
            <a:endParaRPr b="1"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7"/>
          <p:cNvSpPr txBox="1"/>
          <p:nvPr>
            <p:ph idx="1" type="body"/>
          </p:nvPr>
        </p:nvSpPr>
        <p:spPr>
          <a:xfrm>
            <a:off x="760730" y="1120140"/>
            <a:ext cx="10592435" cy="1755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br>
              <a:rPr lang="en-US"/>
            </a:br>
            <a:br>
              <a:rPr lang="en-US"/>
            </a:br>
            <a:endParaRPr/>
          </a:p>
        </p:txBody>
      </p:sp>
      <p:pic>
        <p:nvPicPr>
          <p:cNvPr descr="SQL" id="149" name="Google Shape;14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920" y="1247775"/>
            <a:ext cx="10677525" cy="5020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/>
          <p:nvPr>
            <p:ph type="title"/>
          </p:nvPr>
        </p:nvSpPr>
        <p:spPr>
          <a:xfrm>
            <a:off x="716915" y="300990"/>
            <a:ext cx="10636885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Simple Query</a:t>
            </a:r>
            <a:endParaRPr b="1"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8"/>
          <p:cNvSpPr txBox="1"/>
          <p:nvPr>
            <p:ph idx="1" type="body"/>
          </p:nvPr>
        </p:nvSpPr>
        <p:spPr>
          <a:xfrm>
            <a:off x="796290" y="1064260"/>
            <a:ext cx="10654665" cy="51542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br>
              <a:rPr lang="en-US"/>
            </a:br>
            <a:br>
              <a:rPr lang="en-US"/>
            </a:br>
            <a:endParaRPr/>
          </a:p>
        </p:txBody>
      </p:sp>
      <p:pic>
        <p:nvPicPr>
          <p:cNvPr descr="q1rs" id="156" name="Google Shape;15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290" y="2214245"/>
            <a:ext cx="10835640" cy="33045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q1" id="157" name="Google Shape;15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35405" y="1341755"/>
            <a:ext cx="2609850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/>
          <p:nvPr>
            <p:ph type="title"/>
          </p:nvPr>
        </p:nvSpPr>
        <p:spPr>
          <a:xfrm>
            <a:off x="716915" y="300990"/>
            <a:ext cx="10636885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Complex Query</a:t>
            </a:r>
            <a:endParaRPr b="1"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9"/>
          <p:cNvSpPr txBox="1"/>
          <p:nvPr>
            <p:ph idx="1" type="body"/>
          </p:nvPr>
        </p:nvSpPr>
        <p:spPr>
          <a:xfrm>
            <a:off x="796290" y="1064260"/>
            <a:ext cx="10654665" cy="51542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br>
              <a:rPr lang="en-US"/>
            </a:br>
            <a:br>
              <a:rPr lang="en-US"/>
            </a:br>
            <a:endParaRPr/>
          </a:p>
        </p:txBody>
      </p:sp>
      <p:pic>
        <p:nvPicPr>
          <p:cNvPr descr="q2" id="164" name="Google Shape;16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915" y="897890"/>
            <a:ext cx="5095875" cy="2867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q2res" id="165" name="Google Shape;16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3225" y="3825875"/>
            <a:ext cx="11135360" cy="2326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2024-05-11T07:26:00Z</dcterms:created>
  <dc:creator>Rajat Goyal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B6FEFEA2EC7442CA9862801D4AA7B4BB_13</vt:lpwstr>
  </property>
  <property fmtid="{D5CDD505-2E9C-101B-9397-08002B2CF9AE}" pid="3" name="KSOProductBuildVer">
    <vt:lpwstr>1033-12.2.0.19307</vt:lpwstr>
  </property>
</Properties>
</file>