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277" r:id="rId4"/>
    <p:sldId id="256" r:id="rId5"/>
    <p:sldId id="262" r:id="rId6"/>
    <p:sldId id="257" r:id="rId7"/>
    <p:sldId id="258" r:id="rId8"/>
    <p:sldId id="259" r:id="rId9"/>
    <p:sldId id="260" r:id="rId10"/>
    <p:sldId id="264" r:id="rId11"/>
    <p:sldId id="273" r:id="rId12"/>
    <p:sldId id="27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FE0293F-6B78-484E-A241-0C13AD04197F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26F8D1F-5278-4BDE-B4A5-C5C0B867A3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E0293F-6B78-484E-A241-0C13AD0419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8D1F-5278-4BDE-B4A5-C5C0B867A3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E0293F-6B78-484E-A241-0C13AD0419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8D1F-5278-4BDE-B4A5-C5C0B867A3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E0293F-6B78-484E-A241-0C13AD0419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8D1F-5278-4BDE-B4A5-C5C0B867A3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E0293F-6B78-484E-A241-0C13AD0419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8D1F-5278-4BDE-B4A5-C5C0B867A3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E0293F-6B78-484E-A241-0C13AD0419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8D1F-5278-4BDE-B4A5-C5C0B867A3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E0293F-6B78-484E-A241-0C13AD0419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8D1F-5278-4BDE-B4A5-C5C0B867A3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E0293F-6B78-484E-A241-0C13AD0419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8D1F-5278-4BDE-B4A5-C5C0B867A3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E0293F-6B78-484E-A241-0C13AD0419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8D1F-5278-4BDE-B4A5-C5C0B867A3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E0293F-6B78-484E-A241-0C13AD0419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8D1F-5278-4BDE-B4A5-C5C0B867A3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FE0293F-6B78-484E-A241-0C13AD0419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26F8D1F-5278-4BDE-B4A5-C5C0B867A3D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FE0293F-6B78-484E-A241-0C13AD04197F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26F8D1F-5278-4BDE-B4A5-C5C0B867A3D1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9.xml"/><Relationship Id="rId7" Type="http://schemas.openxmlformats.org/officeDocument/2006/relationships/image" Target="../media/image8.png"/><Relationship Id="rId6" Type="http://schemas.openxmlformats.org/officeDocument/2006/relationships/tags" Target="../tags/tag38.xml"/><Relationship Id="rId5" Type="http://schemas.openxmlformats.org/officeDocument/2006/relationships/image" Target="../media/image7.png"/><Relationship Id="rId4" Type="http://schemas.openxmlformats.org/officeDocument/2006/relationships/tags" Target="../tags/tag37.xml"/><Relationship Id="rId3" Type="http://schemas.openxmlformats.org/officeDocument/2006/relationships/image" Target="../media/image6.png"/><Relationship Id="rId2" Type="http://schemas.openxmlformats.org/officeDocument/2006/relationships/tags" Target="../tags/tag36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image" Target="../media/image5.png"/><Relationship Id="rId4" Type="http://schemas.openxmlformats.org/officeDocument/2006/relationships/tags" Target="../tags/tag32.xml"/><Relationship Id="rId3" Type="http://schemas.openxmlformats.org/officeDocument/2006/relationships/image" Target="../media/image4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13460" y="2205355"/>
            <a:ext cx="10515600" cy="211518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5400">
                <a:ea typeface="+mj-ea"/>
              </a:rPr>
              <a:t>SQL vs NoSQL: Which One Fits Your Data Needs?</a:t>
            </a:r>
            <a:endParaRPr lang="en-US" sz="5400">
              <a:ea typeface="+mj-ea"/>
            </a:endParaRPr>
          </a:p>
        </p:txBody>
      </p:sp>
      <p:sp>
        <p:nvSpPr>
          <p:cNvPr id="8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19175" y="819150"/>
            <a:ext cx="10515600" cy="1371600"/>
          </a:xfrm>
        </p:spPr>
        <p:txBody>
          <a:bodyPr/>
          <a:p>
            <a:pPr mar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2000"/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/>
              <a:t>Presented by: Rishabh Goyal</a:t>
            </a:r>
            <a:endParaRPr lang="en-US" sz="2000"/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2000"/>
              <a:t>Class: CSCI - 608</a:t>
            </a:r>
            <a:endParaRPr lang="en-US" sz="2000"/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en-US" sz="200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1015681" y="4327980"/>
            <a:ext cx="10525125" cy="1745274"/>
          </a:xfrm>
        </p:spPr>
        <p:txBody>
          <a:bodyPr/>
          <a:p>
            <a:r>
              <a:rPr lang="en-US"/>
              <a:t>Name</a:t>
            </a:r>
            <a:endParaRPr 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56590" y="956945"/>
            <a:ext cx="10794365" cy="526161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 smtClean="0"/>
            </a:br>
            <a:br>
              <a:rPr lang="en-US" dirty="0" smtClean="0"/>
            </a:br>
            <a:endParaRPr lang="en-US" dirty="0"/>
          </a:p>
        </p:txBody>
      </p:sp>
      <p:pic>
        <p:nvPicPr>
          <p:cNvPr id="6" name="Picture 5" descr="q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37230" y="1010285"/>
            <a:ext cx="4410075" cy="1038225"/>
          </a:xfrm>
          <a:prstGeom prst="rect">
            <a:avLst/>
          </a:prstGeom>
        </p:spPr>
      </p:pic>
      <p:pic>
        <p:nvPicPr>
          <p:cNvPr id="7" name="Picture 6" descr="q1res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62985" y="2160905"/>
            <a:ext cx="3248025" cy="1466850"/>
          </a:xfrm>
          <a:prstGeom prst="rect">
            <a:avLst/>
          </a:prstGeom>
        </p:spPr>
      </p:pic>
      <p:pic>
        <p:nvPicPr>
          <p:cNvPr id="8" name="Picture 7" descr="q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04260" y="4379595"/>
            <a:ext cx="3257550" cy="733425"/>
          </a:xfrm>
          <a:prstGeom prst="rect">
            <a:avLst/>
          </a:prstGeom>
        </p:spPr>
      </p:pic>
      <p:pic>
        <p:nvPicPr>
          <p:cNvPr id="9" name="Picture 8" descr="q2res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99740" y="5217795"/>
            <a:ext cx="6191885" cy="971550"/>
          </a:xfrm>
          <a:prstGeom prst="rect">
            <a:avLst/>
          </a:prstGeom>
        </p:spPr>
      </p:pic>
      <p:sp>
        <p:nvSpPr>
          <p:cNvPr id="11" name="Title 9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716915" y="300990"/>
            <a:ext cx="10636885" cy="5969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2800" b="1" i="0" u="none" strike="noStrike" kern="1200" cap="none" spc="0" normalizeH="0" baseline="0" noProof="1" dirty="0" smtClean="0">
                <a:solidFill>
                  <a:srgbClr val="777777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NoSQL Queries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0" lvl="5" indent="457200">
              <a:buNone/>
            </a:pPr>
            <a:endParaRPr lang="en-US" sz="8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657600" lvl="8" indent="457200">
              <a:buNone/>
            </a:pPr>
            <a:r>
              <a:rPr lang="en-US" sz="8800">
                <a:solidFill>
                  <a:schemeClr val="tx1"/>
                </a:solidFill>
                <a:cs typeface="Arial" panose="020B0604020202020204" pitchFamily="34" charset="0"/>
              </a:rPr>
              <a:t>you !</a:t>
            </a:r>
            <a:endParaRPr lang="en-US" sz="8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01486" y="1103086"/>
            <a:ext cx="7489371" cy="2453412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6000">
                <a:ea typeface="+mj-ea"/>
              </a:rPr>
              <a:t>				
				Thank</a:t>
            </a:r>
            <a:endParaRPr lang="en-US" sz="6000">
              <a:ea typeface="+mj-ea"/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1001485" y="3898612"/>
            <a:ext cx="7489371" cy="2125541"/>
          </a:xfrm>
        </p:spPr>
        <p:txBody>
          <a:bodyPr/>
          <a:lstStyle/>
          <a:p>
            <a:r>
              <a:rPr lang="en-US"/>
              <a:t>Name</a:t>
            </a:r>
            <a:endParaRPr 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10260" y="959485"/>
            <a:ext cx="10530840" cy="39122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1">
            <a:norm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Introduction to SQL</a:t>
            </a:r>
            <a:endParaRPr lang="en-US" sz="18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Introduction to NoSQL</a:t>
            </a:r>
            <a:endParaRPr lang="en-US" sz="18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SQL vs NoSQL Comparison</a:t>
            </a:r>
            <a:endParaRPr lang="en-US" sz="18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Challenges</a:t>
            </a:r>
            <a:endParaRPr lang="en-US" sz="18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Code Snippets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29615" y="388620"/>
            <a:ext cx="10675620" cy="57086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2800" b="1" i="0" u="none" strike="noStrike" kern="1200" cap="none" spc="0" normalizeH="0" baseline="0" noProof="1" dirty="0" smtClean="0">
                <a:solidFill>
                  <a:srgbClr val="777777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Overview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48360" y="1096645"/>
            <a:ext cx="10593070" cy="503491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1">
            <a:norm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endParaRPr lang="en-US" altLang="en-US" sz="1400" b="1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Definition</a:t>
            </a:r>
            <a:endParaRPr lang="en-US" altLang="en-US" sz="1800" b="1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Structured query language designed to create and manage relationship between databases, enabling efficient CRUD operations.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Core Characteristics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Operates with predefined schemas and tabular structures.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Emphasizes relationships among data through foreign keys and joins.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Use Cases</a:t>
            </a:r>
            <a:endParaRPr lang="en-US" altLang="en-US" sz="1800" b="1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Banking and financial applications.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Customer Relationship Management (CRM) systems.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Data warehousing for analytical processing.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79145" y="268605"/>
            <a:ext cx="10368915" cy="82740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2800" b="1" i="0" u="none" strike="noStrike" kern="1200" cap="none" spc="0" normalizeH="0" baseline="0" noProof="1" dirty="0" smtClean="0">
                <a:solidFill>
                  <a:srgbClr val="777777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Introduction to SQL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742315" y="354330"/>
            <a:ext cx="10554335" cy="908685"/>
          </a:xfrm>
        </p:spPr>
        <p:txBody>
          <a:bodyPr/>
          <a:p>
            <a:r>
              <a:rPr lang="en-US">
                <a:latin typeface="+mj-lt"/>
                <a:ea typeface="+mj-ea"/>
              </a:rPr>
              <a:t>Introduction to NoSQL</a:t>
            </a:r>
            <a:endParaRPr lang="en-US">
              <a:latin typeface="+mj-lt"/>
              <a:ea typeface="+mj-ea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05815" y="1183005"/>
            <a:ext cx="10553700" cy="470090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 fontScale="25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sz="7200" b="1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7200" b="1">
                <a:cs typeface="Arial" panose="020B0604020202020204" pitchFamily="34" charset="0"/>
              </a:rPr>
              <a:t>Definition</a:t>
            </a:r>
            <a:endParaRPr lang="en-US" altLang="en-US" sz="7200" b="1">
              <a:cs typeface="Arial" panose="020B0604020202020204" pitchFamily="34" charset="0"/>
            </a:endParaRPr>
          </a:p>
          <a:p>
            <a:r>
              <a:rPr lang="en-US" altLang="en-US" sz="7200">
                <a:cs typeface="Arial" panose="020B0604020202020204" pitchFamily="34" charset="0"/>
              </a:rPr>
              <a:t>Class of database systems designed to handle unstructured, semi-structured, or structured data. </a:t>
            </a:r>
            <a:endParaRPr lang="en-US" altLang="en-US" sz="720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720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7200" b="1">
                <a:cs typeface="Arial" panose="020B0604020202020204" pitchFamily="34" charset="0"/>
              </a:rPr>
              <a:t>Core Characteristics</a:t>
            </a:r>
            <a:endParaRPr lang="en-US" altLang="en-US" sz="7200" b="1">
              <a:cs typeface="Arial" panose="020B0604020202020204" pitchFamily="34" charset="0"/>
            </a:endParaRPr>
          </a:p>
          <a:p>
            <a:r>
              <a:rPr lang="en-US" altLang="en-US" sz="7200">
                <a:cs typeface="Arial" panose="020B0604020202020204" pitchFamily="34" charset="0"/>
              </a:rPr>
              <a:t>Schema-less and highly flexible.</a:t>
            </a:r>
            <a:endParaRPr lang="en-US" altLang="en-US" sz="7200">
              <a:cs typeface="Arial" panose="020B0604020202020204" pitchFamily="34" charset="0"/>
            </a:endParaRPr>
          </a:p>
          <a:p>
            <a:r>
              <a:rPr lang="en-US" altLang="en-US" sz="7200">
                <a:cs typeface="Arial" panose="020B0604020202020204" pitchFamily="34" charset="0"/>
              </a:rPr>
              <a:t>Supports diverse data models like key-value pairs, documents, columns, and graphs.</a:t>
            </a:r>
            <a:endParaRPr lang="en-US" altLang="en-US" sz="720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7200"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7200" b="1">
                <a:cs typeface="Arial" panose="020B0604020202020204" pitchFamily="34" charset="0"/>
              </a:rPr>
              <a:t>Use Cases</a:t>
            </a:r>
            <a:endParaRPr lang="en-US" altLang="en-US" sz="7200">
              <a:cs typeface="Arial" panose="020B0604020202020204" pitchFamily="34" charset="0"/>
            </a:endParaRPr>
          </a:p>
          <a:p>
            <a:r>
              <a:rPr lang="en-US" altLang="en-US" sz="7200">
                <a:cs typeface="Arial" panose="020B0604020202020204" pitchFamily="34" charset="0"/>
              </a:rPr>
              <a:t>Real-time web applications.</a:t>
            </a:r>
            <a:endParaRPr lang="en-US" altLang="en-US" sz="7200">
              <a:cs typeface="Arial" panose="020B0604020202020204" pitchFamily="34" charset="0"/>
            </a:endParaRPr>
          </a:p>
          <a:p>
            <a:r>
              <a:rPr lang="en-US" altLang="en-US" sz="7200">
                <a:cs typeface="Arial" panose="020B0604020202020204" pitchFamily="34" charset="0"/>
              </a:rPr>
              <a:t>IoT data processing.</a:t>
            </a:r>
            <a:endParaRPr lang="en-US" altLang="en-US" sz="7200">
              <a:cs typeface="Arial" panose="020B0604020202020204" pitchFamily="34" charset="0"/>
            </a:endParaRPr>
          </a:p>
          <a:p>
            <a:r>
              <a:rPr lang="en-US" altLang="en-US" sz="7200">
                <a:cs typeface="Arial" panose="020B0604020202020204" pitchFamily="34" charset="0"/>
              </a:rPr>
              <a:t>Social media platforms and content management systems.</a:t>
            </a:r>
            <a:br>
              <a:rPr lang="en-US" sz="7200" dirty="0" smtClean="0">
                <a:cs typeface="Arial" panose="020B0604020202020204" pitchFamily="34" charset="0"/>
              </a:rPr>
            </a:br>
            <a:endParaRPr lang="en-US" sz="7200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71855" y="929005"/>
            <a:ext cx="10482580" cy="565467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 smtClean="0"/>
            </a:br>
            <a:endParaRPr lang="en-US" dirty="0"/>
          </a:p>
        </p:txBody>
      </p:sp>
      <p:graphicFrame>
        <p:nvGraphicFramePr>
          <p:cNvPr id="9" name="Table 8"/>
          <p:cNvGraphicFramePr/>
          <p:nvPr>
            <p:custDataLst>
              <p:tags r:id="rId2"/>
            </p:custDataLst>
          </p:nvPr>
        </p:nvGraphicFramePr>
        <p:xfrm>
          <a:off x="1828800" y="1714500"/>
          <a:ext cx="85471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15"/>
                <a:gridCol w="2922905"/>
                <a:gridCol w="3713480"/>
              </a:tblGrid>
              <a:tr h="51371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>
                          <a:cs typeface="Arial" panose="020B0604020202020204" pitchFamily="34" charset="0"/>
                        </a:rPr>
                        <a:t>Features</a:t>
                      </a:r>
                      <a:endParaRPr lang="en-US" sz="14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>
                          <a:cs typeface="Arial" panose="020B0604020202020204" pitchFamily="34" charset="0"/>
                        </a:rPr>
                        <a:t>SQL</a:t>
                      </a:r>
                      <a:endParaRPr lang="en-US" sz="14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>
                          <a:cs typeface="Arial" panose="020B0604020202020204" pitchFamily="34" charset="0"/>
                        </a:rPr>
                        <a:t>NoSQL</a:t>
                      </a:r>
                      <a:endParaRPr lang="en-US" sz="14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</a:tr>
              <a:tr h="4737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Structure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Relational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Non relational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</a:tr>
              <a:tr h="4737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Query Language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SQL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Varies by databases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</a:tr>
              <a:tr h="4737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Consistency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ACID compliance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BASE compliance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</a:tr>
              <a:tr h="4737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Performance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200" spc="120">
                          <a:cs typeface="Arial" panose="020B0604020202020204" pitchFamily="34" charset="0"/>
                        </a:rPr>
                        <a:t>Optimized</a:t>
                      </a:r>
                      <a:r>
                        <a:rPr lang="en-US" sz="1200" spc="120">
                          <a:cs typeface="Arial" panose="020B0604020202020204" pitchFamily="34" charset="0"/>
                        </a:rPr>
                        <a:t> for complex queries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High speed read/write operations for unstructured data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</a:tr>
              <a:tr h="47307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Flexibility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Rigid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Flexible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</a:tr>
              <a:tr h="4737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Schema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Predefined schema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Schema-less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</a:tr>
              <a:tr h="4737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Examples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200" spc="120">
                          <a:cs typeface="Arial" panose="020B0604020202020204" pitchFamily="34" charset="0"/>
                        </a:rPr>
                        <a:t>MySQL, PostgreSQL, Oracle.</a:t>
                      </a:r>
                      <a:endParaRPr lang="en-US" alt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200" spc="120">
                          <a:cs typeface="Arial" panose="020B0604020202020204" pitchFamily="34" charset="0"/>
                        </a:rPr>
                        <a:t>MongoDB, Cassandra, Redis, Neo4j.</a:t>
                      </a:r>
                      <a:endParaRPr lang="en-US" alt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</a:tr>
              <a:tr h="47371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cs typeface="Arial" panose="020B0604020202020204" pitchFamily="34" charset="0"/>
                        </a:rPr>
                        <a:t>Use Cases</a:t>
                      </a:r>
                      <a:endParaRPr 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200" spc="120">
                          <a:cs typeface="Arial" panose="020B0604020202020204" pitchFamily="34" charset="0"/>
                        </a:rPr>
                        <a:t>Transactional systems, analytics, and reporting.</a:t>
                      </a:r>
                      <a:endParaRPr lang="en-US" alt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p>
                      <a:pPr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200" spc="120">
                          <a:cs typeface="Arial" panose="020B0604020202020204" pitchFamily="34" charset="0"/>
                        </a:rPr>
                        <a:t>Real-time analytics, IoT, and social media.</a:t>
                      </a:r>
                      <a:endParaRPr lang="en-US" altLang="en-US" sz="1200" spc="120">
                        <a:cs typeface="Arial" panose="020B0604020202020204" pitchFamily="34" charset="0"/>
                      </a:endParaRPr>
                    </a:p>
                  </a:txBody>
                  <a:tcPr marL="177800" marR="177800" marT="107950" marB="107950" anchor="ctr"/>
                </a:tc>
              </a:tr>
            </a:tbl>
          </a:graphicData>
        </a:graphic>
      </p:graphicFrame>
      <p:sp>
        <p:nvSpPr>
          <p:cNvPr id="7" name="Title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71220" y="327025"/>
            <a:ext cx="10482580" cy="86741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2800" b="1" i="0" u="none" strike="noStrike" kern="1200" cap="none" spc="0" normalizeH="0" baseline="0" noProof="1" dirty="0" smtClean="0">
                <a:solidFill>
                  <a:srgbClr val="777777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Comparison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11530" y="1741805"/>
            <a:ext cx="10542905" cy="4189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Challenges of SQL Databases</a:t>
            </a:r>
            <a:endParaRPr lang="en-US" altLang="en-US" sz="1800" b="1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Limited scalability for massive datasets.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Rigidity in schema design.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Performance issues with large-scale distributed systems.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8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8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800" b="1">
                <a:solidFill>
                  <a:schemeClr val="tx1"/>
                </a:solidFill>
                <a:cs typeface="Arial" panose="020B0604020202020204" pitchFamily="34" charset="0"/>
              </a:rPr>
              <a:t>Challenges of NoSQL Databases</a:t>
            </a:r>
            <a:endParaRPr lang="en-US" altLang="en-US" sz="1800" b="1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Lack of standardization across implementations.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Potential trade-offs in consistency due to CAP theorem.</a:t>
            </a:r>
            <a:endParaRPr lang="en-US" altLang="en-US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en-US" sz="1800">
                <a:solidFill>
                  <a:schemeClr val="tx1"/>
                </a:solidFill>
                <a:cs typeface="Arial" panose="020B0604020202020204" pitchFamily="34" charset="0"/>
              </a:rPr>
              <a:t>Learning curve for developers familiar with relational databases.</a:t>
            </a:r>
            <a:br>
              <a:rPr 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180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72160" y="384175"/>
            <a:ext cx="10581640" cy="86106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2800" b="1" i="0" u="none" strike="noStrike" kern="1200" cap="none" spc="0" normalizeH="0" baseline="0" noProof="1" dirty="0" smtClean="0">
                <a:solidFill>
                  <a:srgbClr val="777777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Challenges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60730" y="1120140"/>
            <a:ext cx="10592435" cy="175577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 smtClean="0"/>
            </a:br>
            <a:br>
              <a:rPr lang="en-US" dirty="0" smtClean="0"/>
            </a:br>
            <a:endParaRPr lang="en-US" dirty="0"/>
          </a:p>
        </p:txBody>
      </p:sp>
      <p:pic>
        <p:nvPicPr>
          <p:cNvPr id="7" name="Picture 6" descr="SQL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6920" y="1247775"/>
            <a:ext cx="10677525" cy="5020310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60095" y="343535"/>
            <a:ext cx="10593705" cy="7651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2800" b="1" i="0" u="none" strike="noStrike" kern="1200" cap="none" spc="0" normalizeH="0" baseline="0" noProof="1" dirty="0" smtClean="0">
                <a:solidFill>
                  <a:srgbClr val="777777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SQL Code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96290" y="1064260"/>
            <a:ext cx="10654665" cy="515429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 smtClean="0"/>
            </a:br>
            <a:br>
              <a:rPr lang="en-US" dirty="0" smtClean="0"/>
            </a:br>
            <a:endParaRPr lang="en-US" dirty="0"/>
          </a:p>
        </p:txBody>
      </p:sp>
      <p:pic>
        <p:nvPicPr>
          <p:cNvPr id="6" name="Picture 5" descr="q1rs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6290" y="2214245"/>
            <a:ext cx="10835640" cy="3304540"/>
          </a:xfrm>
          <a:prstGeom prst="rect">
            <a:avLst/>
          </a:prstGeom>
        </p:spPr>
      </p:pic>
      <p:pic>
        <p:nvPicPr>
          <p:cNvPr id="10" name="Picture 9" descr="q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35405" y="1341755"/>
            <a:ext cx="2609850" cy="428625"/>
          </a:xfrm>
          <a:prstGeom prst="rect">
            <a:avLst/>
          </a:prstGeom>
        </p:spPr>
      </p:pic>
      <p:sp>
        <p:nvSpPr>
          <p:cNvPr id="8" name="Title 6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16915" y="300990"/>
            <a:ext cx="10636885" cy="5969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2800" b="1" i="0" u="none" strike="noStrike" kern="1200" cap="none" spc="0" normalizeH="0" baseline="0" noProof="1" dirty="0" smtClean="0">
                <a:solidFill>
                  <a:srgbClr val="777777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Simple Query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96290" y="1064260"/>
            <a:ext cx="10654665" cy="515429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 smtClean="0"/>
            </a:b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q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6915" y="897890"/>
            <a:ext cx="5095875" cy="2867025"/>
          </a:xfrm>
          <a:prstGeom prst="rect">
            <a:avLst/>
          </a:prstGeom>
        </p:spPr>
      </p:pic>
      <p:pic>
        <p:nvPicPr>
          <p:cNvPr id="5" name="Picture 4" descr="q2res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3225" y="3825875"/>
            <a:ext cx="11135360" cy="2326640"/>
          </a:xfrm>
          <a:prstGeom prst="rect">
            <a:avLst/>
          </a:prstGeom>
        </p:spPr>
      </p:pic>
      <p:sp>
        <p:nvSpPr>
          <p:cNvPr id="9" name="Title 7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716915" y="300990"/>
            <a:ext cx="10636885" cy="5969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sz="2800" b="1" i="0" u="none" strike="noStrike" kern="1200" cap="none" spc="0" normalizeH="0" baseline="0" noProof="1" dirty="0" smtClean="0">
                <a:solidFill>
                  <a:srgbClr val="777777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Complex Query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1_1*a*1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PRESET_TEXT" val="The title goes here"/>
</p:tagLst>
</file>

<file path=ppt/tags/tag10.xml><?xml version="1.0" encoding="utf-8"?>
<p:tagLst xmlns:p="http://schemas.openxmlformats.org/presentationml/2006/main"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3.xml><?xml version="1.0" encoding="utf-8"?>
<p:tagLst xmlns:p="http://schemas.openxmlformats.org/presentationml/2006/main">
  <p:tag name="KSO_WM_SLIDE_TYPE" val="contents"/>
  <p:tag name="KSO_WM_BEAUTIFY_FLAG" val="#wm#"/>
</p:tagLst>
</file>

<file path=ppt/tags/tag14.xml><?xml version="1.0" encoding="utf-8"?>
<p:tagLst xmlns:p="http://schemas.openxmlformats.org/presentationml/2006/main">
  <p:tag name="KSO_WM_UNIT_INDEX" val="2"/>
  <p:tag name="KSO_WM_UNIT_TYPE" val="k"/>
  <p:tag name="KSO_WM_BEAUTIFY_FLAG" val="#wm#"/>
</p:tagLst>
</file>

<file path=ppt/tags/tag15.xml><?xml version="1.0" encoding="utf-8"?>
<p:tagLst xmlns:p="http://schemas.openxmlformats.org/presentationml/2006/main">
  <p:tag name="TABLE_ENDDRAG_ORIGIN_RECT" val="673*338"/>
  <p:tag name="TABLE_ENDDRAG_RECT" val="144*135*673*338"/>
  <p:tag name="TABLE_AUTOADJUST_FLAG" val="1"/>
  <p:tag name="KSO_WM_UNIT_INDEX" val="3"/>
  <p:tag name="KSO_WM_UNIT_TYPE" val="β"/>
  <p:tag name="KSO_WM_BEAUTIFY_FLAG" val="#wm#"/>
</p:tagLst>
</file>

<file path=ppt/tags/tag1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7.xml><?xml version="1.0" encoding="utf-8"?>
<p:tagLst xmlns:p="http://schemas.openxmlformats.org/presentationml/2006/main"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8021_1*b*1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PRESET_TEXT" val="Add description"/>
</p:tagLst>
</file>

<file path=ppt/tags/tag20.xml><?xml version="1.0" encoding="utf-8"?>
<p:tagLst xmlns:p="http://schemas.openxmlformats.org/presentationml/2006/main"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22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2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4.xml><?xml version="1.0" encoding="utf-8"?>
<p:tagLst xmlns:p="http://schemas.openxmlformats.org/presentationml/2006/main"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26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27.xml><?xml version="1.0" encoding="utf-8"?>
<p:tagLst xmlns:p="http://schemas.openxmlformats.org/presentationml/2006/main">
  <p:tag name="KSO_WM_UNIT_INDEX" val="4"/>
  <p:tag name="KSO_WM_UNIT_TYPE" val="d"/>
  <p:tag name="KSO_WM_BEAUTIFY_FLAG" val="#wm#"/>
</p:tagLst>
</file>

<file path=ppt/tags/tag28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9.xml><?xml version="1.0" encoding="utf-8"?>
<p:tagLst xmlns:p="http://schemas.openxmlformats.org/presentationml/2006/main"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021_1*f*4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PRESET_TEXT" val="Name"/>
</p:tagLst>
</file>

<file path=ppt/tags/tag30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31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32.xml><?xml version="1.0" encoding="utf-8"?>
<p:tagLst xmlns:p="http://schemas.openxmlformats.org/presentationml/2006/main">
  <p:tag name="KSO_WM_UNIT_INDEX" val="4"/>
  <p:tag name="KSO_WM_UNIT_TYPE" val="d"/>
  <p:tag name="KSO_WM_BEAUTIFY_FLAG" val="#wm#"/>
</p:tagLst>
</file>

<file path=ppt/tags/tag3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34.xml><?xml version="1.0" encoding="utf-8"?>
<p:tagLst xmlns:p="http://schemas.openxmlformats.org/presentationml/2006/main">
  <p:tag name="KSO_WM_SLIDE_TYPE" val="text"/>
  <p:tag name="KSO_WM_BEAUTIFY_FLAG" val="#wm#"/>
</p:tagLst>
</file>

<file path=ppt/tags/tag35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36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37.xml><?xml version="1.0" encoding="utf-8"?>
<p:tagLst xmlns:p="http://schemas.openxmlformats.org/presentationml/2006/main">
  <p:tag name="KSO_WM_UNIT_INDEX" val="4"/>
  <p:tag name="KSO_WM_UNIT_TYPE" val="d"/>
  <p:tag name="KSO_WM_BEAUTIFY_FLAG" val="#wm#"/>
</p:tagLst>
</file>

<file path=ppt/tags/tag38.xml><?xml version="1.0" encoding="utf-8"?>
<p:tagLst xmlns:p="http://schemas.openxmlformats.org/presentationml/2006/main">
  <p:tag name="KSO_WM_UNIT_INDEX" val="5"/>
  <p:tag name="KSO_WM_UNIT_TYPE" val="d"/>
  <p:tag name="KSO_WM_BEAUTIFY_FLAG" val="#wm#"/>
</p:tagLst>
</file>

<file path=ppt/tags/tag39.xml><?xml version="1.0" encoding="utf-8"?>
<p:tagLst xmlns:p="http://schemas.openxmlformats.org/presentationml/2006/main">
  <p:tag name="KSO_WM_UNIT_INDEX" val="6"/>
  <p:tag name="KSO_WM_UNIT_TYPE" val="d"/>
  <p:tag name="KSO_WM_BEAUTIFY_FLAG" val="#wm#"/>
</p:tagLst>
</file>

<file path=ppt/tags/tag4.xml><?xml version="1.0" encoding="utf-8"?>
<p:tagLst xmlns:p="http://schemas.openxmlformats.org/presentationml/2006/main">
  <p:tag name="KSO_WM_SLIDE_ID" val="custom2023802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1"/>
  <p:tag name="KSO_WM_SLIDE_LAYOUT" val="a_b_f"/>
  <p:tag name="KSO_WM_SLIDE_LAYOUT_CNT" val="1_1_1"/>
  <p:tag name="KSO_WM_SLIDE_TYPE" val="title"/>
  <p:tag name="KSO_WM_SLIDE_SUBTYPE" val="pureTxt"/>
  <p:tag name="KSO_WM_TEMPLATE_THUMBS_INDEX" val="1、9"/>
  <p:tag name="KSO_WM_SPECIAL_SOURCE" val="bdnull"/>
  <p:tag name="KSO_WM_SLIDE_THEME_ID" val="3323876"/>
  <p:tag name="KSO_WM_SLIDE_THEME_NAME" val="Z_20238021_Green Gradient Minimalist"/>
</p:tagLst>
</file>

<file path=ppt/tags/tag4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41.xml><?xml version="1.0" encoding="utf-8"?>
<p:tagLst xmlns:p="http://schemas.openxmlformats.org/presentationml/2006/main">
  <p:tag name="KSO_WM_SLIDE_TYPE" val="text"/>
  <p:tag name="KSO_WM_BEAUTIFY_FLAG" val="#wm#"/>
</p:tagLst>
</file>

<file path=ppt/tags/tag4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021_9*a*1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021_9*f*4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SUBTYPE" val="b"/>
  <p:tag name="KSO_WM_UNIT_NOCLEAR" val="0"/>
  <p:tag name="KSO_WM_UNIT_VALUE" val="8"/>
  <p:tag name="KSO_WM_UNIT_TYPE" val="f"/>
  <p:tag name="KSO_WM_UNIT_INDEX" val="4"/>
  <p:tag name="KSO_WM_UNIT_PRESET_TEXT" val="Name"/>
</p:tagLst>
</file>

<file path=ppt/tags/tag45.xml><?xml version="1.0" encoding="utf-8"?>
<p:tagLst xmlns:p="http://schemas.openxmlformats.org/presentationml/2006/main">
  <p:tag name="KSO_WM_SLIDE_ID" val="custom2023802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802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THEME_ID" val="3323876"/>
  <p:tag name="KSO_WM_SLIDE_THEME_NAME" val="Z_20238021_Green Gradient Minimalist"/>
</p:tagLst>
</file>

<file path=ppt/tags/tag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7.xml><?xml version="1.0" encoding="utf-8"?>
<p:tagLst xmlns:p="http://schemas.openxmlformats.org/presentationml/2006/main"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WPS Presentation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SimSun</vt:lpstr>
      <vt:lpstr>Wingdings</vt:lpstr>
      <vt:lpstr>Microsoft YaHei</vt:lpstr>
      <vt:lpstr>Arial Unicode MS</vt:lpstr>
      <vt:lpstr>Calibri</vt:lpstr>
      <vt:lpstr>Microsoft JhengHei</vt:lpstr>
      <vt:lpstr>Microsoft Himalaya</vt:lpstr>
      <vt:lpstr>Microsoft PhagsPa</vt:lpstr>
      <vt:lpstr>Microsoft Tai Le</vt:lpstr>
      <vt:lpstr>Microsoft Sans Serif</vt:lpstr>
      <vt:lpstr>Arial Black</vt:lpstr>
      <vt:lpstr>Matura MT Script Capitals</vt:lpstr>
      <vt:lpstr>Calibri Light</vt:lpstr>
      <vt:lpstr>Inter Bold</vt:lpstr>
      <vt:lpstr>Inter</vt:lpstr>
      <vt:lpstr>Art_mountaineering</vt:lpstr>
      <vt:lpstr>1_Art_mountaineering</vt:lpstr>
      <vt:lpstr>SQL vs NoSQL: Which One Fits Your Data Needs?</vt:lpstr>
      <vt:lpstr>Overview</vt:lpstr>
      <vt:lpstr>Introduction to SQL</vt:lpstr>
      <vt:lpstr>Introduction to NoSQL</vt:lpstr>
      <vt:lpstr>Comparison</vt:lpstr>
      <vt:lpstr>Challenges</vt:lpstr>
      <vt:lpstr>SQL Code</vt:lpstr>
      <vt:lpstr>Simple Query</vt:lpstr>
      <vt:lpstr>Complex Query</vt:lpstr>
      <vt:lpstr>NoSQL Queries</vt:lpstr>
      <vt:lpstr>				
				Thank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DEGREE DISTRIBUITON ANALYSIS</dc:title>
  <dc:creator>Rajat Goyal</dc:creator>
  <cp:lastModifiedBy>rishabh goyal</cp:lastModifiedBy>
  <cp:revision>48</cp:revision>
  <dcterms:created xsi:type="dcterms:W3CDTF">2024-05-11T07:26:00Z</dcterms:created>
  <dcterms:modified xsi:type="dcterms:W3CDTF">2024-12-10T04:28:58Z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B6FEFEA2EC7442CA9862801D4AA7B4BB_13</vt:lpwstr>
  </property>
  <property fmtid="{D5CDD505-2E9C-101B-9397-08002B2CF9AE}" pid="3" name="KSOProductBuildVer">
    <vt:lpwstr>1033-12.2.0.19307</vt:lpwstr>
  </property>
</Properties>
</file>