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69" r:id="rId4"/>
    <p:sldId id="263" r:id="rId5"/>
    <p:sldId id="259" r:id="rId6"/>
    <p:sldId id="260" r:id="rId7"/>
    <p:sldId id="265" r:id="rId8"/>
    <p:sldId id="264" r:id="rId9"/>
    <p:sldId id="261" r:id="rId10"/>
    <p:sldId id="270" r:id="rId11"/>
    <p:sldId id="271" r:id="rId12"/>
    <p:sldId id="262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2AE"/>
    <a:srgbClr val="BED8EE"/>
    <a:srgbClr val="FEC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6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February 17,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February 17,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Bikeable</a:t>
            </a:r>
            <a:r>
              <a:rPr lang="en-US" dirty="0" smtClean="0"/>
              <a:t> cities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Rebecca Riso</a:t>
            </a:r>
          </a:p>
          <a:p>
            <a:r>
              <a:rPr lang="en-US" dirty="0" smtClean="0"/>
              <a:t>Metis Project 2</a:t>
            </a:r>
            <a:endParaRPr lang="en-US" dirty="0"/>
          </a:p>
        </p:txBody>
      </p:sp>
      <p:pic>
        <p:nvPicPr>
          <p:cNvPr id="5" name="Picture 4" descr="bi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549649"/>
            <a:ext cx="3238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8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189" y="2483594"/>
            <a:ext cx="6495255" cy="13716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Questions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893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91" y="498325"/>
            <a:ext cx="5791200" cy="4259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(1)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319542"/>
              </p:ext>
            </p:extLst>
          </p:nvPr>
        </p:nvGraphicFramePr>
        <p:xfrm>
          <a:off x="457200" y="1708183"/>
          <a:ext cx="762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556"/>
                <a:gridCol w="29324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Features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Correlations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Walk score +</a:t>
                      </a:r>
                      <a:r>
                        <a:rPr lang="en-US" sz="2000" baseline="0" dirty="0" smtClean="0"/>
                        <a:t> Transit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Transit score + Population density (log)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Business per square mile +</a:t>
                      </a:r>
                    </a:p>
                    <a:p>
                      <a:r>
                        <a:rPr lang="en-US" sz="2000" dirty="0" smtClean="0"/>
                        <a:t>Population density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Population density</a:t>
                      </a:r>
                      <a:r>
                        <a:rPr lang="en-US" sz="2000" baseline="0" dirty="0" smtClean="0"/>
                        <a:t> + Transit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0.52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(2)</a:t>
            </a:r>
            <a:endParaRPr lang="en-US" dirty="0"/>
          </a:p>
        </p:txBody>
      </p:sp>
      <p:pic>
        <p:nvPicPr>
          <p:cNvPr id="10" name="Content Placeholder 9" descr="Screen Shot 2019-01-24 at 7.28.0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" b="3467"/>
          <a:stretch/>
        </p:blipFill>
        <p:spPr>
          <a:xfrm>
            <a:off x="813435" y="1579939"/>
            <a:ext cx="7620000" cy="5034105"/>
          </a:xfrm>
        </p:spPr>
      </p:pic>
    </p:spTree>
    <p:extLst>
      <p:ext uri="{BB962C8B-B14F-4D97-AF65-F5344CB8AC3E}">
        <p14:creationId xmlns:p14="http://schemas.microsoft.com/office/powerpoint/2010/main" val="408417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(3)</a:t>
            </a:r>
            <a:endParaRPr lang="en-US" dirty="0"/>
          </a:p>
        </p:txBody>
      </p:sp>
      <p:pic>
        <p:nvPicPr>
          <p:cNvPr id="6" name="Content Placeholder 5" descr="Screen Shot 2019-01-24 at 7.29.5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" b="2488"/>
          <a:stretch/>
        </p:blipFill>
        <p:spPr>
          <a:xfrm>
            <a:off x="751472" y="1564452"/>
            <a:ext cx="7620000" cy="5173511"/>
          </a:xfrm>
        </p:spPr>
      </p:pic>
    </p:spTree>
    <p:extLst>
      <p:ext uri="{BB962C8B-B14F-4D97-AF65-F5344CB8AC3E}">
        <p14:creationId xmlns:p14="http://schemas.microsoft.com/office/powerpoint/2010/main" val="326632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(4)</a:t>
            </a:r>
            <a:endParaRPr lang="en-US" dirty="0"/>
          </a:p>
        </p:txBody>
      </p:sp>
      <p:pic>
        <p:nvPicPr>
          <p:cNvPr id="4" name="Content Placeholder 3" descr="Screen Shot 2019-01-24 at 7.30.4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" b="3259"/>
          <a:stretch/>
        </p:blipFill>
        <p:spPr>
          <a:xfrm>
            <a:off x="457200" y="1641900"/>
            <a:ext cx="7620000" cy="5065084"/>
          </a:xfrm>
        </p:spPr>
      </p:pic>
    </p:spTree>
    <p:extLst>
      <p:ext uri="{BB962C8B-B14F-4D97-AF65-F5344CB8AC3E}">
        <p14:creationId xmlns:p14="http://schemas.microsoft.com/office/powerpoint/2010/main" val="178744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(5)</a:t>
            </a:r>
            <a:endParaRPr lang="en-US" dirty="0"/>
          </a:p>
        </p:txBody>
      </p:sp>
      <p:pic>
        <p:nvPicPr>
          <p:cNvPr id="4" name="Content Placeholder 3" descr="Screen Shot 2019-01-24 at 7.33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7" b="705"/>
          <a:stretch/>
        </p:blipFill>
        <p:spPr>
          <a:xfrm>
            <a:off x="457200" y="1586278"/>
            <a:ext cx="7620000" cy="4996784"/>
          </a:xfrm>
        </p:spPr>
      </p:pic>
    </p:spTree>
    <p:extLst>
      <p:ext uri="{BB962C8B-B14F-4D97-AF65-F5344CB8AC3E}">
        <p14:creationId xmlns:p14="http://schemas.microsoft.com/office/powerpoint/2010/main" val="207868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/>
                <a:cs typeface="Calibri"/>
              </a:rPr>
              <a:t>Motivation: 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Bike-share company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Expanding internationally</a:t>
            </a:r>
          </a:p>
          <a:p>
            <a:r>
              <a:rPr lang="en-US" sz="3200" dirty="0" smtClean="0">
                <a:latin typeface="Calibri"/>
                <a:cs typeface="Calibri"/>
              </a:rPr>
              <a:t>Objectives: 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Determine what makes a city ‘</a:t>
            </a:r>
            <a:r>
              <a:rPr lang="en-US" sz="3200" dirty="0" err="1" smtClean="0">
                <a:latin typeface="Calibri"/>
                <a:cs typeface="Calibri"/>
              </a:rPr>
              <a:t>bikeable</a:t>
            </a:r>
            <a:r>
              <a:rPr lang="en-US" sz="3200" dirty="0" smtClean="0">
                <a:latin typeface="Calibri"/>
                <a:cs typeface="Calibri"/>
              </a:rPr>
              <a:t>’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Predict ‘</a:t>
            </a:r>
            <a:r>
              <a:rPr lang="en-US" sz="3200" dirty="0" err="1" smtClean="0">
                <a:latin typeface="Calibri"/>
                <a:cs typeface="Calibri"/>
              </a:rPr>
              <a:t>bikeability</a:t>
            </a:r>
            <a:r>
              <a:rPr lang="en-US" sz="3200" dirty="0" smtClean="0">
                <a:latin typeface="Calibri"/>
                <a:cs typeface="Calibri"/>
              </a:rPr>
              <a:t>’ in a candidate city</a:t>
            </a:r>
          </a:p>
        </p:txBody>
      </p:sp>
    </p:spTree>
    <p:extLst>
      <p:ext uri="{BB962C8B-B14F-4D97-AF65-F5344CB8AC3E}">
        <p14:creationId xmlns:p14="http://schemas.microsoft.com/office/powerpoint/2010/main" val="233775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72809" cy="1371600"/>
          </a:xfrm>
        </p:spPr>
        <p:txBody>
          <a:bodyPr/>
          <a:lstStyle/>
          <a:p>
            <a:r>
              <a:rPr lang="en-US" dirty="0" smtClean="0"/>
              <a:t>Model				    	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02" y="1454680"/>
            <a:ext cx="5359400" cy="540332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Target: Bike score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0-100</a:t>
            </a:r>
          </a:p>
          <a:p>
            <a:r>
              <a:rPr lang="en-US" sz="2800" dirty="0" smtClean="0">
                <a:latin typeface="Calibri"/>
                <a:cs typeface="Calibri"/>
              </a:rPr>
              <a:t>Features: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Public transit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Traffic congestion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Population &amp; business density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Weather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Population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GDP per capita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Local taxes</a:t>
            </a:r>
          </a:p>
          <a:p>
            <a:pPr marL="800100" lvl="1" indent="-342900"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endParaRPr lang="en-US" sz="28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4" name="Picture 3" descr="Screen Shot 2019-01-24 at 5.26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79" y="3029979"/>
            <a:ext cx="1778000" cy="469900"/>
          </a:xfrm>
          <a:prstGeom prst="rect">
            <a:avLst/>
          </a:prstGeom>
        </p:spPr>
      </p:pic>
      <p:pic>
        <p:nvPicPr>
          <p:cNvPr id="5" name="Picture 4" descr="Screen Shot 2019-01-24 at 5.26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79" y="4567780"/>
            <a:ext cx="1244600" cy="533400"/>
          </a:xfrm>
          <a:prstGeom prst="rect">
            <a:avLst/>
          </a:prstGeom>
        </p:spPr>
      </p:pic>
      <p:pic>
        <p:nvPicPr>
          <p:cNvPr id="6" name="Picture 5" descr="Screen Shot 2019-01-24 at 5.28.0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29" y="5474532"/>
            <a:ext cx="1945450" cy="481547"/>
          </a:xfrm>
          <a:prstGeom prst="rect">
            <a:avLst/>
          </a:prstGeom>
        </p:spPr>
      </p:pic>
      <p:pic>
        <p:nvPicPr>
          <p:cNvPr id="7" name="Picture 6" descr="Screen Shot 2019-01-24 at 5.28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26" y="6222151"/>
            <a:ext cx="2275953" cy="415526"/>
          </a:xfrm>
          <a:prstGeom prst="rect">
            <a:avLst/>
          </a:prstGeom>
        </p:spPr>
      </p:pic>
      <p:pic>
        <p:nvPicPr>
          <p:cNvPr id="8" name="Picture 7" descr="Screen Shot 2019-01-24 at 5.30.10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48" b="33949"/>
          <a:stretch/>
        </p:blipFill>
        <p:spPr>
          <a:xfrm>
            <a:off x="5740193" y="3844406"/>
            <a:ext cx="2764731" cy="418218"/>
          </a:xfrm>
          <a:prstGeom prst="rect">
            <a:avLst/>
          </a:prstGeom>
        </p:spPr>
      </p:pic>
      <p:pic>
        <p:nvPicPr>
          <p:cNvPr id="9" name="Picture 8" descr="Unknow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7" y="1876624"/>
            <a:ext cx="848745" cy="768114"/>
          </a:xfrm>
          <a:prstGeom prst="rect">
            <a:avLst/>
          </a:prstGeom>
        </p:spPr>
      </p:pic>
      <p:pic>
        <p:nvPicPr>
          <p:cNvPr id="10" name="Picture 9" descr="Unknown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3" b="16713"/>
          <a:stretch/>
        </p:blipFill>
        <p:spPr>
          <a:xfrm>
            <a:off x="5740193" y="2107266"/>
            <a:ext cx="1929283" cy="5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4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6" y="1703951"/>
            <a:ext cx="4221313" cy="474051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Models: 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OLS</a:t>
            </a:r>
          </a:p>
          <a:p>
            <a:r>
              <a:rPr lang="en-US" sz="2800" dirty="0" smtClean="0">
                <a:latin typeface="Calibri"/>
                <a:cs typeface="Calibri"/>
              </a:rPr>
              <a:t>Techniques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Ridge </a:t>
            </a:r>
            <a:r>
              <a:rPr lang="en-US" sz="2800" dirty="0" smtClean="0">
                <a:latin typeface="Calibri"/>
                <a:cs typeface="Calibri"/>
              </a:rPr>
              <a:t>regularization</a:t>
            </a:r>
            <a:endParaRPr lang="en-US" sz="2800" dirty="0" smtClean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800" dirty="0" err="1" smtClean="0">
                <a:latin typeface="Calibri"/>
                <a:cs typeface="Calibri"/>
              </a:rPr>
              <a:t>Kfold</a:t>
            </a:r>
            <a:r>
              <a:rPr lang="en-US" sz="2800" dirty="0" smtClean="0">
                <a:latin typeface="Calibri"/>
                <a:cs typeface="Calibri"/>
              </a:rPr>
              <a:t> CV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Metrics: 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R</a:t>
            </a:r>
            <a:r>
              <a:rPr lang="en-US" sz="2800" baseline="30000" dirty="0">
                <a:latin typeface="Calibri"/>
                <a:cs typeface="Calibri"/>
              </a:rPr>
              <a:t>2</a:t>
            </a:r>
            <a:endParaRPr lang="en-US" sz="28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Adjusted </a:t>
            </a:r>
            <a:r>
              <a:rPr lang="en-US" sz="2800" dirty="0">
                <a:latin typeface="Calibri"/>
                <a:cs typeface="Calibri"/>
              </a:rPr>
              <a:t>R</a:t>
            </a:r>
            <a:r>
              <a:rPr lang="en-US" sz="2800" baseline="30000" dirty="0">
                <a:latin typeface="Calibri"/>
                <a:cs typeface="Calibri"/>
              </a:rPr>
              <a:t>2</a:t>
            </a:r>
            <a:endParaRPr lang="en-US" sz="28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MAE</a:t>
            </a:r>
          </a:p>
        </p:txBody>
      </p:sp>
      <p:pic>
        <p:nvPicPr>
          <p:cNvPr id="4" name="Picture 3" descr="Unknow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9" b="22335"/>
          <a:stretch/>
        </p:blipFill>
        <p:spPr>
          <a:xfrm>
            <a:off x="5593350" y="2031803"/>
            <a:ext cx="2014719" cy="1245007"/>
          </a:xfrm>
          <a:prstGeom prst="rect">
            <a:avLst/>
          </a:prstGeom>
        </p:spPr>
      </p:pic>
      <p:pic>
        <p:nvPicPr>
          <p:cNvPr id="5" name="Picture 4" descr="Unknow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20"/>
          <a:stretch/>
        </p:blipFill>
        <p:spPr>
          <a:xfrm>
            <a:off x="5803288" y="3341110"/>
            <a:ext cx="1595625" cy="989187"/>
          </a:xfrm>
          <a:prstGeom prst="rect">
            <a:avLst/>
          </a:prstGeom>
        </p:spPr>
      </p:pic>
      <p:pic>
        <p:nvPicPr>
          <p:cNvPr id="6" name="Picture 5" descr="Unkno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41" y="4523197"/>
            <a:ext cx="2189663" cy="524756"/>
          </a:xfrm>
          <a:prstGeom prst="rect">
            <a:avLst/>
          </a:prstGeom>
        </p:spPr>
      </p:pic>
      <p:pic>
        <p:nvPicPr>
          <p:cNvPr id="7" name="Picture 6" descr="Unknow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01" y="5293757"/>
            <a:ext cx="2037944" cy="49160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0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60266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Results</a:t>
            </a:r>
            <a:endParaRPr lang="en-US" dirty="0">
              <a:solidFill>
                <a:srgbClr val="919064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28776"/>
              </p:ext>
            </p:extLst>
          </p:nvPr>
        </p:nvGraphicFramePr>
        <p:xfrm>
          <a:off x="696981" y="2060107"/>
          <a:ext cx="6110277" cy="302027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45232"/>
                <a:gridCol w="3165045"/>
              </a:tblGrid>
              <a:tr h="97748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Model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MAE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97748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OLS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7.95</a:t>
                      </a:r>
                      <a:endParaRPr lang="en-US" sz="240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  <a:tr h="106530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cs typeface="Calibri"/>
                        </a:rPr>
                        <a:t>Ridge (alpha=86)</a:t>
                      </a:r>
                      <a:endParaRPr lang="en-US" sz="2400" b="1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Calibri"/>
                          <a:cs typeface="Calibri"/>
                        </a:rPr>
                        <a:t>6.56</a:t>
                      </a:r>
                      <a:endParaRPr lang="en-US" sz="2400" b="0" dirty="0"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0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29099"/>
              </p:ext>
            </p:extLst>
          </p:nvPr>
        </p:nvGraphicFramePr>
        <p:xfrm>
          <a:off x="546630" y="1533726"/>
          <a:ext cx="7905194" cy="478175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36494"/>
                <a:gridCol w="2768700"/>
              </a:tblGrid>
              <a:tr h="47373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/>
                          <a:cs typeface="Calibri"/>
                        </a:rPr>
                        <a:t>Feature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/>
                          <a:cs typeface="Calibri"/>
                        </a:rPr>
                        <a:t>Coefficient</a:t>
                      </a:r>
                      <a:endParaRPr lang="en-US" sz="28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libri"/>
                          <a:cs typeface="Calibri"/>
                        </a:rPr>
                        <a:t>Constant</a:t>
                      </a:r>
                      <a:endParaRPr lang="en-US" sz="20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Calibri"/>
                          <a:cs typeface="Calibri"/>
                        </a:rPr>
                        <a:t>0.86</a:t>
                      </a:r>
                      <a:endParaRPr lang="en-US" sz="2000" b="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GDP per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capita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2.26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(+)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and local taxes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0.68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(+)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Business density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x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Population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density 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0.44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(+)</a:t>
                      </a: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Transit score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0.24 </a:t>
                      </a: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(+)</a:t>
                      </a: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Population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(log)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0.20 (+)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Congestion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0.10 (+)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Average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0.15 </a:t>
                      </a:r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(--)</a:t>
                      </a:r>
                    </a:p>
                  </a:txBody>
                  <a:tcPr/>
                </a:tc>
              </a:tr>
              <a:tr h="47373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Average precipitation</a:t>
                      </a:r>
                      <a:endParaRPr lang="en-US" sz="2000" b="1" dirty="0">
                        <a:solidFill>
                          <a:srgbClr val="80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0.95 </a:t>
                      </a:r>
                      <a:r>
                        <a:rPr lang="en-US" sz="2000" b="1" dirty="0" smtClean="0">
                          <a:solidFill>
                            <a:srgbClr val="800000"/>
                          </a:solidFill>
                          <a:latin typeface="Calibri"/>
                          <a:cs typeface="Calibri"/>
                        </a:rPr>
                        <a:t>(--)</a:t>
                      </a:r>
                      <a:endParaRPr lang="en-US" sz="2000" b="1" dirty="0">
                        <a:solidFill>
                          <a:srgbClr val="800000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546630" y="152718"/>
            <a:ext cx="807083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Results </a:t>
            </a:r>
            <a:endParaRPr lang="en-US" dirty="0">
              <a:solidFill>
                <a:srgbClr val="919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2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92430" cy="1371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Conclusions:</a:t>
            </a:r>
            <a:br>
              <a:rPr lang="en-US" sz="4400" dirty="0" smtClean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makes a city ‘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bikeable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3964"/>
            <a:ext cx="7131315" cy="4373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libri"/>
                <a:cs typeface="Calibri"/>
              </a:rPr>
              <a:t>Candidate cities: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Congested &amp; densely populated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Precedent for alternative modes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Nice weather </a:t>
            </a:r>
          </a:p>
          <a:p>
            <a:pPr marL="800100" lvl="1" indent="-342900">
              <a:buFont typeface="Arial"/>
              <a:buChar char="•"/>
            </a:pPr>
            <a:r>
              <a:rPr lang="en-US" sz="3000" dirty="0" smtClean="0">
                <a:latin typeface="Calibri"/>
                <a:cs typeface="Calibri"/>
              </a:rPr>
              <a:t>(low precipitation, not too hot)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18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9-01-24 at 7.10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" b="704"/>
          <a:stretch>
            <a:fillRect/>
          </a:stretch>
        </p:blipFill>
        <p:spPr>
          <a:xfrm>
            <a:off x="457199" y="1752600"/>
            <a:ext cx="8019071" cy="4602613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29006"/>
              </p:ext>
            </p:extLst>
          </p:nvPr>
        </p:nvGraphicFramePr>
        <p:xfrm>
          <a:off x="7279576" y="5000748"/>
          <a:ext cx="1308876" cy="1354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74"/>
                <a:gridCol w="735802"/>
              </a:tblGrid>
              <a:tr h="270893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Color</a:t>
                      </a:r>
                      <a:endParaRPr lang="en-US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Traffic</a:t>
                      </a:r>
                      <a:endParaRPr lang="en-US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EC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Moderate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97F2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Fair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08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BED8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199" y="5777604"/>
            <a:ext cx="1091647" cy="57760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02219" y="6087042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9307" y="6133863"/>
            <a:ext cx="185861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9217" y="6180332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9152" y="6226810"/>
            <a:ext cx="91440" cy="8883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663" y="6014437"/>
            <a:ext cx="1097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6462" y="5775233"/>
            <a:ext cx="833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Bike score</a:t>
            </a:r>
            <a:endParaRPr lang="en-US" sz="10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92430" cy="1371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Conclusions:</a:t>
            </a:r>
            <a:br>
              <a:rPr lang="en-US" sz="4400" dirty="0" smtClean="0"/>
            </a:br>
            <a:r>
              <a:rPr lang="en-US" dirty="0" smtClean="0">
                <a:solidFill>
                  <a:srgbClr val="7F7F7F"/>
                </a:solidFill>
              </a:rPr>
              <a:t>Predicting ‘</a:t>
            </a:r>
            <a:r>
              <a:rPr lang="en-US" dirty="0" err="1" smtClean="0">
                <a:solidFill>
                  <a:srgbClr val="7F7F7F"/>
                </a:solidFill>
              </a:rPr>
              <a:t>bikeability</a:t>
            </a:r>
            <a:r>
              <a:rPr lang="en-US" dirty="0" smtClean="0">
                <a:solidFill>
                  <a:srgbClr val="7F7F7F"/>
                </a:solidFill>
              </a:rPr>
              <a:t>’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5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Additional features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Infrastructure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Hills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Adjust target</a:t>
            </a: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Business success of current cities</a:t>
            </a:r>
            <a:endParaRPr lang="en-US" sz="3200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Classification 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>
                <a:latin typeface="Calibri"/>
                <a:cs typeface="Calibri"/>
              </a:rPr>
              <a:t>International application</a:t>
            </a: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83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1351</TotalTime>
  <Words>251</Words>
  <Application>Microsoft Macintosh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Bikeable cities</vt:lpstr>
      <vt:lpstr>Introduction</vt:lpstr>
      <vt:lpstr>Model         Sources</vt:lpstr>
      <vt:lpstr>Methodology</vt:lpstr>
      <vt:lpstr>Results</vt:lpstr>
      <vt:lpstr>PowerPoint Presentation</vt:lpstr>
      <vt:lpstr>Conclusions: What makes a city ‘bikeable’</vt:lpstr>
      <vt:lpstr>Conclusions: Predicting ‘bikeability’</vt:lpstr>
      <vt:lpstr>Future work</vt:lpstr>
      <vt:lpstr>Questions</vt:lpstr>
      <vt:lpstr>Appendix (1)</vt:lpstr>
      <vt:lpstr>Appendix (2)</vt:lpstr>
      <vt:lpstr>Appendix (3)</vt:lpstr>
      <vt:lpstr>Appendix (4)</vt:lpstr>
      <vt:lpstr>Appendix (5)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Bikeable cities</dc:title>
  <dc:creator>Rebecca Riso</dc:creator>
  <cp:lastModifiedBy>Rebecca Riso</cp:lastModifiedBy>
  <cp:revision>31</cp:revision>
  <dcterms:created xsi:type="dcterms:W3CDTF">2019-01-25T00:21:23Z</dcterms:created>
  <dcterms:modified xsi:type="dcterms:W3CDTF">2019-02-18T02:44:33Z</dcterms:modified>
</cp:coreProperties>
</file>