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321" r:id="rId6"/>
    <p:sldId id="324" r:id="rId7"/>
    <p:sldId id="325" r:id="rId8"/>
    <p:sldId id="260" r:id="rId9"/>
    <p:sldId id="327" r:id="rId10"/>
    <p:sldId id="329" r:id="rId11"/>
    <p:sldId id="333" r:id="rId12"/>
    <p:sldId id="261" r:id="rId13"/>
    <p:sldId id="332" r:id="rId14"/>
    <p:sldId id="330" r:id="rId15"/>
    <p:sldId id="31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A1AA85-163C-431C-92B8-305E638A7521}">
  <a:tblStyle styleId="{B4A1AA85-163C-431C-92B8-305E638A75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3E02302-01D0-4A00-8452-5D2E2EACDA0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32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computadora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enlazador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genera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computadora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enlazador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genera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computadora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enlazador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genera el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 el resultado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output.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260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" name="Shape 72" descr="Shape 98">
            <a:extLst>
              <a:ext uri="{FF2B5EF4-FFF2-40B4-BE49-F238E27FC236}">
                <a16:creationId xmlns:a16="http://schemas.microsoft.com/office/drawing/2014/main" id="{71CDEBF0-4CD6-493D-B3E5-8F203123FE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0" descr="Shape 96">
            <a:extLst>
              <a:ext uri="{FF2B5EF4-FFF2-40B4-BE49-F238E27FC236}">
                <a16:creationId xmlns:a16="http://schemas.microsoft.com/office/drawing/2014/main" id="{98C2609B-A897-4EEF-AC84-BB4DB71D665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1" descr="Shape 97">
            <a:extLst>
              <a:ext uri="{FF2B5EF4-FFF2-40B4-BE49-F238E27FC236}">
                <a16:creationId xmlns:a16="http://schemas.microsoft.com/office/drawing/2014/main" id="{DD47AF5C-BFDB-4D2C-BF2A-FFDF18DD2928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" name="Shape 70" descr="Shape 96">
            <a:extLst>
              <a:ext uri="{FF2B5EF4-FFF2-40B4-BE49-F238E27FC236}">
                <a16:creationId xmlns:a16="http://schemas.microsoft.com/office/drawing/2014/main" id="{8588A056-A7A8-48F4-A4AF-B48B035EE6D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1" descr="Shape 97">
            <a:extLst>
              <a:ext uri="{FF2B5EF4-FFF2-40B4-BE49-F238E27FC236}">
                <a16:creationId xmlns:a16="http://schemas.microsoft.com/office/drawing/2014/main" id="{4B0582BB-7C12-4A8A-ABBF-29A76402E17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1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9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1" u="none" strike="noStrike" cap="none">
          <a:solidFill>
            <a:srgbClr val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es/s/7919/matematicas-fisica-e-ingenieria-son-las-nuevas-puertas-de-entrada-para-trabajar-en-silic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N7kg65SkD8U" TargetMode="External"/><Relationship Id="rId1" Type="http://schemas.openxmlformats.org/officeDocument/2006/relationships/video" Target="https://www.youtube.com/embed/StqsSzVVVzA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lang="en-US"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4294967295"/>
          </p:nvPr>
        </p:nvSpPr>
        <p:spPr>
          <a:xfrm>
            <a:off x="1502879" y="4263883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b="1" dirty="0"/>
              <a:t>Unidad 2 : </a:t>
            </a:r>
            <a:r>
              <a:rPr lang="es-419" b="1" dirty="0">
                <a:sym typeface="Times New Roman"/>
              </a:rPr>
              <a:t>Gestión de la Memoria.</a:t>
            </a:r>
            <a:endParaRPr lang="es-419"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s-419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Shape 67"/>
          <p:cNvGrpSpPr/>
          <p:nvPr/>
        </p:nvGrpSpPr>
        <p:grpSpPr>
          <a:xfrm>
            <a:off x="4754257" y="5780071"/>
            <a:ext cx="5892622" cy="692770"/>
            <a:chOff x="-1" y="-1"/>
            <a:chExt cx="5892621" cy="369334"/>
          </a:xfrm>
        </p:grpSpPr>
        <p:sp>
          <p:nvSpPr>
            <p:cNvPr id="68" name="Shape 68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675" tIns="45675" rIns="45675" bIns="4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s-419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Ernesto Bringas Masgo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s-419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DEC6-27EA-4624-AD79-145D43EEA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000" b="1" dirty="0"/>
              <a:t>Existen un operador que permiten asignar memoria dinámica: 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new, </a:t>
            </a:r>
            <a:r>
              <a:rPr lang="es-419" sz="2000" dirty="0"/>
              <a:t>función de uso genérico para asignación de memoria.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000" dirty="0"/>
          </a:p>
          <a:p>
            <a:pPr marL="342900" lvl="8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000" b="1" dirty="0"/>
              <a:t>Existe solo una función para la liberación: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delete, </a:t>
            </a:r>
            <a:r>
              <a:rPr lang="es-419" sz="2000" dirty="0"/>
              <a:t>si es factible cambia el tamaño de anteriormente asignado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s-419" sz="2000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s-419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Shape 428">
            <a:extLst>
              <a:ext uri="{FF2B5EF4-FFF2-40B4-BE49-F238E27FC236}">
                <a16:creationId xmlns:a16="http://schemas.microsoft.com/office/drawing/2014/main" id="{D2EC2DB0-8A24-419F-B9A1-72425F24BE3B}"/>
              </a:ext>
            </a:extLst>
          </p:cNvPr>
          <p:cNvSpPr txBox="1"/>
          <p:nvPr/>
        </p:nvSpPr>
        <p:spPr>
          <a:xfrm>
            <a:off x="3609106" y="2712022"/>
            <a:ext cx="6470073" cy="172175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-ES" sz="2000" b="1" i="1" dirty="0" err="1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bad_alloc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endParaRPr lang="es-ES" sz="2000" b="1" i="1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EF8600"/>
                </a:solidFill>
                <a:latin typeface="Consolas"/>
              </a:rPr>
              <a:t>double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*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 = new </a:t>
            </a:r>
            <a:r>
              <a:rPr lang="en-US" sz="2000" b="1" dirty="0">
                <a:solidFill>
                  <a:srgbClr val="EF8600"/>
                </a:solidFill>
                <a:latin typeface="Consolas"/>
              </a:rPr>
              <a:t>double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lang="en-US" sz="2000" b="1" dirty="0">
              <a:solidFill>
                <a:srgbClr val="0070C0"/>
              </a:solidFill>
              <a:latin typeface="Consolas"/>
            </a:endParaRPr>
          </a:p>
          <a:p>
            <a:pPr lvl="0">
              <a:buClr>
                <a:srgbClr val="0070C0"/>
              </a:buClr>
            </a:pP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= new (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nothrow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2000" b="1" i="1" dirty="0" err="1">
                <a:solidFill>
                  <a:srgbClr val="EF8600"/>
                </a:solidFill>
                <a:latin typeface="Consolas"/>
                <a:sym typeface="Consolas"/>
              </a:rPr>
              <a:t>type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EF8600"/>
                </a:solidFill>
                <a:latin typeface="Consolas"/>
              </a:rPr>
              <a:t>double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*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 = new 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nothrow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1" dirty="0">
                <a:solidFill>
                  <a:srgbClr val="EF8600"/>
                </a:solidFill>
                <a:latin typeface="Consolas"/>
              </a:rPr>
              <a:t>double</a:t>
            </a:r>
            <a:r>
              <a:rPr lang="en-US" sz="2000" b="1" dirty="0">
                <a:solidFill>
                  <a:srgbClr val="0070C0"/>
                </a:solidFill>
                <a:latin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sz="2000" b="1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9" name="Shape 428">
            <a:extLst>
              <a:ext uri="{FF2B5EF4-FFF2-40B4-BE49-F238E27FC236}">
                <a16:creationId xmlns:a16="http://schemas.microsoft.com/office/drawing/2014/main" id="{43796DFF-97BC-404B-ABDC-25C5501D9C14}"/>
              </a:ext>
            </a:extLst>
          </p:cNvPr>
          <p:cNvSpPr txBox="1"/>
          <p:nvPr/>
        </p:nvSpPr>
        <p:spPr>
          <a:xfrm>
            <a:off x="3609106" y="5455291"/>
            <a:ext cx="6470073" cy="1062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0070C0"/>
              </a:buClr>
            </a:pP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0070C0"/>
              </a:buClr>
            </a:pPr>
            <a:r>
              <a:rPr lang="es-ES" sz="2000" b="1" i="1" dirty="0">
                <a:solidFill>
                  <a:schemeClr val="accent6"/>
                </a:solidFill>
                <a:latin typeface="Consolas"/>
                <a:sym typeface="Consolas"/>
              </a:rPr>
              <a:t>// in case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sym typeface="Consolas"/>
              </a:rPr>
              <a:t>of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sym typeface="Consolas"/>
              </a:rPr>
              <a:t> 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sym typeface="Consolas"/>
              </a:rPr>
              <a:t>ptr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sym typeface="Consolas"/>
              </a:rPr>
              <a:t> = new </a:t>
            </a:r>
            <a:r>
              <a:rPr lang="es-ES" sz="2000" b="1" i="1" dirty="0" err="1">
                <a:solidFill>
                  <a:srgbClr val="EF8600"/>
                </a:solidFill>
                <a:latin typeface="Consolas"/>
                <a:sym typeface="Consolas"/>
              </a:rPr>
              <a:t>type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sym typeface="Consolas"/>
              </a:rPr>
              <a:t>[</a:t>
            </a:r>
            <a:r>
              <a:rPr lang="es-ES" sz="2000" b="1" i="1" dirty="0" err="1">
                <a:solidFill>
                  <a:schemeClr val="accent6"/>
                </a:solidFill>
                <a:latin typeface="Consolas"/>
                <a:sym typeface="Consolas"/>
              </a:rPr>
              <a:t>size</a:t>
            </a:r>
            <a:r>
              <a:rPr lang="es-ES" sz="2000" b="1" i="1" dirty="0">
                <a:solidFill>
                  <a:schemeClr val="accent6"/>
                </a:solidFill>
                <a:latin typeface="Consolas"/>
                <a:sym typeface="Consolas"/>
              </a:rPr>
              <a:t>]</a:t>
            </a:r>
          </a:p>
          <a:p>
            <a:pPr lvl="0">
              <a:buClr>
                <a:srgbClr val="0070C0"/>
              </a:buClr>
            </a:pP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s-E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0070C0"/>
              </a:buClr>
            </a:pPr>
            <a:endParaRPr lang="es-ES" sz="2000" dirty="0"/>
          </a:p>
          <a:p>
            <a:pPr lvl="0">
              <a:buClr>
                <a:srgbClr val="0070C0"/>
              </a:buClr>
            </a:pPr>
            <a:r>
              <a:rPr lang="es-E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56064-17B6-4A0A-93C4-C933084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ym typeface="Arial"/>
              </a:rPr>
              <a:t>5. Asignación y liberación dinámica: </a:t>
            </a:r>
            <a:r>
              <a:rPr lang="es-419" dirty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348585-5F4F-443F-931F-B49B6CD5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6. Lista Simple de Enteros (Vector/Array)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F5929-D278-43AF-B90D-144178A5E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pPr lvl="2"/>
            <a:r>
              <a:rPr lang="es-419" sz="2400" dirty="0"/>
              <a:t>Tamaño (size)</a:t>
            </a:r>
          </a:p>
          <a:p>
            <a:pPr lvl="2"/>
            <a:r>
              <a:rPr lang="es-419" sz="2400" dirty="0"/>
              <a:t>Reservación (reserved)</a:t>
            </a:r>
          </a:p>
          <a:p>
            <a:pPr lvl="2"/>
            <a:r>
              <a:rPr lang="es-419" sz="2400" dirty="0"/>
              <a:t>Built-in Array (Stack? or Heap?)</a:t>
            </a:r>
          </a:p>
          <a:p>
            <a:r>
              <a:rPr lang="es-41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Operaciones:</a:t>
            </a:r>
          </a:p>
          <a:p>
            <a:pPr lvl="2"/>
            <a:r>
              <a:rPr lang="es-419" sz="2400" dirty="0"/>
              <a:t>Creación</a:t>
            </a:r>
          </a:p>
          <a:p>
            <a:pPr lvl="2"/>
            <a:r>
              <a:rPr lang="es-419" sz="2400" dirty="0"/>
              <a:t>Inserción</a:t>
            </a:r>
          </a:p>
          <a:p>
            <a:pPr lvl="2"/>
            <a:r>
              <a:rPr lang="es-419" sz="2400" dirty="0"/>
              <a:t>Borrado</a:t>
            </a:r>
          </a:p>
          <a:p>
            <a:pPr lvl="2"/>
            <a:r>
              <a:rPr lang="es-419" sz="2400" dirty="0"/>
              <a:t>Búsqueda</a:t>
            </a:r>
          </a:p>
          <a:p>
            <a:pPr lvl="1"/>
            <a:endParaRPr lang="es-419" dirty="0"/>
          </a:p>
          <a:p>
            <a:pPr lvl="1"/>
            <a:endParaRPr lang="es-419" dirty="0"/>
          </a:p>
          <a:p>
            <a:pPr marL="50800" indent="0">
              <a:buNone/>
            </a:pP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331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B552A-C321-4454-B25B-931D0784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6. Lista Simple de Enteros - estilo C</a:t>
            </a:r>
            <a:endParaRPr lang="en-US" dirty="0"/>
          </a:p>
        </p:txBody>
      </p:sp>
      <p:pic>
        <p:nvPicPr>
          <p:cNvPr id="112" name="Shape 112" descr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429">
            <a:extLst>
              <a:ext uri="{FF2B5EF4-FFF2-40B4-BE49-F238E27FC236}">
                <a16:creationId xmlns:a16="http://schemas.microsoft.com/office/drawing/2014/main" id="{9EF9A835-C4B3-4757-942E-A8FA1765D4FD}"/>
              </a:ext>
            </a:extLst>
          </p:cNvPr>
          <p:cNvSpPr txBox="1"/>
          <p:nvPr/>
        </p:nvSpPr>
        <p:spPr>
          <a:xfrm>
            <a:off x="6179128" y="1825625"/>
            <a:ext cx="5174672" cy="42128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0C0"/>
              </a:buClr>
              <a:buSzPts val="2800"/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</a:t>
            </a:r>
            <a:r>
              <a:rPr lang="en-US" sz="1800" b="1" i="1" dirty="0" err="1">
                <a:solidFill>
                  <a:schemeClr val="accent6"/>
                </a:solidFill>
                <a:latin typeface="Consolas"/>
                <a:sym typeface="Consolas"/>
              </a:rPr>
              <a:t>list_c.c</a:t>
            </a:r>
            <a:endParaRPr lang="en-US" sz="1800" b="1" i="1" dirty="0">
              <a:solidFill>
                <a:schemeClr val="accent6"/>
              </a:solidFill>
              <a:latin typeface="Consolas"/>
              <a:sym typeface="Consolas"/>
            </a:endParaRPr>
          </a:p>
          <a:p>
            <a:pPr marL="0" lv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/>
                <a:sym typeface="Consolas"/>
              </a:rPr>
              <a:t>make_list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*list) {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}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/>
                <a:sym typeface="Consolas"/>
              </a:rPr>
              <a:t>release_list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*list) {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} 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</a:p>
          <a:p>
            <a:pPr>
              <a:buClr>
                <a:srgbClr val="0070C0"/>
              </a:buClr>
            </a:pP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insert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 {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 	// To implement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remove_last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		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 {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 	// To implement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EF8600"/>
                </a:solidFill>
                <a:latin typeface="Consolas"/>
              </a:rPr>
              <a:t>*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search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 {</a:t>
            </a:r>
          </a:p>
          <a:p>
            <a:pPr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 	// To implement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lvl="0">
              <a:buClr>
                <a:srgbClr val="0070C0"/>
              </a:buClr>
            </a:pPr>
            <a:endParaRPr sz="1800" b="1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40" name="Shape 429">
            <a:extLst>
              <a:ext uri="{FF2B5EF4-FFF2-40B4-BE49-F238E27FC236}">
                <a16:creationId xmlns:a16="http://schemas.microsoft.com/office/drawing/2014/main" id="{448624B9-59CD-4019-BD2B-3BB9CA547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128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ES" sz="18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list_c.h</a:t>
            </a:r>
            <a:endParaRPr lang="es-ES" sz="1800" b="1" i="1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Data</a:t>
            </a:r>
          </a:p>
          <a:p>
            <a:pPr marL="0" lvl="0" indent="0">
              <a:buClr>
                <a:srgbClr val="0070C0"/>
              </a:buClr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struct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List_C 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* 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datos;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 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sym typeface="Consolas"/>
              </a:rPr>
              <a:t>size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;</a:t>
            </a:r>
          </a:p>
          <a:p>
            <a:pPr marL="0" lvl="0" indent="0">
              <a:buClr>
                <a:srgbClr val="0070C0"/>
              </a:buClr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reserved;</a:t>
            </a:r>
          </a:p>
          <a:p>
            <a:pPr marL="0" lvl="0" indent="0">
              <a:buClr>
                <a:srgbClr val="0070C0"/>
              </a:buClr>
              <a:buNone/>
            </a:pPr>
            <a:r>
              <a:rPr lang="es-ES" sz="1800" b="1" i="1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typedef struct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List_C List_C;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Operations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/>
                <a:sym typeface="Consolas"/>
              </a:rPr>
              <a:t>make_list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*list);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/>
                <a:sym typeface="Consolas"/>
              </a:rPr>
              <a:t>release_list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*list);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insert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remove_last(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		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EF8600"/>
                </a:solidFill>
                <a:latin typeface="Consolas"/>
              </a:rPr>
              <a:t>*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search (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_C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*list, 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item);</a:t>
            </a:r>
            <a:r>
              <a:rPr lang="en-US" sz="1800" b="1" dirty="0">
                <a:solidFill>
                  <a:srgbClr val="EF8600"/>
                </a:solidFill>
                <a:latin typeface="Consolas"/>
                <a:sym typeface="Consolas"/>
              </a:rPr>
              <a:t> </a:t>
            </a:r>
            <a:endParaRPr lang="en-US" sz="1800" b="1" dirty="0">
              <a:solidFill>
                <a:srgbClr val="0070C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8FE5-F191-4839-8BAA-1373D83D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6. Lista Simple de Enteros - estilo C++</a:t>
            </a:r>
            <a:endParaRPr lang="en-US" dirty="0"/>
          </a:p>
        </p:txBody>
      </p:sp>
      <p:pic>
        <p:nvPicPr>
          <p:cNvPr id="112" name="Shape 112" descr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29">
            <a:extLst>
              <a:ext uri="{FF2B5EF4-FFF2-40B4-BE49-F238E27FC236}">
                <a16:creationId xmlns:a16="http://schemas.microsoft.com/office/drawing/2014/main" id="{0161E844-72E6-465E-80D0-A93269E2A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128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ES" sz="18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list.h</a:t>
            </a:r>
            <a:endParaRPr lang="es-ES" sz="1800" b="1" i="1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rgbClr val="0070C0"/>
              </a:buClr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struct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sym typeface="Consolas"/>
              </a:rPr>
              <a:t>List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buClr>
                <a:srgbClr val="0070C0"/>
              </a:buClr>
              <a:buNone/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Operations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 ();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~List ();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insert (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item);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remove_last ();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EF8600"/>
                </a:solidFill>
                <a:latin typeface="Consolas"/>
              </a:rPr>
              <a:t>*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search (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item);</a:t>
            </a:r>
          </a:p>
          <a:p>
            <a:pPr marL="0" lvl="0" indent="0">
              <a:buClr>
                <a:srgbClr val="0070C0"/>
              </a:buClr>
              <a:buNone/>
            </a:pPr>
            <a:endParaRPr lang="es-E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Data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private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:</a:t>
            </a:r>
          </a:p>
          <a:p>
            <a:pPr lvl="0" indent="0">
              <a:buClr>
                <a:srgbClr val="0070C0"/>
              </a:buClr>
              <a:buNone/>
            </a:pP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* 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datos;</a:t>
            </a:r>
          </a:p>
          <a:p>
            <a:pPr indent="0">
              <a:buClr>
                <a:srgbClr val="0070C0"/>
              </a:buClr>
              <a:buNone/>
            </a:pP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 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sym typeface="Consolas"/>
              </a:rPr>
              <a:t>size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;</a:t>
            </a:r>
          </a:p>
          <a:p>
            <a:pPr lvl="0" indent="0">
              <a:buClr>
                <a:srgbClr val="0070C0"/>
              </a:buClr>
              <a:buNone/>
            </a:pP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reserved;</a:t>
            </a:r>
          </a:p>
          <a:p>
            <a:pPr marL="0" lvl="0" indent="0">
              <a:buClr>
                <a:srgbClr val="0070C0"/>
              </a:buClr>
              <a:buNone/>
            </a:pPr>
            <a:r>
              <a:rPr lang="es-ES" sz="1800" b="1" i="1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9" name="Shape 429">
            <a:extLst>
              <a:ext uri="{FF2B5EF4-FFF2-40B4-BE49-F238E27FC236}">
                <a16:creationId xmlns:a16="http://schemas.microsoft.com/office/drawing/2014/main" id="{20F3855D-935D-43D3-9CAB-C7428F90EB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128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list.cpp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List::List() { 	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}	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List::~List() { 	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}	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 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List::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insert (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 {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	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EF860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List::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remove_last () {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	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EF8600"/>
                </a:solidFill>
                <a:latin typeface="Consolas"/>
              </a:rPr>
              <a:t>* </a:t>
            </a: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List::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search (</a:t>
            </a:r>
            <a:r>
              <a:rPr lang="en-US" sz="1800" b="1" dirty="0" err="1">
                <a:solidFill>
                  <a:srgbClr val="EF8600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 item) {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/>
              </a:rPr>
              <a:t>}		</a:t>
            </a: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To implement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lang="en-US" sz="1800" b="1" dirty="0">
              <a:solidFill>
                <a:srgbClr val="0070C0"/>
              </a:solidFill>
              <a:latin typeface="Consolas"/>
              <a:sym typeface="Consolas"/>
            </a:endParaRPr>
          </a:p>
          <a:p>
            <a:pPr marL="0" lvl="0" indent="0">
              <a:buClr>
                <a:srgbClr val="0070C0"/>
              </a:buClr>
            </a:pPr>
            <a:endParaRPr sz="1800" b="1" dirty="0">
              <a:solidFill>
                <a:srgbClr val="0070C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425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514" descr="A picture containing building, outdoor, sky, clock&#10;&#10;Description generated with very high confidence">
            <a:extLst>
              <a:ext uri="{FF2B5EF4-FFF2-40B4-BE49-F238E27FC236}">
                <a16:creationId xmlns:a16="http://schemas.microsoft.com/office/drawing/2014/main" id="{7F39702F-492E-4548-AF67-64F95204CDE1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l="17902" r="2065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4400"/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Explorando lo aprendido</a:t>
            </a:r>
            <a:endParaRPr lang="en-US" b="0" i="0" u="none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92B1-37B2-42D1-9749-742B20DD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/>
                <a:ea typeface="Arial"/>
                <a:cs typeface="Arial"/>
                <a:sym typeface="Arial"/>
              </a:rPr>
              <a:t>¿Qué es un puntero?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/>
                <a:ea typeface="Arial"/>
                <a:cs typeface="Arial"/>
                <a:sym typeface="Arial"/>
              </a:rPr>
              <a:t>¿Qué es un </a:t>
            </a:r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struct</a:t>
            </a:r>
            <a:r>
              <a:rPr lang="es-ES" sz="1800" b="1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/>
                <a:cs typeface="Arial"/>
                <a:sym typeface="Arial"/>
              </a:rPr>
              <a:t>¿Cual es la diferencia entre </a:t>
            </a:r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struct </a:t>
            </a:r>
            <a:r>
              <a:rPr lang="es-ES" sz="1800" b="1" dirty="0">
                <a:latin typeface="Arial"/>
                <a:cs typeface="Arial"/>
                <a:sym typeface="Arial"/>
              </a:rPr>
              <a:t>y </a:t>
            </a:r>
            <a:r>
              <a:rPr lang="es-ES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class</a:t>
            </a:r>
            <a:r>
              <a:rPr lang="es-ES" sz="1800" b="1" dirty="0">
                <a:latin typeface="Arial"/>
                <a:cs typeface="Arial"/>
                <a:sym typeface="Arial"/>
              </a:rPr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/>
                <a:cs typeface="Arial"/>
                <a:sym typeface="Arial"/>
              </a:rPr>
              <a:t>¿Si la memoria se ha asignado con </a:t>
            </a:r>
            <a:r>
              <a:rPr lang="es-ES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malloc</a:t>
            </a:r>
            <a:r>
              <a:rPr lang="es-ES" sz="1800" b="1" dirty="0">
                <a:latin typeface="Arial"/>
                <a:cs typeface="Arial"/>
                <a:sym typeface="Arial"/>
              </a:rPr>
              <a:t> se puede liberar con </a:t>
            </a:r>
            <a:r>
              <a:rPr lang="es-ES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delete</a:t>
            </a:r>
            <a:r>
              <a:rPr lang="es-ES" sz="1800" b="1" dirty="0">
                <a:latin typeface="Arial"/>
                <a:cs typeface="Arial"/>
                <a:sym typeface="Arial"/>
              </a:rPr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/>
                <a:cs typeface="Arial"/>
                <a:sym typeface="Arial"/>
              </a:rPr>
              <a:t>¿Si la memoria se ha asignado con </a:t>
            </a:r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new</a:t>
            </a:r>
            <a:r>
              <a:rPr lang="es-ES" sz="1800" b="1" dirty="0">
                <a:latin typeface="Arial"/>
                <a:cs typeface="Arial"/>
                <a:sym typeface="Arial"/>
              </a:rPr>
              <a:t> se puede liberar con </a:t>
            </a:r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  <a:sym typeface="Arial"/>
              </a:rPr>
              <a:t>free</a:t>
            </a:r>
            <a:r>
              <a:rPr lang="es-ES" sz="1800" b="1" dirty="0">
                <a:latin typeface="Arial"/>
                <a:cs typeface="Arial"/>
                <a:sym typeface="Arial"/>
              </a:rPr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9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title"/>
          </p:nvPr>
        </p:nvSpPr>
        <p:spPr>
          <a:xfrm>
            <a:off x="415599" y="593366"/>
            <a:ext cx="1136080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lang="en-US" sz="3872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895625" y="1638349"/>
            <a:ext cx="9166200" cy="456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Tour of C++. Bjarne Stroustrup. 2013</a:t>
            </a:r>
            <a:endParaRPr/>
          </a:p>
          <a:p>
            <a:pPr marL="22860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Accelerated C++ Practical Programming by Example. Andrew Koenig and Barbara E. Moo. 2000.</a:t>
            </a:r>
            <a:endParaRPr/>
          </a:p>
          <a:p>
            <a:pPr marL="22860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think like a computer scientist. Allen B. Downey. 2012.</a:t>
            </a:r>
            <a:endParaRPr/>
          </a:p>
          <a:p>
            <a:pPr marL="22860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https://www.technologyreview.es/s/7919/matematicas-fisica-e-ingenieria-son-las-nuevas-puertas-de-entrada-para-trabajar-en-silicon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8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Essence of C++. Bjarne Stroustrup. 2014.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9" name="Shape 829" descr="Shape 6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23E-20AF-4209-873A-4B985B97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Logro de la sesión: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710B-6A60-4076-8516-42BC7610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Al finalizar  la clase, los alumnos podrán gestionar estructura y objetos tanto en la memoria estática como en la memoria dinámica</a:t>
            </a:r>
            <a:r>
              <a:rPr lang="es-ES" b="1" dirty="0">
                <a:solidFill>
                  <a:schemeClr val="dk1"/>
                </a:solidFill>
              </a:rPr>
              <a:t>. Se identificara las modalidades de gestión de memoria usadas en C como en C++. </a:t>
            </a:r>
            <a:endParaRPr lang="es-E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D4EE-575A-42E5-9356-3A3BF8B5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000" dirty="0"/>
              <a:t>Contenido</a:t>
            </a:r>
            <a:r>
              <a:rPr lang="en-US" sz="4000" dirty="0"/>
              <a:t>: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s-419" sz="2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Punteros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s-419" sz="2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</a:t>
            </a:r>
            <a:r>
              <a:rPr lang="es-419" sz="2200" b="1" dirty="0"/>
              <a:t>ucturas (en C y C++) 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AutoNum type="arabicPeriod"/>
            </a:pPr>
            <a:r>
              <a:rPr lang="es-419" sz="2200" b="1" dirty="0"/>
              <a:t>Asignación de memoria: Stack y Heap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s-419" sz="2200" b="1" dirty="0"/>
              <a:t>Asignación y Liberación dinámica de Estructuras usando instrucciones C (malloc/free).</a:t>
            </a:r>
          </a:p>
          <a:p>
            <a:pPr lvl="0" indent="-45720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AutoNum type="arabicPeriod"/>
            </a:pPr>
            <a:r>
              <a:rPr lang="es-419" sz="2200" b="1" dirty="0"/>
              <a:t>Asignación dinámica de Estructuras y Clases usando instrucciones C++ (new/delete).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s-419" sz="2200" b="1" dirty="0"/>
              <a:t>Implementación: Listas Simples de Enteros.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B1628C28-285C-4121-BC39-5EB47AF422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872167" y="2383436"/>
            <a:ext cx="4481633" cy="335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079CFF2-163C-4770-833C-65C7FF8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000" dirty="0"/>
              <a:t>Ojeadores: Análisis de Competencias/Scouting</a:t>
            </a:r>
            <a:endParaRPr lang="en-US" sz="4000" dirty="0"/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043A9ABD-AE6F-4EEE-8D03-FA932789A70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838200" y="1883069"/>
            <a:ext cx="5766096" cy="4150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5ECA85-D381-4C13-9E6B-6C5E720D9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es-ES" sz="2200" dirty="0">
                <a:solidFill>
                  <a:srgbClr val="595959"/>
                </a:solidFill>
              </a:rPr>
              <a:t>Un puntero en C/C++ se representa de la siguiente forma:</a:t>
            </a:r>
            <a:endParaRPr lang="es-ES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endParaRPr lang="es-ES" sz="2200" dirty="0">
              <a:solidFill>
                <a:srgbClr val="5959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endParaRPr lang="es-ES" sz="2200" dirty="0">
              <a:solidFill>
                <a:srgbClr val="5959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es-ES" sz="2200" dirty="0">
                <a:solidFill>
                  <a:srgbClr val="595959"/>
                </a:solidFill>
              </a:rPr>
              <a:t>donde:</a:t>
            </a:r>
            <a:endParaRPr lang="es-ES" sz="22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2000"/>
            </a:pPr>
            <a:r>
              <a:rPr lang="es-ES" sz="2200" b="1" dirty="0">
                <a:solidFill>
                  <a:srgbClr val="595959"/>
                </a:solidFill>
              </a:rPr>
              <a:t>&lt;Tipo de Dato&gt;: </a:t>
            </a:r>
            <a:r>
              <a:rPr lang="es-ES" sz="2200" dirty="0">
                <a:solidFill>
                  <a:srgbClr val="595959"/>
                </a:solidFill>
              </a:rPr>
              <a:t>Representa uno de los tipo de dato válido en C/C++</a:t>
            </a:r>
            <a:endParaRPr lang="es-ES" sz="22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2000"/>
            </a:pPr>
            <a:r>
              <a:rPr lang="es-ES" sz="2200" b="1" dirty="0">
                <a:solidFill>
                  <a:srgbClr val="595959"/>
                </a:solidFill>
              </a:rPr>
              <a:t>&lt;Nombre del Puntero&gt;: </a:t>
            </a:r>
            <a:r>
              <a:rPr lang="es-ES" sz="2200" dirty="0">
                <a:solidFill>
                  <a:srgbClr val="595959"/>
                </a:solidFill>
              </a:rPr>
              <a:t>Expresión alfanumérica que sigue las mismas reglas de las variables  en C/C++.</a:t>
            </a:r>
            <a:endParaRPr lang="es-ES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es-ES" sz="2200" dirty="0">
                <a:solidFill>
                  <a:srgbClr val="595959"/>
                </a:solidFill>
              </a:rPr>
              <a:t>Ejemplo:</a:t>
            </a:r>
            <a:endParaRPr lang="es-ES" sz="2200" dirty="0"/>
          </a:p>
          <a:p>
            <a:endParaRPr lang="en-US" dirty="0"/>
          </a:p>
        </p:txBody>
      </p:sp>
      <p:sp>
        <p:nvSpPr>
          <p:cNvPr id="7" name="Shape 475">
            <a:extLst>
              <a:ext uri="{FF2B5EF4-FFF2-40B4-BE49-F238E27FC236}">
                <a16:creationId xmlns:a16="http://schemas.microsoft.com/office/drawing/2014/main" id="{5F6FDA34-2F0D-4638-B52E-27C1F4B316C0}"/>
              </a:ext>
            </a:extLst>
          </p:cNvPr>
          <p:cNvSpPr txBox="1"/>
          <p:nvPr/>
        </p:nvSpPr>
        <p:spPr>
          <a:xfrm>
            <a:off x="3265356" y="5182750"/>
            <a:ext cx="2723822" cy="707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1" i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ES" sz="2200" dirty="0">
                <a:latin typeface="Consolas"/>
                <a:ea typeface="Consolas"/>
                <a:cs typeface="Consolas"/>
                <a:sym typeface="Consolas"/>
              </a:rPr>
              <a:t> = 35;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22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1" i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ES" sz="2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2200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ES" sz="2200" b="1" i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ES" sz="2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Shape 343">
            <a:extLst>
              <a:ext uri="{FF2B5EF4-FFF2-40B4-BE49-F238E27FC236}">
                <a16:creationId xmlns:a16="http://schemas.microsoft.com/office/drawing/2014/main" id="{210BE887-FF26-4342-AF78-CADE7464C2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0783" t="29399" r="29183" b="32624"/>
          <a:stretch/>
        </p:blipFill>
        <p:spPr>
          <a:xfrm>
            <a:off x="6444471" y="4001294"/>
            <a:ext cx="5116442" cy="26868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428">
            <a:extLst>
              <a:ext uri="{FF2B5EF4-FFF2-40B4-BE49-F238E27FC236}">
                <a16:creationId xmlns:a16="http://schemas.microsoft.com/office/drawing/2014/main" id="{67FEDEE5-6FFE-4DB7-BB27-64DFFA1F3A71}"/>
              </a:ext>
            </a:extLst>
          </p:cNvPr>
          <p:cNvSpPr txBox="1"/>
          <p:nvPr/>
        </p:nvSpPr>
        <p:spPr>
          <a:xfrm>
            <a:off x="2792090" y="2437856"/>
            <a:ext cx="5545108" cy="40010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2000" b="1" i="0" u="none" strike="noStrike" cap="none" dirty="0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&lt;nombre del Puntero&gt;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5" name="Shape 429">
            <a:extLst>
              <a:ext uri="{FF2B5EF4-FFF2-40B4-BE49-F238E27FC236}">
                <a16:creationId xmlns:a16="http://schemas.microsoft.com/office/drawing/2014/main" id="{5484C830-30FA-4A0D-8CCC-0D68A20CA10C}"/>
              </a:ext>
            </a:extLst>
          </p:cNvPr>
          <p:cNvSpPr txBox="1"/>
          <p:nvPr/>
        </p:nvSpPr>
        <p:spPr>
          <a:xfrm>
            <a:off x="3265356" y="4332401"/>
            <a:ext cx="2723822" cy="70788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2000" b="1" i="0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2000" b="1" i="0" u="none" strike="noStrike" cap="none" dirty="0" err="1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ptrEntero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2000" b="1" i="0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2000" b="1" i="0" u="none" strike="noStrike" cap="none" dirty="0" err="1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ptrCaracter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7DB6-2A05-4F41-A812-B122C24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419" sz="4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Punteros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429">
            <a:extLst>
              <a:ext uri="{FF2B5EF4-FFF2-40B4-BE49-F238E27FC236}">
                <a16:creationId xmlns:a16="http://schemas.microsoft.com/office/drawing/2014/main" id="{5C2C16E9-F8E7-44B8-86CB-550F232DE584}"/>
              </a:ext>
            </a:extLst>
          </p:cNvPr>
          <p:cNvSpPr txBox="1"/>
          <p:nvPr/>
        </p:nvSpPr>
        <p:spPr>
          <a:xfrm>
            <a:off x="2019513" y="3170421"/>
            <a:ext cx="4361300" cy="338136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Estilo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struct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 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 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n-US" sz="1800" b="1" dirty="0">
                <a:solidFill>
                  <a:srgbClr val="EF8600"/>
                </a:solidFill>
                <a:latin typeface="Consolas"/>
              </a:rPr>
              <a:t>typedef struct </a:t>
            </a:r>
            <a:r>
              <a:rPr lang="en-US" sz="1800" b="1" dirty="0">
                <a:solidFill>
                  <a:srgbClr val="0070C0"/>
                </a:solidFill>
                <a:latin typeface="Consolas"/>
              </a:rPr>
              <a:t>Pos Position;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>
              <a:buClr>
                <a:srgbClr val="0070C0"/>
              </a:buClr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Define a variable</a:t>
            </a:r>
          </a:p>
          <a:p>
            <a:pPr lvl="0"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Position var1;</a:t>
            </a:r>
          </a:p>
          <a:p>
            <a:pPr lvl="0">
              <a:buClr>
                <a:srgbClr val="0070C0"/>
              </a:buClr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Define a variable using Pos</a:t>
            </a:r>
          </a:p>
          <a:p>
            <a:pPr lvl="0"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struct Position var2;</a:t>
            </a:r>
          </a:p>
          <a:p>
            <a:pPr lvl="0">
              <a:buClr>
                <a:srgbClr val="0070C0"/>
              </a:buClr>
            </a:pPr>
            <a:endParaRPr sz="1800" b="1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55" name="Shape 429">
            <a:extLst>
              <a:ext uri="{FF2B5EF4-FFF2-40B4-BE49-F238E27FC236}">
                <a16:creationId xmlns:a16="http://schemas.microsoft.com/office/drawing/2014/main" id="{3F602A66-0DB0-4DF1-AA4D-08B1EA6B87DA}"/>
              </a:ext>
            </a:extLst>
          </p:cNvPr>
          <p:cNvSpPr txBox="1"/>
          <p:nvPr/>
        </p:nvSpPr>
        <p:spPr>
          <a:xfrm>
            <a:off x="6992500" y="3170421"/>
            <a:ext cx="4361300" cy="338136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Estilo C++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EF8600"/>
                </a:solidFill>
                <a:latin typeface="Consolas"/>
                <a:sym typeface="Consolas"/>
              </a:rPr>
              <a:t>struct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 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	</a:t>
            </a:r>
            <a:r>
              <a:rPr lang="es-ES" sz="1800" b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 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endParaRPr lang="en-US" sz="1800" b="1" dirty="0">
              <a:solidFill>
                <a:srgbClr val="0070C0"/>
              </a:solidFill>
              <a:latin typeface="Consolas"/>
            </a:endParaRPr>
          </a:p>
          <a:p>
            <a:pPr>
              <a:buClr>
                <a:srgbClr val="0070C0"/>
              </a:buClr>
            </a:pPr>
            <a:r>
              <a:rPr lang="en-U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Define a variable</a:t>
            </a:r>
          </a:p>
          <a:p>
            <a:pPr lvl="0">
              <a:buClr>
                <a:srgbClr val="0070C0"/>
              </a:buClr>
            </a:pPr>
            <a:r>
              <a:rPr lang="en-US" sz="1800" b="1" dirty="0">
                <a:solidFill>
                  <a:srgbClr val="0070C0"/>
                </a:solidFill>
                <a:latin typeface="Consolas"/>
                <a:sym typeface="Consolas"/>
              </a:rPr>
              <a:t>Position var1;</a:t>
            </a:r>
          </a:p>
        </p:txBody>
      </p:sp>
      <p:sp>
        <p:nvSpPr>
          <p:cNvPr id="56" name="Shape 86">
            <a:extLst>
              <a:ext uri="{FF2B5EF4-FFF2-40B4-BE49-F238E27FC236}">
                <a16:creationId xmlns:a16="http://schemas.microsoft.com/office/drawing/2014/main" id="{9DC414C5-2280-456C-83AB-3DDBA7230E4A}"/>
              </a:ext>
            </a:extLst>
          </p:cNvPr>
          <p:cNvSpPr txBox="1">
            <a:spLocks/>
          </p:cNvSpPr>
          <p:nvPr/>
        </p:nvSpPr>
        <p:spPr>
          <a:xfrm>
            <a:off x="647913" y="888980"/>
            <a:ext cx="10813469" cy="102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2400"/>
            </a:pPr>
            <a:endParaRPr lang="es-419" sz="1800" b="1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35DC389B-D624-4ABE-9FC1-1446FC71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000" dirty="0"/>
              <a:t>2</a:t>
            </a:r>
            <a:r>
              <a:rPr lang="es-419" sz="4000" dirty="0">
                <a:latin typeface="Arial"/>
                <a:ea typeface="Arial"/>
                <a:cs typeface="Arial"/>
                <a:sym typeface="Arial"/>
              </a:rPr>
              <a:t>. s</a:t>
            </a:r>
            <a:r>
              <a:rPr lang="es-419" sz="4000" dirty="0"/>
              <a:t>truct</a:t>
            </a:r>
            <a:endParaRPr lang="en-US" sz="4000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10CF28E2-08E2-4F1D-9BA7-D599662F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2400" b="1" dirty="0"/>
              <a:t>Es una colección de una o mas variables donde cada una tiene la posibilidad de ser de diferente tipo. Similares en C y C++, tienen algunas características particulares para cada caso.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77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05">
            <a:extLst>
              <a:ext uri="{FF2B5EF4-FFF2-40B4-BE49-F238E27FC236}">
                <a16:creationId xmlns:a16="http://schemas.microsoft.com/office/drawing/2014/main" id="{2EFA6D17-2BA5-4FF6-A5E6-8A8A8811549D}"/>
              </a:ext>
            </a:extLst>
          </p:cNvPr>
          <p:cNvSpPr txBox="1"/>
          <p:nvPr/>
        </p:nvSpPr>
        <p:spPr>
          <a:xfrm>
            <a:off x="647913" y="365760"/>
            <a:ext cx="105156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71960-C84E-4DF1-90A1-88215C2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2</a:t>
            </a:r>
            <a:r>
              <a:rPr lang="es-419" dirty="0">
                <a:latin typeface="Arial"/>
                <a:ea typeface="Arial"/>
                <a:cs typeface="Arial"/>
                <a:sym typeface="Arial"/>
              </a:rPr>
              <a:t>. s</a:t>
            </a:r>
            <a:r>
              <a:rPr lang="es-419" dirty="0"/>
              <a:t>truct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F47D-843F-45F6-AD0D-6C457B91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4561320"/>
          </a:xfrm>
          <a:ln w="3175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/>
          <a:p>
            <a:pPr marL="50800" indent="0" algn="ctr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s-419" sz="4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s-419" b="1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/>
              <a:t>Es colección solo de variables simples, no puede incluir funciones dentro de la estructura.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/>
              <a:t>Para crear variable o puntero requiere anteponer la palabra </a:t>
            </a:r>
            <a:r>
              <a:rPr lang="es-419" sz="2400" b="1">
                <a:solidFill>
                  <a:srgbClr val="EF8600"/>
                </a:solidFill>
                <a:latin typeface="Consolas"/>
              </a:rPr>
              <a:t>“struct”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/>
              <a:t>No acepta variables estáticas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/>
              <a:t>No soporta niveles de acceso.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97D02-685C-4767-A7DB-4B5B4A8E7C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4561320"/>
          </a:xfr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txBody>
          <a:bodyPr spcFirstLastPara="1" wrap="square" lIns="91425" tIns="91425" rIns="91425" bIns="91425" anchor="t" anchorCtr="0"/>
          <a:lstStyle/>
          <a:p>
            <a:pPr marL="50800" indent="0" algn="ctr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s-419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Se puede incluir funciones dentro de la estructura.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Para crear variable solo se requiere usar el nombre.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Acepta variables estáticas.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Soporta niveles de acceso, teniendo como acceso por defecto publico.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Permite inicialización en línea;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Su comportamiento es similar a </a:t>
            </a:r>
            <a:r>
              <a:rPr lang="es-419" sz="2400" b="1" dirty="0">
                <a:solidFill>
                  <a:srgbClr val="EF8600"/>
                </a:solidFill>
                <a:latin typeface="Consolas"/>
              </a:rPr>
              <a:t>class</a:t>
            </a:r>
            <a:r>
              <a:rPr lang="es-419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713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16">
            <a:extLst>
              <a:ext uri="{FF2B5EF4-FFF2-40B4-BE49-F238E27FC236}">
                <a16:creationId xmlns:a16="http://schemas.microsoft.com/office/drawing/2014/main" id="{12E0EFB0-2D39-466B-8E10-224BA5CF0ED7}"/>
              </a:ext>
            </a:extLst>
          </p:cNvPr>
          <p:cNvSpPr/>
          <p:nvPr/>
        </p:nvSpPr>
        <p:spPr>
          <a:xfrm>
            <a:off x="1774900" y="2245066"/>
            <a:ext cx="3234900" cy="425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latin typeface="Consolas"/>
                <a:ea typeface="Consolas"/>
                <a:cs typeface="Consolas"/>
                <a:sym typeface="Consolas"/>
              </a:rPr>
              <a:t>Segmento de Información Externa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hape 317">
            <a:extLst>
              <a:ext uri="{FF2B5EF4-FFF2-40B4-BE49-F238E27FC236}">
                <a16:creationId xmlns:a16="http://schemas.microsoft.com/office/drawing/2014/main" id="{1E581C86-FCD8-4B34-A7FD-8BE152D2A053}"/>
              </a:ext>
            </a:extLst>
          </p:cNvPr>
          <p:cNvSpPr/>
          <p:nvPr/>
        </p:nvSpPr>
        <p:spPr>
          <a:xfrm>
            <a:off x="1781650" y="4777466"/>
            <a:ext cx="3234900" cy="425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latin typeface="Consolas"/>
                <a:ea typeface="Consolas"/>
                <a:cs typeface="Consolas"/>
                <a:sym typeface="Consolas"/>
              </a:rPr>
              <a:t>Segmento Estático y Global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hape 318">
            <a:extLst>
              <a:ext uri="{FF2B5EF4-FFF2-40B4-BE49-F238E27FC236}">
                <a16:creationId xmlns:a16="http://schemas.microsoft.com/office/drawing/2014/main" id="{9123A8F7-05D4-437F-AA3A-3FB827931945}"/>
              </a:ext>
            </a:extLst>
          </p:cNvPr>
          <p:cNvSpPr/>
          <p:nvPr/>
        </p:nvSpPr>
        <p:spPr>
          <a:xfrm>
            <a:off x="1781650" y="5282116"/>
            <a:ext cx="3234900" cy="425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latin typeface="Consolas"/>
                <a:ea typeface="Consolas"/>
                <a:cs typeface="Consolas"/>
                <a:sym typeface="Consolas"/>
              </a:rPr>
              <a:t>Segmento de Código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319">
            <a:extLst>
              <a:ext uri="{FF2B5EF4-FFF2-40B4-BE49-F238E27FC236}">
                <a16:creationId xmlns:a16="http://schemas.microsoft.com/office/drawing/2014/main" id="{1C1F479E-7FE7-450B-B917-29533A73607E}"/>
              </a:ext>
            </a:extLst>
          </p:cNvPr>
          <p:cNvSpPr txBox="1"/>
          <p:nvPr/>
        </p:nvSpPr>
        <p:spPr>
          <a:xfrm>
            <a:off x="5245150" y="2245066"/>
            <a:ext cx="49878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Argumento externos (</a:t>
            </a:r>
            <a:r>
              <a:rPr lang="es-ES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hape 320">
            <a:extLst>
              <a:ext uri="{FF2B5EF4-FFF2-40B4-BE49-F238E27FC236}">
                <a16:creationId xmlns:a16="http://schemas.microsoft.com/office/drawing/2014/main" id="{937C9CDE-642D-4EC5-B763-60A5E5828EE5}"/>
              </a:ext>
            </a:extLst>
          </p:cNvPr>
          <p:cNvSpPr txBox="1"/>
          <p:nvPr/>
        </p:nvSpPr>
        <p:spPr>
          <a:xfrm>
            <a:off x="5245150" y="2774741"/>
            <a:ext cx="510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onsolas"/>
                <a:ea typeface="Consolas"/>
                <a:cs typeface="Consolas"/>
                <a:sym typeface="Consolas"/>
              </a:rPr>
              <a:t>Memoria automática donde se asigna las variables estáticamente.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" name="Shape 321">
            <a:extLst>
              <a:ext uri="{FF2B5EF4-FFF2-40B4-BE49-F238E27FC236}">
                <a16:creationId xmlns:a16="http://schemas.microsoft.com/office/drawing/2014/main" id="{28F151BA-7637-4ED2-9CDB-0F1C4D81972F}"/>
              </a:ext>
            </a:extLst>
          </p:cNvPr>
          <p:cNvGrpSpPr/>
          <p:nvPr/>
        </p:nvGrpSpPr>
        <p:grpSpPr>
          <a:xfrm>
            <a:off x="1769800" y="2749716"/>
            <a:ext cx="3260850" cy="1948200"/>
            <a:chOff x="377050" y="1587300"/>
            <a:chExt cx="3260850" cy="1948200"/>
          </a:xfrm>
        </p:grpSpPr>
        <p:sp>
          <p:nvSpPr>
            <p:cNvPr id="18" name="Shape 322">
              <a:extLst>
                <a:ext uri="{FF2B5EF4-FFF2-40B4-BE49-F238E27FC236}">
                  <a16:creationId xmlns:a16="http://schemas.microsoft.com/office/drawing/2014/main" id="{F3C12CF5-29C5-4F15-B3E2-42C5D79E5CD9}"/>
                </a:ext>
              </a:extLst>
            </p:cNvPr>
            <p:cNvSpPr/>
            <p:nvPr/>
          </p:nvSpPr>
          <p:spPr>
            <a:xfrm>
              <a:off x="388900" y="1587300"/>
              <a:ext cx="3234900" cy="1948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" name="Shape 323">
              <a:extLst>
                <a:ext uri="{FF2B5EF4-FFF2-40B4-BE49-F238E27FC236}">
                  <a16:creationId xmlns:a16="http://schemas.microsoft.com/office/drawing/2014/main" id="{70B316EA-3655-4F74-8DE4-E83144D94D33}"/>
                </a:ext>
              </a:extLst>
            </p:cNvPr>
            <p:cNvCxnSpPr/>
            <p:nvPr/>
          </p:nvCxnSpPr>
          <p:spPr>
            <a:xfrm rot="10800000" flipH="1">
              <a:off x="383800" y="2036563"/>
              <a:ext cx="32541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324">
              <a:extLst>
                <a:ext uri="{FF2B5EF4-FFF2-40B4-BE49-F238E27FC236}">
                  <a16:creationId xmlns:a16="http://schemas.microsoft.com/office/drawing/2014/main" id="{6C70A6BE-0E49-4473-BF59-5E362A4BE9D9}"/>
                </a:ext>
              </a:extLst>
            </p:cNvPr>
            <p:cNvCxnSpPr/>
            <p:nvPr/>
          </p:nvCxnSpPr>
          <p:spPr>
            <a:xfrm>
              <a:off x="377050" y="3080875"/>
              <a:ext cx="3260700" cy="1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Shape 325">
              <a:extLst>
                <a:ext uri="{FF2B5EF4-FFF2-40B4-BE49-F238E27FC236}">
                  <a16:creationId xmlns:a16="http://schemas.microsoft.com/office/drawing/2014/main" id="{8021DCD9-732F-4FCA-910B-D51301CFEFDC}"/>
                </a:ext>
              </a:extLst>
            </p:cNvPr>
            <p:cNvSpPr txBox="1"/>
            <p:nvPr/>
          </p:nvSpPr>
          <p:spPr>
            <a:xfrm>
              <a:off x="1070500" y="1655000"/>
              <a:ext cx="1871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latin typeface="Consolas"/>
                  <a:ea typeface="Consolas"/>
                  <a:cs typeface="Consolas"/>
                  <a:sym typeface="Consolas"/>
                </a:rPr>
                <a:t>Pila (Stack) </a:t>
              </a:r>
              <a:endParaRPr sz="18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" name="Shape 326">
              <a:extLst>
                <a:ext uri="{FF2B5EF4-FFF2-40B4-BE49-F238E27FC236}">
                  <a16:creationId xmlns:a16="http://schemas.microsoft.com/office/drawing/2014/main" id="{FE63CF08-1319-4C15-90C0-C0A9139E6654}"/>
                </a:ext>
              </a:extLst>
            </p:cNvPr>
            <p:cNvSpPr txBox="1"/>
            <p:nvPr/>
          </p:nvSpPr>
          <p:spPr>
            <a:xfrm>
              <a:off x="1042000" y="3197650"/>
              <a:ext cx="1928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latin typeface="Consolas"/>
                  <a:ea typeface="Consolas"/>
                  <a:cs typeface="Consolas"/>
                  <a:sym typeface="Consolas"/>
                </a:rPr>
                <a:t>Montón (Heap)</a:t>
              </a:r>
              <a:endParaRPr sz="18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3" name="Shape 327">
              <a:extLst>
                <a:ext uri="{FF2B5EF4-FFF2-40B4-BE49-F238E27FC236}">
                  <a16:creationId xmlns:a16="http://schemas.microsoft.com/office/drawing/2014/main" id="{F6B40231-856A-4F89-9EA5-D6F7F53AFACF}"/>
                </a:ext>
              </a:extLst>
            </p:cNvPr>
            <p:cNvGrpSpPr/>
            <p:nvPr/>
          </p:nvGrpSpPr>
          <p:grpSpPr>
            <a:xfrm>
              <a:off x="1809025" y="2140538"/>
              <a:ext cx="381138" cy="837863"/>
              <a:chOff x="2113375" y="2102850"/>
              <a:chExt cx="381138" cy="837863"/>
            </a:xfrm>
          </p:grpSpPr>
          <p:cxnSp>
            <p:nvCxnSpPr>
              <p:cNvPr id="24" name="Shape 328">
                <a:extLst>
                  <a:ext uri="{FF2B5EF4-FFF2-40B4-BE49-F238E27FC236}">
                    <a16:creationId xmlns:a16="http://schemas.microsoft.com/office/drawing/2014/main" id="{B14A533F-CAD6-459D-B042-640E9B6A8B6C}"/>
                  </a:ext>
                </a:extLst>
              </p:cNvPr>
              <p:cNvCxnSpPr/>
              <p:nvPr/>
            </p:nvCxnSpPr>
            <p:spPr>
              <a:xfrm>
                <a:off x="2113375" y="2102850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" name="Shape 329">
                <a:extLst>
                  <a:ext uri="{FF2B5EF4-FFF2-40B4-BE49-F238E27FC236}">
                    <a16:creationId xmlns:a16="http://schemas.microsoft.com/office/drawing/2014/main" id="{5846D872-AC28-4C30-868A-D0F1F8B20767}"/>
                  </a:ext>
                </a:extLst>
              </p:cNvPr>
              <p:cNvCxnSpPr/>
              <p:nvPr/>
            </p:nvCxnSpPr>
            <p:spPr>
              <a:xfrm>
                <a:off x="2234650" y="2102850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Shape 330">
                <a:extLst>
                  <a:ext uri="{FF2B5EF4-FFF2-40B4-BE49-F238E27FC236}">
                    <a16:creationId xmlns:a16="http://schemas.microsoft.com/office/drawing/2014/main" id="{228D3921-643D-45A3-AAB3-92977FBCCF6C}"/>
                  </a:ext>
                </a:extLst>
              </p:cNvPr>
              <p:cNvCxnSpPr/>
              <p:nvPr/>
            </p:nvCxnSpPr>
            <p:spPr>
              <a:xfrm>
                <a:off x="2355950" y="2102850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Shape 331">
                <a:extLst>
                  <a:ext uri="{FF2B5EF4-FFF2-40B4-BE49-F238E27FC236}">
                    <a16:creationId xmlns:a16="http://schemas.microsoft.com/office/drawing/2014/main" id="{FC24BB5C-7DDF-41C3-8487-90B446A99B1E}"/>
                  </a:ext>
                </a:extLst>
              </p:cNvPr>
              <p:cNvCxnSpPr/>
              <p:nvPr/>
            </p:nvCxnSpPr>
            <p:spPr>
              <a:xfrm>
                <a:off x="2487600" y="2102850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" name="Shape 332">
                <a:extLst>
                  <a:ext uri="{FF2B5EF4-FFF2-40B4-BE49-F238E27FC236}">
                    <a16:creationId xmlns:a16="http://schemas.microsoft.com/office/drawing/2014/main" id="{9E32AE88-6C56-40E4-A8C1-1584661113D1}"/>
                  </a:ext>
                </a:extLst>
              </p:cNvPr>
              <p:cNvCxnSpPr/>
              <p:nvPr/>
            </p:nvCxnSpPr>
            <p:spPr>
              <a:xfrm rot="10800000">
                <a:off x="2494513" y="2712413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" name="Shape 333">
                <a:extLst>
                  <a:ext uri="{FF2B5EF4-FFF2-40B4-BE49-F238E27FC236}">
                    <a16:creationId xmlns:a16="http://schemas.microsoft.com/office/drawing/2014/main" id="{45EE94D4-597A-4211-943A-6D1B3E124218}"/>
                  </a:ext>
                </a:extLst>
              </p:cNvPr>
              <p:cNvCxnSpPr/>
              <p:nvPr/>
            </p:nvCxnSpPr>
            <p:spPr>
              <a:xfrm rot="10800000">
                <a:off x="2373238" y="2712413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" name="Shape 334">
                <a:extLst>
                  <a:ext uri="{FF2B5EF4-FFF2-40B4-BE49-F238E27FC236}">
                    <a16:creationId xmlns:a16="http://schemas.microsoft.com/office/drawing/2014/main" id="{656F91CB-299D-4606-8402-EE87CDB000C4}"/>
                  </a:ext>
                </a:extLst>
              </p:cNvPr>
              <p:cNvCxnSpPr/>
              <p:nvPr/>
            </p:nvCxnSpPr>
            <p:spPr>
              <a:xfrm rot="10800000">
                <a:off x="2251938" y="2712413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" name="Shape 335">
                <a:extLst>
                  <a:ext uri="{FF2B5EF4-FFF2-40B4-BE49-F238E27FC236}">
                    <a16:creationId xmlns:a16="http://schemas.microsoft.com/office/drawing/2014/main" id="{BCFC33D2-FC45-4419-8EA7-32DE590BA8EB}"/>
                  </a:ext>
                </a:extLst>
              </p:cNvPr>
              <p:cNvCxnSpPr/>
              <p:nvPr/>
            </p:nvCxnSpPr>
            <p:spPr>
              <a:xfrm rot="10800000">
                <a:off x="2120288" y="2712413"/>
                <a:ext cx="0" cy="22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2" name="Shape 336">
            <a:extLst>
              <a:ext uri="{FF2B5EF4-FFF2-40B4-BE49-F238E27FC236}">
                <a16:creationId xmlns:a16="http://schemas.microsoft.com/office/drawing/2014/main" id="{09DF7FDF-A554-46C7-AABB-968CAC47E4A0}"/>
              </a:ext>
            </a:extLst>
          </p:cNvPr>
          <p:cNvSpPr txBox="1"/>
          <p:nvPr/>
        </p:nvSpPr>
        <p:spPr>
          <a:xfrm>
            <a:off x="5245150" y="4140816"/>
            <a:ext cx="510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>
                <a:latin typeface="Consolas"/>
                <a:ea typeface="Consolas"/>
                <a:cs typeface="Consolas"/>
                <a:sym typeface="Consolas"/>
              </a:rPr>
              <a:t>Memoria donde se asigna variables dinámicamente.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" name="Shape 337">
            <a:extLst>
              <a:ext uri="{FF2B5EF4-FFF2-40B4-BE49-F238E27FC236}">
                <a16:creationId xmlns:a16="http://schemas.microsoft.com/office/drawing/2014/main" id="{213444F6-7846-442D-9CA8-8A70D82EB7C8}"/>
              </a:ext>
            </a:extLst>
          </p:cNvPr>
          <p:cNvCxnSpPr/>
          <p:nvPr/>
        </p:nvCxnSpPr>
        <p:spPr>
          <a:xfrm>
            <a:off x="1784725" y="4740586"/>
            <a:ext cx="846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" name="Shape 338">
            <a:extLst>
              <a:ext uri="{FF2B5EF4-FFF2-40B4-BE49-F238E27FC236}">
                <a16:creationId xmlns:a16="http://schemas.microsoft.com/office/drawing/2014/main" id="{3F3DA469-76D2-4081-BDAA-7B573D49AC54}"/>
              </a:ext>
            </a:extLst>
          </p:cNvPr>
          <p:cNvSpPr txBox="1"/>
          <p:nvPr/>
        </p:nvSpPr>
        <p:spPr>
          <a:xfrm>
            <a:off x="5245150" y="4737716"/>
            <a:ext cx="5102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onsolas"/>
                <a:ea typeface="Consolas"/>
                <a:cs typeface="Consolas"/>
                <a:sym typeface="Consolas"/>
              </a:rPr>
              <a:t>Memoria donde se asigna variables globales y tipo static.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Shape 339">
            <a:extLst>
              <a:ext uri="{FF2B5EF4-FFF2-40B4-BE49-F238E27FC236}">
                <a16:creationId xmlns:a16="http://schemas.microsoft.com/office/drawing/2014/main" id="{9A268B77-2011-4620-940D-E4CFE16D4218}"/>
              </a:ext>
            </a:extLst>
          </p:cNvPr>
          <p:cNvSpPr txBox="1"/>
          <p:nvPr/>
        </p:nvSpPr>
        <p:spPr>
          <a:xfrm>
            <a:off x="5245150" y="5282116"/>
            <a:ext cx="5102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onsolas"/>
                <a:ea typeface="Consolas"/>
                <a:cs typeface="Consolas"/>
                <a:sym typeface="Consolas"/>
              </a:rPr>
              <a:t>Memoria donde se asigna variables dinámicamente.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" name="Shape 340">
            <a:extLst>
              <a:ext uri="{FF2B5EF4-FFF2-40B4-BE49-F238E27FC236}">
                <a16:creationId xmlns:a16="http://schemas.microsoft.com/office/drawing/2014/main" id="{1E1DB57F-334B-4406-B479-1CBA31C1ADA2}"/>
              </a:ext>
            </a:extLst>
          </p:cNvPr>
          <p:cNvCxnSpPr/>
          <p:nvPr/>
        </p:nvCxnSpPr>
        <p:spPr>
          <a:xfrm>
            <a:off x="1733850" y="2715286"/>
            <a:ext cx="846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" name="Shape 341">
            <a:extLst>
              <a:ext uri="{FF2B5EF4-FFF2-40B4-BE49-F238E27FC236}">
                <a16:creationId xmlns:a16="http://schemas.microsoft.com/office/drawing/2014/main" id="{170131E0-A73F-404E-9139-DDD1E409E244}"/>
              </a:ext>
            </a:extLst>
          </p:cNvPr>
          <p:cNvCxnSpPr/>
          <p:nvPr/>
        </p:nvCxnSpPr>
        <p:spPr>
          <a:xfrm>
            <a:off x="1784725" y="5242411"/>
            <a:ext cx="846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357E39-993E-4785-AC9B-28FF7B59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000" dirty="0">
                <a:latin typeface="Arial"/>
                <a:ea typeface="Arial"/>
                <a:cs typeface="Arial"/>
                <a:sym typeface="Arial"/>
              </a:rPr>
              <a:t>3. Asignación de Memoria: Stack </a:t>
            </a:r>
            <a:r>
              <a:rPr lang="es-419" sz="4000" dirty="0"/>
              <a:t>/ Heap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F86D67-62AA-4BA5-8EEB-6CCD31D78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Existen un conjunto de funciones que permiten asignar memoria dinámica: 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malloc, </a:t>
            </a:r>
            <a:r>
              <a:rPr lang="es-419" sz="2400" dirty="0"/>
              <a:t>función de uso genérico para asignación de memoria.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400" dirty="0"/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endParaRPr lang="es-419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419" sz="2400" dirty="0"/>
              <a:t>para el ingreso de una colección de datos de tamaño n.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realloc</a:t>
            </a:r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419" sz="2400" dirty="0"/>
              <a:t>si es factible cambia el tamaño anteriormente asignado.</a:t>
            </a:r>
          </a:p>
          <a:p>
            <a:pPr marL="1651000" lvl="8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s-419" sz="2400" dirty="0"/>
          </a:p>
          <a:p>
            <a:pPr marL="342900" lvl="8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s-419" sz="2400" b="1" dirty="0"/>
              <a:t>Existe solo una función para la liberación:</a:t>
            </a:r>
          </a:p>
          <a:p>
            <a:pPr marL="2057400" lvl="8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free, </a:t>
            </a:r>
            <a:r>
              <a:rPr lang="es-419" sz="2400" dirty="0"/>
              <a:t>si es factible cambia el tamaño de anteriormente asignado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0" name="Shape 105">
            <a:extLst>
              <a:ext uri="{FF2B5EF4-FFF2-40B4-BE49-F238E27FC236}">
                <a16:creationId xmlns:a16="http://schemas.microsoft.com/office/drawing/2014/main" id="{2EFA6D17-2BA5-4FF6-A5E6-8A8A8811549D}"/>
              </a:ext>
            </a:extLst>
          </p:cNvPr>
          <p:cNvSpPr txBox="1"/>
          <p:nvPr/>
        </p:nvSpPr>
        <p:spPr>
          <a:xfrm>
            <a:off x="647913" y="365760"/>
            <a:ext cx="105156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SzPts val="4400"/>
              <a:buFont typeface="Calibri"/>
              <a:buNone/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defRPr>
            </a:lvl1pPr>
            <a:lvl2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2pPr>
            <a:lvl3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3pPr>
            <a:lvl4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4pPr>
            <a:lvl5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5pPr>
            <a:lvl6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6pPr>
            <a:lvl7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7pPr>
            <a:lvl8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8pPr>
            <a:lvl9pPr>
              <a:lnSpc>
                <a:spcPct val="90000"/>
              </a:lnSpc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</a:defRPr>
            </a:lvl9pPr>
          </a:lstStyle>
          <a:p>
            <a:endParaRPr lang="es-419" dirty="0"/>
          </a:p>
        </p:txBody>
      </p:sp>
      <p:sp>
        <p:nvSpPr>
          <p:cNvPr id="5" name="Shape 428">
            <a:extLst>
              <a:ext uri="{FF2B5EF4-FFF2-40B4-BE49-F238E27FC236}">
                <a16:creationId xmlns:a16="http://schemas.microsoft.com/office/drawing/2014/main" id="{D2EC2DB0-8A24-419F-B9A1-72425F24BE3B}"/>
              </a:ext>
            </a:extLst>
          </p:cNvPr>
          <p:cNvSpPr txBox="1"/>
          <p:nvPr/>
        </p:nvSpPr>
        <p:spPr>
          <a:xfrm>
            <a:off x="4066304" y="2796469"/>
            <a:ext cx="5085192" cy="67562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ES" sz="18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=  (</a:t>
            </a:r>
            <a:r>
              <a:rPr lang="es-ES" sz="18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*) </a:t>
            </a:r>
            <a:r>
              <a:rPr lang="es-ES" sz="1800" b="1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b="1" i="1" dirty="0">
                <a:solidFill>
                  <a:srgbClr val="EF8600"/>
                </a:solidFill>
                <a:latin typeface="Consolas"/>
                <a:sym typeface="Consolas"/>
              </a:rPr>
              <a:t>byte-</a:t>
            </a:r>
            <a:r>
              <a:rPr lang="es-ES" sz="1800" b="1" i="1" dirty="0" err="1">
                <a:solidFill>
                  <a:srgbClr val="EF8600"/>
                </a:solidFill>
                <a:latin typeface="Consolas"/>
                <a:sym typeface="Consolas"/>
              </a:rPr>
              <a:t>size</a:t>
            </a:r>
            <a:r>
              <a:rPr lang="es-ES" sz="1800" b="1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*) 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b="1" i="1" dirty="0" err="1">
                <a:solidFill>
                  <a:srgbClr val="EF8600"/>
                </a:solidFill>
                <a:latin typeface="Consolas"/>
                <a:sym typeface="Consolas"/>
              </a:rPr>
              <a:t>sizeof</a:t>
            </a:r>
            <a:r>
              <a:rPr lang="es-ES" sz="1800" b="1" i="1" dirty="0">
                <a:solidFill>
                  <a:srgbClr val="EF8600"/>
                </a:solidFill>
                <a:latin typeface="Consolas"/>
                <a:sym typeface="Consolas"/>
              </a:rPr>
              <a:t>(</a:t>
            </a:r>
            <a:r>
              <a:rPr lang="es-ES" sz="1800" b="1" i="1" dirty="0" err="1">
                <a:solidFill>
                  <a:srgbClr val="EF8600"/>
                </a:solidFill>
                <a:latin typeface="Consolas"/>
                <a:sym typeface="Consolas"/>
              </a:rPr>
              <a:t>int</a:t>
            </a:r>
            <a:r>
              <a:rPr lang="es-ES" sz="1800" b="1" i="1" dirty="0">
                <a:solidFill>
                  <a:srgbClr val="EF8600"/>
                </a:solidFill>
                <a:latin typeface="Consolas"/>
                <a:sym typeface="Consolas"/>
              </a:rPr>
              <a:t>)</a:t>
            </a: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nsolas"/>
              <a:buNone/>
            </a:pPr>
            <a:r>
              <a:rPr lang="es-E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/>
          </a:p>
        </p:txBody>
      </p:sp>
      <p:sp>
        <p:nvSpPr>
          <p:cNvPr id="9" name="Shape 428">
            <a:extLst>
              <a:ext uri="{FF2B5EF4-FFF2-40B4-BE49-F238E27FC236}">
                <a16:creationId xmlns:a16="http://schemas.microsoft.com/office/drawing/2014/main" id="{43796DFF-97BC-404B-ABDC-25C5501D9C14}"/>
              </a:ext>
            </a:extLst>
          </p:cNvPr>
          <p:cNvSpPr txBox="1"/>
          <p:nvPr/>
        </p:nvSpPr>
        <p:spPr>
          <a:xfrm>
            <a:off x="4066304" y="5794194"/>
            <a:ext cx="5085192" cy="67562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0070C0"/>
              </a:buClr>
            </a:pPr>
            <a:r>
              <a:rPr lang="es-ES" sz="1800" b="1" i="1" dirty="0">
                <a:solidFill>
                  <a:schemeClr val="accent6"/>
                </a:solidFill>
                <a:latin typeface="Consolas"/>
                <a:sym typeface="Consolas"/>
              </a:rPr>
              <a:t>// free (pointer);</a:t>
            </a:r>
          </a:p>
          <a:p>
            <a:pPr lvl="0">
              <a:buClr>
                <a:srgbClr val="0070C0"/>
              </a:buClr>
            </a:pP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free(</a:t>
            </a:r>
            <a:r>
              <a:rPr lang="es-ES" sz="1800" b="1" dirty="0" err="1">
                <a:solidFill>
                  <a:srgbClr val="0070C0"/>
                </a:solidFill>
                <a:latin typeface="Consolas"/>
                <a:sym typeface="Consolas"/>
              </a:rPr>
              <a:t>ptr</a:t>
            </a:r>
            <a:r>
              <a:rPr lang="es-ES" sz="1800" b="1" dirty="0">
                <a:solidFill>
                  <a:srgbClr val="0070C0"/>
                </a:solidFill>
                <a:latin typeface="Consolas"/>
                <a:sym typeface="Consolas"/>
              </a:rPr>
              <a:t>); </a:t>
            </a:r>
            <a:endParaRPr sz="1800" b="1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2140F8-0084-4AAE-9B02-D4998F39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4. Asignación y liberación dinámica: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6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1048</Words>
  <Application>Microsoft Office PowerPoint</Application>
  <PresentationFormat>Widescreen</PresentationFormat>
  <Paragraphs>215</Paragraphs>
  <Slides>15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Consolas</vt:lpstr>
      <vt:lpstr>Arial</vt:lpstr>
      <vt:lpstr>Helvetica Neue</vt:lpstr>
      <vt:lpstr>Office Theme</vt:lpstr>
      <vt:lpstr>CS1103 PROGRAMACIÓN ORIENTADA A OBJETOS II</vt:lpstr>
      <vt:lpstr>Logro de la sesión:</vt:lpstr>
      <vt:lpstr>Contenido:</vt:lpstr>
      <vt:lpstr>Ojeadores: Análisis de Competencias/Scouting</vt:lpstr>
      <vt:lpstr>1. Punteros</vt:lpstr>
      <vt:lpstr>2. struct</vt:lpstr>
      <vt:lpstr>2. struct</vt:lpstr>
      <vt:lpstr>3. Asignación de Memoria: Stack / Heap</vt:lpstr>
      <vt:lpstr>4. Asignación y liberación dinámica: C</vt:lpstr>
      <vt:lpstr>5. Asignación y liberación dinámica: C++</vt:lpstr>
      <vt:lpstr>6. Lista Simple de Enteros (Vector/Array)</vt:lpstr>
      <vt:lpstr>6. Lista Simple de Enteros - estilo C</vt:lpstr>
      <vt:lpstr>6. Lista Simple de Enteros - estilo C++</vt:lpstr>
      <vt:lpstr>Explorando lo aprendido</vt:lpstr>
      <vt:lpstr>Bibliografía: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CS1103 PROGRAMACIÓN ORIENTADA A OBJETOS II</dc:title>
  <dc:creator>R R</dc:creator>
  <cp:lastModifiedBy>R R</cp:lastModifiedBy>
  <cp:revision>44</cp:revision>
  <dcterms:modified xsi:type="dcterms:W3CDTF">2018-04-02T02:49:22Z</dcterms:modified>
</cp:coreProperties>
</file>