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304" r:id="rId4"/>
    <p:sldId id="309" r:id="rId5"/>
    <p:sldId id="274" r:id="rId6"/>
    <p:sldId id="311" r:id="rId7"/>
    <p:sldId id="305" r:id="rId8"/>
    <p:sldId id="264" r:id="rId9"/>
    <p:sldId id="278" r:id="rId10"/>
    <p:sldId id="282" r:id="rId11"/>
    <p:sldId id="265" r:id="rId12"/>
    <p:sldId id="306" r:id="rId13"/>
    <p:sldId id="301" r:id="rId14"/>
    <p:sldId id="307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9F4C-BD70-4FA7-8411-184F9F3141D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2F54-F846-4BDC-9D5A-2B7169D4A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62F54-F846-4BDC-9D5A-2B7169D4A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62F54-F846-4BDC-9D5A-2B7169D4A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849225"/>
            <a:ext cx="9144000" cy="522725"/>
          </a:xfrm>
        </p:spPr>
        <p:txBody>
          <a:bodyPr>
            <a:noAutofit/>
          </a:bodyPr>
          <a:lstStyle/>
          <a:p>
            <a:pPr lvl="0"/>
            <a:r>
              <a:rPr lang="id-ID" altLang="ko-KR" sz="4500" dirty="0">
                <a:ea typeface="맑은 고딕" pitchFamily="50" charset="-127"/>
              </a:rPr>
              <a:t>Algoritma dan Flowchart</a:t>
            </a:r>
            <a:endParaRPr lang="en-US" altLang="ko-KR" sz="4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F13F5-4525-9640-C8B5-0393CADA419D}"/>
              </a:ext>
            </a:extLst>
          </p:cNvPr>
          <p:cNvSpPr txBox="1"/>
          <p:nvPr/>
        </p:nvSpPr>
        <p:spPr>
          <a:xfrm>
            <a:off x="3095836" y="4443958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R.Rizal Yuniar Sutono</a:t>
            </a:r>
            <a:endParaRPr lang="id-ID" sz="2400" dirty="0">
              <a:solidFill>
                <a:srgbClr val="6565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4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/>
              <a:t>Reverse 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8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7629"/>
            <a:ext cx="30243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Flowchart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DC040-48BC-0C48-7E3A-86566BA8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4469"/>
            <a:ext cx="2021704" cy="49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7015"/>
            <a:ext cx="9144000" cy="576064"/>
          </a:xfrm>
        </p:spPr>
        <p:txBody>
          <a:bodyPr/>
          <a:lstStyle/>
          <a:p>
            <a:r>
              <a:rPr lang="id-ID" altLang="ko-KR" dirty="0"/>
              <a:t>Algoritma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915533-168E-E1BF-6B9A-32B551D2AA93}"/>
              </a:ext>
            </a:extLst>
          </p:cNvPr>
          <p:cNvGrpSpPr/>
          <p:nvPr/>
        </p:nvGrpSpPr>
        <p:grpSpPr>
          <a:xfrm>
            <a:off x="140843" y="1275670"/>
            <a:ext cx="3901881" cy="576000"/>
            <a:chOff x="2984973" y="1131591"/>
            <a:chExt cx="5611091" cy="576000"/>
          </a:xfrm>
        </p:grpSpPr>
        <p:sp>
          <p:nvSpPr>
            <p:cNvPr id="25" name="Round Same Side Corner Rectangle 3">
              <a:extLst>
                <a:ext uri="{FF2B5EF4-FFF2-40B4-BE49-F238E27FC236}">
                  <a16:creationId xmlns:a16="http://schemas.microsoft.com/office/drawing/2014/main" id="{EBDADE70-456C-C841-EB1E-D40CC1F39212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>
              <a:extLst>
                <a:ext uri="{FF2B5EF4-FFF2-40B4-BE49-F238E27FC236}">
                  <a16:creationId xmlns:a16="http://schemas.microsoft.com/office/drawing/2014/main" id="{1679B778-FF05-69AB-8887-723F176809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F607C-F19C-34CB-3FDE-6FAEEAFADA3B}"/>
                </a:ext>
              </a:extLst>
            </p:cNvPr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DCF46-1F0A-623E-828D-A30CDE6B50CA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Mulai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A1BEF-2B91-A1AE-4500-A4154C871735}"/>
              </a:ext>
            </a:extLst>
          </p:cNvPr>
          <p:cNvGrpSpPr/>
          <p:nvPr/>
        </p:nvGrpSpPr>
        <p:grpSpPr>
          <a:xfrm>
            <a:off x="5078663" y="2228286"/>
            <a:ext cx="4074837" cy="576000"/>
            <a:chOff x="2984973" y="2023433"/>
            <a:chExt cx="5859810" cy="576000"/>
          </a:xfrm>
        </p:grpSpPr>
        <p:sp>
          <p:nvSpPr>
            <p:cNvPr id="30" name="Round Same Side Corner Rectangle 14">
              <a:extLst>
                <a:ext uri="{FF2B5EF4-FFF2-40B4-BE49-F238E27FC236}">
                  <a16:creationId xmlns:a16="http://schemas.microsoft.com/office/drawing/2014/main" id="{2473545E-85EE-BEC7-4E21-61B494B850E1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AutoShape 92">
              <a:extLst>
                <a:ext uri="{FF2B5EF4-FFF2-40B4-BE49-F238E27FC236}">
                  <a16:creationId xmlns:a16="http://schemas.microsoft.com/office/drawing/2014/main" id="{9635C678-B642-FBD2-384A-69A4E3D3B7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AB70C4-4256-BDC4-4426-B98DA98F2A27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2"/>
                  </a:solidFill>
                  <a:cs typeface="Arial" pitchFamily="34" charset="0"/>
                </a:rPr>
                <a:t>6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899E9C-3F08-1577-BCE1-E965054A098A}"/>
                </a:ext>
              </a:extLst>
            </p:cNvPr>
            <p:cNvSpPr txBox="1"/>
            <p:nvPr/>
          </p:nvSpPr>
          <p:spPr bwMode="auto">
            <a:xfrm>
              <a:off x="3524573" y="2083162"/>
              <a:ext cx="5320210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Dan tampilkan kembali string maka output ”javascript belajar saya”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F61A51-D5BC-96E4-2988-FFEFE9CC12E8}"/>
              </a:ext>
            </a:extLst>
          </p:cNvPr>
          <p:cNvGrpSpPr/>
          <p:nvPr/>
        </p:nvGrpSpPr>
        <p:grpSpPr>
          <a:xfrm>
            <a:off x="140843" y="2139766"/>
            <a:ext cx="3901881" cy="576000"/>
            <a:chOff x="2984973" y="2915275"/>
            <a:chExt cx="5611091" cy="576000"/>
          </a:xfrm>
        </p:grpSpPr>
        <p:sp>
          <p:nvSpPr>
            <p:cNvPr id="35" name="Round Same Side Corner Rectangle 19">
              <a:extLst>
                <a:ext uri="{FF2B5EF4-FFF2-40B4-BE49-F238E27FC236}">
                  <a16:creationId xmlns:a16="http://schemas.microsoft.com/office/drawing/2014/main" id="{493D2B7D-8A85-01F2-34ED-1A9B4A3F945D}"/>
                </a:ext>
              </a:extLst>
            </p:cNvPr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AutoShape 92">
              <a:extLst>
                <a:ext uri="{FF2B5EF4-FFF2-40B4-BE49-F238E27FC236}">
                  <a16:creationId xmlns:a16="http://schemas.microsoft.com/office/drawing/2014/main" id="{2DE07673-419A-B0D7-48C9-2DECAE337B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9346C3-BB8C-B2A3-749D-FF37EE18BEAC}"/>
                </a:ext>
              </a:extLst>
            </p:cNvPr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1031B6-291E-3EAA-A2BB-4BA292DBC97D}"/>
                </a:ext>
              </a:extLst>
            </p:cNvPr>
            <p:cNvSpPr txBox="1"/>
            <p:nvPr/>
          </p:nvSpPr>
          <p:spPr bwMode="auto">
            <a:xfrm>
              <a:off x="3667248" y="2934225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input string (“saya belajar javascript”)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DE977E-AB82-4C2D-D509-A027E480D4A4}"/>
              </a:ext>
            </a:extLst>
          </p:cNvPr>
          <p:cNvGrpSpPr/>
          <p:nvPr/>
        </p:nvGrpSpPr>
        <p:grpSpPr>
          <a:xfrm>
            <a:off x="5116578" y="1240218"/>
            <a:ext cx="3955231" cy="576000"/>
            <a:chOff x="2984973" y="3807117"/>
            <a:chExt cx="5687809" cy="576000"/>
          </a:xfrm>
        </p:grpSpPr>
        <p:sp>
          <p:nvSpPr>
            <p:cNvPr id="50" name="Round Same Side Corner Rectangle 24">
              <a:extLst>
                <a:ext uri="{FF2B5EF4-FFF2-40B4-BE49-F238E27FC236}">
                  <a16:creationId xmlns:a16="http://schemas.microsoft.com/office/drawing/2014/main" id="{262D411F-4F09-A80D-3ADF-1D7851BCEAA7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AutoShape 92">
              <a:extLst>
                <a:ext uri="{FF2B5EF4-FFF2-40B4-BE49-F238E27FC236}">
                  <a16:creationId xmlns:a16="http://schemas.microsoft.com/office/drawing/2014/main" id="{AFEF4DBC-D279-B461-4412-D242B7D1A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7A11AD-E7EF-FBF2-EE1A-622DEF723E09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125C7C-5B05-BADC-425C-F13900770AF9}"/>
                </a:ext>
              </a:extLst>
            </p:cNvPr>
            <p:cNvSpPr txBox="1"/>
            <p:nvPr/>
          </p:nvSpPr>
          <p:spPr bwMode="auto">
            <a:xfrm>
              <a:off x="3414233" y="3866279"/>
              <a:ext cx="5258549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Jika sudah maka buat dan kembalikan dari semua element array menggunakan join()</a:t>
              </a:r>
              <a:endParaRPr lang="sv-SE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1A98E4-C6FE-74DB-BA88-BA47C8D220F5}"/>
              </a:ext>
            </a:extLst>
          </p:cNvPr>
          <p:cNvGrpSpPr/>
          <p:nvPr/>
        </p:nvGrpSpPr>
        <p:grpSpPr>
          <a:xfrm>
            <a:off x="110537" y="3105353"/>
            <a:ext cx="3901881" cy="576000"/>
            <a:chOff x="2984973" y="3807117"/>
            <a:chExt cx="5611091" cy="576000"/>
          </a:xfrm>
        </p:grpSpPr>
        <p:sp>
          <p:nvSpPr>
            <p:cNvPr id="60" name="Round Same Side Corner Rectangle 24">
              <a:extLst>
                <a:ext uri="{FF2B5EF4-FFF2-40B4-BE49-F238E27FC236}">
                  <a16:creationId xmlns:a16="http://schemas.microsoft.com/office/drawing/2014/main" id="{C8C7FAA3-D35B-C962-7113-566D450E3216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AutoShape 92">
              <a:extLst>
                <a:ext uri="{FF2B5EF4-FFF2-40B4-BE49-F238E27FC236}">
                  <a16:creationId xmlns:a16="http://schemas.microsoft.com/office/drawing/2014/main" id="{46049249-C871-8A3E-BEE4-E8494388F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47E851-4063-F078-8163-999167110A08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3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120B99-FC77-D562-26A5-C02026BE2D66}"/>
                </a:ext>
              </a:extLst>
            </p:cNvPr>
            <p:cNvSpPr txBox="1"/>
            <p:nvPr/>
          </p:nvSpPr>
          <p:spPr bwMode="auto">
            <a:xfrm>
              <a:off x="3667248" y="3826067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Selanjutnya membagi string menggunakan split()</a:t>
              </a:r>
              <a:endParaRPr lang="fi-FI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8E5BBC-5870-4F72-8158-7C7BFBA67CCF}"/>
              </a:ext>
            </a:extLst>
          </p:cNvPr>
          <p:cNvGrpSpPr/>
          <p:nvPr/>
        </p:nvGrpSpPr>
        <p:grpSpPr>
          <a:xfrm>
            <a:off x="140893" y="4131084"/>
            <a:ext cx="3919251" cy="576000"/>
            <a:chOff x="2984973" y="3807117"/>
            <a:chExt cx="5636071" cy="576000"/>
          </a:xfrm>
        </p:grpSpPr>
        <p:sp>
          <p:nvSpPr>
            <p:cNvPr id="65" name="Round Same Side Corner Rectangle 24">
              <a:extLst>
                <a:ext uri="{FF2B5EF4-FFF2-40B4-BE49-F238E27FC236}">
                  <a16:creationId xmlns:a16="http://schemas.microsoft.com/office/drawing/2014/main" id="{B9CA31C9-D9E0-19E0-C380-70F58CE50503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AutoShape 92">
              <a:extLst>
                <a:ext uri="{FF2B5EF4-FFF2-40B4-BE49-F238E27FC236}">
                  <a16:creationId xmlns:a16="http://schemas.microsoft.com/office/drawing/2014/main" id="{47A5C25A-190D-D323-E932-BECB8D782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CF8F6B-FBD9-4A04-298C-278ED2B6668C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C7C316-548D-22B2-142E-DBC15DE5D535}"/>
                </a:ext>
              </a:extLst>
            </p:cNvPr>
            <p:cNvSpPr txBox="1"/>
            <p:nvPr/>
          </p:nvSpPr>
          <p:spPr bwMode="auto">
            <a:xfrm>
              <a:off x="3585953" y="3864283"/>
              <a:ext cx="5035091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Lalu membalikkan urutan array menggunakan reverse()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57CF438-ADED-6441-DBB9-5DAA33F03426}"/>
              </a:ext>
            </a:extLst>
          </p:cNvPr>
          <p:cNvGrpSpPr/>
          <p:nvPr/>
        </p:nvGrpSpPr>
        <p:grpSpPr>
          <a:xfrm>
            <a:off x="5035173" y="3182013"/>
            <a:ext cx="3996135" cy="576000"/>
            <a:chOff x="2849431" y="3807117"/>
            <a:chExt cx="5746633" cy="576000"/>
          </a:xfrm>
        </p:grpSpPr>
        <p:sp>
          <p:nvSpPr>
            <p:cNvPr id="85" name="Round Same Side Corner Rectangle 24">
              <a:extLst>
                <a:ext uri="{FF2B5EF4-FFF2-40B4-BE49-F238E27FC236}">
                  <a16:creationId xmlns:a16="http://schemas.microsoft.com/office/drawing/2014/main" id="{EC4BD388-9525-967D-412F-C740AD0010D3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AutoShape 92">
              <a:extLst>
                <a:ext uri="{FF2B5EF4-FFF2-40B4-BE49-F238E27FC236}">
                  <a16:creationId xmlns:a16="http://schemas.microsoft.com/office/drawing/2014/main" id="{5362ACD7-2E2A-11A2-386C-1850C7E35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37F344-EF69-C7E6-0440-70B3BDB843E6}"/>
                </a:ext>
              </a:extLst>
            </p:cNvPr>
            <p:cNvSpPr txBox="1"/>
            <p:nvPr/>
          </p:nvSpPr>
          <p:spPr>
            <a:xfrm>
              <a:off x="2849431" y="3956616"/>
              <a:ext cx="749191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b="1" dirty="0">
                  <a:solidFill>
                    <a:schemeClr val="accent4"/>
                  </a:solidFill>
                  <a:cs typeface="Arial" pitchFamily="34" charset="0"/>
                </a:rPr>
                <a:t>7</a:t>
              </a:r>
              <a:endParaRPr lang="en-US" altLang="ko-KR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8C51D0-EB06-74FF-4843-45E52D6A4E51}"/>
                </a:ext>
              </a:extLst>
            </p:cNvPr>
            <p:cNvSpPr txBox="1"/>
            <p:nvPr/>
          </p:nvSpPr>
          <p:spPr bwMode="auto">
            <a:xfrm>
              <a:off x="3667247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elesai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92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5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7824" y="149163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Algoritma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5184" y="2585094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8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Flowchart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98CA9B-4BD1-25A5-27F8-6F86FD427568}"/>
              </a:ext>
            </a:extLst>
          </p:cNvPr>
          <p:cNvGrpSpPr/>
          <p:nvPr/>
        </p:nvGrpSpPr>
        <p:grpSpPr>
          <a:xfrm>
            <a:off x="2987824" y="3750534"/>
            <a:ext cx="5611091" cy="576000"/>
            <a:chOff x="2984973" y="1131591"/>
            <a:chExt cx="5611091" cy="576000"/>
          </a:xfrm>
        </p:grpSpPr>
        <p:sp>
          <p:nvSpPr>
            <p:cNvPr id="8" name="Round Same Side Corner Rectangle 3">
              <a:extLst>
                <a:ext uri="{FF2B5EF4-FFF2-40B4-BE49-F238E27FC236}">
                  <a16:creationId xmlns:a16="http://schemas.microsoft.com/office/drawing/2014/main" id="{2CB1BF12-7015-9D5B-953C-37DC41D77EAF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FD86C629-D510-55DF-AF56-5012440772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7137E2-6B68-CC34-0DB5-4E5E3FBAD27B}"/>
                </a:ext>
              </a:extLst>
            </p:cNvPr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r>
                <a:rPr lang="id-ID" altLang="ko-KR" sz="2400" b="1" dirty="0">
                  <a:solidFill>
                    <a:schemeClr val="accent1"/>
                  </a:solidFill>
                  <a:cs typeface="Arial" pitchFamily="34" charset="0"/>
                </a:rPr>
                <a:t>3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B15D6-AEF9-C837-D961-968206A856D7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Tugas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8943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77C69E1-9728-748D-CF17-A18DBC9B8B5B}"/>
              </a:ext>
            </a:extLst>
          </p:cNvPr>
          <p:cNvSpPr txBox="1">
            <a:spLocks/>
          </p:cNvSpPr>
          <p:nvPr/>
        </p:nvSpPr>
        <p:spPr>
          <a:xfrm>
            <a:off x="71754" y="71246"/>
            <a:ext cx="29523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C02C7DF-85EF-6101-96F8-855F65DCD34D}"/>
              </a:ext>
            </a:extLst>
          </p:cNvPr>
          <p:cNvSpPr txBox="1">
            <a:spLocks/>
          </p:cNvSpPr>
          <p:nvPr/>
        </p:nvSpPr>
        <p:spPr>
          <a:xfrm>
            <a:off x="2911835" y="987574"/>
            <a:ext cx="2452253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algoritma </a:t>
            </a:r>
          </a:p>
          <a:p>
            <a:pPr algn="l"/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 paket 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6A2E3-67E0-F516-0FA0-41852E5BB241}"/>
              </a:ext>
            </a:extLst>
          </p:cNvPr>
          <p:cNvSpPr txBox="1"/>
          <p:nvPr/>
        </p:nvSpPr>
        <p:spPr>
          <a:xfrm>
            <a:off x="5980109" y="1563638"/>
            <a:ext cx="3131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Kemas paket dengan rapi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Tempelkan label pengiriman yang sebelumnya sudah dicetak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Datangi kurir untuk memastikan operasionalnya</a:t>
            </a:r>
            <a:endParaRPr lang="id-ID" sz="1400" dirty="0">
              <a:solidFill>
                <a:srgbClr val="6565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tidak buka, ubah data jasa pengiriman dan print ulang label ke pengiriman baru, dan serahkan paket ke kurir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 ya (buka), serahkan paket ke kurir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Kurir akan memasukkan data ke dalam sistem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Lakukan pembayaran sesuai dengan skema yang dipilih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Kurir akan mencetak struk berisikan nomor resi</a:t>
            </a:r>
          </a:p>
          <a:p>
            <a:r>
              <a:rPr lang="id-ID" sz="14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id-ID" sz="14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Nomor resi sudah bisa dilacak</a:t>
            </a:r>
            <a:endParaRPr lang="id-ID" sz="1400" dirty="0">
              <a:solidFill>
                <a:srgbClr val="6565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43CB4-D9E6-F494-876C-B33E58810179}"/>
              </a:ext>
            </a:extLst>
          </p:cNvPr>
          <p:cNvSpPr txBox="1"/>
          <p:nvPr/>
        </p:nvSpPr>
        <p:spPr>
          <a:xfrm>
            <a:off x="71754" y="987574"/>
            <a:ext cx="2818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 memiliki peranan yang sangat penting dalam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 program, terutama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memahami alur dari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yang dibuat, jika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 program tidak dibuat dengan algoritma yang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 maka output yang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dihasilkan juga akan tidak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benar.</a:t>
            </a:r>
            <a:endParaRPr lang="id-ID" dirty="0">
              <a:solidFill>
                <a:srgbClr val="6565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2520-BF7D-DC5C-3FAC-19B1AAE856C2}"/>
              </a:ext>
            </a:extLst>
          </p:cNvPr>
          <p:cNvSpPr txBox="1"/>
          <p:nvPr/>
        </p:nvSpPr>
        <p:spPr>
          <a:xfrm>
            <a:off x="2969808" y="1567288"/>
            <a:ext cx="29523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Buka e-commerce </a:t>
            </a:r>
          </a:p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tempatmu membuka toko</a:t>
            </a:r>
          </a:p>
          <a:p>
            <a:r>
              <a:rPr lang="id-ID" sz="18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Masuk ke bagian penjualan</a:t>
            </a:r>
          </a:p>
          <a:p>
            <a:r>
              <a:rPr lang="id-ID" sz="18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Cetak detail pesanan </a:t>
            </a:r>
          </a:p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lengkap dengan bagian </a:t>
            </a:r>
          </a:p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pengiriman yang memuat </a:t>
            </a:r>
          </a:p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nama, alamat, dan nomor </a:t>
            </a:r>
          </a:p>
          <a:p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telepon penerima</a:t>
            </a:r>
          </a:p>
          <a:p>
            <a:r>
              <a:rPr lang="id-ID" sz="1800" dirty="0">
                <a:solidFill>
                  <a:srgbClr val="65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d-ID" sz="1800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Pastikan jasa pengiriman yang dipilih oleh pemesan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8943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77C69E1-9728-748D-CF17-A18DBC9B8B5B}"/>
              </a:ext>
            </a:extLst>
          </p:cNvPr>
          <p:cNvSpPr txBox="1">
            <a:spLocks/>
          </p:cNvSpPr>
          <p:nvPr/>
        </p:nvSpPr>
        <p:spPr>
          <a:xfrm>
            <a:off x="71754" y="71246"/>
            <a:ext cx="29523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Flowchart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C02C7DF-85EF-6101-96F8-855F65DCD34D}"/>
              </a:ext>
            </a:extLst>
          </p:cNvPr>
          <p:cNvSpPr txBox="1">
            <a:spLocks/>
          </p:cNvSpPr>
          <p:nvPr/>
        </p:nvSpPr>
        <p:spPr>
          <a:xfrm>
            <a:off x="2911835" y="987574"/>
            <a:ext cx="2452253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flowchart </a:t>
            </a:r>
          </a:p>
          <a:p>
            <a:pPr algn="l"/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mengirim paket 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43CB4-D9E6-F494-876C-B33E58810179}"/>
              </a:ext>
            </a:extLst>
          </p:cNvPr>
          <p:cNvSpPr txBox="1"/>
          <p:nvPr/>
        </p:nvSpPr>
        <p:spPr>
          <a:xfrm>
            <a:off x="71754" y="987574"/>
            <a:ext cx="2818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Flowchart atau bagan alur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 diagram yang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 langkah-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 dan keputusan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melakukan sebuah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proses dari suatu program.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 langkah digambarkan dalam bentuk diagram dan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dihubungkan dengan garis </a:t>
            </a:r>
          </a:p>
          <a:p>
            <a:r>
              <a:rPr lang="id-ID" b="0" i="0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 arah panah.</a:t>
            </a:r>
            <a:endParaRPr lang="id-ID" dirty="0">
              <a:solidFill>
                <a:srgbClr val="6565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F603E-D057-9C5C-47EF-24328703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0"/>
            <a:ext cx="39959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5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4" y="1937024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Deteksi Palindrome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2334" y="3030488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8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Reverse Words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/>
              <a:t>Palindrome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id-ID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Palindrome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436" y="1494532"/>
            <a:ext cx="383356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id-ID" sz="1600" dirty="0">
                <a:solidFill>
                  <a:srgbClr val="656565"/>
                </a:solidFill>
                <a:latin typeface="Open Sans" panose="020B0604020202020204" pitchFamily="34" charset="0"/>
              </a:rPr>
              <a:t>Merupakan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sebuah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kata,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frasa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angka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maupun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susunan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lainnya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yang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dapat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dibaca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dengan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sa</a:t>
            </a:r>
            <a:r>
              <a:rPr lang="id-ID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m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a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baik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dari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depan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maupun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belakang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Open Sans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609D5E-F1EA-1AF8-22E6-189EBA0F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4914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251520" y="267494"/>
            <a:ext cx="3014362" cy="627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Flowchart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4F966-80A7-D9A2-0173-1A93263C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49" y="92437"/>
            <a:ext cx="7184451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7015"/>
            <a:ext cx="9144000" cy="576064"/>
          </a:xfrm>
        </p:spPr>
        <p:txBody>
          <a:bodyPr/>
          <a:lstStyle/>
          <a:p>
            <a:r>
              <a:rPr lang="id-ID" altLang="ko-KR" dirty="0"/>
              <a:t>Algoritma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915533-168E-E1BF-6B9A-32B551D2AA93}"/>
              </a:ext>
            </a:extLst>
          </p:cNvPr>
          <p:cNvGrpSpPr/>
          <p:nvPr/>
        </p:nvGrpSpPr>
        <p:grpSpPr>
          <a:xfrm>
            <a:off x="140842" y="1141534"/>
            <a:ext cx="3901881" cy="576000"/>
            <a:chOff x="2984973" y="1131591"/>
            <a:chExt cx="5611091" cy="576000"/>
          </a:xfrm>
        </p:grpSpPr>
        <p:sp>
          <p:nvSpPr>
            <p:cNvPr id="25" name="Round Same Side Corner Rectangle 3">
              <a:extLst>
                <a:ext uri="{FF2B5EF4-FFF2-40B4-BE49-F238E27FC236}">
                  <a16:creationId xmlns:a16="http://schemas.microsoft.com/office/drawing/2014/main" id="{EBDADE70-456C-C841-EB1E-D40CC1F39212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>
              <a:extLst>
                <a:ext uri="{FF2B5EF4-FFF2-40B4-BE49-F238E27FC236}">
                  <a16:creationId xmlns:a16="http://schemas.microsoft.com/office/drawing/2014/main" id="{1679B778-FF05-69AB-8887-723F176809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F607C-F19C-34CB-3FDE-6FAEEAFADA3B}"/>
                </a:ext>
              </a:extLst>
            </p:cNvPr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DCF46-1F0A-623E-828D-A30CDE6B50CA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Mulai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A1BEF-2B91-A1AE-4500-A4154C871735}"/>
              </a:ext>
            </a:extLst>
          </p:cNvPr>
          <p:cNvGrpSpPr/>
          <p:nvPr/>
        </p:nvGrpSpPr>
        <p:grpSpPr>
          <a:xfrm>
            <a:off x="4897442" y="1144166"/>
            <a:ext cx="4019944" cy="576000"/>
            <a:chOff x="2984973" y="2023433"/>
            <a:chExt cx="5780871" cy="576000"/>
          </a:xfrm>
        </p:grpSpPr>
        <p:sp>
          <p:nvSpPr>
            <p:cNvPr id="30" name="Round Same Side Corner Rectangle 14">
              <a:extLst>
                <a:ext uri="{FF2B5EF4-FFF2-40B4-BE49-F238E27FC236}">
                  <a16:creationId xmlns:a16="http://schemas.microsoft.com/office/drawing/2014/main" id="{2473545E-85EE-BEC7-4E21-61B494B850E1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AutoShape 92">
              <a:extLst>
                <a:ext uri="{FF2B5EF4-FFF2-40B4-BE49-F238E27FC236}">
                  <a16:creationId xmlns:a16="http://schemas.microsoft.com/office/drawing/2014/main" id="{9635C678-B642-FBD2-384A-69A4E3D3B7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AB70C4-4256-BDC4-4426-B98DA98F2A27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2"/>
                  </a:solidFill>
                  <a:cs typeface="Arial" pitchFamily="34" charset="0"/>
                </a:rPr>
                <a:t>6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899E9C-3F08-1577-BCE1-E965054A098A}"/>
                </a:ext>
              </a:extLst>
            </p:cNvPr>
            <p:cNvSpPr txBox="1"/>
            <p:nvPr/>
          </p:nvSpPr>
          <p:spPr bwMode="auto">
            <a:xfrm>
              <a:off x="3445634" y="2085218"/>
              <a:ext cx="5320210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Jika</a:t>
              </a: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 benar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kalimat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[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] t</a:t>
              </a: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idak sama dengan kalimat </a:t>
              </a:r>
            </a:p>
            <a:p>
              <a:pPr>
                <a:defRPr/>
              </a:pP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[n - i + 1 ]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F61A51-D5BC-96E4-2988-FFEFE9CC12E8}"/>
              </a:ext>
            </a:extLst>
          </p:cNvPr>
          <p:cNvGrpSpPr/>
          <p:nvPr/>
        </p:nvGrpSpPr>
        <p:grpSpPr>
          <a:xfrm>
            <a:off x="140841" y="1862462"/>
            <a:ext cx="3901881" cy="576000"/>
            <a:chOff x="2984973" y="2915275"/>
            <a:chExt cx="5611091" cy="576000"/>
          </a:xfrm>
        </p:grpSpPr>
        <p:sp>
          <p:nvSpPr>
            <p:cNvPr id="35" name="Round Same Side Corner Rectangle 19">
              <a:extLst>
                <a:ext uri="{FF2B5EF4-FFF2-40B4-BE49-F238E27FC236}">
                  <a16:creationId xmlns:a16="http://schemas.microsoft.com/office/drawing/2014/main" id="{493D2B7D-8A85-01F2-34ED-1A9B4A3F945D}"/>
                </a:ext>
              </a:extLst>
            </p:cNvPr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AutoShape 92">
              <a:extLst>
                <a:ext uri="{FF2B5EF4-FFF2-40B4-BE49-F238E27FC236}">
                  <a16:creationId xmlns:a16="http://schemas.microsoft.com/office/drawing/2014/main" id="{2DE07673-419A-B0D7-48C9-2DECAE337B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9346C3-BB8C-B2A3-749D-FF37EE18BEAC}"/>
                </a:ext>
              </a:extLst>
            </p:cNvPr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1031B6-291E-3EAA-A2BB-4BA292DBC97D}"/>
                </a:ext>
              </a:extLst>
            </p:cNvPr>
            <p:cNvSpPr txBox="1"/>
            <p:nvPr/>
          </p:nvSpPr>
          <p:spPr bwMode="auto">
            <a:xfrm>
              <a:off x="3667248" y="2934225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Kita anggap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, 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palindrome (true)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9FDCE-C52B-F4F7-C397-ECE80A2B6148}"/>
              </a:ext>
            </a:extLst>
          </p:cNvPr>
          <p:cNvGrpSpPr/>
          <p:nvPr/>
        </p:nvGrpSpPr>
        <p:grpSpPr>
          <a:xfrm>
            <a:off x="4897442" y="1924246"/>
            <a:ext cx="3901881" cy="576000"/>
            <a:chOff x="2984973" y="3807117"/>
            <a:chExt cx="5611091" cy="576000"/>
          </a:xfrm>
        </p:grpSpPr>
        <p:sp>
          <p:nvSpPr>
            <p:cNvPr id="40" name="Round Same Side Corner Rectangle 24">
              <a:extLst>
                <a:ext uri="{FF2B5EF4-FFF2-40B4-BE49-F238E27FC236}">
                  <a16:creationId xmlns:a16="http://schemas.microsoft.com/office/drawing/2014/main" id="{984E44C8-27A2-6BCA-61ED-81C9B3843767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AutoShape 92">
              <a:extLst>
                <a:ext uri="{FF2B5EF4-FFF2-40B4-BE49-F238E27FC236}">
                  <a16:creationId xmlns:a16="http://schemas.microsoft.com/office/drawing/2014/main" id="{13E50154-1324-F449-BB12-AF10F0B3F2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C94F55-0A0C-828F-4654-B14618AC91BC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7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E0EEEC-CC1E-5E8A-61DF-AEC026DC6B55}"/>
                </a:ext>
              </a:extLst>
            </p:cNvPr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Maka palindrome false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DE977E-AB82-4C2D-D509-A027E480D4A4}"/>
              </a:ext>
            </a:extLst>
          </p:cNvPr>
          <p:cNvGrpSpPr/>
          <p:nvPr/>
        </p:nvGrpSpPr>
        <p:grpSpPr>
          <a:xfrm>
            <a:off x="149359" y="4294831"/>
            <a:ext cx="3901882" cy="576000"/>
            <a:chOff x="2984973" y="3807117"/>
            <a:chExt cx="5611091" cy="576000"/>
          </a:xfrm>
        </p:grpSpPr>
        <p:sp>
          <p:nvSpPr>
            <p:cNvPr id="50" name="Round Same Side Corner Rectangle 24">
              <a:extLst>
                <a:ext uri="{FF2B5EF4-FFF2-40B4-BE49-F238E27FC236}">
                  <a16:creationId xmlns:a16="http://schemas.microsoft.com/office/drawing/2014/main" id="{262D411F-4F09-A80D-3ADF-1D7851BCEAA7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AutoShape 92">
              <a:extLst>
                <a:ext uri="{FF2B5EF4-FFF2-40B4-BE49-F238E27FC236}">
                  <a16:creationId xmlns:a16="http://schemas.microsoft.com/office/drawing/2014/main" id="{AFEF4DBC-D279-B461-4412-D242B7D1A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7A11AD-E7EF-FBF2-EE1A-622DEF723E09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125C7C-5B05-BADC-425C-F13900770AF9}"/>
                </a:ext>
              </a:extLst>
            </p:cNvPr>
            <p:cNvSpPr txBox="1"/>
            <p:nvPr/>
          </p:nvSpPr>
          <p:spPr bwMode="auto">
            <a:xfrm>
              <a:off x="3560974" y="3945909"/>
              <a:ext cx="5035087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Lalu proses </a:t>
              </a:r>
              <a:r>
                <a:rPr lang="sv-SE" altLang="ko-KR" sz="1400" b="1" dirty="0">
                  <a:solidFill>
                    <a:schemeClr val="bg1"/>
                  </a:solidFill>
                  <a:cs typeface="Arial" pitchFamily="34" charset="0"/>
                </a:rPr>
                <a:t>i &lt;= (n/2)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 dan</a:t>
              </a:r>
              <a:r>
                <a:rPr lang="sv-SE" altLang="ko-KR" sz="1400" b="1" dirty="0">
                  <a:solidFill>
                    <a:schemeClr val="bg1"/>
                  </a:solidFill>
                  <a:cs typeface="Arial" pitchFamily="34" charset="0"/>
                </a:rPr>
                <a:t> palindrome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1A98E4-C6FE-74DB-BA88-BA47C8D220F5}"/>
              </a:ext>
            </a:extLst>
          </p:cNvPr>
          <p:cNvGrpSpPr/>
          <p:nvPr/>
        </p:nvGrpSpPr>
        <p:grpSpPr>
          <a:xfrm>
            <a:off x="140841" y="2613420"/>
            <a:ext cx="3901881" cy="576000"/>
            <a:chOff x="2984973" y="3807117"/>
            <a:chExt cx="5611091" cy="576000"/>
          </a:xfrm>
        </p:grpSpPr>
        <p:sp>
          <p:nvSpPr>
            <p:cNvPr id="60" name="Round Same Side Corner Rectangle 24">
              <a:extLst>
                <a:ext uri="{FF2B5EF4-FFF2-40B4-BE49-F238E27FC236}">
                  <a16:creationId xmlns:a16="http://schemas.microsoft.com/office/drawing/2014/main" id="{C8C7FAA3-D35B-C962-7113-566D450E3216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AutoShape 92">
              <a:extLst>
                <a:ext uri="{FF2B5EF4-FFF2-40B4-BE49-F238E27FC236}">
                  <a16:creationId xmlns:a16="http://schemas.microsoft.com/office/drawing/2014/main" id="{46049249-C871-8A3E-BEE4-E8494388F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47E851-4063-F078-8163-999167110A08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3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120B99-FC77-D562-26A5-C02026BE2D66}"/>
                </a:ext>
              </a:extLst>
            </p:cNvPr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i-FI" altLang="ko-KR" sz="1400" b="1" dirty="0">
                  <a:solidFill>
                    <a:schemeClr val="bg1"/>
                  </a:solidFill>
                  <a:cs typeface="Arial" pitchFamily="34" charset="0"/>
                </a:rPr>
                <a:t>Lalu inputkan 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huruf</a:t>
              </a:r>
              <a:endParaRPr lang="fi-FI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8E5BBC-5870-4F72-8158-7C7BFBA67CCF}"/>
              </a:ext>
            </a:extLst>
          </p:cNvPr>
          <p:cNvGrpSpPr/>
          <p:nvPr/>
        </p:nvGrpSpPr>
        <p:grpSpPr>
          <a:xfrm>
            <a:off x="140842" y="3405844"/>
            <a:ext cx="3919251" cy="576000"/>
            <a:chOff x="2984973" y="3807117"/>
            <a:chExt cx="5636071" cy="576000"/>
          </a:xfrm>
        </p:grpSpPr>
        <p:sp>
          <p:nvSpPr>
            <p:cNvPr id="65" name="Round Same Side Corner Rectangle 24">
              <a:extLst>
                <a:ext uri="{FF2B5EF4-FFF2-40B4-BE49-F238E27FC236}">
                  <a16:creationId xmlns:a16="http://schemas.microsoft.com/office/drawing/2014/main" id="{B9CA31C9-D9E0-19E0-C380-70F58CE50503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AutoShape 92">
              <a:extLst>
                <a:ext uri="{FF2B5EF4-FFF2-40B4-BE49-F238E27FC236}">
                  <a16:creationId xmlns:a16="http://schemas.microsoft.com/office/drawing/2014/main" id="{47A5C25A-190D-D323-E932-BECB8D782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CF8F6B-FBD9-4A04-298C-278ED2B6668C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C7C316-548D-22B2-142E-DBC15DE5D535}"/>
                </a:ext>
              </a:extLst>
            </p:cNvPr>
            <p:cNvSpPr txBox="1"/>
            <p:nvPr/>
          </p:nvSpPr>
          <p:spPr bwMode="auto">
            <a:xfrm>
              <a:off x="3585953" y="3864283"/>
              <a:ext cx="5035091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Setelah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itu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hitung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panjang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huruf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masukan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kedalam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variable n </a:t>
              </a: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=1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4C61A7-3A0A-A88B-A65F-B1BF727F6E26}"/>
              </a:ext>
            </a:extLst>
          </p:cNvPr>
          <p:cNvGrpSpPr/>
          <p:nvPr/>
        </p:nvGrpSpPr>
        <p:grpSpPr>
          <a:xfrm>
            <a:off x="4893079" y="2638865"/>
            <a:ext cx="3901881" cy="576000"/>
            <a:chOff x="2984973" y="3807117"/>
            <a:chExt cx="5611091" cy="576000"/>
          </a:xfrm>
        </p:grpSpPr>
        <p:sp>
          <p:nvSpPr>
            <p:cNvPr id="75" name="Round Same Side Corner Rectangle 24">
              <a:extLst>
                <a:ext uri="{FF2B5EF4-FFF2-40B4-BE49-F238E27FC236}">
                  <a16:creationId xmlns:a16="http://schemas.microsoft.com/office/drawing/2014/main" id="{B9F5DB35-D83B-369B-E18F-22A7F4414DF3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AutoShape 92">
              <a:extLst>
                <a:ext uri="{FF2B5EF4-FFF2-40B4-BE49-F238E27FC236}">
                  <a16:creationId xmlns:a16="http://schemas.microsoft.com/office/drawing/2014/main" id="{5EF1B2DC-D1B5-284A-0A11-08345994B1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BF4105-0950-130E-F3ED-6D4BA7755AE5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sz="2400" b="1" dirty="0">
                  <a:solidFill>
                    <a:schemeClr val="accent4"/>
                  </a:solidFill>
                  <a:cs typeface="Arial" pitchFamily="34" charset="0"/>
                </a:rPr>
                <a:t>8</a:t>
              </a:r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5102F-2298-2E10-D1F3-03FA553A5DEF}"/>
                </a:ext>
              </a:extLst>
            </p:cNvPr>
            <p:cNvSpPr txBox="1"/>
            <p:nvPr/>
          </p:nvSpPr>
          <p:spPr bwMode="auto">
            <a:xfrm>
              <a:off x="3667248" y="3826067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jika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maka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outputnya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id-ID" altLang="ko-KR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“palindrome”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EA1EEE-ACEC-A0F6-3EF9-39901647855B}"/>
              </a:ext>
            </a:extLst>
          </p:cNvPr>
          <p:cNvGrpSpPr/>
          <p:nvPr/>
        </p:nvGrpSpPr>
        <p:grpSpPr>
          <a:xfrm>
            <a:off x="4796230" y="3381766"/>
            <a:ext cx="3996135" cy="576000"/>
            <a:chOff x="2849431" y="3807117"/>
            <a:chExt cx="5746633" cy="576000"/>
          </a:xfrm>
        </p:grpSpPr>
        <p:sp>
          <p:nvSpPr>
            <p:cNvPr id="80" name="Round Same Side Corner Rectangle 24">
              <a:extLst>
                <a:ext uri="{FF2B5EF4-FFF2-40B4-BE49-F238E27FC236}">
                  <a16:creationId xmlns:a16="http://schemas.microsoft.com/office/drawing/2014/main" id="{82BB7C52-815F-CC4D-AD97-5DEDC148D89C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AutoShape 92">
              <a:extLst>
                <a:ext uri="{FF2B5EF4-FFF2-40B4-BE49-F238E27FC236}">
                  <a16:creationId xmlns:a16="http://schemas.microsoft.com/office/drawing/2014/main" id="{E1C75791-CA55-F768-C588-05074F01E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762388-F206-157C-C0A4-2A26BE3E592D}"/>
                </a:ext>
              </a:extLst>
            </p:cNvPr>
            <p:cNvSpPr txBox="1"/>
            <p:nvPr/>
          </p:nvSpPr>
          <p:spPr>
            <a:xfrm>
              <a:off x="2849431" y="3956616"/>
              <a:ext cx="749191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b="1" dirty="0">
                  <a:solidFill>
                    <a:schemeClr val="accent4"/>
                  </a:solidFill>
                  <a:cs typeface="Arial" pitchFamily="34" charset="0"/>
                </a:rPr>
                <a:t>9</a:t>
              </a:r>
              <a:endParaRPr lang="en-US" altLang="ko-KR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28D28AA-8766-95C7-4326-BA9AE43CCAFA}"/>
                </a:ext>
              </a:extLst>
            </p:cNvPr>
            <p:cNvSpPr txBox="1"/>
            <p:nvPr/>
          </p:nvSpPr>
          <p:spPr bwMode="auto">
            <a:xfrm>
              <a:off x="3667248" y="3826067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jika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maka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outputnya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id-ID" altLang="ko-KR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“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bukan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palindrome”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57CF438-ADED-6441-DBB9-5DAA33F03426}"/>
              </a:ext>
            </a:extLst>
          </p:cNvPr>
          <p:cNvGrpSpPr/>
          <p:nvPr/>
        </p:nvGrpSpPr>
        <p:grpSpPr>
          <a:xfrm>
            <a:off x="4796230" y="4227998"/>
            <a:ext cx="3996135" cy="576000"/>
            <a:chOff x="2849431" y="3807117"/>
            <a:chExt cx="5746633" cy="576000"/>
          </a:xfrm>
        </p:grpSpPr>
        <p:sp>
          <p:nvSpPr>
            <p:cNvPr id="85" name="Round Same Side Corner Rectangle 24">
              <a:extLst>
                <a:ext uri="{FF2B5EF4-FFF2-40B4-BE49-F238E27FC236}">
                  <a16:creationId xmlns:a16="http://schemas.microsoft.com/office/drawing/2014/main" id="{EC4BD388-9525-967D-412F-C740AD0010D3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AutoShape 92">
              <a:extLst>
                <a:ext uri="{FF2B5EF4-FFF2-40B4-BE49-F238E27FC236}">
                  <a16:creationId xmlns:a16="http://schemas.microsoft.com/office/drawing/2014/main" id="{5362ACD7-2E2A-11A2-386C-1850C7E35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37F344-EF69-C7E6-0440-70B3BDB843E6}"/>
                </a:ext>
              </a:extLst>
            </p:cNvPr>
            <p:cNvSpPr txBox="1"/>
            <p:nvPr/>
          </p:nvSpPr>
          <p:spPr>
            <a:xfrm>
              <a:off x="2849431" y="3956616"/>
              <a:ext cx="749191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id-ID" altLang="ko-KR" b="1" dirty="0">
                  <a:solidFill>
                    <a:schemeClr val="accent4"/>
                  </a:solidFill>
                  <a:cs typeface="Arial" pitchFamily="34" charset="0"/>
                </a:rPr>
                <a:t>10</a:t>
              </a:r>
              <a:endParaRPr lang="en-US" altLang="ko-KR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8C51D0-EB06-74FF-4843-45E52D6A4E51}"/>
                </a:ext>
              </a:extLst>
            </p:cNvPr>
            <p:cNvSpPr txBox="1"/>
            <p:nvPr/>
          </p:nvSpPr>
          <p:spPr bwMode="auto">
            <a:xfrm>
              <a:off x="3667247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elesai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415</Words>
  <Application>Microsoft Office PowerPoint</Application>
  <PresentationFormat>On-screen Show (16:9)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R.Rizal Yuniar.S</cp:lastModifiedBy>
  <cp:revision>99</cp:revision>
  <dcterms:created xsi:type="dcterms:W3CDTF">2016-12-05T23:26:54Z</dcterms:created>
  <dcterms:modified xsi:type="dcterms:W3CDTF">2022-12-23T07:55:47Z</dcterms:modified>
</cp:coreProperties>
</file>