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52" r:id="rId4"/>
    <p:sldId id="353" r:id="rId5"/>
    <p:sldId id="348" r:id="rId6"/>
    <p:sldId id="308" r:id="rId7"/>
    <p:sldId id="354" r:id="rId8"/>
    <p:sldId id="320" r:id="rId9"/>
    <p:sldId id="357" r:id="rId10"/>
    <p:sldId id="355" r:id="rId11"/>
    <p:sldId id="326" r:id="rId12"/>
    <p:sldId id="299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861942"/>
            <a:ext cx="12192000" cy="1320813"/>
            <a:chOff x="0" y="3145635"/>
            <a:chExt cx="12192000" cy="13208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0" y="3145635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5400" dirty="0">
                  <a:solidFill>
                    <a:schemeClr val="bg1"/>
                  </a:solidFill>
                  <a:latin typeface="+mj-lt"/>
                </a:rPr>
                <a:t>Javascript Intro 2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altLang="ko-KR" sz="1867" dirty="0">
                  <a:solidFill>
                    <a:schemeClr val="bg1"/>
                  </a:solidFill>
                  <a:cs typeface="Arial" pitchFamily="34" charset="0"/>
                </a:rPr>
                <a:t>R.Rizal Yuniar Sutono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7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0" y="224928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Tugas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3111D7-1543-4339-84CE-C414CF1F972E}"/>
              </a:ext>
            </a:extLst>
          </p:cNvPr>
          <p:cNvGrpSpPr/>
          <p:nvPr/>
        </p:nvGrpSpPr>
        <p:grpSpPr>
          <a:xfrm>
            <a:off x="4455233" y="1351367"/>
            <a:ext cx="3281534" cy="4804249"/>
            <a:chOff x="4871865" y="1777141"/>
            <a:chExt cx="3630109" cy="48042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B5FAD6-B2A1-44FB-84A4-0C65EAE6649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Buatlah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program searching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nama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dapat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dibatasi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jumlah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outputnya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menerapkan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 callback function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sebagai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berikut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:</a:t>
              </a:r>
              <a:endParaRPr lang="id-ID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id-ID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const name = [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"Abigail", "Alexandra", "Alison",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"Amanda", "Angela", "Bella",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"Carol", "Caroline", "Carolyn",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"Deirdre", "Diana", "Elizabeth",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"Ella", "Faith", "Olivia", "Penelope"]</a:t>
              </a:r>
            </a:p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Contoh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:</a:t>
              </a:r>
            </a:p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searchName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(“an”, 3, callback)</a:t>
              </a:r>
            </a:p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Output: 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[“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Alexandra”,”Amanda”,”Angela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”]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938B59-CD0F-4060-90DB-76392FE323B0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Soal 2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1857EBEE-372B-4F91-BAB9-DBBD001688DE}"/>
              </a:ext>
            </a:extLst>
          </p:cNvPr>
          <p:cNvGrpSpPr/>
          <p:nvPr/>
        </p:nvGrpSpPr>
        <p:grpSpPr>
          <a:xfrm>
            <a:off x="822208" y="1351367"/>
            <a:ext cx="3281533" cy="2583120"/>
            <a:chOff x="822207" y="1777142"/>
            <a:chExt cx="3630108" cy="2583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E2681-457A-4610-B246-928B66723E1C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Soal 1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32A2F9-3EF9-44B9-BF83-23E2DEDB905D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Buat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jelaskanlah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10 method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bawaan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JavaScript (Built-in Functions)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beserta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contoh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penggunaannya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altLang="ko-KR" sz="2000" dirty="0" err="1">
                  <a:solidFill>
                    <a:schemeClr val="bg1"/>
                  </a:solidFill>
                  <a:cs typeface="Arial" pitchFamily="34" charset="0"/>
                </a:rPr>
                <a:t>kecuali</a:t>
              </a:r>
              <a:r>
                <a:rPr lang="en-US" altLang="ko-KR" sz="2000" dirty="0">
                  <a:solidFill>
                    <a:schemeClr val="bg1"/>
                  </a:solidFill>
                  <a:cs typeface="Arial" pitchFamily="34" charset="0"/>
                </a:rPr>
                <a:t> : split, reverse, join, foreach, map)</a:t>
              </a:r>
            </a:p>
          </p:txBody>
        </p:sp>
      </p:grpSp>
      <p:grpSp>
        <p:nvGrpSpPr>
          <p:cNvPr id="11" name="그룹 3">
            <a:extLst>
              <a:ext uri="{FF2B5EF4-FFF2-40B4-BE49-F238E27FC236}">
                <a16:creationId xmlns:a16="http://schemas.microsoft.com/office/drawing/2014/main" id="{0E0C7D16-FFC8-486A-A13C-714E7B7189CF}"/>
              </a:ext>
            </a:extLst>
          </p:cNvPr>
          <p:cNvGrpSpPr/>
          <p:nvPr/>
        </p:nvGrpSpPr>
        <p:grpSpPr>
          <a:xfrm>
            <a:off x="8088260" y="1351367"/>
            <a:ext cx="3281534" cy="5142803"/>
            <a:chOff x="4871865" y="1777141"/>
            <a:chExt cx="3630109" cy="51428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C413C4-40DC-4516-882D-B05E6AB01D0C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Buatlah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fungsi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memiliki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parameter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nilaiAwal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(number) dan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nilaiAkhir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(number),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serta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dataArray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(array). </a:t>
              </a:r>
              <a:endParaRPr lang="id-ID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Fungsi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tersebut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memiliki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validasi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nilaiAwal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&lt;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nilaiAkhir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jumlah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dataArray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harus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lebih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dari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5.</a:t>
              </a:r>
              <a:endParaRPr lang="id-ID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Fungsi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tersebut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akan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mencari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data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didalam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dataArray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memiliki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nilai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diantara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nilaiAwal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nilaiAkhir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mengurutkan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hasil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pencarian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menampilkannya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layar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/console.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F35BF6-7D4E-4E77-A808-78592A83308C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>
                  <a:solidFill>
                    <a:schemeClr val="bg1"/>
                  </a:solidFill>
                  <a:cs typeface="Arial" pitchFamily="34" charset="0"/>
                </a:rPr>
                <a:t>Soal 3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7AA827-7151-4C97-B1C9-512E1B9DF56D}"/>
              </a:ext>
            </a:extLst>
          </p:cNvPr>
          <p:cNvGrpSpPr/>
          <p:nvPr/>
        </p:nvGrpSpPr>
        <p:grpSpPr>
          <a:xfrm>
            <a:off x="6348549" y="2815673"/>
            <a:ext cx="4972593" cy="1272821"/>
            <a:chOff x="1" y="4760655"/>
            <a:chExt cx="4972593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760655"/>
              <a:ext cx="497259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653820"/>
              <a:ext cx="49725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09304" y="4876955"/>
            <a:ext cx="309451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>
                <a:solidFill>
                  <a:schemeClr val="bg1"/>
                </a:solidFill>
                <a:cs typeface="Arial" pitchFamily="34" charset="0"/>
              </a:rPr>
              <a:t>Objective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534608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400" b="1" dirty="0">
                <a:solidFill>
                  <a:schemeClr val="bg1"/>
                </a:solidFill>
                <a:cs typeface="Arial" pitchFamily="34" charset="0"/>
              </a:rPr>
              <a:t>Function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620216" y="133481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5C7A-11CC-4928-B056-C1FDEC80C5E6}"/>
              </a:ext>
            </a:extLst>
          </p:cNvPr>
          <p:cNvSpPr txBox="1"/>
          <p:nvPr/>
        </p:nvSpPr>
        <p:spPr>
          <a:xfrm>
            <a:off x="3735240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A9D8B-4289-4545-B750-D7D2F4C4B90E}"/>
              </a:ext>
            </a:extLst>
          </p:cNvPr>
          <p:cNvSpPr txBox="1"/>
          <p:nvPr/>
        </p:nvSpPr>
        <p:spPr>
          <a:xfrm>
            <a:off x="8328022" y="2659348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400" b="1" dirty="0">
                <a:solidFill>
                  <a:schemeClr val="bg1"/>
                </a:solidFill>
                <a:cs typeface="Arial" pitchFamily="34" charset="0"/>
              </a:rPr>
              <a:t>Method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753916">
            <a:off x="7413629" y="2552476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67FA2-6A76-4AC1-A73B-2521EC66773D}"/>
              </a:ext>
            </a:extLst>
          </p:cNvPr>
          <p:cNvSpPr txBox="1"/>
          <p:nvPr/>
        </p:nvSpPr>
        <p:spPr>
          <a:xfrm>
            <a:off x="7528654" y="2659348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26D99-2998-42CF-AD83-4C6A4B344829}"/>
              </a:ext>
            </a:extLst>
          </p:cNvPr>
          <p:cNvSpPr txBox="1"/>
          <p:nvPr/>
        </p:nvSpPr>
        <p:spPr>
          <a:xfrm>
            <a:off x="4534607" y="3877010"/>
            <a:ext cx="2869083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sz="2400" b="1" dirty="0">
                <a:solidFill>
                  <a:schemeClr val="bg1"/>
                </a:solidFill>
                <a:cs typeface="Arial" pitchFamily="34" charset="0"/>
              </a:rPr>
              <a:t>Callback Function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753916">
            <a:off x="3620215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AACB1-CED6-45DD-BD20-1E352C049262}"/>
              </a:ext>
            </a:extLst>
          </p:cNvPr>
          <p:cNvSpPr txBox="1"/>
          <p:nvPr/>
        </p:nvSpPr>
        <p:spPr>
          <a:xfrm>
            <a:off x="3735240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8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601098" y="2765298"/>
            <a:ext cx="497973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6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Function</a:t>
            </a:r>
            <a:endParaRPr lang="ko-KR" altLang="en-US" sz="6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1A0572-33BA-44F6-B86F-41274437444E}"/>
              </a:ext>
            </a:extLst>
          </p:cNvPr>
          <p:cNvSpPr txBox="1"/>
          <p:nvPr/>
        </p:nvSpPr>
        <p:spPr>
          <a:xfrm>
            <a:off x="5850634" y="1135203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468029FB-B27C-4003-92BA-D5C8E7C2883E}"/>
              </a:ext>
            </a:extLst>
          </p:cNvPr>
          <p:cNvSpPr/>
          <p:nvPr/>
        </p:nvSpPr>
        <p:spPr>
          <a:xfrm>
            <a:off x="6936843" y="1544106"/>
            <a:ext cx="3580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Fungsi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function di </a:t>
            </a:r>
            <a:r>
              <a:rPr lang="en-US" altLang="ko-KR" sz="1600" dirty="0" err="1">
                <a:cs typeface="Arial" pitchFamily="34" charset="0"/>
              </a:rPr>
              <a:t>javascript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adalah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sebuah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blok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kode</a:t>
            </a:r>
            <a:r>
              <a:rPr lang="en-US" altLang="ko-KR" sz="1600" dirty="0">
                <a:cs typeface="Arial" pitchFamily="34" charset="0"/>
              </a:rPr>
              <a:t> yang </a:t>
            </a:r>
            <a:r>
              <a:rPr lang="en-US" altLang="ko-KR" sz="1600" dirty="0" err="1">
                <a:cs typeface="Arial" pitchFamily="34" charset="0"/>
              </a:rPr>
              <a:t>digunakan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untuk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membungkus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suatu</a:t>
            </a:r>
            <a:r>
              <a:rPr lang="en-US" altLang="ko-KR" sz="1600" dirty="0">
                <a:cs typeface="Arial" pitchFamily="34" charset="0"/>
              </a:rPr>
              <a:t> proses </a:t>
            </a:r>
            <a:r>
              <a:rPr lang="en-US" altLang="ko-KR" sz="1600" dirty="0" err="1">
                <a:cs typeface="Arial" pitchFamily="34" charset="0"/>
              </a:rPr>
              <a:t>dengan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tujuan</a:t>
            </a:r>
            <a:r>
              <a:rPr lang="en-US" altLang="ko-KR" sz="1600" dirty="0">
                <a:cs typeface="Arial" pitchFamily="34" charset="0"/>
              </a:rPr>
              <a:t> agar </a:t>
            </a:r>
            <a:r>
              <a:rPr lang="en-US" altLang="ko-KR" sz="1600" dirty="0" err="1">
                <a:cs typeface="Arial" pitchFamily="34" charset="0"/>
              </a:rPr>
              <a:t>penulisan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kode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atau</a:t>
            </a:r>
            <a:r>
              <a:rPr lang="en-US" altLang="ko-KR" sz="1600" dirty="0">
                <a:cs typeface="Arial" pitchFamily="34" charset="0"/>
              </a:rPr>
              <a:t> proses yang </a:t>
            </a:r>
            <a:r>
              <a:rPr lang="en-US" altLang="ko-KR" sz="1600" dirty="0" err="1">
                <a:cs typeface="Arial" pitchFamily="34" charset="0"/>
              </a:rPr>
              <a:t>sama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tidak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ditulis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secara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berulang</a:t>
            </a:r>
            <a:r>
              <a:rPr lang="en-US" altLang="ko-KR" sz="1600" dirty="0">
                <a:cs typeface="Arial" pitchFamily="34" charset="0"/>
              </a:rPr>
              <a:t> kali.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7978904" y="274275"/>
            <a:ext cx="3746766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id-ID" altLang="ko-KR" sz="4000" dirty="0">
                <a:solidFill>
                  <a:schemeClr val="accent3"/>
                </a:solidFill>
              </a:rPr>
              <a:t>Function</a:t>
            </a:r>
            <a:endParaRPr lang="ko-KR" altLang="en-US" sz="4000" dirty="0">
              <a:solidFill>
                <a:schemeClr val="accent6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CDE2DA-DE7F-457F-95A7-BC0927DE345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2D50F-72A4-3EAB-0A7D-7D615274FEAB}"/>
              </a:ext>
            </a:extLst>
          </p:cNvPr>
          <p:cNvSpPr txBox="1"/>
          <p:nvPr/>
        </p:nvSpPr>
        <p:spPr>
          <a:xfrm>
            <a:off x="159623" y="397385"/>
            <a:ext cx="3746766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id-ID" altLang="ko-KR" sz="3200" dirty="0">
                <a:solidFill>
                  <a:schemeClr val="accent3"/>
                </a:solidFill>
              </a:rPr>
              <a:t>Contoh :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2A211-EDEB-65EC-A217-23FB7A8BAAD3}"/>
              </a:ext>
            </a:extLst>
          </p:cNvPr>
          <p:cNvSpPr txBox="1"/>
          <p:nvPr/>
        </p:nvSpPr>
        <p:spPr>
          <a:xfrm>
            <a:off x="211102" y="1529366"/>
            <a:ext cx="3372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namaFungsi</a:t>
            </a:r>
            <a:r>
              <a:rPr lang="en-US" dirty="0"/>
              <a:t>(){</a:t>
            </a:r>
          </a:p>
          <a:p>
            <a:r>
              <a:rPr lang="en-US" dirty="0"/>
              <a:t>    console.log("Hello World!");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D1E2F-F202-AE90-941B-BF122718D238}"/>
              </a:ext>
            </a:extLst>
          </p:cNvPr>
          <p:cNvSpPr txBox="1"/>
          <p:nvPr/>
        </p:nvSpPr>
        <p:spPr>
          <a:xfrm>
            <a:off x="211102" y="3250380"/>
            <a:ext cx="3372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namaFungsi</a:t>
            </a:r>
            <a:r>
              <a:rPr lang="en-US" dirty="0"/>
              <a:t> = function(){</a:t>
            </a:r>
          </a:p>
          <a:p>
            <a:r>
              <a:rPr lang="en-US" dirty="0"/>
              <a:t>    console.log("Hello World!");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4FE5F-EA1F-37DD-BCC8-375EA09FC9D9}"/>
              </a:ext>
            </a:extLst>
          </p:cNvPr>
          <p:cNvSpPr txBox="1"/>
          <p:nvPr/>
        </p:nvSpPr>
        <p:spPr>
          <a:xfrm>
            <a:off x="211102" y="4850273"/>
            <a:ext cx="6201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namaFungsi</a:t>
            </a:r>
            <a:r>
              <a:rPr lang="en-US" dirty="0"/>
              <a:t> = () =&gt; {</a:t>
            </a:r>
          </a:p>
          <a:p>
            <a:r>
              <a:rPr lang="en-US" dirty="0"/>
              <a:t>    console.log("Hello World!");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baris):</a:t>
            </a:r>
          </a:p>
          <a:p>
            <a:r>
              <a:rPr lang="en-US" dirty="0"/>
              <a:t>var </a:t>
            </a:r>
            <a:r>
              <a:rPr lang="en-US" dirty="0" err="1"/>
              <a:t>namaFungsi</a:t>
            </a:r>
            <a:r>
              <a:rPr lang="en-US" dirty="0"/>
              <a:t> = () =&gt; console.log("Hello World!");</a:t>
            </a: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B42262D4-0101-6DE4-20AB-E173B51E26FB}"/>
              </a:ext>
            </a:extLst>
          </p:cNvPr>
          <p:cNvSpPr/>
          <p:nvPr/>
        </p:nvSpPr>
        <p:spPr>
          <a:xfrm>
            <a:off x="159623" y="4456603"/>
            <a:ext cx="3580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altLang="ko-KR" sz="1600" dirty="0">
                <a:cs typeface="Arial" pitchFamily="34" charset="0"/>
              </a:rPr>
              <a:t>Arrow Function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B60A9E98-B0E1-51A3-A048-124D120BCBDB}"/>
              </a:ext>
            </a:extLst>
          </p:cNvPr>
          <p:cNvSpPr/>
          <p:nvPr/>
        </p:nvSpPr>
        <p:spPr>
          <a:xfrm>
            <a:off x="107160" y="2859239"/>
            <a:ext cx="3580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altLang="ko-KR" sz="1600" dirty="0">
                <a:cs typeface="Arial" pitchFamily="34" charset="0"/>
              </a:rPr>
              <a:t>Expression Function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CBE445AE-A843-054C-DADD-FB0E0B94597E}"/>
              </a:ext>
            </a:extLst>
          </p:cNvPr>
          <p:cNvSpPr/>
          <p:nvPr/>
        </p:nvSpPr>
        <p:spPr>
          <a:xfrm>
            <a:off x="107160" y="1143326"/>
            <a:ext cx="3580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altLang="ko-KR" sz="1600" dirty="0">
                <a:cs typeface="Arial" pitchFamily="34" charset="0"/>
              </a:rPr>
              <a:t>Declaration Function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16" name="직사각형 1">
            <a:extLst>
              <a:ext uri="{FF2B5EF4-FFF2-40B4-BE49-F238E27FC236}">
                <a16:creationId xmlns:a16="http://schemas.microsoft.com/office/drawing/2014/main" id="{0E86DAB2-5F7A-741F-B094-00A9FFBFD79F}"/>
              </a:ext>
            </a:extLst>
          </p:cNvPr>
          <p:cNvSpPr/>
          <p:nvPr/>
        </p:nvSpPr>
        <p:spPr>
          <a:xfrm>
            <a:off x="7978904" y="3475430"/>
            <a:ext cx="358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cs typeface="Arial" pitchFamily="34" charset="0"/>
              </a:rPr>
              <a:t>Fungsi</a:t>
            </a:r>
            <a:r>
              <a:rPr lang="en-US" altLang="ko-KR" sz="1600" dirty="0">
                <a:cs typeface="Arial" pitchFamily="34" charset="0"/>
              </a:rPr>
              <a:t> di </a:t>
            </a:r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Javascript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adalah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sebuah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objek</a:t>
            </a:r>
            <a:r>
              <a:rPr lang="en-US" altLang="ko-KR" sz="1600" dirty="0">
                <a:cs typeface="Arial" pitchFamily="34" charset="0"/>
              </a:rPr>
              <a:t>. Karena </a:t>
            </a:r>
            <a:r>
              <a:rPr lang="en-US" altLang="ko-KR" sz="1600" dirty="0" err="1">
                <a:cs typeface="Arial" pitchFamily="34" charset="0"/>
              </a:rPr>
              <a:t>memiliki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properti</a:t>
            </a:r>
            <a:r>
              <a:rPr lang="en-US" altLang="ko-KR" sz="1600" dirty="0">
                <a:cs typeface="Arial" pitchFamily="34" charset="0"/>
              </a:rPr>
              <a:t> dan juga method.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EFED6-96B2-70F4-0193-66E77B9EF623}"/>
              </a:ext>
            </a:extLst>
          </p:cNvPr>
          <p:cNvSpPr txBox="1"/>
          <p:nvPr/>
        </p:nvSpPr>
        <p:spPr>
          <a:xfrm>
            <a:off x="7352246" y="3271052"/>
            <a:ext cx="626658" cy="461665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601098" y="2719132"/>
            <a:ext cx="497973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6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Method</a:t>
            </a:r>
            <a:endParaRPr lang="ko-KR" altLang="en-US" sz="6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4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F4A105-F935-49BE-8C0B-91E8FFAC981E}"/>
              </a:ext>
            </a:extLst>
          </p:cNvPr>
          <p:cNvSpPr txBox="1"/>
          <p:nvPr/>
        </p:nvSpPr>
        <p:spPr>
          <a:xfrm flipH="1">
            <a:off x="36324" y="0"/>
            <a:ext cx="5319004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id-ID" altLang="ko-KR" sz="3600" dirty="0">
                <a:latin typeface="+mj-lt"/>
                <a:cs typeface="Arial" pitchFamily="34" charset="0"/>
              </a:rPr>
              <a:t>Method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46681-63FC-4BD4-A71E-B5C9556722A5}"/>
              </a:ext>
            </a:extLst>
          </p:cNvPr>
          <p:cNvSpPr txBox="1"/>
          <p:nvPr/>
        </p:nvSpPr>
        <p:spPr>
          <a:xfrm>
            <a:off x="36324" y="2492991"/>
            <a:ext cx="6379224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var person = {</a:t>
            </a:r>
          </a:p>
          <a:p>
            <a:r>
              <a:rPr lang="en-GB" altLang="ko-KR" sz="2400" dirty="0">
                <a:cs typeface="Arial" pitchFamily="34" charset="0"/>
              </a:rPr>
              <a:t>  </a:t>
            </a:r>
            <a:r>
              <a:rPr lang="en-GB" altLang="ko-KR" sz="2400" dirty="0" err="1">
                <a:cs typeface="Arial" pitchFamily="34" charset="0"/>
              </a:rPr>
              <a:t>firstName</a:t>
            </a:r>
            <a:r>
              <a:rPr lang="en-GB" altLang="ko-KR" sz="2400" dirty="0">
                <a:cs typeface="Arial" pitchFamily="34" charset="0"/>
              </a:rPr>
              <a:t>: "John",</a:t>
            </a:r>
          </a:p>
          <a:p>
            <a:r>
              <a:rPr lang="en-GB" altLang="ko-KR" sz="2400" dirty="0">
                <a:cs typeface="Arial" pitchFamily="34" charset="0"/>
              </a:rPr>
              <a:t>  </a:t>
            </a:r>
            <a:r>
              <a:rPr lang="en-GB" altLang="ko-KR" sz="2400" dirty="0" err="1">
                <a:cs typeface="Arial" pitchFamily="34" charset="0"/>
              </a:rPr>
              <a:t>lastName</a:t>
            </a:r>
            <a:r>
              <a:rPr lang="en-GB" altLang="ko-KR" sz="2400" dirty="0">
                <a:cs typeface="Arial" pitchFamily="34" charset="0"/>
              </a:rPr>
              <a:t> : "Doe",</a:t>
            </a:r>
          </a:p>
          <a:p>
            <a:r>
              <a:rPr lang="en-GB" altLang="ko-KR" sz="2400" dirty="0">
                <a:cs typeface="Arial" pitchFamily="34" charset="0"/>
              </a:rPr>
              <a:t>  id     : 5566,</a:t>
            </a:r>
          </a:p>
          <a:p>
            <a:r>
              <a:rPr lang="en-GB" altLang="ko-KR" sz="2400" dirty="0">
                <a:cs typeface="Arial" pitchFamily="34" charset="0"/>
              </a:rPr>
              <a:t>  </a:t>
            </a:r>
            <a:r>
              <a:rPr lang="en-GB" altLang="ko-KR" sz="2400" dirty="0" err="1">
                <a:cs typeface="Arial" pitchFamily="34" charset="0"/>
              </a:rPr>
              <a:t>fullName</a:t>
            </a:r>
            <a:r>
              <a:rPr lang="en-GB" altLang="ko-KR" sz="2400" dirty="0">
                <a:cs typeface="Arial" pitchFamily="34" charset="0"/>
              </a:rPr>
              <a:t> : function() {</a:t>
            </a:r>
          </a:p>
          <a:p>
            <a:r>
              <a:rPr lang="en-GB" altLang="ko-KR" sz="2400" dirty="0">
                <a:cs typeface="Arial" pitchFamily="34" charset="0"/>
              </a:rPr>
              <a:t>    return </a:t>
            </a:r>
            <a:r>
              <a:rPr lang="en-GB" altLang="ko-KR" sz="2400" dirty="0" err="1">
                <a:cs typeface="Arial" pitchFamily="34" charset="0"/>
              </a:rPr>
              <a:t>this.firstName</a:t>
            </a:r>
            <a:r>
              <a:rPr lang="en-GB" altLang="ko-KR" sz="2400" dirty="0">
                <a:cs typeface="Arial" pitchFamily="34" charset="0"/>
              </a:rPr>
              <a:t> + " " + </a:t>
            </a:r>
            <a:r>
              <a:rPr lang="en-GB" altLang="ko-KR" sz="2400" dirty="0" err="1">
                <a:cs typeface="Arial" pitchFamily="34" charset="0"/>
              </a:rPr>
              <a:t>this.lastName</a:t>
            </a:r>
            <a:r>
              <a:rPr lang="en-GB" altLang="ko-KR" sz="2400" dirty="0">
                <a:cs typeface="Arial" pitchFamily="34" charset="0"/>
              </a:rPr>
              <a:t>;</a:t>
            </a:r>
          </a:p>
          <a:p>
            <a:r>
              <a:rPr lang="en-GB" altLang="ko-KR" sz="2400" dirty="0">
                <a:cs typeface="Arial" pitchFamily="34" charset="0"/>
              </a:rPr>
              <a:t>  }</a:t>
            </a:r>
          </a:p>
          <a:p>
            <a:r>
              <a:rPr lang="en-GB" altLang="ko-KR" sz="2400" dirty="0">
                <a:cs typeface="Arial" pitchFamily="34" charset="0"/>
              </a:rPr>
              <a:t>};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F89C0-8046-46A9-917B-CADC5CB4994A}"/>
              </a:ext>
            </a:extLst>
          </p:cNvPr>
          <p:cNvSpPr txBox="1"/>
          <p:nvPr/>
        </p:nvSpPr>
        <p:spPr>
          <a:xfrm>
            <a:off x="36324" y="2136339"/>
            <a:ext cx="531900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altLang="ko-KR" b="1" dirty="0">
                <a:solidFill>
                  <a:schemeClr val="accent1"/>
                </a:solidFill>
                <a:cs typeface="Arial" pitchFamily="34" charset="0"/>
              </a:rPr>
              <a:t>Contoh membuat method :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CF962825-2AE0-4550-9646-56C54A4DCD67}"/>
              </a:ext>
            </a:extLst>
          </p:cNvPr>
          <p:cNvSpPr/>
          <p:nvPr/>
        </p:nvSpPr>
        <p:spPr>
          <a:xfrm>
            <a:off x="0" y="553998"/>
            <a:ext cx="66925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Method JavaScript </a:t>
            </a:r>
            <a:r>
              <a:rPr lang="en-US" altLang="ko-KR" sz="1400" dirty="0" err="1"/>
              <a:t>adalah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tindakan</a:t>
            </a:r>
            <a:r>
              <a:rPr lang="en-US" altLang="ko-KR" sz="1400" dirty="0"/>
              <a:t> yang </a:t>
            </a:r>
            <a:r>
              <a:rPr lang="en-US" altLang="ko-KR" sz="1400" dirty="0" err="1"/>
              <a:t>dapat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dilakukan</a:t>
            </a:r>
            <a:r>
              <a:rPr lang="en-US" altLang="ko-KR" sz="1400" dirty="0"/>
              <a:t> pada </a:t>
            </a:r>
            <a:r>
              <a:rPr lang="en-US" altLang="ko-KR" sz="1400" dirty="0" err="1"/>
              <a:t>objek</a:t>
            </a:r>
            <a:r>
              <a:rPr lang="id-ID" altLang="ko-KR" sz="1400" dirty="0"/>
              <a:t>. 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Method JavaScript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adalah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properti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 yang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berisi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definisi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fungsi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.</a:t>
            </a:r>
            <a:r>
              <a:rPr lang="id-ID" sz="1400" dirty="0">
                <a:solidFill>
                  <a:srgbClr val="313131"/>
                </a:solidFill>
              </a:rPr>
              <a:t> 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Met</a:t>
            </a:r>
            <a:r>
              <a:rPr lang="id-ID" sz="1400" b="0" i="0" dirty="0">
                <a:solidFill>
                  <a:srgbClr val="313131"/>
                </a:solidFill>
                <a:effectLst/>
              </a:rPr>
              <a:t>ho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d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adalah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fungsi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 yang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disimpan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sebagai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properti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313131"/>
                </a:solidFill>
                <a:effectLst/>
              </a:rPr>
              <a:t>objek</a:t>
            </a:r>
            <a:r>
              <a:rPr lang="en-US" sz="1400" b="0" i="0" dirty="0">
                <a:solidFill>
                  <a:srgbClr val="313131"/>
                </a:solidFill>
                <a:effectLst/>
              </a:rPr>
              <a:t>.</a:t>
            </a:r>
            <a:endParaRPr lang="id-ID" sz="1400" b="0" i="0" dirty="0">
              <a:solidFill>
                <a:srgbClr val="313131"/>
              </a:solidFill>
              <a:effectLst/>
            </a:endParaRPr>
          </a:p>
          <a:p>
            <a:endParaRPr lang="id-ID" altLang="ko-KR" sz="1400" dirty="0">
              <a:solidFill>
                <a:srgbClr val="313131"/>
              </a:solidFill>
            </a:endParaRPr>
          </a:p>
          <a:p>
            <a:r>
              <a:rPr lang="en-US" altLang="ko-KR" sz="1400" dirty="0"/>
              <a:t>Method </a:t>
            </a:r>
            <a:r>
              <a:rPr lang="en-US" altLang="ko-KR" sz="1400" dirty="0" err="1"/>
              <a:t>ini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digunakan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untuk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manipulasi</a:t>
            </a:r>
            <a:r>
              <a:rPr lang="en-US" altLang="ko-KR" sz="1400" dirty="0"/>
              <a:t> array, </a:t>
            </a:r>
            <a:r>
              <a:rPr lang="en-US" altLang="ko-KR" sz="1400" dirty="0" err="1"/>
              <a:t>seperti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menambah</a:t>
            </a:r>
            <a:r>
              <a:rPr lang="en-US" altLang="ko-KR" sz="1400" dirty="0"/>
              <a:t> item </a:t>
            </a:r>
            <a:r>
              <a:rPr lang="en-US" altLang="ko-KR" sz="1400" dirty="0" err="1"/>
              <a:t>baru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menghapus</a:t>
            </a:r>
            <a:r>
              <a:rPr lang="en-US" altLang="ko-KR" sz="1400" dirty="0"/>
              <a:t>, dan </a:t>
            </a:r>
            <a:r>
              <a:rPr lang="en-US" altLang="ko-KR" sz="1400" dirty="0" err="1"/>
              <a:t>sebagainya</a:t>
            </a:r>
            <a:r>
              <a:rPr lang="en-US" altLang="ko-KR" sz="1400" dirty="0"/>
              <a:t>.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1555894E-BB39-4E48-A195-342D50D8FD5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46681-63FC-4BD4-A71E-B5C9556722A5}"/>
              </a:ext>
            </a:extLst>
          </p:cNvPr>
          <p:cNvSpPr txBox="1"/>
          <p:nvPr/>
        </p:nvSpPr>
        <p:spPr>
          <a:xfrm>
            <a:off x="110066" y="1348150"/>
            <a:ext cx="5184605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altLang="ko-KR" sz="2400" dirty="0">
                <a:cs typeface="Arial" pitchFamily="34" charset="0"/>
              </a:rPr>
              <a:t>Method </a:t>
            </a:r>
            <a:r>
              <a:rPr lang="en-GB" altLang="ko-KR" sz="2400" dirty="0" err="1">
                <a:cs typeface="Arial" pitchFamily="34" charset="0"/>
              </a:rPr>
              <a:t>Array.slice</a:t>
            </a:r>
            <a:r>
              <a:rPr lang="en-GB" altLang="ko-KR" sz="2400" dirty="0">
                <a:cs typeface="Arial" pitchFamily="34" charset="0"/>
              </a:rPr>
              <a:t>()</a:t>
            </a:r>
            <a:endParaRPr lang="id-ID" altLang="ko-KR" sz="2400" dirty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id-ID" altLang="ko-KR" sz="2400" dirty="0">
                <a:cs typeface="Arial" pitchFamily="34" charset="0"/>
              </a:rPr>
              <a:t>Method A</a:t>
            </a:r>
            <a:r>
              <a:rPr lang="en-US" altLang="ko-KR" sz="2400" dirty="0" err="1">
                <a:cs typeface="Arial" pitchFamily="34" charset="0"/>
              </a:rPr>
              <a:t>rray</a:t>
            </a:r>
            <a:r>
              <a:rPr lang="en-US" altLang="ko-KR" sz="2400" dirty="0">
                <a:cs typeface="Arial" pitchFamily="34" charset="0"/>
              </a:rPr>
              <a:t>.</a:t>
            </a:r>
            <a:r>
              <a:rPr lang="id-ID" altLang="ko-KR" sz="2400" dirty="0">
                <a:cs typeface="Arial" pitchFamily="34" charset="0"/>
              </a:rPr>
              <a:t>concat</a:t>
            </a:r>
            <a:r>
              <a:rPr lang="en-US" altLang="ko-KR" sz="2400" dirty="0">
                <a:cs typeface="Arial" pitchFamily="34" charset="0"/>
              </a:rPr>
              <a:t>()</a:t>
            </a:r>
            <a:endParaRPr lang="id-ID" altLang="ko-KR" sz="2400" dirty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2400" dirty="0">
                <a:cs typeface="Arial" pitchFamily="34" charset="0"/>
              </a:rPr>
              <a:t>Method </a:t>
            </a:r>
            <a:r>
              <a:rPr lang="en-US" altLang="ko-KR" sz="2400" dirty="0" err="1">
                <a:cs typeface="Arial" pitchFamily="34" charset="0"/>
              </a:rPr>
              <a:t>Array.push</a:t>
            </a:r>
            <a:r>
              <a:rPr lang="en-US" altLang="ko-KR" sz="2400" dirty="0">
                <a:cs typeface="Arial" pitchFamily="34" charset="0"/>
              </a:rPr>
              <a:t>()</a:t>
            </a:r>
            <a:endParaRPr lang="id-ID" altLang="ko-KR" sz="2400" dirty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2400" dirty="0">
                <a:cs typeface="Arial" pitchFamily="34" charset="0"/>
              </a:rPr>
              <a:t>Method </a:t>
            </a:r>
            <a:r>
              <a:rPr lang="en-US" altLang="ko-KR" sz="2400" dirty="0" err="1">
                <a:cs typeface="Arial" pitchFamily="34" charset="0"/>
              </a:rPr>
              <a:t>Array.pop</a:t>
            </a:r>
            <a:r>
              <a:rPr lang="en-US" altLang="ko-KR" sz="2400" dirty="0">
                <a:cs typeface="Arial" pitchFamily="34" charset="0"/>
              </a:rPr>
              <a:t>()</a:t>
            </a:r>
            <a:endParaRPr lang="id-ID" altLang="ko-KR" sz="2400" dirty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2400" dirty="0">
                <a:cs typeface="Arial" pitchFamily="34" charset="0"/>
              </a:rPr>
              <a:t>Method </a:t>
            </a:r>
            <a:r>
              <a:rPr lang="en-US" altLang="ko-KR" sz="2400" dirty="0" err="1">
                <a:cs typeface="Arial" pitchFamily="34" charset="0"/>
              </a:rPr>
              <a:t>Array.shift</a:t>
            </a:r>
            <a:r>
              <a:rPr lang="en-US" altLang="ko-KR" sz="2400" dirty="0">
                <a:cs typeface="Arial" pitchFamily="34" charset="0"/>
              </a:rPr>
              <a:t>()</a:t>
            </a:r>
            <a:endParaRPr lang="id-ID" altLang="ko-KR" sz="2400" dirty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2400" dirty="0">
                <a:cs typeface="Arial" pitchFamily="34" charset="0"/>
              </a:rPr>
              <a:t>Method </a:t>
            </a:r>
            <a:r>
              <a:rPr lang="en-US" altLang="ko-KR" sz="2400" dirty="0" err="1">
                <a:cs typeface="Arial" pitchFamily="34" charset="0"/>
              </a:rPr>
              <a:t>Array.unshift</a:t>
            </a:r>
            <a:r>
              <a:rPr lang="en-US" altLang="ko-KR" sz="2400" dirty="0">
                <a:cs typeface="Arial" pitchFamily="34" charset="0"/>
              </a:rPr>
              <a:t>()</a:t>
            </a:r>
            <a:endParaRPr lang="id-ID" altLang="ko-KR" sz="2400" dirty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2400" dirty="0">
                <a:cs typeface="Arial" pitchFamily="34" charset="0"/>
              </a:rPr>
              <a:t>Method </a:t>
            </a:r>
            <a:r>
              <a:rPr lang="en-US" altLang="ko-KR" sz="2400" dirty="0" err="1">
                <a:cs typeface="Arial" pitchFamily="34" charset="0"/>
              </a:rPr>
              <a:t>Array.sort</a:t>
            </a:r>
            <a:r>
              <a:rPr lang="en-US" altLang="ko-KR" sz="2400" dirty="0">
                <a:cs typeface="Arial" pitchFamily="34" charset="0"/>
              </a:rPr>
              <a:t>()</a:t>
            </a:r>
            <a:endParaRPr lang="id-ID" altLang="ko-KR" sz="2400" dirty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2400" dirty="0">
                <a:cs typeface="Arial" pitchFamily="34" charset="0"/>
              </a:rPr>
              <a:t>Method </a:t>
            </a:r>
            <a:r>
              <a:rPr lang="en-US" altLang="ko-KR" sz="2400" dirty="0" err="1">
                <a:cs typeface="Arial" pitchFamily="34" charset="0"/>
              </a:rPr>
              <a:t>Array.filter</a:t>
            </a:r>
            <a:r>
              <a:rPr lang="en-US" altLang="ko-KR" sz="2400" dirty="0">
                <a:cs typeface="Arial" pitchFamily="34" charset="0"/>
              </a:rPr>
              <a:t>()</a:t>
            </a:r>
            <a:endParaRPr lang="id-ID" altLang="ko-KR" sz="2400" dirty="0">
              <a:cs typeface="Arial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2400" dirty="0">
                <a:cs typeface="Arial" pitchFamily="34" charset="0"/>
              </a:rPr>
              <a:t>Method </a:t>
            </a:r>
            <a:r>
              <a:rPr lang="id-ID" altLang="ko-KR" sz="2400" dirty="0">
                <a:cs typeface="Arial" pitchFamily="34" charset="0"/>
              </a:rPr>
              <a:t>Array.</a:t>
            </a:r>
            <a:r>
              <a:rPr lang="en-US" altLang="ko-KR" sz="2400" dirty="0">
                <a:cs typeface="Arial" pitchFamily="34" charset="0"/>
              </a:rPr>
              <a:t>includes</a:t>
            </a:r>
            <a:r>
              <a:rPr lang="id-ID" altLang="ko-KR" sz="2400" dirty="0">
                <a:cs typeface="Arial" pitchFamily="34" charset="0"/>
              </a:rPr>
              <a:t>()</a:t>
            </a:r>
          </a:p>
          <a:p>
            <a:pPr marL="228600" indent="-228600">
              <a:buFont typeface="+mj-lt"/>
              <a:buAutoNum type="arabicPeriod"/>
            </a:pPr>
            <a:r>
              <a:rPr lang="id-ID" altLang="ko-KR" sz="2400" dirty="0">
                <a:cs typeface="Arial" pitchFamily="34" charset="0"/>
              </a:rPr>
              <a:t>Method A</a:t>
            </a:r>
            <a:r>
              <a:rPr lang="en-US" altLang="ko-KR" sz="2400" dirty="0" err="1">
                <a:cs typeface="Arial" pitchFamily="34" charset="0"/>
              </a:rPr>
              <a:t>rray.concat</a:t>
            </a:r>
            <a:r>
              <a:rPr lang="en-US" altLang="ko-KR" sz="2400" dirty="0">
                <a:cs typeface="Arial" pitchFamily="34" charset="0"/>
              </a:rPr>
              <a:t>()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F89C0-8046-46A9-917B-CADC5CB4994A}"/>
              </a:ext>
            </a:extLst>
          </p:cNvPr>
          <p:cNvSpPr txBox="1"/>
          <p:nvPr/>
        </p:nvSpPr>
        <p:spPr>
          <a:xfrm>
            <a:off x="110066" y="174803"/>
            <a:ext cx="5925856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Di </a:t>
            </a:r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javascript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sudah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id-ID" altLang="ko-KR" sz="2400" b="1" dirty="0">
                <a:solidFill>
                  <a:schemeClr val="accent1"/>
                </a:solidFill>
                <a:cs typeface="Arial" pitchFamily="34" charset="0"/>
              </a:rPr>
              <a:t>menyediakan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build-in function(method)</a:t>
            </a:r>
            <a:r>
              <a:rPr lang="id-ID" altLang="ko-KR" sz="2400" b="1" dirty="0">
                <a:solidFill>
                  <a:schemeClr val="accent1"/>
                </a:solidFill>
                <a:cs typeface="Arial" pitchFamily="34" charset="0"/>
              </a:rPr>
              <a:t>. Beberapa contohnya :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1555894E-BB39-4E48-A195-342D50D8FD5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51365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601098" y="2303633"/>
            <a:ext cx="527135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6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Callback Function</a:t>
            </a:r>
            <a:endParaRPr lang="ko-KR" altLang="en-US" sz="6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5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95FC4E-4530-46EC-B26B-694710F92BF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F429ED-2540-4B88-B380-4F4DB27FAB6B}"/>
              </a:ext>
            </a:extLst>
          </p:cNvPr>
          <p:cNvSpPr/>
          <p:nvPr/>
        </p:nvSpPr>
        <p:spPr>
          <a:xfrm>
            <a:off x="5753250" y="0"/>
            <a:ext cx="6467475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40">
            <a:extLst>
              <a:ext uri="{FF2B5EF4-FFF2-40B4-BE49-F238E27FC236}">
                <a16:creationId xmlns:a16="http://schemas.microsoft.com/office/drawing/2014/main" id="{F866A9D3-8119-4C3E-B7F0-DCA267002554}"/>
              </a:ext>
            </a:extLst>
          </p:cNvPr>
          <p:cNvSpPr/>
          <p:nvPr/>
        </p:nvSpPr>
        <p:spPr>
          <a:xfrm rot="1800000">
            <a:off x="4123390" y="2332883"/>
            <a:ext cx="762986" cy="680487"/>
          </a:xfrm>
          <a:prstGeom prst="hexagon">
            <a:avLst>
              <a:gd name="adj" fmla="val 29503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40">
            <a:extLst>
              <a:ext uri="{FF2B5EF4-FFF2-40B4-BE49-F238E27FC236}">
                <a16:creationId xmlns:a16="http://schemas.microsoft.com/office/drawing/2014/main" id="{77820FA4-6155-42E4-B376-D879CB8FDD36}"/>
              </a:ext>
            </a:extLst>
          </p:cNvPr>
          <p:cNvSpPr/>
          <p:nvPr/>
        </p:nvSpPr>
        <p:spPr>
          <a:xfrm rot="1800000">
            <a:off x="4123389" y="3728618"/>
            <a:ext cx="762986" cy="680487"/>
          </a:xfrm>
          <a:prstGeom prst="hexagon">
            <a:avLst>
              <a:gd name="adj" fmla="val 29503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40">
            <a:extLst>
              <a:ext uri="{FF2B5EF4-FFF2-40B4-BE49-F238E27FC236}">
                <a16:creationId xmlns:a16="http://schemas.microsoft.com/office/drawing/2014/main" id="{70C0D09A-F4DC-4FE7-86BB-45912C5060F4}"/>
              </a:ext>
            </a:extLst>
          </p:cNvPr>
          <p:cNvSpPr/>
          <p:nvPr/>
        </p:nvSpPr>
        <p:spPr>
          <a:xfrm rot="1800000">
            <a:off x="4123389" y="5061513"/>
            <a:ext cx="762986" cy="680487"/>
          </a:xfrm>
          <a:prstGeom prst="hexagon">
            <a:avLst>
              <a:gd name="adj" fmla="val 29503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309D0-DDFB-44C5-903E-F3A89266D413}"/>
              </a:ext>
            </a:extLst>
          </p:cNvPr>
          <p:cNvSpPr txBox="1"/>
          <p:nvPr/>
        </p:nvSpPr>
        <p:spPr>
          <a:xfrm>
            <a:off x="6096000" y="287688"/>
            <a:ext cx="2906162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d-ID" altLang="ko-KR" sz="2800" b="1" dirty="0">
                <a:solidFill>
                  <a:schemeClr val="accent1"/>
                </a:solidFill>
                <a:cs typeface="Arial" pitchFamily="34" charset="0"/>
              </a:rPr>
              <a:t>Contoh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2D4CA-9194-4EEF-9A8E-21169AC41324}"/>
              </a:ext>
            </a:extLst>
          </p:cNvPr>
          <p:cNvSpPr txBox="1"/>
          <p:nvPr/>
        </p:nvSpPr>
        <p:spPr>
          <a:xfrm>
            <a:off x="0" y="287688"/>
            <a:ext cx="282803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Callback</a:t>
            </a:r>
            <a:endParaRPr lang="en-US" altLang="ko-KR" sz="4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50601-1ACC-CCB8-0557-A3A7D735049B}"/>
              </a:ext>
            </a:extLst>
          </p:cNvPr>
          <p:cNvSpPr txBox="1"/>
          <p:nvPr/>
        </p:nvSpPr>
        <p:spPr>
          <a:xfrm>
            <a:off x="293343" y="1419211"/>
            <a:ext cx="4875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itchFamily="34" charset="0"/>
                <a:cs typeface="Arial" pitchFamily="34" charset="0"/>
              </a:rPr>
              <a:t>Callback pada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dasarnya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function. Callback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istilah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function yang di passing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function lain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argument, yang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kemudian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eksekusi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oleh function yang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membungkus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function callback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.</a:t>
            </a:r>
            <a:endParaRPr lang="id-ID" altLang="ko-KR" sz="1600" dirty="0">
              <a:latin typeface="Arial" pitchFamily="34" charset="0"/>
              <a:cs typeface="Arial" pitchFamily="34" charset="0"/>
            </a:endParaRPr>
          </a:p>
          <a:p>
            <a:endParaRPr lang="id-ID" altLang="ko-KR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kata lain function callback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berlakukan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value di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function lain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function callback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ekseskusi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function yang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membungkus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function callback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selesai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eksekusi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.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7885D-8AA9-393F-B396-263FDAA114B4}"/>
              </a:ext>
            </a:extLst>
          </p:cNvPr>
          <p:cNvSpPr txBox="1"/>
          <p:nvPr/>
        </p:nvSpPr>
        <p:spPr>
          <a:xfrm>
            <a:off x="5753250" y="925163"/>
            <a:ext cx="649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 main(param1,param2,call</a:t>
            </a:r>
            <a:r>
              <a:rPr lang="id-ID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ack){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console.log(param1, param2)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call</a:t>
            </a:r>
            <a:r>
              <a:rPr lang="id-ID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ack()  </a:t>
            </a:r>
            <a:endParaRPr lang="id-ID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// function main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mengeksekusi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parameter call</a:t>
            </a:r>
            <a:r>
              <a:rPr lang="id-ID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ack yang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mengandung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value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function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myCallback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function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myCallback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(){ 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console.log ('hello callback')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id-ID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// function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myCallback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di passing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kedalam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function main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argument </a:t>
            </a:r>
            <a:r>
              <a:rPr lang="en-US" altLang="ko-KR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proses invocation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main(1,2,myCallback)</a:t>
            </a:r>
          </a:p>
          <a:p>
            <a:endParaRPr lang="en-US" altLang="ko-KR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/* ===================</a:t>
            </a:r>
          </a:p>
          <a:p>
            <a:r>
              <a:rPr lang="id-ID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Maka 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id-ID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nya</a:t>
            </a:r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1 2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hello callback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*/</a:t>
            </a:r>
            <a:endParaRPr lang="ko-KR" alt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643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R.Rizal Yuniar.S</cp:lastModifiedBy>
  <cp:revision>71</cp:revision>
  <dcterms:created xsi:type="dcterms:W3CDTF">2020-01-20T05:08:25Z</dcterms:created>
  <dcterms:modified xsi:type="dcterms:W3CDTF">2023-01-03T15:53:40Z</dcterms:modified>
</cp:coreProperties>
</file>