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91814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91814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6e7d4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6e7d4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e7d4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e7d4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6e7d4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6e7d4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6e7d4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6e7d4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6e7d47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6e7d47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6e7d4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6e7d4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6e7d4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6e7d4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6e7d47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6e7d47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6e7d4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6e7d4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6e7d47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6e7d47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9181523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9181523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6e7d4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6e7d4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6e7d4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6e7d4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6e7d47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6e7d47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6e7d47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6e7d47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4fc716025fe63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4fc716025fe63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6e7d47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6e7d47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56e7d47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56e7d47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e7d47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e7d47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6e7d47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6e7d47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6e7d47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6e7d47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6e7d4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6e7d4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6e7d47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56e7d47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4fc716025fe63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4fc716025fe63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4fc716025fe63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4fc716025fe63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4fc716025fe63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4fc716025fe63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d6143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d6143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4fc716025fe63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4fc716025fe63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4fc716025fe63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4fc716025fe63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4fc716025fe63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4fc716025fe63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4fc716025fe63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4fc716025fe63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4fc716025fe63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4fc716025fe63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4fc716025fe6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4fc716025fe6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4fc716025fe63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4fc716025fe63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4fc716025fe63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4fc716025fe63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4fc716025fe63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4fc716025fe63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4fc716025fe63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4fc716025fe63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4fc716025fe63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4fc716025fe63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4fc716025fe63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4fc716025fe63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4fc716025fe63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4fc716025fe63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4fc716025fe63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4fc716025fe63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4fc716025fe63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4fc716025fe63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5d6143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5d6143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a97a2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a97a2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5d6143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5d6143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d6143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d6143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5d6143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5d6143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5d6143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5d6143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5d6143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5d6143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5d6143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5d6143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d6143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d6143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56e7d47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56e7d47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b777b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b777b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9b777b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9b777b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6e7d4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6e7d4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b777b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b777b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9b777b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9b777b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b777b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b777b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5d6143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5d6143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9b777b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9b777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9b777b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9b777b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9b777b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9b777b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9b777b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9b777b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9b777b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9b777b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9b777b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9b777b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e7d4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e7d4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4a97a2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4a97a2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5d6143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5d6143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5d6143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5d6143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5d6143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5d6143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56e7d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56e7d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56e7d4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56e7d4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56e7d47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56e7d47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56e7d4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56e7d4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e7d4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e7d4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6e7d4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6e7d4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olang.org/ref/spe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5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lang.org/ref/spec#The_zero_val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Relationship Id="rId4" Type="http://schemas.openxmlformats.org/officeDocument/2006/relationships/image" Target="../media/image6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Relationship Id="rId4" Type="http://schemas.openxmlformats.org/officeDocument/2006/relationships/image" Target="../media/image6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8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Relationship Id="rId4" Type="http://schemas.openxmlformats.org/officeDocument/2006/relationships/image" Target="../media/image8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9.png"/><Relationship Id="rId4" Type="http://schemas.openxmlformats.org/officeDocument/2006/relationships/image" Target="../media/image7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8.png"/><Relationship Id="rId4" Type="http://schemas.openxmlformats.org/officeDocument/2006/relationships/image" Target="../media/image7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9.png"/><Relationship Id="rId4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6.png"/><Relationship Id="rId4" Type="http://schemas.openxmlformats.org/officeDocument/2006/relationships/image" Target="../media/image8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8.png"/><Relationship Id="rId4" Type="http://schemas.openxmlformats.org/officeDocument/2006/relationships/image" Target="../media/image8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slice, map, new, make, struct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53223"/>
            <a:ext cx="6752777" cy="3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700" y="3413525"/>
            <a:ext cx="8091301" cy="17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2710950" y="3797975"/>
            <a:ext cx="14052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76375" y="4367950"/>
            <a:ext cx="68934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error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 out of range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33150"/>
            <a:ext cx="69913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414" y="3145850"/>
            <a:ext cx="4812996" cy="20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 rot="2594425">
            <a:off x="7199087" y="1109839"/>
            <a:ext cx="2065655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appending to a slice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5449" cy="41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2594425">
            <a:off x="7114778" y="1322342"/>
            <a:ext cx="2065655" cy="622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beyond capacity to a slice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4092300"/>
            <a:ext cx="3817800" cy="10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This gives our slice room to grow without golang having to create a new underlying array every time our slice grows. When the slice exceeds capacity, then a new underlying array will be created. These arrays typically double in size each time they’re created (2, 4, 8, 16).</a:t>
            </a:r>
            <a:endParaRPr sz="10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75" y="3452950"/>
            <a:ext cx="4526375" cy="16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89450" cy="3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650" y="3526234"/>
            <a:ext cx="5572350" cy="16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 rot="2594517">
            <a:off x="6366569" y="1144451"/>
            <a:ext cx="2966366" cy="1026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a slice to a slice</a:t>
            </a:r>
            <a:endParaRPr sz="3000"/>
          </a:p>
        </p:txBody>
      </p:sp>
      <p:cxnSp>
        <p:nvCxnSpPr>
          <p:cNvPr id="141" name="Google Shape;141;p20"/>
          <p:cNvCxnSpPr/>
          <p:nvPr/>
        </p:nvCxnSpPr>
        <p:spPr>
          <a:xfrm rot="10800000">
            <a:off x="6044425" y="2714600"/>
            <a:ext cx="871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6589450" y="2945350"/>
            <a:ext cx="1181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notice the syntax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args...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" y="0"/>
            <a:ext cx="7878392" cy="3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 rot="2594451">
            <a:off x="6076542" y="395602"/>
            <a:ext cx="4146166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slice to a slice</a:t>
            </a:r>
            <a:endParaRPr sz="3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975" y="3400275"/>
            <a:ext cx="6171025" cy="17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 rot="10800000">
            <a:off x="5627375" y="2531875"/>
            <a:ext cx="1060500" cy="60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198375" y="3057400"/>
            <a:ext cx="1181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notice the syntax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87026" cy="4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500" y="3413525"/>
            <a:ext cx="5481500" cy="1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 rot="2594515">
            <a:off x="6009381" y="501502"/>
            <a:ext cx="4245488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delete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from a slice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ints using shorthand notation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strings using shorthand notation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 of ints using make;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length to 5 and capacity to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a slice to a slice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42" name="Google Shape;42;p9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an element from a slice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685800" y="2840046"/>
            <a:ext cx="77724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make your program throw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“index out of range” error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map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key,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63994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>
            <a:off x="916675" y="919475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750" y="990625"/>
            <a:ext cx="2845251" cy="1732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>
            <a:off x="1745175" y="1449700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flipH="1" rot="10800000">
            <a:off x="2604900" y="1449775"/>
            <a:ext cx="6960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/>
          <p:nvPr/>
        </p:nvSpPr>
        <p:spPr>
          <a:xfrm>
            <a:off x="311525" y="1199700"/>
            <a:ext cx="3121800" cy="4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0"/>
          <p:cNvCxnSpPr/>
          <p:nvPr/>
        </p:nvCxnSpPr>
        <p:spPr>
          <a:xfrm>
            <a:off x="311525" y="2092625"/>
            <a:ext cx="159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6062050" y="3260538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4727800" y="3431475"/>
            <a:ext cx="64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545350" y="3583900"/>
            <a:ext cx="99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3223100" y="35839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368850" y="38821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/>
          <p:nvPr/>
        </p:nvSpPr>
        <p:spPr>
          <a:xfrm>
            <a:off x="251825" y="4175775"/>
            <a:ext cx="1716900" cy="3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0"/>
          <p:cNvCxnSpPr/>
          <p:nvPr/>
        </p:nvCxnSpPr>
        <p:spPr>
          <a:xfrm>
            <a:off x="2604900" y="4902775"/>
            <a:ext cx="1503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200" y="3644214"/>
            <a:ext cx="3121800" cy="47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 info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key:value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maps keys to values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called “dictionaries” in some languages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built into the language (not an additional library you must import) so they’re first-class citizens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Keys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 to be unique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type used for a key needs to have the equality operator defined for it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type must allow equals comparisons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can’t use these types 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slice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</a:t>
            </a:r>
            <a:endParaRPr sz="1200"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Reference Types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behave like pointers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when you pass a map variable to a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any changes to that mapped variable in the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change that original mapped variable outside the function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Not Thread Safe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best to avoid using maps concurrently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99" y="112275"/>
            <a:ext cx="4385575" cy="39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25" y="3805650"/>
            <a:ext cx="2932725" cy="13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shorthand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creating a map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2" y="139013"/>
            <a:ext cx="4848475" cy="4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238" y="3519663"/>
            <a:ext cx="4070000" cy="14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adding an entry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a map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74" y="0"/>
            <a:ext cx="4098851" cy="41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8561"/>
            <a:ext cx="9144001" cy="1006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 len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256725"/>
            <a:ext cx="4777200" cy="46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325" y="3403450"/>
            <a:ext cx="3609849" cy="1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updating an entry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2" y="191150"/>
            <a:ext cx="4028101" cy="3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101" y="3730625"/>
            <a:ext cx="5083249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delete an entry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slice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4890825" cy="4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825" y="3538400"/>
            <a:ext cx="5208175" cy="1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  <p:cxnSp>
        <p:nvCxnSpPr>
          <p:cNvPr id="269" name="Google Shape;269;p37"/>
          <p:cNvCxnSpPr/>
          <p:nvPr/>
        </p:nvCxnSpPr>
        <p:spPr>
          <a:xfrm flipH="1">
            <a:off x="2858575" y="903600"/>
            <a:ext cx="2832300" cy="11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7"/>
          <p:cNvSpPr/>
          <p:nvPr/>
        </p:nvSpPr>
        <p:spPr>
          <a:xfrm rot="-5400000">
            <a:off x="2215675" y="915300"/>
            <a:ext cx="156300" cy="2328300"/>
          </a:xfrm>
          <a:prstGeom prst="rightBrace">
            <a:avLst>
              <a:gd fmla="val 8333" name="adj1"/>
              <a:gd fmla="val 7723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75" y="3514176"/>
            <a:ext cx="4730326" cy="1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4674325" cy="46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1351" cy="482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19225"/>
            <a:ext cx="2992651" cy="16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range loop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299051" cy="3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625" y="3397950"/>
            <a:ext cx="3418374" cy="1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map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3640425" y="28400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creates a </a:t>
            </a:r>
            <a:r>
              <a:rPr b="1" lang="en" sz="1200">
                <a:solidFill>
                  <a:srgbClr val="0000FF"/>
                </a:solidFill>
              </a:rPr>
              <a:t>map</a:t>
            </a:r>
            <a:r>
              <a:rPr lang="en" sz="1200"/>
              <a:t> using shorthand 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adds an entry to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all of the entries in the map using </a:t>
            </a:r>
            <a:r>
              <a:rPr b="1" lang="en" sz="1200">
                <a:solidFill>
                  <a:srgbClr val="0000FF"/>
                </a:solidFill>
              </a:rPr>
              <a:t>range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</a:t>
            </a:r>
            <a:r>
              <a:rPr b="1" lang="en" sz="1200">
                <a:solidFill>
                  <a:srgbClr val="0000FF"/>
                </a:solidFill>
              </a:rPr>
              <a:t>len</a:t>
            </a:r>
            <a:r>
              <a:rPr lang="en" sz="1200"/>
              <a:t> of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the </a:t>
            </a:r>
            <a:r>
              <a:rPr b="1" lang="en" sz="1200">
                <a:solidFill>
                  <a:srgbClr val="0000FF"/>
                </a:solidFill>
              </a:rPr>
              <a:t>comma ok idiom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make vs new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0" y="2502075"/>
            <a:ext cx="6508525" cy="200544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sp>
        <p:nvSpPr>
          <p:cNvPr id="310" name="Google Shape;310;p4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575" y="3915850"/>
            <a:ext cx="2636425" cy="122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43"/>
          <p:cNvCxnSpPr/>
          <p:nvPr/>
        </p:nvCxnSpPr>
        <p:spPr>
          <a:xfrm>
            <a:off x="2041750" y="4257300"/>
            <a:ext cx="47961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3"/>
          <p:cNvCxnSpPr/>
          <p:nvPr/>
        </p:nvCxnSpPr>
        <p:spPr>
          <a:xfrm>
            <a:off x="4126975" y="3892375"/>
            <a:ext cx="2702100" cy="70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/>
          <p:nvPr/>
        </p:nvSpPr>
        <p:spPr>
          <a:xfrm>
            <a:off x="1980950" y="3440575"/>
            <a:ext cx="729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80950" y="4001325"/>
            <a:ext cx="1476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43"/>
          <p:cNvCxnSpPr/>
          <p:nvPr/>
        </p:nvCxnSpPr>
        <p:spPr>
          <a:xfrm>
            <a:off x="1989625" y="3822875"/>
            <a:ext cx="2154600" cy="6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50" y="4066429"/>
            <a:ext cx="2312125" cy="1086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0" y="2676197"/>
            <a:ext cx="6233008" cy="2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26" name="Google Shape;326;p44"/>
          <p:cNvCxnSpPr/>
          <p:nvPr/>
        </p:nvCxnSpPr>
        <p:spPr>
          <a:xfrm>
            <a:off x="3466650" y="4526625"/>
            <a:ext cx="37272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4"/>
          <p:cNvCxnSpPr/>
          <p:nvPr/>
        </p:nvCxnSpPr>
        <p:spPr>
          <a:xfrm>
            <a:off x="3362400" y="4300725"/>
            <a:ext cx="3814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75" y="3996650"/>
            <a:ext cx="2401225" cy="11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728745" cy="2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37" name="Google Shape;337;p45"/>
          <p:cNvCxnSpPr/>
          <p:nvPr/>
        </p:nvCxnSpPr>
        <p:spPr>
          <a:xfrm>
            <a:off x="2649950" y="4179100"/>
            <a:ext cx="43617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/>
          <p:nvPr/>
        </p:nvCxnSpPr>
        <p:spPr>
          <a:xfrm>
            <a:off x="2571750" y="3953200"/>
            <a:ext cx="4413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5"/>
          <p:cNvCxnSpPr/>
          <p:nvPr/>
        </p:nvCxnSpPr>
        <p:spPr>
          <a:xfrm>
            <a:off x="2363225" y="4344175"/>
            <a:ext cx="4648500" cy="4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45" name="Google Shape;345;p4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346" name="Google Shape;346;p46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229"/>
            <a:ext cx="9144002" cy="33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75" y="3684650"/>
            <a:ext cx="2975250" cy="14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0" y="0"/>
            <a:ext cx="9144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slice </a:t>
            </a:r>
            <a:r>
              <a:rPr lang="en" sz="3600"/>
              <a:t>vs.</a:t>
            </a:r>
            <a:r>
              <a:rPr lang="en" sz="3600">
                <a:solidFill>
                  <a:srgbClr val="FF0000"/>
                </a:solidFill>
              </a:rPr>
              <a:t> slicing </a:t>
            </a:r>
            <a:r>
              <a:rPr lang="en" sz="3600">
                <a:solidFill>
                  <a:schemeClr val="dk1"/>
                </a:solidFill>
              </a:rPr>
              <a:t>vs.</a:t>
            </a:r>
            <a:r>
              <a:rPr lang="en" sz="3600">
                <a:solidFill>
                  <a:srgbClr val="FF0000"/>
                </a:solidFill>
              </a:rPr>
              <a:t> index access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050" y="4083525"/>
            <a:ext cx="2384950" cy="10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9150"/>
            <a:ext cx="6759048" cy="22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54" name="Google Shape;35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56" name="Google Shape;356;p47"/>
          <p:cNvCxnSpPr/>
          <p:nvPr/>
        </p:nvCxnSpPr>
        <p:spPr>
          <a:xfrm>
            <a:off x="2884525" y="4205150"/>
            <a:ext cx="41010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7"/>
          <p:cNvCxnSpPr/>
          <p:nvPr/>
        </p:nvCxnSpPr>
        <p:spPr>
          <a:xfrm>
            <a:off x="2971425" y="4378925"/>
            <a:ext cx="40401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4627"/>
            <a:ext cx="6985526" cy="203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902850"/>
            <a:ext cx="2879700" cy="1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8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65" name="Google Shape;36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67" name="Google Shape;367;p48"/>
          <p:cNvCxnSpPr/>
          <p:nvPr/>
        </p:nvCxnSpPr>
        <p:spPr>
          <a:xfrm>
            <a:off x="2884525" y="4205150"/>
            <a:ext cx="36405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8"/>
          <p:cNvCxnSpPr/>
          <p:nvPr/>
        </p:nvCxnSpPr>
        <p:spPr>
          <a:xfrm>
            <a:off x="2971425" y="4378925"/>
            <a:ext cx="3570900" cy="27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07" y="3618150"/>
            <a:ext cx="3252193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" y="2575149"/>
            <a:ext cx="6185573" cy="1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76" name="Google Shape;376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78" name="Google Shape;378;p49"/>
          <p:cNvCxnSpPr/>
          <p:nvPr/>
        </p:nvCxnSpPr>
        <p:spPr>
          <a:xfrm>
            <a:off x="2276350" y="3727300"/>
            <a:ext cx="3788100" cy="5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9"/>
          <p:cNvCxnSpPr/>
          <p:nvPr/>
        </p:nvCxnSpPr>
        <p:spPr>
          <a:xfrm>
            <a:off x="2345850" y="3892375"/>
            <a:ext cx="3718500" cy="65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50" y="4127575"/>
            <a:ext cx="3444450" cy="1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897314" cy="18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slices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maps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channels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89" name="Google Shape;389;p50"/>
          <p:cNvCxnSpPr/>
          <p:nvPr/>
        </p:nvCxnSpPr>
        <p:spPr>
          <a:xfrm>
            <a:off x="3040925" y="3814175"/>
            <a:ext cx="2928000" cy="97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5968925" y="4665650"/>
            <a:ext cx="2327700" cy="2316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00" y="3990975"/>
            <a:ext cx="2801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3251"/>
            <a:ext cx="6525026" cy="209390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98" name="Google Shape;39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00" name="Google Shape;400;p51"/>
          <p:cNvCxnSpPr/>
          <p:nvPr/>
        </p:nvCxnSpPr>
        <p:spPr>
          <a:xfrm>
            <a:off x="1963575" y="3536150"/>
            <a:ext cx="4561500" cy="20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2007000" y="4118275"/>
            <a:ext cx="46395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51"/>
          <p:cNvCxnSpPr/>
          <p:nvPr/>
        </p:nvCxnSpPr>
        <p:spPr>
          <a:xfrm>
            <a:off x="6498875" y="3753375"/>
            <a:ext cx="1650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0" y="3855280"/>
            <a:ext cx="3640501" cy="132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1824"/>
            <a:ext cx="5726099" cy="1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10" name="Google Shape;410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12" name="Google Shape;412;p52"/>
          <p:cNvCxnSpPr/>
          <p:nvPr/>
        </p:nvCxnSpPr>
        <p:spPr>
          <a:xfrm>
            <a:off x="1668150" y="4040075"/>
            <a:ext cx="4161600" cy="7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11" y="3787300"/>
            <a:ext cx="3134090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0750"/>
            <a:ext cx="6008961" cy="22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20" name="Google Shape;42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22" name="Google Shape;422;p53"/>
          <p:cNvCxnSpPr/>
          <p:nvPr/>
        </p:nvCxnSpPr>
        <p:spPr>
          <a:xfrm>
            <a:off x="1728975" y="3927125"/>
            <a:ext cx="4483200" cy="4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53" y="0"/>
            <a:ext cx="610429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4"/>
          <p:cNvCxnSpPr/>
          <p:nvPr/>
        </p:nvCxnSpPr>
        <p:spPr>
          <a:xfrm>
            <a:off x="3817600" y="874775"/>
            <a:ext cx="78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4"/>
          <p:cNvCxnSpPr/>
          <p:nvPr/>
        </p:nvCxnSpPr>
        <p:spPr>
          <a:xfrm flipH="1" rot="10800000">
            <a:off x="7211525" y="8746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4"/>
          <p:cNvCxnSpPr/>
          <p:nvPr/>
        </p:nvCxnSpPr>
        <p:spPr>
          <a:xfrm flipH="1" rot="10800000">
            <a:off x="1789600" y="10270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4"/>
          <p:cNvCxnSpPr/>
          <p:nvPr/>
        </p:nvCxnSpPr>
        <p:spPr>
          <a:xfrm>
            <a:off x="2425850" y="1027325"/>
            <a:ext cx="4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4"/>
          <p:cNvCxnSpPr/>
          <p:nvPr/>
        </p:nvCxnSpPr>
        <p:spPr>
          <a:xfrm>
            <a:off x="3512950" y="1027325"/>
            <a:ext cx="285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5070425" y="1173050"/>
            <a:ext cx="148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 flipH="1" rot="10800000">
            <a:off x="5945525" y="1312150"/>
            <a:ext cx="927900" cy="1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3015575" y="13189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>
            <a:off x="36783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4"/>
          <p:cNvCxnSpPr/>
          <p:nvPr/>
        </p:nvCxnSpPr>
        <p:spPr>
          <a:xfrm>
            <a:off x="40628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4"/>
          <p:cNvCxnSpPr/>
          <p:nvPr/>
        </p:nvCxnSpPr>
        <p:spPr>
          <a:xfrm>
            <a:off x="4600000" y="4851700"/>
            <a:ext cx="47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54"/>
          <p:cNvSpPr/>
          <p:nvPr/>
        </p:nvSpPr>
        <p:spPr>
          <a:xfrm>
            <a:off x="2624775" y="4706025"/>
            <a:ext cx="10536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/>
          <p:nvPr/>
        </p:nvSpPr>
        <p:spPr>
          <a:xfrm>
            <a:off x="5286125" y="4706025"/>
            <a:ext cx="13089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5" y="491175"/>
            <a:ext cx="7984050" cy="30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5"/>
          <p:cNvCxnSpPr/>
          <p:nvPr/>
        </p:nvCxnSpPr>
        <p:spPr>
          <a:xfrm>
            <a:off x="4487300" y="16172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5"/>
          <p:cNvCxnSpPr/>
          <p:nvPr/>
        </p:nvCxnSpPr>
        <p:spPr>
          <a:xfrm>
            <a:off x="3002550" y="27440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55"/>
          <p:cNvCxnSpPr/>
          <p:nvPr/>
        </p:nvCxnSpPr>
        <p:spPr>
          <a:xfrm>
            <a:off x="6303325" y="18094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5"/>
          <p:cNvCxnSpPr/>
          <p:nvPr/>
        </p:nvCxnSpPr>
        <p:spPr>
          <a:xfrm>
            <a:off x="1219450" y="1995000"/>
            <a:ext cx="121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55"/>
          <p:cNvCxnSpPr/>
          <p:nvPr/>
        </p:nvCxnSpPr>
        <p:spPr>
          <a:xfrm>
            <a:off x="6024850" y="1995000"/>
            <a:ext cx="199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5"/>
          <p:cNvCxnSpPr/>
          <p:nvPr/>
        </p:nvCxnSpPr>
        <p:spPr>
          <a:xfrm>
            <a:off x="947650" y="2187175"/>
            <a:ext cx="48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6117600" y="2187175"/>
            <a:ext cx="128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2598275" y="2379675"/>
            <a:ext cx="379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5"/>
          <p:cNvSpPr/>
          <p:nvPr/>
        </p:nvSpPr>
        <p:spPr>
          <a:xfrm>
            <a:off x="2551875" y="2200575"/>
            <a:ext cx="1140000" cy="17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0" name="Google Shape;460;p56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an int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71" y="0"/>
            <a:ext cx="527285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2"/>
          <p:cNvCxnSpPr/>
          <p:nvPr/>
        </p:nvCxnSpPr>
        <p:spPr>
          <a:xfrm>
            <a:off x="4509250" y="747200"/>
            <a:ext cx="729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2"/>
          <p:cNvCxnSpPr/>
          <p:nvPr/>
        </p:nvCxnSpPr>
        <p:spPr>
          <a:xfrm flipH="1" rot="10800000">
            <a:off x="2865400" y="1332250"/>
            <a:ext cx="9990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2"/>
          <p:cNvCxnSpPr/>
          <p:nvPr/>
        </p:nvCxnSpPr>
        <p:spPr>
          <a:xfrm>
            <a:off x="2514075" y="1728075"/>
            <a:ext cx="256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2"/>
          <p:cNvCxnSpPr/>
          <p:nvPr/>
        </p:nvCxnSpPr>
        <p:spPr>
          <a:xfrm>
            <a:off x="2909800" y="1728075"/>
            <a:ext cx="204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2"/>
          <p:cNvCxnSpPr/>
          <p:nvPr/>
        </p:nvCxnSpPr>
        <p:spPr>
          <a:xfrm flipH="1" rot="10800000">
            <a:off x="5183275" y="1723375"/>
            <a:ext cx="16968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2"/>
          <p:cNvCxnSpPr/>
          <p:nvPr/>
        </p:nvCxnSpPr>
        <p:spPr>
          <a:xfrm>
            <a:off x="2169350" y="18473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2"/>
          <p:cNvSpPr/>
          <p:nvPr/>
        </p:nvSpPr>
        <p:spPr>
          <a:xfrm>
            <a:off x="5236300" y="2578375"/>
            <a:ext cx="4044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2"/>
          <p:cNvCxnSpPr/>
          <p:nvPr/>
        </p:nvCxnSpPr>
        <p:spPr>
          <a:xfrm>
            <a:off x="2838750" y="31066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2"/>
          <p:cNvCxnSpPr/>
          <p:nvPr/>
        </p:nvCxnSpPr>
        <p:spPr>
          <a:xfrm>
            <a:off x="2798925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2"/>
          <p:cNvCxnSpPr/>
          <p:nvPr/>
        </p:nvCxnSpPr>
        <p:spPr>
          <a:xfrm>
            <a:off x="3958800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2"/>
          <p:cNvCxnSpPr/>
          <p:nvPr/>
        </p:nvCxnSpPr>
        <p:spPr>
          <a:xfrm>
            <a:off x="4416175" y="3444575"/>
            <a:ext cx="104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2"/>
          <p:cNvSpPr/>
          <p:nvPr/>
        </p:nvSpPr>
        <p:spPr>
          <a:xfrm>
            <a:off x="2200525" y="3725000"/>
            <a:ext cx="14913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2200525" y="4294975"/>
            <a:ext cx="1186500" cy="37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100" y="1160875"/>
            <a:ext cx="2261438" cy="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275" y="892475"/>
            <a:ext cx="2495748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6" name="Google Shape;466;p57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 string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2" name="Google Shape;472;p5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bool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lang="en" sz="1000">
                <a:solidFill>
                  <a:schemeClr val="dk1"/>
                </a:solidFill>
              </a:rPr>
              <a:t>(note: this is not idiomatic go code to create a bool this way)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8" name="Google Shape;478;p59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</a:t>
            </a:r>
            <a:r>
              <a:rPr b="1" lang="en" sz="1200">
                <a:solidFill>
                  <a:srgbClr val="0000FF"/>
                </a:solidFill>
              </a:rPr>
              <a:t>[]int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map[int]string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0" name="Google Shape;490;p61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int, string, bool?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6" name="Google Shape;496;p62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slice and map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Google Shape;502;p63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Explain the difference between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and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struct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685800" y="2840050"/>
            <a:ext cx="7772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fields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78950" cy="44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5" y="3951450"/>
            <a:ext cx="3192475" cy="1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5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</a:t>
            </a:r>
            <a:r>
              <a:rPr b="1" lang="en" sz="1800">
                <a:solidFill>
                  <a:srgbClr val="0000FF"/>
                </a:solidFill>
              </a:rPr>
              <a:t>initialize</a:t>
            </a:r>
            <a:r>
              <a:rPr lang="en" sz="1800"/>
              <a:t> it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21351" cy="49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125" y="3762050"/>
            <a:ext cx="3683876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6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accessing fields using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dot notation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25" y="130325"/>
            <a:ext cx="5412825" cy="322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38" y="2716238"/>
            <a:ext cx="25622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71750" y="3346500"/>
            <a:ext cx="4500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making a slice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981874" cy="4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50" y="3827050"/>
            <a:ext cx="4478350" cy="13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7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initializing two variables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type person struct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42418" cy="43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25" y="3953200"/>
            <a:ext cx="4295975" cy="1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naming the fields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699549" cy="44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25" y="3890125"/>
            <a:ext cx="4174275" cy="12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9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omitting fields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viewing the type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p1</a:t>
            </a:r>
            <a:endParaRPr sz="1800"/>
          </a:p>
        </p:txBody>
      </p:sp>
      <p:pic>
        <p:nvPicPr>
          <p:cNvPr id="549" name="Google Shape;5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5075" cy="39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100" y="3762050"/>
            <a:ext cx="5005901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0"/>
          <p:cNvSpPr txBox="1"/>
          <p:nvPr/>
        </p:nvSpPr>
        <p:spPr>
          <a:xfrm>
            <a:off x="816700" y="4283350"/>
            <a:ext cx="3049500" cy="58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 have created our own type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which is interesting to think about!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2" name="Google Shape;552;p70"/>
          <p:cNvCxnSpPr>
            <a:stCxn id="551" idx="3"/>
          </p:cNvCxnSpPr>
          <p:nvPr/>
        </p:nvCxnSpPr>
        <p:spPr>
          <a:xfrm flipH="1" rot="10800000">
            <a:off x="3866200" y="4517950"/>
            <a:ext cx="695100" cy="5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1700" cy="48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3615050"/>
            <a:ext cx="3922299" cy="15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1"/>
          <p:cNvSpPr txBox="1"/>
          <p:nvPr/>
        </p:nvSpPr>
        <p:spPr>
          <a:xfrm rot="2699566">
            <a:off x="5988417" y="1070025"/>
            <a:ext cx="3361869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taking the address of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p1 is of type *person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8" y="0"/>
            <a:ext cx="44988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50" y="3640425"/>
            <a:ext cx="4412601" cy="15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2"/>
          <p:cNvSpPr txBox="1"/>
          <p:nvPr>
            <p:ph idx="4294967295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567" name="Google Shape;567;p72"/>
          <p:cNvSpPr/>
          <p:nvPr/>
        </p:nvSpPr>
        <p:spPr>
          <a:xfrm>
            <a:off x="4705818" y="1633400"/>
            <a:ext cx="950275" cy="2728150"/>
          </a:xfrm>
          <a:custGeom>
            <a:rect b="b" l="l" r="r" t="t"/>
            <a:pathLst>
              <a:path extrusionOk="0" h="109126" w="38011">
                <a:moveTo>
                  <a:pt x="38011" y="0"/>
                </a:moveTo>
                <a:cubicBezTo>
                  <a:pt x="35173" y="1680"/>
                  <a:pt x="21214" y="3070"/>
                  <a:pt x="20982" y="10079"/>
                </a:cubicBezTo>
                <a:cubicBezTo>
                  <a:pt x="20750" y="17088"/>
                  <a:pt x="38880" y="32263"/>
                  <a:pt x="36621" y="42052"/>
                </a:cubicBezTo>
                <a:cubicBezTo>
                  <a:pt x="34362" y="51841"/>
                  <a:pt x="13511" y="61572"/>
                  <a:pt x="7429" y="68812"/>
                </a:cubicBezTo>
                <a:cubicBezTo>
                  <a:pt x="1347" y="76052"/>
                  <a:pt x="-391" y="78775"/>
                  <a:pt x="130" y="85494"/>
                </a:cubicBezTo>
                <a:cubicBezTo>
                  <a:pt x="651" y="92213"/>
                  <a:pt x="8818" y="105187"/>
                  <a:pt x="10556" y="10912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3" name="Google Shape;573;p7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9" name="Google Shape;579;p7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  <p:sp>
        <p:nvSpPr>
          <p:cNvPr id="580" name="Google Shape;580;p74"/>
          <p:cNvSpPr txBox="1"/>
          <p:nvPr/>
        </p:nvSpPr>
        <p:spPr>
          <a:xfrm rot="-1800004">
            <a:off x="-189301" y="1212044"/>
            <a:ext cx="5004591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make</a:t>
            </a:r>
            <a:r>
              <a:rPr lang="en" sz="1800"/>
              <a:t> is for </a:t>
            </a:r>
            <a:r>
              <a:rPr b="1" lang="en" sz="1800"/>
              <a:t>slices</a:t>
            </a:r>
            <a:r>
              <a:rPr lang="en" sz="1800"/>
              <a:t>, </a:t>
            </a:r>
            <a:r>
              <a:rPr b="1" lang="en" sz="1800"/>
              <a:t>maps</a:t>
            </a:r>
            <a:r>
              <a:rPr lang="en" sz="1800"/>
              <a:t>, and </a:t>
            </a:r>
            <a:r>
              <a:rPr b="1" lang="en" sz="1800"/>
              <a:t>channels</a:t>
            </a:r>
            <a:endParaRPr b="1" sz="1800"/>
          </a:p>
        </p:txBody>
      </p:sp>
      <p:sp>
        <p:nvSpPr>
          <p:cNvPr id="581" name="Google Shape;581;p74"/>
          <p:cNvSpPr txBox="1"/>
          <p:nvPr>
            <p:ph idx="4294967295" type="body"/>
          </p:nvPr>
        </p:nvSpPr>
        <p:spPr>
          <a:xfrm>
            <a:off x="439800" y="37217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5950" cy="5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3952625"/>
            <a:ext cx="3479201" cy="1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2351" cy="49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450" y="3788450"/>
            <a:ext cx="3748550" cy="1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75" y="1137822"/>
            <a:ext cx="3447925" cy="400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588" y="57150"/>
            <a:ext cx="49434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936838" y="204725"/>
            <a:ext cx="2966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53" y="0"/>
            <a:ext cx="535049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77"/>
          <p:cNvCxnSpPr/>
          <p:nvPr/>
        </p:nvCxnSpPr>
        <p:spPr>
          <a:xfrm>
            <a:off x="4339600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77"/>
          <p:cNvCxnSpPr/>
          <p:nvPr/>
        </p:nvCxnSpPr>
        <p:spPr>
          <a:xfrm>
            <a:off x="55519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77"/>
          <p:cNvCxnSpPr/>
          <p:nvPr/>
        </p:nvCxnSpPr>
        <p:spPr>
          <a:xfrm>
            <a:off x="60692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77"/>
          <p:cNvSpPr/>
          <p:nvPr/>
        </p:nvSpPr>
        <p:spPr>
          <a:xfrm>
            <a:off x="2178275" y="1922550"/>
            <a:ext cx="1123200" cy="29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7"/>
          <p:cNvSpPr/>
          <p:nvPr/>
        </p:nvSpPr>
        <p:spPr>
          <a:xfrm>
            <a:off x="2178275" y="2274800"/>
            <a:ext cx="1662000" cy="99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9" name="Google Shape;609;p7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/>
              <a:t>defines a struct type to hold customer info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 two variables using that struct type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dot-notation to print a field from each of the variables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the value of one of the fields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changed field</a:t>
            </a:r>
            <a:endParaRPr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5" name="Google Shape;615;p79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1" name="Google Shape;621;p80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27" name="Google Shape;627;p81"/>
          <p:cNvSpPr txBox="1"/>
          <p:nvPr>
            <p:ph idx="1" type="body"/>
          </p:nvPr>
        </p:nvSpPr>
        <p:spPr>
          <a:xfrm>
            <a:off x="457200" y="977975"/>
            <a:ext cx="4268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slicing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index access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list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:= []int{1, 3, 5, 7, 9, 11}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make([]string, 3, 5)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= append(greeting, "Hello")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append(mySlice, myOtherSlice...)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append(mySlice[:2], mySlice[3:]...)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map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key, value</a:t>
            </a:r>
            <a:endParaRPr b="1"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key type, element type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initializing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myMap := map[int]string{&lt;entries&gt;}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 := make(map[string]string)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adding new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 value”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changing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“newer value”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delete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delete(otras, “new key”)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comma ok idiom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val, ok := myGreeting[2]; ok { 	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fmt.Println("val: ", val) 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fmt.Println("exists: ", exists) 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628" name="Google Shape;628;p81"/>
          <p:cNvSpPr txBox="1"/>
          <p:nvPr>
            <p:ph idx="2" type="body"/>
          </p:nvPr>
        </p:nvSpPr>
        <p:spPr>
          <a:xfrm>
            <a:off x="4918150" y="977975"/>
            <a:ext cx="42258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make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slices, maps, channels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allocates memory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initializes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puts 0 or empty string into values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new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 a pointer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newly allocated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zeroed value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“returns a pointer to a newly allocated zeroed value of type T”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struct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grouped fields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type person struct { name string age int }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p1 := person{name: "James"}	</a:t>
            </a: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639" name="Google Shape;639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would you want to use make when creating a slice?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vs map vs struct</a:t>
            </a:r>
            <a:endParaRPr/>
          </a:p>
        </p:txBody>
      </p:sp>
      <p:sp>
        <p:nvSpPr>
          <p:cNvPr id="645" name="Google Shape;645;p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the above data structures. Give an example of data that would be stored in each type.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705225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1781175"/>
            <a:ext cx="59817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248700" y="444100"/>
            <a:ext cx="3897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slicing a slice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597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175" y="3616251"/>
            <a:ext cx="2853825" cy="1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  <p:sp>
        <p:nvSpPr>
          <p:cNvPr id="109" name="Google Shape;109;p16"/>
          <p:cNvSpPr txBox="1"/>
          <p:nvPr/>
        </p:nvSpPr>
        <p:spPr>
          <a:xfrm>
            <a:off x="4560225" y="2247000"/>
            <a:ext cx="4067400" cy="120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</a:t>
            </a:r>
            <a:r>
              <a:rPr b="1" lang="en" sz="1000"/>
              <a:t>This gives our slice room to grow without golang having to create a new underlying array every time our slice grows.</a:t>
            </a:r>
            <a:r>
              <a:rPr lang="en" sz="1000"/>
              <a:t> When the slice exceeds capacity, then a new underlying array will be created. These arrays double in size each time they’re created (2, 4, 8, 16) up to a certain point, and then they scale in some smaller proportion.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