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91814ee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b91814ee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a97a284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a97a284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a97a284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4a97a28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735c7170c5c9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c735c7170c5c9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c735c7170c5c9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c735c7170c5c9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c735c7170c5c9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c735c7170c5c9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c735c7170c5c9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c735c7170c5c9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c735c7170c5c9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c735c7170c5c9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c735c7170c5c9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c735c7170c5c9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91814e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91814e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a97a284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4a97a284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64a97a28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64a97a28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a97a28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4a97a28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a97a28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a97a28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a97a28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4a97a28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a97a28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a97a28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4a97a28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4a97a28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a97a28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4a97a28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4a97a28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4a97a28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4a97a28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4a97a28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4a97a28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4a97a28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4a97a284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4a97a284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64a97a28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64a97a28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4a97a28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4a97a28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a97a28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4a97a28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4a97a28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4a97a28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4a97a28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4a97a28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4a97a28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4a97a28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4a97a284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4a97a284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53dd5c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53dd5c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53dd5ca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53dd5ca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53dd5ca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53dd5ca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53dd5ca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53dd5ca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4a97a28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64a97a28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53dd5ca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53dd5ca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53dd5ca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53dd5ca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53dd5ca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53dd5ca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4a97a28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4a97a28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4a97a28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4a97a28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4a97a284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4a97a284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a97a284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a97a284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91814e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91814e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hyperlink" Target="https://golang.org/ref/spec#Function_type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hyperlink" Target="https://golang.org/ref/spec#Function_types" TargetMode="External"/><Relationship Id="rId6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raw.githubusercontent.com/GoesToEleven/GolangTraining/master/15_fmt-package/05_verbs/goByExample.go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godoc.org/reflect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godoc.org/io#Writer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odoc.org/fmt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godoc.org/io#Reader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fmt package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fmt package, variadic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88" y="382550"/>
            <a:ext cx="6721625" cy="437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0000">
            <a:off x="3010775" y="1993177"/>
            <a:ext cx="6179351" cy="1888350"/>
          </a:xfrm>
          <a:prstGeom prst="rect">
            <a:avLst/>
          </a:prstGeom>
          <a:noFill/>
          <a:ln cap="flat" cmpd="sng" w="2286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6426000" y="4760950"/>
            <a:ext cx="27180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https://golang.org/ref/spec#Function_types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88" y="382550"/>
            <a:ext cx="6721625" cy="437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0000">
            <a:off x="3010775" y="1993177"/>
            <a:ext cx="6179351" cy="1888350"/>
          </a:xfrm>
          <a:prstGeom prst="rect">
            <a:avLst/>
          </a:prstGeom>
          <a:noFill/>
          <a:ln cap="flat" cmpd="sng" w="2286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6426000" y="4760950"/>
            <a:ext cx="27180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https://golang.org/ref/spec#Function_types</a:t>
            </a:r>
            <a:r>
              <a:rPr lang="en" sz="1000"/>
              <a:t> </a:t>
            </a:r>
            <a:endParaRPr sz="10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00000">
            <a:off x="3006175" y="667475"/>
            <a:ext cx="5720225" cy="4271650"/>
          </a:xfrm>
          <a:prstGeom prst="rect">
            <a:avLst/>
          </a:prstGeom>
          <a:noFill/>
          <a:ln cap="flat" cmpd="sng" w="2286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" y="0"/>
            <a:ext cx="7500000" cy="42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375" y="3520450"/>
            <a:ext cx="3913625" cy="16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492801" cy="43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7100" y="3482825"/>
            <a:ext cx="3626901" cy="16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114351" cy="438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350" y="3672025"/>
            <a:ext cx="4330650" cy="14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2890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375" y="3284200"/>
            <a:ext cx="3887625" cy="18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0" y="2840050"/>
            <a:ext cx="91440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uses variadic params and variadic args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7" name="Google Shape;137;p24"/>
          <p:cNvSpPr txBox="1"/>
          <p:nvPr>
            <p:ph idx="1" type="subTitle"/>
          </p:nvPr>
        </p:nvSpPr>
        <p:spPr>
          <a:xfrm>
            <a:off x="0" y="2840050"/>
            <a:ext cx="91440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uses a slice of ints param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 slice of ints arg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fmt package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the fmt package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88" y="382550"/>
            <a:ext cx="6721625" cy="437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 rot="-2700000">
            <a:off x="1946260" y="2015642"/>
            <a:ext cx="5004619" cy="1468378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00"/>
                </a:solidFill>
              </a:rPr>
              <a:t>saw this</a:t>
            </a:r>
            <a:endParaRPr sz="7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fmt package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577" y="555813"/>
            <a:ext cx="7084849" cy="403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825" y="699412"/>
            <a:ext cx="5978351" cy="374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375" y="1108226"/>
            <a:ext cx="9143998" cy="292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318" y="0"/>
            <a:ext cx="5087365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0" name="Google Shape;170;p30"/>
          <p:cNvCxnSpPr/>
          <p:nvPr/>
        </p:nvCxnSpPr>
        <p:spPr>
          <a:xfrm>
            <a:off x="1607350" y="677700"/>
            <a:ext cx="495300" cy="9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30"/>
          <p:cNvCxnSpPr/>
          <p:nvPr/>
        </p:nvCxnSpPr>
        <p:spPr>
          <a:xfrm>
            <a:off x="1607350" y="1047300"/>
            <a:ext cx="495300" cy="9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30"/>
          <p:cNvCxnSpPr/>
          <p:nvPr/>
        </p:nvCxnSpPr>
        <p:spPr>
          <a:xfrm>
            <a:off x="1607350" y="1729700"/>
            <a:ext cx="495300" cy="9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400" y="1989623"/>
            <a:ext cx="6127199" cy="116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31"/>
          <p:cNvCxnSpPr/>
          <p:nvPr/>
        </p:nvCxnSpPr>
        <p:spPr>
          <a:xfrm>
            <a:off x="1138175" y="2337900"/>
            <a:ext cx="495300" cy="9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31"/>
          <p:cNvCxnSpPr/>
          <p:nvPr/>
        </p:nvCxnSpPr>
        <p:spPr>
          <a:xfrm>
            <a:off x="1138175" y="2472900"/>
            <a:ext cx="495300" cy="9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486" y="0"/>
            <a:ext cx="60810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800" y="0"/>
            <a:ext cx="6598399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33"/>
          <p:cNvCxnSpPr/>
          <p:nvPr/>
        </p:nvCxnSpPr>
        <p:spPr>
          <a:xfrm flipH="1" rot="10800000">
            <a:off x="6403300" y="3301475"/>
            <a:ext cx="43500" cy="119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33"/>
          <p:cNvSpPr txBox="1"/>
          <p:nvPr/>
        </p:nvSpPr>
        <p:spPr>
          <a:xfrm>
            <a:off x="5638750" y="4491875"/>
            <a:ext cx="15726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%% just prints %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341" y="0"/>
            <a:ext cx="677731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4"/>
          <p:cNvSpPr/>
          <p:nvPr/>
        </p:nvSpPr>
        <p:spPr>
          <a:xfrm>
            <a:off x="3996198" y="1841925"/>
            <a:ext cx="1268925" cy="999175"/>
          </a:xfrm>
          <a:custGeom>
            <a:rect b="b" l="l" r="r" t="t"/>
            <a:pathLst>
              <a:path extrusionOk="0" h="39967" w="50757">
                <a:moveTo>
                  <a:pt x="50757" y="39967"/>
                </a:moveTo>
                <a:cubicBezTo>
                  <a:pt x="42301" y="36028"/>
                  <a:pt x="308" y="22995"/>
                  <a:pt x="18" y="16334"/>
                </a:cubicBezTo>
                <a:cubicBezTo>
                  <a:pt x="-271" y="9673"/>
                  <a:pt x="40853" y="2722"/>
                  <a:pt x="49020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Google Shape;198;p34"/>
          <p:cNvSpPr/>
          <p:nvPr/>
        </p:nvSpPr>
        <p:spPr>
          <a:xfrm>
            <a:off x="2311100" y="2867150"/>
            <a:ext cx="2927975" cy="1746350"/>
          </a:xfrm>
          <a:custGeom>
            <a:rect b="b" l="l" r="r" t="t"/>
            <a:pathLst>
              <a:path extrusionOk="0" h="69854" w="117119">
                <a:moveTo>
                  <a:pt x="117119" y="0"/>
                </a:moveTo>
                <a:cubicBezTo>
                  <a:pt x="114802" y="7878"/>
                  <a:pt x="122738" y="35623"/>
                  <a:pt x="103218" y="47265"/>
                </a:cubicBezTo>
                <a:cubicBezTo>
                  <a:pt x="83698" y="58907"/>
                  <a:pt x="17203" y="66089"/>
                  <a:pt x="0" y="69854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125" y="2743149"/>
            <a:ext cx="5833749" cy="1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%v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363" y="1589653"/>
            <a:ext cx="6665276" cy="19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437" y="3744551"/>
            <a:ext cx="6989127" cy="920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11" name="Google Shape;211;p36"/>
          <p:cNvCxnSpPr/>
          <p:nvPr/>
        </p:nvCxnSpPr>
        <p:spPr>
          <a:xfrm>
            <a:off x="4309425" y="3961875"/>
            <a:ext cx="347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6"/>
          <p:cNvCxnSpPr/>
          <p:nvPr/>
        </p:nvCxnSpPr>
        <p:spPr>
          <a:xfrm>
            <a:off x="5682175" y="3961875"/>
            <a:ext cx="564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been using </a:t>
            </a:r>
            <a:r>
              <a:rPr b="0" lang="en">
                <a:solidFill>
                  <a:srgbClr val="0000FF"/>
                </a:solidFill>
              </a:rPr>
              <a:t>fmt.Println</a:t>
            </a:r>
            <a:endParaRPr b="0">
              <a:solidFill>
                <a:srgbClr val="0000FF"/>
              </a:solidFill>
            </a:endParaRPr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1210625"/>
            <a:ext cx="74295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"/>
          <p:cNvSpPr/>
          <p:nvPr/>
        </p:nvSpPr>
        <p:spPr>
          <a:xfrm>
            <a:off x="2597825" y="3646175"/>
            <a:ext cx="2198100" cy="38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171" y="0"/>
            <a:ext cx="742566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https://raw.githubusercontent.com/GoesToEleven/GolangTraining/master/15_fmt-package/05_verbs/goByExample.go</a:t>
            </a:r>
            <a:r>
              <a:rPr lang="en" sz="1000"/>
              <a:t> </a:t>
            </a:r>
            <a:endParaRPr sz="1000"/>
          </a:p>
        </p:txBody>
      </p:sp>
      <p:sp>
        <p:nvSpPr>
          <p:cNvPr id="223" name="Google Shape;223;p3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other verbs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238" y="1934351"/>
            <a:ext cx="6285524" cy="127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9" name="Google Shape;229;p39"/>
          <p:cNvCxnSpPr/>
          <p:nvPr/>
        </p:nvCxnSpPr>
        <p:spPr>
          <a:xfrm>
            <a:off x="7141825" y="2406675"/>
            <a:ext cx="469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9"/>
          <p:cNvCxnSpPr/>
          <p:nvPr/>
        </p:nvCxnSpPr>
        <p:spPr>
          <a:xfrm>
            <a:off x="4213850" y="2571750"/>
            <a:ext cx="582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9"/>
          <p:cNvCxnSpPr/>
          <p:nvPr/>
        </p:nvCxnSpPr>
        <p:spPr>
          <a:xfrm>
            <a:off x="1868000" y="2754200"/>
            <a:ext cx="1581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9"/>
          <p:cNvCxnSpPr/>
          <p:nvPr/>
        </p:nvCxnSpPr>
        <p:spPr>
          <a:xfrm>
            <a:off x="1477025" y="2945350"/>
            <a:ext cx="1442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39"/>
          <p:cNvSpPr/>
          <p:nvPr/>
        </p:nvSpPr>
        <p:spPr>
          <a:xfrm>
            <a:off x="668868" y="2502250"/>
            <a:ext cx="1624850" cy="1225050"/>
          </a:xfrm>
          <a:custGeom>
            <a:rect b="b" l="l" r="r" t="t"/>
            <a:pathLst>
              <a:path extrusionOk="0" h="49002" w="64994">
                <a:moveTo>
                  <a:pt x="31631" y="0"/>
                </a:moveTo>
                <a:cubicBezTo>
                  <a:pt x="26476" y="4460"/>
                  <a:pt x="-4860" y="18593"/>
                  <a:pt x="700" y="26760"/>
                </a:cubicBezTo>
                <a:cubicBezTo>
                  <a:pt x="6261" y="34927"/>
                  <a:pt x="54278" y="45295"/>
                  <a:pt x="64994" y="4900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Google Shape;234;p39"/>
          <p:cNvSpPr txBox="1"/>
          <p:nvPr/>
        </p:nvSpPr>
        <p:spPr>
          <a:xfrm>
            <a:off x="2302400" y="3736000"/>
            <a:ext cx="3310200" cy="82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as in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“... read from a specified io.Reader …”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 as in input output</a:t>
            </a:r>
            <a:endParaRPr/>
          </a:p>
        </p:txBody>
      </p:sp>
      <p:sp>
        <p:nvSpPr>
          <p:cNvPr id="235" name="Google Shape;235;p39"/>
          <p:cNvSpPr/>
          <p:nvPr/>
        </p:nvSpPr>
        <p:spPr>
          <a:xfrm>
            <a:off x="6750850" y="1068675"/>
            <a:ext cx="1645500" cy="1268500"/>
          </a:xfrm>
          <a:custGeom>
            <a:rect b="b" l="l" r="r" t="t"/>
            <a:pathLst>
              <a:path extrusionOk="0" h="50740" w="65820">
                <a:moveTo>
                  <a:pt x="36143" y="50740"/>
                </a:moveTo>
                <a:cubicBezTo>
                  <a:pt x="40951" y="47149"/>
                  <a:pt x="71013" y="37649"/>
                  <a:pt x="64989" y="29192"/>
                </a:cubicBezTo>
                <a:cubicBezTo>
                  <a:pt x="58965" y="20735"/>
                  <a:pt x="10832" y="4865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Google Shape;236;p39"/>
          <p:cNvSpPr txBox="1"/>
          <p:nvPr/>
        </p:nvSpPr>
        <p:spPr>
          <a:xfrm>
            <a:off x="4092200" y="243375"/>
            <a:ext cx="2667300" cy="82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os.Stdin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standard input for your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8702"/>
            <a:ext cx="9144000" cy="4326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7" name="Google Shape;247;p41"/>
          <p:cNvSpPr txBox="1"/>
          <p:nvPr>
            <p:ph idx="1" type="subTitle"/>
          </p:nvPr>
        </p:nvSpPr>
        <p:spPr>
          <a:xfrm>
            <a:off x="0" y="2840050"/>
            <a:ext cx="91440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uses </a:t>
            </a:r>
            <a:r>
              <a:rPr b="1" lang="en">
                <a:solidFill>
                  <a:srgbClr val="0000FF"/>
                </a:solidFill>
              </a:rPr>
              <a:t>fmt.Scanln</a:t>
            </a:r>
            <a:r>
              <a:rPr lang="en"/>
              <a:t> to receive keyboard input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some calculation using that input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 uses </a:t>
            </a:r>
            <a:r>
              <a:rPr b="1" lang="en">
                <a:solidFill>
                  <a:srgbClr val="0000FF"/>
                </a:solidFill>
              </a:rPr>
              <a:t>fmt.Println</a:t>
            </a:r>
            <a:r>
              <a:rPr lang="en"/>
              <a:t> to display results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457200" y="0"/>
            <a:ext cx="3739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53" name="Google Shape;253;p42"/>
          <p:cNvSpPr txBox="1"/>
          <p:nvPr>
            <p:ph idx="2" type="body"/>
          </p:nvPr>
        </p:nvSpPr>
        <p:spPr>
          <a:xfrm>
            <a:off x="703700" y="677700"/>
            <a:ext cx="4947600" cy="44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fmt package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Print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Print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Printf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Println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Scan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Scan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Scanf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Scanln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Sprint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Sprint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Sprintf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Sprintln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variadic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func sum(numbers ...int) { </a:t>
            </a:r>
            <a:endParaRPr sz="10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-292100" lvl="1" marL="914400" rtl="0" algn="l">
              <a:spcBef>
                <a:spcPts val="48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sum(aSlice...)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verbs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%v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receiving user input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var meters float64 </a:t>
            </a:r>
            <a:br>
              <a:rPr lang="en" sz="1000"/>
            </a:br>
            <a:r>
              <a:rPr lang="en" sz="1000"/>
              <a:t>		fmt.Print("Enter meters swam: ") </a:t>
            </a:r>
            <a:br>
              <a:rPr lang="en" sz="1000"/>
            </a:br>
            <a:r>
              <a:rPr lang="en" sz="1000"/>
              <a:t>		fmt.Scanln(&amp;meters)</a:t>
            </a:r>
            <a:endParaRPr sz="1000"/>
          </a:p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http://godoc.org/reflect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fmt.Println("a - ", reflect.TypeOf(a), " - ", a)</a:t>
            </a: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 the difference between Print, Printf, and Println</a:t>
            </a:r>
            <a:endParaRPr sz="1800"/>
          </a:p>
        </p:txBody>
      </p:sp>
      <p:sp>
        <p:nvSpPr>
          <p:cNvPr id="264" name="Google Shape;264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fmt package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What are formatting verbs and how are they used?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the default formatting verb?</a:t>
            </a:r>
            <a:endParaRPr sz="1800"/>
          </a:p>
        </p:txBody>
      </p:sp>
      <p:sp>
        <p:nvSpPr>
          <p:cNvPr id="270" name="Google Shape;270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fmt package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What is the difference between </a:t>
            </a:r>
            <a:r>
              <a:rPr b="1" lang="en" sz="1800">
                <a:solidFill>
                  <a:srgbClr val="0000FF"/>
                </a:solidFill>
              </a:rPr>
              <a:t>Print</a:t>
            </a:r>
            <a:r>
              <a:rPr lang="en" sz="1800"/>
              <a:t>, </a:t>
            </a:r>
            <a:r>
              <a:rPr b="1" lang="en" sz="1800">
                <a:solidFill>
                  <a:srgbClr val="0000FF"/>
                </a:solidFill>
              </a:rPr>
              <a:t>Fprint</a:t>
            </a:r>
            <a:r>
              <a:rPr lang="en" sz="1800"/>
              <a:t>, &amp; </a:t>
            </a:r>
            <a:r>
              <a:rPr b="1" lang="en" sz="1800">
                <a:solidFill>
                  <a:srgbClr val="0000FF"/>
                </a:solidFill>
              </a:rPr>
              <a:t>Sprint</a:t>
            </a:r>
            <a:r>
              <a:rPr lang="en" sz="1800"/>
              <a:t>?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Read the documentation 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describe how </a:t>
            </a:r>
            <a:r>
              <a:rPr b="1" lang="en" sz="1800">
                <a:solidFill>
                  <a:srgbClr val="0000FF"/>
                </a:solidFill>
              </a:rPr>
              <a:t>Sprint</a:t>
            </a:r>
            <a:r>
              <a:rPr lang="en" sz="1800"/>
              <a:t> is used</a:t>
            </a:r>
            <a:endParaRPr sz="1800"/>
          </a:p>
          <a:p>
            <a: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 screenshot of code you wrote to illustrate </a:t>
            </a:r>
            <a:r>
              <a:rPr b="1" lang="en">
                <a:solidFill>
                  <a:srgbClr val="0000FF"/>
                </a:solidFill>
              </a:rPr>
              <a:t>Sprint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speculate as to how </a:t>
            </a:r>
            <a:r>
              <a:rPr b="1" lang="en" sz="1800">
                <a:solidFill>
                  <a:srgbClr val="0000FF"/>
                </a:solidFill>
              </a:rPr>
              <a:t>Fprint</a:t>
            </a:r>
            <a:r>
              <a:rPr lang="en" sz="1800"/>
              <a:t> might be used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is an </a:t>
            </a:r>
            <a:r>
              <a:rPr b="1" lang="en" sz="1800">
                <a:solidFill>
                  <a:srgbClr val="0000FF"/>
                </a:solidFill>
              </a:rPr>
              <a:t>io.Writer</a:t>
            </a:r>
            <a:endParaRPr b="1" sz="1800">
              <a:solidFill>
                <a:srgbClr val="0000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describe an </a:t>
            </a:r>
            <a:r>
              <a:rPr b="1" lang="en" sz="1800">
                <a:solidFill>
                  <a:srgbClr val="0000FF"/>
                </a:solidFill>
              </a:rPr>
              <a:t>io.Writer</a:t>
            </a:r>
            <a:r>
              <a:rPr lang="en" sz="1800"/>
              <a:t> using quotes from the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documentation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a screenshot of the </a:t>
            </a:r>
            <a:r>
              <a:rPr b="1" lang="en">
                <a:solidFill>
                  <a:srgbClr val="0000FF"/>
                </a:solidFill>
              </a:rPr>
              <a:t>io.Writer</a:t>
            </a:r>
            <a:r>
              <a:rPr lang="en"/>
              <a:t> source code and include it as a curio in your description</a:t>
            </a:r>
            <a:endParaRPr/>
          </a:p>
          <a:p>
            <a:pPr indent="-292100" lvl="4" marL="22860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(a curio is something that you don’t understand yet but which is interesting)</a:t>
            </a:r>
            <a:endParaRPr sz="1000"/>
          </a:p>
        </p:txBody>
      </p:sp>
      <p:pic>
        <p:nvPicPr>
          <p:cNvPr id="276" name="Google Shape;27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02525"/>
            <a:ext cx="2736825" cy="94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9950" y="4202525"/>
            <a:ext cx="3794049" cy="94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46"/>
          <p:cNvCxnSpPr>
            <a:stCxn id="279" idx="3"/>
          </p:cNvCxnSpPr>
          <p:nvPr/>
        </p:nvCxnSpPr>
        <p:spPr>
          <a:xfrm flipH="1" rot="10800000">
            <a:off x="5081400" y="4813200"/>
            <a:ext cx="2547000" cy="13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46"/>
          <p:cNvSpPr txBox="1"/>
          <p:nvPr/>
        </p:nvSpPr>
        <p:spPr>
          <a:xfrm>
            <a:off x="3136500" y="4743900"/>
            <a:ext cx="19449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click that to get to source code:</a:t>
            </a:r>
            <a:endParaRPr sz="1000"/>
          </a:p>
        </p:txBody>
      </p:sp>
      <p:sp>
        <p:nvSpPr>
          <p:cNvPr id="280" name="Google Shape;280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fmt package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http://godoc.org/fmt</a:t>
            </a:r>
            <a:r>
              <a:rPr lang="en"/>
              <a:t> </a:t>
            </a:r>
            <a:endParaRPr/>
          </a:p>
        </p:txBody>
      </p:sp>
      <p:sp>
        <p:nvSpPr>
          <p:cNvPr id="53" name="Google Shape;53;p11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this package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fmt package</a:t>
            </a:r>
            <a:endParaRPr/>
          </a:p>
        </p:txBody>
      </p:sp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What is the difference between </a:t>
            </a:r>
            <a:r>
              <a:rPr b="1" lang="en" sz="1800">
                <a:solidFill>
                  <a:srgbClr val="0000FF"/>
                </a:solidFill>
              </a:rPr>
              <a:t>Scan</a:t>
            </a:r>
            <a:r>
              <a:rPr lang="en" sz="1800"/>
              <a:t>, </a:t>
            </a:r>
            <a:r>
              <a:rPr b="1" lang="en" sz="1800">
                <a:solidFill>
                  <a:srgbClr val="0000FF"/>
                </a:solidFill>
              </a:rPr>
              <a:t>Fscan</a:t>
            </a:r>
            <a:r>
              <a:rPr lang="en" sz="1800"/>
              <a:t>, &amp; </a:t>
            </a:r>
            <a:r>
              <a:rPr b="1" lang="en" sz="1800">
                <a:solidFill>
                  <a:srgbClr val="0000FF"/>
                </a:solidFill>
              </a:rPr>
              <a:t>Sscan</a:t>
            </a:r>
            <a:r>
              <a:rPr lang="en" sz="1800"/>
              <a:t>?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Read the documentation 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describe how </a:t>
            </a:r>
            <a:r>
              <a:rPr b="1" lang="en" sz="1800">
                <a:solidFill>
                  <a:srgbClr val="0000FF"/>
                </a:solidFill>
              </a:rPr>
              <a:t>Sscan</a:t>
            </a:r>
            <a:r>
              <a:rPr lang="en" sz="1800"/>
              <a:t> is used</a:t>
            </a:r>
            <a:endParaRPr sz="1800"/>
          </a:p>
          <a:p>
            <a: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 screenshot of code you wrote to illustrate </a:t>
            </a:r>
            <a:r>
              <a:rPr b="1" lang="en">
                <a:solidFill>
                  <a:srgbClr val="0000FF"/>
                </a:solidFill>
              </a:rPr>
              <a:t>Sscan</a:t>
            </a:r>
            <a:endParaRPr b="1" sz="1800">
              <a:solidFill>
                <a:srgbClr val="0000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speculate as to how </a:t>
            </a:r>
            <a:r>
              <a:rPr b="1" lang="en" sz="1800">
                <a:solidFill>
                  <a:srgbClr val="0000FF"/>
                </a:solidFill>
              </a:rPr>
              <a:t>Fscan</a:t>
            </a:r>
            <a:r>
              <a:rPr lang="en" sz="1800"/>
              <a:t> might be used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is an </a:t>
            </a:r>
            <a:r>
              <a:rPr b="1" lang="en" sz="1800">
                <a:solidFill>
                  <a:srgbClr val="0000FF"/>
                </a:solidFill>
              </a:rPr>
              <a:t>io.Reader</a:t>
            </a:r>
            <a:endParaRPr b="1" sz="1800">
              <a:solidFill>
                <a:srgbClr val="0000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describe an </a:t>
            </a:r>
            <a:r>
              <a:rPr b="1" lang="en" sz="1800">
                <a:solidFill>
                  <a:srgbClr val="0000FF"/>
                </a:solidFill>
              </a:rPr>
              <a:t>io.Reader</a:t>
            </a:r>
            <a:r>
              <a:rPr lang="en" sz="1800"/>
              <a:t> using quotes from the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documentation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take a screenshot of the </a:t>
            </a:r>
            <a:r>
              <a:rPr b="1" lang="en" sz="1800">
                <a:solidFill>
                  <a:srgbClr val="0000FF"/>
                </a:solidFill>
              </a:rPr>
              <a:t>io.Reader</a:t>
            </a:r>
            <a:r>
              <a:rPr lang="en" sz="1800"/>
              <a:t> source code and include it as a curio in your description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 what Sprint does.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 a screenshot of code you wrote to illustrate your description.</a:t>
            </a:r>
            <a:endParaRPr sz="1800"/>
          </a:p>
        </p:txBody>
      </p:sp>
      <p:sp>
        <p:nvSpPr>
          <p:cNvPr id="292" name="Google Shape;292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fmt package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variadic</a:t>
            </a:r>
            <a:endParaRPr/>
          </a:p>
        </p:txBody>
      </p:sp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 the difference between variadic params &amp; variadic args.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 a screenshot of code you wrote to illustrate your description.</a:t>
            </a:r>
            <a:endParaRPr sz="1800"/>
          </a:p>
        </p:txBody>
      </p:sp>
      <p:sp>
        <p:nvSpPr>
          <p:cNvPr id="299" name="Google Shape;299;p49"/>
          <p:cNvSpPr txBox="1"/>
          <p:nvPr>
            <p:ph idx="4294967295" type="subTitle"/>
          </p:nvPr>
        </p:nvSpPr>
        <p:spPr>
          <a:xfrm>
            <a:off x="0" y="2084150"/>
            <a:ext cx="9144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...params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args...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363" y="1975403"/>
            <a:ext cx="6711274" cy="119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282" y="0"/>
            <a:ext cx="4477436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" name="Google Shape;64;p13"/>
          <p:cNvSpPr/>
          <p:nvPr/>
        </p:nvSpPr>
        <p:spPr>
          <a:xfrm>
            <a:off x="2241600" y="1755050"/>
            <a:ext cx="252000" cy="1616100"/>
          </a:xfrm>
          <a:prstGeom prst="leftBrace">
            <a:avLst>
              <a:gd fmla="val 8333" name="adj1"/>
              <a:gd fmla="val 50806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65175" y="2367600"/>
            <a:ext cx="1868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these do?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88" y="382550"/>
            <a:ext cx="6721625" cy="437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88" y="382550"/>
            <a:ext cx="6721625" cy="43784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 rot="900109">
            <a:off x="3266767" y="278038"/>
            <a:ext cx="2154532" cy="5839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what do these … mean?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77" name="Google Shape;77;p15"/>
          <p:cNvCxnSpPr/>
          <p:nvPr/>
        </p:nvCxnSpPr>
        <p:spPr>
          <a:xfrm flipH="1">
            <a:off x="2467475" y="408350"/>
            <a:ext cx="1120800" cy="43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 flipH="1">
            <a:off x="2606525" y="495225"/>
            <a:ext cx="1103400" cy="328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 flipH="1">
            <a:off x="3640400" y="590800"/>
            <a:ext cx="234600" cy="183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variadic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...params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args...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-125" y="4031400"/>
            <a:ext cx="9144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what does “…” mean in English?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it means there’s more, or there was more, or there was more here, doesn’t it?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example: The president said, “In these hard times … we all need to help.”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example: There were many options: cheese, wine, bread ….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</a:rPr>
              <a:t>example: … until the end of time.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 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