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lang.org/doc/code.html#Library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https://golang.org/doc/code.html#Library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87ce74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87ce74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87ce74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87ce74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87ce74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87ce74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87ce7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587ce7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functions are available anywhere in a function regardless of which file the function is in.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6f3c6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86f3c6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functions are available anywhere in a function regardless of which file the function is in.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6f3c6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6f3c6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6f3c6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6f3c6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6f3c6b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6f3c6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6f3c6b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6f3c6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86f3c6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86f3c6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86f3c6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b86f3c6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6f3c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6f3c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8ba21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8ba21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ba21a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8ba21a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ba21a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8ba21a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8ba21ae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8ba21ae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8ba21ae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8ba21ae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587ce74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587ce7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87ce74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87ce74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587ce7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587ce7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87ce74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87ce74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87ce7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87ce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587ce74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587ce74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87ce74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87ce74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log.golang.org/go-fmt-your-co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olang.org/doc/effective_go.html#mixed-cap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Libraries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1"/>
            <a:ext cx="7772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(aka, using other people’s code)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(aka, using code in other </a:t>
            </a:r>
            <a:r>
              <a:rPr b="1" lang="en"/>
              <a:t>packages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(aka, using </a:t>
            </a:r>
            <a:r>
              <a:rPr b="1" lang="en"/>
              <a:t>packages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8060"/>
            <a:ext cx="9144001" cy="30454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3652125" y="3350075"/>
            <a:ext cx="659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652125" y="3932675"/>
            <a:ext cx="979500" cy="25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132625" y="3439075"/>
            <a:ext cx="2892300" cy="557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reverseTwo is available inside the package 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 rot="5400000">
            <a:off x="4633125" y="3261575"/>
            <a:ext cx="243900" cy="1098300"/>
          </a:xfrm>
          <a:prstGeom prst="rightBrace">
            <a:avLst>
              <a:gd fmla="val 8333" name="adj1"/>
              <a:gd fmla="val 47917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>
            <a:stCxn id="107" idx="1"/>
            <a:endCxn id="108" idx="1"/>
          </p:cNvCxnSpPr>
          <p:nvPr/>
        </p:nvCxnSpPr>
        <p:spPr>
          <a:xfrm flipH="1">
            <a:off x="4777825" y="3717925"/>
            <a:ext cx="1354800" cy="214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4012"/>
            <a:ext cx="9143998" cy="378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 rot="-2278505">
            <a:off x="6003572" y="3620882"/>
            <a:ext cx="3328519" cy="55762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code runs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6601"/>
            <a:ext cx="9144002" cy="424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 rot="-2278505">
            <a:off x="6003572" y="3620882"/>
            <a:ext cx="3328519" cy="55762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code doesn’t run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651300" y="3246875"/>
            <a:ext cx="4598100" cy="557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reverseTwo is available inside the stringutil package … but not outside the package.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464825" y="926889"/>
            <a:ext cx="2783875" cy="1439375"/>
          </a:xfrm>
          <a:custGeom>
            <a:rect b="b" l="l" r="r" t="t"/>
            <a:pathLst>
              <a:path extrusionOk="0" h="57575" w="111355">
                <a:moveTo>
                  <a:pt x="111355" y="15420"/>
                </a:moveTo>
                <a:cubicBezTo>
                  <a:pt x="105787" y="12990"/>
                  <a:pt x="87846" y="-3891"/>
                  <a:pt x="77948" y="837"/>
                </a:cubicBezTo>
                <a:cubicBezTo>
                  <a:pt x="68050" y="5565"/>
                  <a:pt x="64957" y="34332"/>
                  <a:pt x="51966" y="43788"/>
                </a:cubicBezTo>
                <a:cubicBezTo>
                  <a:pt x="38975" y="53244"/>
                  <a:pt x="8661" y="55277"/>
                  <a:pt x="0" y="57575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19"/>
          <p:cNvSpPr/>
          <p:nvPr/>
        </p:nvSpPr>
        <p:spPr>
          <a:xfrm>
            <a:off x="1643800" y="2883275"/>
            <a:ext cx="4606625" cy="293300"/>
          </a:xfrm>
          <a:custGeom>
            <a:rect b="b" l="l" r="r" t="t"/>
            <a:pathLst>
              <a:path extrusionOk="0" h="11732" w="184265">
                <a:moveTo>
                  <a:pt x="184265" y="0"/>
                </a:moveTo>
                <a:cubicBezTo>
                  <a:pt x="177593" y="1458"/>
                  <a:pt x="160580" y="6805"/>
                  <a:pt x="144230" y="8749"/>
                </a:cubicBezTo>
                <a:cubicBezTo>
                  <a:pt x="127880" y="10693"/>
                  <a:pt x="106980" y="11931"/>
                  <a:pt x="86167" y="11666"/>
                </a:cubicBezTo>
                <a:cubicBezTo>
                  <a:pt x="65354" y="11401"/>
                  <a:pt x="33715" y="8441"/>
                  <a:pt x="19354" y="7159"/>
                </a:cubicBezTo>
                <a:cubicBezTo>
                  <a:pt x="4993" y="5878"/>
                  <a:pt x="3226" y="4507"/>
                  <a:pt x="0" y="3977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03" y="0"/>
            <a:ext cx="806579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 rot="-2278476">
            <a:off x="6143642" y="4027670"/>
            <a:ext cx="2542613" cy="37315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is this demonstrating?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03" y="0"/>
            <a:ext cx="806579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 rot="-2278476">
            <a:off x="6143642" y="4027670"/>
            <a:ext cx="2542613" cy="37315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is this demonstrating?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 rot="1758">
            <a:off x="1395825" y="3127900"/>
            <a:ext cx="1759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 public function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1" name="Google Shape;141;p21"/>
          <p:cNvCxnSpPr>
            <a:stCxn id="140" idx="3"/>
          </p:cNvCxnSpPr>
          <p:nvPr/>
        </p:nvCxnSpPr>
        <p:spPr>
          <a:xfrm>
            <a:off x="3155625" y="3306400"/>
            <a:ext cx="901800" cy="30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2908350" y="2355375"/>
            <a:ext cx="901800" cy="30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 rot="1953">
            <a:off x="1665150" y="2189475"/>
            <a:ext cx="1584300" cy="41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Public function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fmt</a:t>
            </a:r>
            <a:endParaRPr/>
          </a:p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formats your code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7263600" y="4743900"/>
            <a:ext cx="1880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nice article on go fmt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My code is not formatted in as idiomatic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My code is formatted in as idiomatic code.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655100" y="3948550"/>
            <a:ext cx="969600" cy="43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Semicolons are automatically inserted by the compiler.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Your curly braces can’t be like the code above.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50150" y="3824475"/>
            <a:ext cx="2154300" cy="62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Semicolons are automatically inserted by the compiler.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Now my curly braces are correct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550150" y="3824475"/>
            <a:ext cx="2154300" cy="84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&amp; organizing</a:t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and packages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package name must match folder name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except for </a:t>
            </a:r>
            <a:r>
              <a:rPr b="1" lang="en" sz="1200">
                <a:solidFill>
                  <a:srgbClr val="0000FF"/>
                </a:solidFill>
              </a:rPr>
              <a:t>package main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package main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must have </a:t>
            </a:r>
            <a:r>
              <a:rPr b="1" lang="en" sz="1200">
                <a:solidFill>
                  <a:srgbClr val="0000FF"/>
                </a:solidFill>
              </a:rPr>
              <a:t>func main() {}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contain other functions also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packages can be organized into any number of files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capitalization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Public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private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camelCase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fmt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main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</a:t>
            </a:r>
            <a:r>
              <a:rPr b="1" lang="en">
                <a:solidFill>
                  <a:srgbClr val="0000FF"/>
                </a:solidFill>
              </a:rPr>
              <a:t>package main</a:t>
            </a:r>
            <a:r>
              <a:rPr lang="en"/>
              <a:t> have to be in a folder called </a:t>
            </a:r>
            <a:r>
              <a:rPr b="1" lang="en">
                <a:solidFill>
                  <a:srgbClr val="0000FF"/>
                </a:solidFill>
              </a:rPr>
              <a:t>main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main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</a:t>
            </a:r>
            <a:r>
              <a:rPr b="1" lang="en">
                <a:solidFill>
                  <a:srgbClr val="0000FF"/>
                </a:solidFill>
              </a:rPr>
              <a:t>package main</a:t>
            </a:r>
            <a:r>
              <a:rPr lang="en"/>
              <a:t> have to have a func called </a:t>
            </a:r>
            <a:r>
              <a:rPr b="1" lang="en">
                <a:solidFill>
                  <a:srgbClr val="0000FF"/>
                </a:solidFill>
              </a:rPr>
              <a:t>main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camelCase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True or False: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idiomatic go uses camelCase.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fmt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“hello go” again, indenting your code all of the way to the left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 </a:t>
            </a:r>
            <a:r>
              <a:rPr b="1" lang="en" sz="2400">
                <a:solidFill>
                  <a:srgbClr val="0000FF"/>
                </a:solidFill>
              </a:rPr>
              <a:t>go fmt</a:t>
            </a:r>
            <a:r>
              <a:rPr b="1" lang="en" sz="2400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at the terminal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708"/>
            <a:ext cx="9143999" cy="2524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10"/>
          <p:cNvCxnSpPr>
            <a:stCxn id="48" idx="1"/>
          </p:cNvCxnSpPr>
          <p:nvPr/>
        </p:nvCxnSpPr>
        <p:spPr>
          <a:xfrm flipH="1">
            <a:off x="1347075" y="1990525"/>
            <a:ext cx="2623500" cy="68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" name="Google Shape;49;p10"/>
          <p:cNvSpPr txBox="1"/>
          <p:nvPr/>
        </p:nvSpPr>
        <p:spPr>
          <a:xfrm>
            <a:off x="1647550" y="458350"/>
            <a:ext cx="49557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Package name must match containing folder name …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3970575" y="1880725"/>
            <a:ext cx="860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529475" y="2571825"/>
            <a:ext cx="743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8118"/>
            <a:ext cx="9144000" cy="274726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/>
        </p:nvSpPr>
        <p:spPr>
          <a:xfrm>
            <a:off x="1647550" y="458350"/>
            <a:ext cx="45765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… </a:t>
            </a:r>
            <a:r>
              <a:rPr b="1" lang="en">
                <a:solidFill>
                  <a:srgbClr val="FF0000"/>
                </a:solidFill>
              </a:rPr>
              <a:t>unless the package is main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3272100" y="4281300"/>
            <a:ext cx="5871900" cy="86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Reminder:</a:t>
            </a:r>
            <a:br>
              <a:rPr b="1" lang="en">
                <a:solidFill>
                  <a:srgbClr val="FF0000"/>
                </a:solidFill>
              </a:rPr>
            </a:br>
            <a:r>
              <a:rPr b="1" lang="en">
                <a:solidFill>
                  <a:srgbClr val="FF0000"/>
                </a:solidFill>
              </a:rPr>
              <a:t>There can only be one main function per executable program.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You can have other functions in the main package.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58" name="Google Shape;58;p11"/>
          <p:cNvCxnSpPr>
            <a:stCxn id="59" idx="1"/>
            <a:endCxn id="60" idx="3"/>
          </p:cNvCxnSpPr>
          <p:nvPr/>
        </p:nvCxnSpPr>
        <p:spPr>
          <a:xfrm flipH="1">
            <a:off x="1399275" y="1880725"/>
            <a:ext cx="2571300" cy="57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1"/>
          <p:cNvSpPr/>
          <p:nvPr/>
        </p:nvSpPr>
        <p:spPr>
          <a:xfrm>
            <a:off x="3970575" y="1770925"/>
            <a:ext cx="860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656100" y="2343325"/>
            <a:ext cx="743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708"/>
            <a:ext cx="9143999" cy="252408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/>
        </p:nvSpPr>
        <p:spPr>
          <a:xfrm>
            <a:off x="596250" y="762450"/>
            <a:ext cx="5514900" cy="40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names: short, evocative, concise, error on the side of brevity.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7" name="Google Shape;67;p12"/>
          <p:cNvCxnSpPr/>
          <p:nvPr/>
        </p:nvCxnSpPr>
        <p:spPr>
          <a:xfrm flipH="1">
            <a:off x="1424875" y="1848925"/>
            <a:ext cx="1705500" cy="97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217"/>
            <a:ext cx="9144002" cy="32550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787175" y="2590350"/>
            <a:ext cx="1180800" cy="74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 rot="757">
            <a:off x="5030550" y="4142525"/>
            <a:ext cx="2723100" cy="55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 can have as many files 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 you’d like in a package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708"/>
            <a:ext cx="9143999" cy="2524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>
            <a:stCxn id="81" idx="1"/>
          </p:cNvCxnSpPr>
          <p:nvPr/>
        </p:nvCxnSpPr>
        <p:spPr>
          <a:xfrm rot="10800000">
            <a:off x="1172975" y="2415400"/>
            <a:ext cx="969000" cy="191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2141975" y="3833800"/>
            <a:ext cx="4100700" cy="99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Notice the folder structure: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02_library is not idiomatic go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I’m using this non-idiomatic structure to keep these files in sequence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700" y="0"/>
            <a:ext cx="4773999" cy="185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4"/>
          <p:cNvSpPr txBox="1"/>
          <p:nvPr/>
        </p:nvSpPr>
        <p:spPr>
          <a:xfrm>
            <a:off x="219675" y="182450"/>
            <a:ext cx="29715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By the way, FYI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capitalization</a:t>
            </a:r>
            <a:endParaRPr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/ private</a:t>
            </a:r>
            <a:endParaRPr/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3241201"/>
            <a:ext cx="77724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(capitalized)    /      (camelCase)</a:t>
            </a:r>
            <a:endParaRPr sz="1200"/>
          </a:p>
        </p:txBody>
      </p:sp>
      <p:sp>
        <p:nvSpPr>
          <p:cNvPr id="91" name="Google Shape;91;p15"/>
          <p:cNvSpPr txBox="1"/>
          <p:nvPr/>
        </p:nvSpPr>
        <p:spPr>
          <a:xfrm>
            <a:off x="2069700" y="4559700"/>
            <a:ext cx="5004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applies to functions, variables, and types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6352"/>
            <a:ext cx="9143999" cy="341079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661275" y="2132700"/>
            <a:ext cx="659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3110425" y="747200"/>
            <a:ext cx="605700" cy="126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