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nrope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4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anrope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nrop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e63d513c3_0_4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e63d513c3_0_10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e63d513c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e63d513c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e63d513c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e63d513c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I">
  <p:cSld name="TITLE_AND_BODY_2_1_1_1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554595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TITLEANDBULLETS_A">
  <p:cSld name="CUSTOM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3035838" y="1471024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256050" y="253350"/>
            <a:ext cx="8631900" cy="850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/>
        </p:nvSpPr>
        <p:spPr>
          <a:xfrm>
            <a:off x="256062" y="120584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256062" y="330896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6382542" y="120512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088166" y="125071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3" type="body"/>
          </p:nvPr>
        </p:nvSpPr>
        <p:spPr>
          <a:xfrm>
            <a:off x="7223790" y="124999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4" type="body"/>
          </p:nvPr>
        </p:nvSpPr>
        <p:spPr>
          <a:xfrm>
            <a:off x="7223790" y="335311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7" name="Google Shape;67;p15"/>
          <p:cNvCxnSpPr/>
          <p:nvPr/>
        </p:nvCxnSpPr>
        <p:spPr>
          <a:xfrm>
            <a:off x="628506" y="140695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5"/>
          <p:cNvCxnSpPr/>
          <p:nvPr/>
        </p:nvCxnSpPr>
        <p:spPr>
          <a:xfrm>
            <a:off x="628506" y="3509382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6760631" y="1406288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5"/>
          <p:cNvCxnSpPr/>
          <p:nvPr/>
        </p:nvCxnSpPr>
        <p:spPr>
          <a:xfrm>
            <a:off x="6760631" y="3509407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5"/>
          <p:cNvSpPr txBox="1"/>
          <p:nvPr/>
        </p:nvSpPr>
        <p:spPr>
          <a:xfrm>
            <a:off x="6382546" y="3308238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idx="5" type="body"/>
          </p:nvPr>
        </p:nvSpPr>
        <p:spPr>
          <a:xfrm>
            <a:off x="1088166" y="335383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J">
  <p:cSld name="TITLE_AND_BODY_2_1_1_1_1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45720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Quarterly business review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11825" y="4696689"/>
            <a:ext cx="548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782325"/>
            <a:ext cx="42873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83475" y="420225"/>
            <a:ext cx="7323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00">
          <p15:clr>
            <a:schemeClr val="accent3"/>
          </p15:clr>
        </p15:guide>
        <p15:guide id="2" orient="horz" pos="300">
          <p15:clr>
            <a:schemeClr val="accent3"/>
          </p15:clr>
        </p15:guide>
        <p15:guide id="3" orient="horz" pos="899">
          <p15:clr>
            <a:schemeClr val="accent3"/>
          </p15:clr>
        </p15:guide>
        <p15:guide id="4" pos="1561">
          <p15:clr>
            <a:schemeClr val="accent3"/>
          </p15:clr>
        </p15:guide>
        <p15:guide id="5" pos="1619">
          <p15:clr>
            <a:schemeClr val="accent3"/>
          </p15:clr>
        </p15:guide>
        <p15:guide id="6" orient="horz" pos="962">
          <p15:clr>
            <a:schemeClr val="accent3"/>
          </p15:clr>
        </p15:guide>
        <p15:guide id="7" orient="horz" pos="1561">
          <p15:clr>
            <a:schemeClr val="accent3"/>
          </p15:clr>
        </p15:guide>
        <p15:guide id="8" orient="horz" pos="1619">
          <p15:clr>
            <a:schemeClr val="accent3"/>
          </p15:clr>
        </p15:guide>
        <p15:guide id="9" orient="horz" pos="2281">
          <p15:clr>
            <a:schemeClr val="accent3"/>
          </p15:clr>
        </p15:guide>
        <p15:guide id="10" orient="horz" pos="2339">
          <p15:clr>
            <a:schemeClr val="accent3"/>
          </p15:clr>
        </p15:guide>
        <p15:guide id="11" orient="horz" pos="2943">
          <p15:clr>
            <a:schemeClr val="accent3"/>
          </p15:clr>
        </p15:guide>
        <p15:guide id="12" pos="1981">
          <p15:clr>
            <a:schemeClr val="accent5"/>
          </p15:clr>
        </p15:guide>
        <p15:guide id="13" pos="2039">
          <p15:clr>
            <a:schemeClr val="accent5"/>
          </p15:clr>
        </p15:guide>
        <p15:guide id="14" pos="2880">
          <p15:clr>
            <a:schemeClr val="accent3"/>
          </p15:clr>
        </p15:guide>
        <p15:guide id="15" pos="2938">
          <p15:clr>
            <a:schemeClr val="accent3"/>
          </p15:clr>
        </p15:guide>
        <p15:guide id="16" pos="3721">
          <p15:clr>
            <a:schemeClr val="accent5"/>
          </p15:clr>
        </p15:guide>
        <p15:guide id="17" pos="3779">
          <p15:clr>
            <a:schemeClr val="accent5"/>
          </p15:clr>
        </p15:guide>
        <p15:guide id="18" pos="4141">
          <p15:clr>
            <a:schemeClr val="accent3"/>
          </p15:clr>
        </p15:guide>
        <p15:guide id="19" pos="4199">
          <p15:clr>
            <a:schemeClr val="accent3"/>
          </p15:clr>
        </p15:guide>
        <p15:guide id="20" pos="5460">
          <p15:clr>
            <a:schemeClr val="accent3"/>
          </p15:clr>
        </p15:guide>
        <p15:guide id="21" pos="179">
          <p15:clr>
            <a:schemeClr val="accent1"/>
          </p15:clr>
        </p15:guide>
        <p15:guide id="22" pos="5581">
          <p15:clr>
            <a:schemeClr val="accent1"/>
          </p15:clr>
        </p15:guide>
        <p15:guide id="23" orient="horz" pos="179">
          <p15:clr>
            <a:schemeClr val="accent1"/>
          </p15:clr>
        </p15:guide>
        <p15:guide id="24" orient="horz" pos="3059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507450" y="331400"/>
            <a:ext cx="29778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Meu estagiário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411350" y="1880925"/>
            <a:ext cx="5513100" cy="19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"Meu Estagiário" otimiza a gestão financeira para MEIs.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Automação de notas fiscais com uso de inteligência artificial.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Ajuda empreendedores a focar no crescimento do negócio.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Facilita a tomada de decisões financeiras.</a:t>
            </a:r>
            <a:endParaRPr i="1" sz="1600"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50" y="1426475"/>
            <a:ext cx="2840000" cy="28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6050" y="253350"/>
            <a:ext cx="8631900" cy="8505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/>
              <a:t>Meu Estagiário: Visão Geral</a:t>
            </a:r>
            <a:endParaRPr b="1" sz="33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088166" y="125071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Simplifique sua gestão financeira</a:t>
            </a:r>
            <a:endParaRPr sz="1900"/>
          </a:p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7223790" y="124999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Notas fiscais analisadas com IA</a:t>
            </a:r>
            <a:endParaRPr sz="1900"/>
          </a:p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7223790" y="3353111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Foque no crescimento do negócio</a:t>
            </a:r>
            <a:endParaRPr sz="1900"/>
          </a:p>
        </p:txBody>
      </p:sp>
      <p:sp>
        <p:nvSpPr>
          <p:cNvPr id="90" name="Google Shape;90;p18"/>
          <p:cNvSpPr txBox="1"/>
          <p:nvPr>
            <p:ph idx="5" type="body"/>
          </p:nvPr>
        </p:nvSpPr>
        <p:spPr>
          <a:xfrm>
            <a:off x="1088166" y="3353839"/>
            <a:ext cx="16641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Tome decisões financeiras rápidas</a:t>
            </a:r>
            <a:endParaRPr sz="1900"/>
          </a:p>
        </p:txBody>
      </p:sp>
      <p:pic>
        <p:nvPicPr>
          <p:cNvPr id="91" name="Google Shape;91;p18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838" y="1471024"/>
            <a:ext cx="3173100" cy="3173100"/>
          </a:xfrm>
          <a:prstGeom prst="roundRect">
            <a:avLst>
              <a:gd fmla="val 50000" name="adj"/>
            </a:avLst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Todo mundo precisa de um “Meu Estagiário”</a:t>
            </a:r>
            <a:endParaRPr b="1"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75500" y="2311376"/>
            <a:ext cx="4782300" cy="111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Automatize tarefas burocráticas e ganhe tempo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Converse com seu agente a qualquer momento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Tenha suporte contínuo para suas finanças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pt-BR" sz="1600"/>
              <a:t>Otimize sua gestão com inteligência artificial</a:t>
            </a:r>
            <a:endParaRPr i="1" sz="1600"/>
          </a:p>
        </p:txBody>
      </p:sp>
      <p:pic>
        <p:nvPicPr>
          <p:cNvPr id="98" name="Google Shape;98;p19" title="Captura de tela 2025-10-29 220847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5906" r="15913" t="0"/>
          <a:stretch/>
        </p:blipFill>
        <p:spPr>
          <a:xfrm>
            <a:off x="5545950" y="1519300"/>
            <a:ext cx="3090600" cy="30906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83475" y="283475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Case de sucesso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83475" y="1314513"/>
            <a:ext cx="4782300" cy="32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pt-BR" sz="1380"/>
              <a:t>“O aplicativo me ajuda a </a:t>
            </a:r>
            <a:r>
              <a:rPr b="1" i="1" lang="pt-BR" sz="1779"/>
              <a:t>organizar o financeiro</a:t>
            </a:r>
            <a:r>
              <a:rPr i="1" lang="pt-BR" sz="1380"/>
              <a:t> da empresa de uma forma rápida e prática. Eu coloco as notas fiscais dentro de uma pasta e </a:t>
            </a:r>
            <a:r>
              <a:rPr b="1" i="1" lang="pt-BR" sz="1879"/>
              <a:t>ele já faz a separação automática</a:t>
            </a:r>
            <a:r>
              <a:rPr i="1" lang="pt-BR" sz="1380"/>
              <a:t>. Pra isso, então, se eu tiver alguma dúvida, eu pergunto e ele já tem a própria base de dados pra me responder. Isso não me ajuda só com o financeiro, me </a:t>
            </a:r>
            <a:r>
              <a:rPr b="1" i="1" lang="pt-BR" sz="1679"/>
              <a:t>ajuda também a montar o balanço da minha empresa</a:t>
            </a:r>
            <a:r>
              <a:rPr i="1" lang="pt-BR" sz="1380"/>
              <a:t> e </a:t>
            </a:r>
            <a:r>
              <a:rPr b="1" i="1" lang="pt-BR" sz="1679"/>
              <a:t>até mesmo no imposto de renda</a:t>
            </a:r>
            <a:r>
              <a:rPr i="1" lang="pt-BR" sz="1380"/>
              <a:t>, já que eu não preciso ficar abrindo nota por nota no fim do ano.”</a:t>
            </a:r>
            <a:endParaRPr i="1" sz="138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i="1" sz="138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pt-BR" sz="1380"/>
              <a:t>Gabriela Gruer, CEO da Gabriela Gruer Arquitetura e Interiores</a:t>
            </a:r>
            <a:endParaRPr i="1" sz="138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25" y="1028775"/>
            <a:ext cx="3450300" cy="345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arterly business review">
  <a:themeElements>
    <a:clrScheme name="Simple Light">
      <a:dk1>
        <a:srgbClr val="131313"/>
      </a:dk1>
      <a:lt1>
        <a:srgbClr val="FAFAFA"/>
      </a:lt1>
      <a:dk2>
        <a:srgbClr val="B5B5B7"/>
      </a:dk2>
      <a:lt2>
        <a:srgbClr val="EAE1E2"/>
      </a:lt2>
      <a:accent1>
        <a:srgbClr val="7D57AE"/>
      </a:accent1>
      <a:accent2>
        <a:srgbClr val="E8C8C7"/>
      </a:accent2>
      <a:accent3>
        <a:srgbClr val="2F5C7C"/>
      </a:accent3>
      <a:accent4>
        <a:srgbClr val="DECEE8"/>
      </a:accent4>
      <a:accent5>
        <a:srgbClr val="B0BFDE"/>
      </a:accent5>
      <a:accent6>
        <a:srgbClr val="DDEAFB"/>
      </a:accent6>
      <a:hlink>
        <a:srgbClr val="2F5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