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11/27/2019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507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1003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1448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4609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11/27/2019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9301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26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8035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2966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2678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11/27/2019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214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11/27/2019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987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11/27/2019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4122308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b="1"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A6BAFDCB-95EA-4A37-B41A-72BBAF304FFB}"/>
              </a:ext>
            </a:extLst>
          </p:cNvPr>
          <p:cNvPicPr>
            <a:picLocks noChangeAspect="1"/>
          </p:cNvPicPr>
          <p:nvPr/>
        </p:nvPicPr>
        <p:blipFill rotWithShape="1">
          <a:blip r:embed="rId2"/>
          <a:srcRect b="6250"/>
          <a:stretch/>
        </p:blipFill>
        <p:spPr>
          <a:xfrm>
            <a:off x="20" y="-181814"/>
            <a:ext cx="12191980" cy="6858000"/>
          </a:xfrm>
          <a:prstGeom prst="rect">
            <a:avLst/>
          </a:prstGeom>
        </p:spPr>
      </p:pic>
      <p:sp useBgFill="1">
        <p:nvSpPr>
          <p:cNvPr id="18"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0"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28317AE-8D43-4597-9791-D607AC338C2E}"/>
              </a:ext>
            </a:extLst>
          </p:cNvPr>
          <p:cNvSpPr>
            <a:spLocks noGrp="1"/>
          </p:cNvSpPr>
          <p:nvPr>
            <p:ph type="ctrTitle"/>
          </p:nvPr>
        </p:nvSpPr>
        <p:spPr>
          <a:xfrm>
            <a:off x="1771132" y="2091263"/>
            <a:ext cx="8649738" cy="2590800"/>
          </a:xfrm>
        </p:spPr>
        <p:txBody>
          <a:bodyPr>
            <a:normAutofit/>
          </a:bodyPr>
          <a:lstStyle/>
          <a:p>
            <a:r>
              <a:rPr lang="en-US" dirty="0"/>
              <a:t>IBM Data Science Capstone Project</a:t>
            </a:r>
          </a:p>
        </p:txBody>
      </p:sp>
      <p:sp>
        <p:nvSpPr>
          <p:cNvPr id="3" name="Subtitle 2">
            <a:extLst>
              <a:ext uri="{FF2B5EF4-FFF2-40B4-BE49-F238E27FC236}">
                <a16:creationId xmlns:a16="http://schemas.microsoft.com/office/drawing/2014/main" id="{973CF1CA-7C3D-4B80-926E-7E87B07C6101}"/>
              </a:ext>
            </a:extLst>
          </p:cNvPr>
          <p:cNvSpPr>
            <a:spLocks noGrp="1"/>
          </p:cNvSpPr>
          <p:nvPr>
            <p:ph type="subTitle" idx="1"/>
          </p:nvPr>
        </p:nvSpPr>
        <p:spPr>
          <a:xfrm>
            <a:off x="1771130" y="4682062"/>
            <a:ext cx="8652788" cy="556688"/>
          </a:xfrm>
        </p:spPr>
        <p:txBody>
          <a:bodyPr>
            <a:normAutofit fontScale="85000" lnSpcReduction="10000"/>
          </a:bodyPr>
          <a:lstStyle/>
          <a:p>
            <a:r>
              <a:rPr lang="en-US" dirty="0"/>
              <a:t>Submitted by,</a:t>
            </a:r>
          </a:p>
          <a:p>
            <a:r>
              <a:rPr lang="en-US" dirty="0"/>
              <a:t>Rashmi</a:t>
            </a:r>
          </a:p>
        </p:txBody>
      </p:sp>
      <p:sp>
        <p:nvSpPr>
          <p:cNvPr id="21"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312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6E718C0-A3E6-40F2-B5B9-915AD4A23F7F}"/>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4400" b="0" cap="all" spc="-100"/>
              <a:t>Thank You</a:t>
            </a:r>
          </a:p>
        </p:txBody>
      </p:sp>
      <p:sp>
        <p:nvSpPr>
          <p:cNvPr id="26" name="Rectangle 25">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Smiling Face with No Fill">
            <a:extLst>
              <a:ext uri="{FF2B5EF4-FFF2-40B4-BE49-F238E27FC236}">
                <a16:creationId xmlns:a16="http://schemas.microsoft.com/office/drawing/2014/main" id="{3D3FE54B-0B2E-4594-BBDC-08D29E4495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280296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D991-6A70-451A-86C9-A935C95F57B9}"/>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F08299D-7F49-470D-94EE-3653281ACEDB}"/>
              </a:ext>
            </a:extLst>
          </p:cNvPr>
          <p:cNvSpPr>
            <a:spLocks noGrp="1"/>
          </p:cNvSpPr>
          <p:nvPr>
            <p:ph idx="1"/>
          </p:nvPr>
        </p:nvSpPr>
        <p:spPr/>
        <p:txBody>
          <a:bodyPr>
            <a:normAutofit/>
          </a:bodyPr>
          <a:lstStyle/>
          <a:p>
            <a:r>
              <a:rPr lang="en-US" sz="2000" dirty="0"/>
              <a:t>A hypothetical tourism company named </a:t>
            </a:r>
            <a:r>
              <a:rPr lang="en-US" sz="2000" b="1" dirty="0"/>
              <a:t>Personal Travel Guide </a:t>
            </a:r>
            <a:r>
              <a:rPr lang="en-US" sz="2000" dirty="0"/>
              <a:t>(a startup) provides complete package for personalized travel plans (Travel, accommodation and food) to customers based on their very specific requirements. </a:t>
            </a:r>
          </a:p>
          <a:p>
            <a:r>
              <a:rPr lang="en-US" sz="2000" dirty="0"/>
              <a:t>It claims to provide the complete solution for the travel so that the customer need not to worry about anything during the travel and stay and can enjoy the tour at fullest.</a:t>
            </a:r>
          </a:p>
          <a:p>
            <a:endParaRPr lang="en-US" sz="2000" dirty="0"/>
          </a:p>
        </p:txBody>
      </p:sp>
    </p:spTree>
    <p:extLst>
      <p:ext uri="{BB962C8B-B14F-4D97-AF65-F5344CB8AC3E}">
        <p14:creationId xmlns:p14="http://schemas.microsoft.com/office/powerpoint/2010/main" val="256811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E87B-5E19-46E1-B536-088D7EBA5C29}"/>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541E2E4D-3E5B-43F0-8C8D-E73705012186}"/>
              </a:ext>
            </a:extLst>
          </p:cNvPr>
          <p:cNvSpPr>
            <a:spLocks noGrp="1"/>
          </p:cNvSpPr>
          <p:nvPr>
            <p:ph idx="1"/>
          </p:nvPr>
        </p:nvSpPr>
        <p:spPr>
          <a:xfrm>
            <a:off x="1066800" y="2103120"/>
            <a:ext cx="10058400" cy="3849624"/>
          </a:xfrm>
        </p:spPr>
        <p:txBody>
          <a:bodyPr>
            <a:normAutofit fontScale="92500" lnSpcReduction="20000"/>
          </a:bodyPr>
          <a:lstStyle/>
          <a:p>
            <a:pPr marL="0" indent="0">
              <a:buNone/>
            </a:pPr>
            <a:r>
              <a:rPr lang="en-US" sz="1800" dirty="0"/>
              <a:t>The </a:t>
            </a:r>
            <a:r>
              <a:rPr lang="en-US" sz="1800" dirty="0" err="1"/>
              <a:t>Sinhas</a:t>
            </a:r>
            <a:r>
              <a:rPr lang="en-US" sz="1800" dirty="0"/>
              <a:t> have decided to go to New York for a five-day tour and they have approached Personal Travel Guide to plan their trip. They have mentioned few specific requirements for their trip based on which they want their trip planned-</a:t>
            </a:r>
          </a:p>
          <a:p>
            <a:pPr marL="0" lvl="0" indent="0">
              <a:buNone/>
            </a:pPr>
            <a:endParaRPr lang="en-US" sz="1800" dirty="0"/>
          </a:p>
          <a:p>
            <a:pPr lvl="0"/>
            <a:r>
              <a:rPr lang="en-US" sz="1800" dirty="0"/>
              <a:t>5 day stay in New York</a:t>
            </a:r>
          </a:p>
          <a:p>
            <a:pPr lvl="0"/>
            <a:r>
              <a:rPr lang="en-US" sz="1800" dirty="0"/>
              <a:t>Hotel should be in the central location of the city from where all the main tourist points are nearby. Hotel should have good ratings, an excellent view and should have amenities such as swimming pool, breakfast on bed, TV and a refrigerator in room.</a:t>
            </a:r>
          </a:p>
          <a:p>
            <a:pPr lvl="0"/>
            <a:r>
              <a:rPr lang="en-US" sz="1800" dirty="0"/>
              <a:t>A detailed plan of every day itinerary including the tourist points to cover and famous eating joints around those points.</a:t>
            </a:r>
          </a:p>
          <a:p>
            <a:pPr lvl="0"/>
            <a:r>
              <a:rPr lang="en-US" sz="1800" dirty="0"/>
              <a:t>Famous night clubs and Indian restaurants near the Hotel.</a:t>
            </a:r>
          </a:p>
          <a:p>
            <a:pPr lvl="0"/>
            <a:r>
              <a:rPr lang="en-US" sz="1800" dirty="0"/>
              <a:t>Famous places to shop near the Hotel</a:t>
            </a:r>
          </a:p>
          <a:p>
            <a:endParaRPr lang="en-US" sz="1800" dirty="0"/>
          </a:p>
        </p:txBody>
      </p:sp>
    </p:spTree>
    <p:extLst>
      <p:ext uri="{BB962C8B-B14F-4D97-AF65-F5344CB8AC3E}">
        <p14:creationId xmlns:p14="http://schemas.microsoft.com/office/powerpoint/2010/main" val="70022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465C-DB65-4A93-BB96-615C42441345}"/>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3715ED1A-8BB1-4DEC-9915-11A76B54D0D8}"/>
              </a:ext>
            </a:extLst>
          </p:cNvPr>
          <p:cNvSpPr>
            <a:spLocks noGrp="1"/>
          </p:cNvSpPr>
          <p:nvPr>
            <p:ph idx="1"/>
          </p:nvPr>
        </p:nvSpPr>
        <p:spPr/>
        <p:txBody>
          <a:bodyPr/>
          <a:lstStyle/>
          <a:p>
            <a:pPr marL="0" indent="0">
              <a:buNone/>
            </a:pPr>
            <a:r>
              <a:rPr lang="en-US" dirty="0"/>
              <a:t>Following data will be required for this project:</a:t>
            </a:r>
          </a:p>
          <a:p>
            <a:pPr lvl="0"/>
            <a:r>
              <a:rPr lang="en-US" dirty="0"/>
              <a:t>List of Hotels in central New York, their ratings and reviews, amenities provided by them </a:t>
            </a:r>
          </a:p>
          <a:p>
            <a:pPr lvl="0"/>
            <a:r>
              <a:rPr lang="en-US" dirty="0"/>
              <a:t>List of famous tourist points and their distance from the list of hotels obtained in 1</a:t>
            </a:r>
            <a:r>
              <a:rPr lang="en-US" baseline="30000" dirty="0"/>
              <a:t>st</a:t>
            </a:r>
            <a:r>
              <a:rPr lang="en-US" dirty="0"/>
              <a:t> point</a:t>
            </a:r>
          </a:p>
          <a:p>
            <a:pPr lvl="0"/>
            <a:r>
              <a:rPr lang="en-US" dirty="0"/>
              <a:t>After the finalization of hotel, list of night clubs and Indian restaurants near the hotel and their ratings and reviews</a:t>
            </a:r>
          </a:p>
          <a:p>
            <a:pPr lvl="0"/>
            <a:r>
              <a:rPr lang="en-US" dirty="0"/>
              <a:t>List of shopping places near the selected hotel and their ratings and reviews</a:t>
            </a:r>
          </a:p>
          <a:p>
            <a:pPr marL="0" indent="0">
              <a:buNone/>
            </a:pPr>
            <a:endParaRPr lang="en-US" dirty="0"/>
          </a:p>
          <a:p>
            <a:pPr marL="0" indent="0">
              <a:buNone/>
            </a:pPr>
            <a:r>
              <a:rPr lang="en-US" dirty="0"/>
              <a:t>The data for this project is taken from Foursquare API. The list of hotels, restaurants, tourist destinations and night clubs based on popularity and other requirements such as distance and user ratings can be extracted from foursquare.</a:t>
            </a:r>
          </a:p>
          <a:p>
            <a:pPr marL="0" indent="0">
              <a:buNone/>
            </a:pPr>
            <a:endParaRPr lang="en-US" dirty="0"/>
          </a:p>
        </p:txBody>
      </p:sp>
    </p:spTree>
    <p:extLst>
      <p:ext uri="{BB962C8B-B14F-4D97-AF65-F5344CB8AC3E}">
        <p14:creationId xmlns:p14="http://schemas.microsoft.com/office/powerpoint/2010/main" val="122614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3861-2FBB-46B2-B749-E06C5CBCF5B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3FCC1A5-B383-4806-B973-D0AB7F55D492}"/>
              </a:ext>
            </a:extLst>
          </p:cNvPr>
          <p:cNvSpPr>
            <a:spLocks noGrp="1"/>
          </p:cNvSpPr>
          <p:nvPr>
            <p:ph idx="1"/>
          </p:nvPr>
        </p:nvSpPr>
        <p:spPr>
          <a:xfrm>
            <a:off x="986116" y="1771426"/>
            <a:ext cx="10479741" cy="4629374"/>
          </a:xfrm>
        </p:spPr>
        <p:txBody>
          <a:bodyPr>
            <a:normAutofit fontScale="92500" lnSpcReduction="10000"/>
          </a:bodyPr>
          <a:lstStyle/>
          <a:p>
            <a:pPr marL="0" indent="0">
              <a:buNone/>
            </a:pPr>
            <a:r>
              <a:rPr lang="en-US" sz="1600" b="1" dirty="0"/>
              <a:t>Hotel selection: </a:t>
            </a:r>
            <a:endParaRPr lang="en-US" sz="1600" dirty="0"/>
          </a:p>
          <a:p>
            <a:pPr lvl="0"/>
            <a:r>
              <a:rPr lang="en-US" sz="1600" dirty="0"/>
              <a:t>List of hotels in central New York (within 5 km radius) will be extracted from Foursquare. </a:t>
            </a:r>
          </a:p>
          <a:p>
            <a:pPr lvl="0"/>
            <a:r>
              <a:rPr lang="en-US" sz="1600" dirty="0"/>
              <a:t>Hotels with the required amenities (Breakfast on Bed, swimming pool, TV and refrigerator) will be filtered from the list</a:t>
            </a:r>
          </a:p>
          <a:p>
            <a:pPr lvl="0"/>
            <a:r>
              <a:rPr lang="en-US" sz="1600" dirty="0"/>
              <a:t>The filtered list of hotels will be checked against user reviews and the ones having ‘excellent/good view’ and an average rating greater than 4/5 will be selected</a:t>
            </a:r>
          </a:p>
          <a:p>
            <a:pPr lvl="0"/>
            <a:r>
              <a:rPr lang="en-US" sz="1600" dirty="0"/>
              <a:t>A list of most famous tourist points will be extracted from Foursquare and their distances from the list of hotels obtained will be calculated to get the hotel with minimum distance from all the selected tourist points for 5 days</a:t>
            </a:r>
          </a:p>
          <a:p>
            <a:pPr marL="0" indent="0">
              <a:buNone/>
            </a:pPr>
            <a:r>
              <a:rPr lang="en-US" b="1" dirty="0"/>
              <a:t>List of tourist points to cover every day:</a:t>
            </a:r>
            <a:endParaRPr lang="en-US" dirty="0"/>
          </a:p>
          <a:p>
            <a:pPr lvl="0"/>
            <a:r>
              <a:rPr lang="en-US" dirty="0"/>
              <a:t>Obtain 40 most popular venues within 20 km radius of selected hotel</a:t>
            </a:r>
          </a:p>
          <a:p>
            <a:pPr lvl="0"/>
            <a:r>
              <a:rPr lang="en-US" dirty="0"/>
              <a:t>Perform Cluster analysis on these venues and divide them in 5 clusters based on distance from the hotel (5 clusters for 5 days)</a:t>
            </a:r>
          </a:p>
          <a:p>
            <a:pPr lvl="0"/>
            <a:r>
              <a:rPr lang="en-US" dirty="0"/>
              <a:t>Tourist points in each cluster will be covered each day of the 5 day stay </a:t>
            </a:r>
          </a:p>
          <a:p>
            <a:pPr marL="0" indent="0">
              <a:buNone/>
            </a:pPr>
            <a:r>
              <a:rPr lang="en-US" b="1" dirty="0"/>
              <a:t>List of Indian restaurants, shopping places and night clubs near the hotel:</a:t>
            </a:r>
            <a:endParaRPr lang="en-US" dirty="0"/>
          </a:p>
          <a:p>
            <a:pPr lvl="0"/>
            <a:r>
              <a:rPr lang="en-US" dirty="0"/>
              <a:t>List of most famous Indian restaurants, shopping places and night clubs within 1 km radius of the hotel will be extracted from Foursquare and top 5 locations will be selected in each category based on user ratings and reviews.</a:t>
            </a:r>
          </a:p>
          <a:p>
            <a:pPr lvl="0"/>
            <a:endParaRPr lang="en-US" dirty="0"/>
          </a:p>
          <a:p>
            <a:pPr lvl="0"/>
            <a:endParaRPr lang="en-US" sz="1600" dirty="0"/>
          </a:p>
          <a:p>
            <a:endParaRPr lang="en-US" sz="1600" dirty="0"/>
          </a:p>
        </p:txBody>
      </p:sp>
    </p:spTree>
    <p:extLst>
      <p:ext uri="{BB962C8B-B14F-4D97-AF65-F5344CB8AC3E}">
        <p14:creationId xmlns:p14="http://schemas.microsoft.com/office/powerpoint/2010/main" val="353125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0D13DB-D099-4541-888D-DE0186F1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19" y="253548"/>
            <a:ext cx="5851795" cy="6384816"/>
          </a:xfrm>
          <a:prstGeom prst="rect">
            <a:avLst/>
          </a:prstGeom>
          <a:solidFill>
            <a:srgbClr val="FFFFFF"/>
          </a:solidFill>
          <a:ln w="6350" cap="sq" cmpd="sng" algn="ctr">
            <a:solidFill>
              <a:schemeClr val="tx1">
                <a:lumMod val="75000"/>
                <a:lumOff val="25000"/>
              </a:schemeClr>
            </a:solidFill>
            <a:prstDash val="solid"/>
            <a:miter lim="800000"/>
          </a:ln>
          <a:effectLst/>
        </p:spPr>
      </p:sp>
      <p:pic>
        <p:nvPicPr>
          <p:cNvPr id="4" name="Picture 3">
            <a:extLst>
              <a:ext uri="{FF2B5EF4-FFF2-40B4-BE49-F238E27FC236}">
                <a16:creationId xmlns:a16="http://schemas.microsoft.com/office/drawing/2014/main" id="{FD983C47-78E7-447B-8E2E-F2204DEADA38}"/>
              </a:ext>
            </a:extLst>
          </p:cNvPr>
          <p:cNvPicPr/>
          <p:nvPr/>
        </p:nvPicPr>
        <p:blipFill rotWithShape="1">
          <a:blip r:embed="rId2"/>
          <a:srcRect l="30778" r="23603" b="1"/>
          <a:stretch/>
        </p:blipFill>
        <p:spPr>
          <a:xfrm>
            <a:off x="424928" y="419292"/>
            <a:ext cx="5522976" cy="6053328"/>
          </a:xfrm>
          <a:prstGeom prst="rect">
            <a:avLst/>
          </a:prstGeom>
        </p:spPr>
      </p:pic>
      <p:sp>
        <p:nvSpPr>
          <p:cNvPr id="13" name="Rectangle 12">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7D6D4-FECE-437A-B607-2AE6734F0715}"/>
              </a:ext>
            </a:extLst>
          </p:cNvPr>
          <p:cNvSpPr>
            <a:spLocks noGrp="1"/>
          </p:cNvSpPr>
          <p:nvPr>
            <p:ph type="title"/>
          </p:nvPr>
        </p:nvSpPr>
        <p:spPr>
          <a:xfrm>
            <a:off x="6846137" y="727626"/>
            <a:ext cx="4602152" cy="1718225"/>
          </a:xfrm>
        </p:spPr>
        <p:txBody>
          <a:bodyPr>
            <a:normAutofit/>
          </a:bodyPr>
          <a:lstStyle/>
          <a:p>
            <a:r>
              <a:rPr lang="en-US"/>
              <a:t>Result</a:t>
            </a:r>
            <a:endParaRPr lang="en-US" dirty="0"/>
          </a:p>
        </p:txBody>
      </p:sp>
      <p:sp>
        <p:nvSpPr>
          <p:cNvPr id="3" name="Content Placeholder 2">
            <a:extLst>
              <a:ext uri="{FF2B5EF4-FFF2-40B4-BE49-F238E27FC236}">
                <a16:creationId xmlns:a16="http://schemas.microsoft.com/office/drawing/2014/main" id="{AE69DF54-E069-48D0-9B46-D67BD685CF0D}"/>
              </a:ext>
            </a:extLst>
          </p:cNvPr>
          <p:cNvSpPr>
            <a:spLocks noGrp="1"/>
          </p:cNvSpPr>
          <p:nvPr>
            <p:ph idx="1"/>
          </p:nvPr>
        </p:nvSpPr>
        <p:spPr>
          <a:xfrm>
            <a:off x="6846137" y="2538919"/>
            <a:ext cx="4602152" cy="3557805"/>
          </a:xfrm>
        </p:spPr>
        <p:txBody>
          <a:bodyPr>
            <a:normAutofit/>
          </a:bodyPr>
          <a:lstStyle/>
          <a:p>
            <a:pPr marL="0" indent="0">
              <a:buNone/>
            </a:pPr>
            <a:r>
              <a:rPr lang="en-US" u="sng" dirty="0"/>
              <a:t>Map of selected hotel and most popular venues around the hotel</a:t>
            </a:r>
            <a:endParaRPr lang="en-US" dirty="0"/>
          </a:p>
          <a:p>
            <a:r>
              <a:rPr lang="en-US" dirty="0"/>
              <a:t>Hotel – red circle</a:t>
            </a:r>
          </a:p>
          <a:p>
            <a:r>
              <a:rPr lang="en-US" dirty="0"/>
              <a:t>Nearby most popular venues – blue circles</a:t>
            </a:r>
          </a:p>
          <a:p>
            <a:endParaRPr lang="en-US" dirty="0"/>
          </a:p>
        </p:txBody>
      </p:sp>
    </p:spTree>
    <p:extLst>
      <p:ext uri="{BB962C8B-B14F-4D97-AF65-F5344CB8AC3E}">
        <p14:creationId xmlns:p14="http://schemas.microsoft.com/office/powerpoint/2010/main" val="16489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661DE-D647-4A66-97A7-325E9D515BD2}"/>
              </a:ext>
            </a:extLst>
          </p:cNvPr>
          <p:cNvSpPr>
            <a:spLocks noGrp="1"/>
          </p:cNvSpPr>
          <p:nvPr>
            <p:ph type="title"/>
          </p:nvPr>
        </p:nvSpPr>
        <p:spPr>
          <a:xfrm>
            <a:off x="6487542" y="442061"/>
            <a:ext cx="4602152" cy="939074"/>
          </a:xfrm>
        </p:spPr>
        <p:txBody>
          <a:bodyPr>
            <a:normAutofit/>
          </a:bodyPr>
          <a:lstStyle/>
          <a:p>
            <a:r>
              <a:rPr lang="en-US" sz="3200" dirty="0"/>
              <a:t>Result</a:t>
            </a:r>
          </a:p>
        </p:txBody>
      </p:sp>
      <p:pic>
        <p:nvPicPr>
          <p:cNvPr id="5" name="Picture 4">
            <a:extLst>
              <a:ext uri="{FF2B5EF4-FFF2-40B4-BE49-F238E27FC236}">
                <a16:creationId xmlns:a16="http://schemas.microsoft.com/office/drawing/2014/main" id="{A883FFC9-7245-4785-8A14-A058AC6E874D}"/>
              </a:ext>
            </a:extLst>
          </p:cNvPr>
          <p:cNvPicPr/>
          <p:nvPr/>
        </p:nvPicPr>
        <p:blipFill rotWithShape="1">
          <a:blip r:embed="rId2"/>
          <a:srcRect b="22629"/>
          <a:stretch/>
        </p:blipFill>
        <p:spPr bwMode="auto">
          <a:xfrm>
            <a:off x="8629650" y="1634683"/>
            <a:ext cx="3157660" cy="4707527"/>
          </a:xfrm>
          <a:prstGeom prst="rect">
            <a:avLst/>
          </a:prstGeom>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881765A5-48C0-4A80-B67C-991390FC290E}"/>
              </a:ext>
            </a:extLst>
          </p:cNvPr>
          <p:cNvPicPr/>
          <p:nvPr/>
        </p:nvPicPr>
        <p:blipFill>
          <a:blip r:embed="rId3"/>
          <a:stretch>
            <a:fillRect/>
          </a:stretch>
        </p:blipFill>
        <p:spPr>
          <a:xfrm>
            <a:off x="324640" y="1144915"/>
            <a:ext cx="5770427" cy="4556186"/>
          </a:xfrm>
          <a:prstGeom prst="rect">
            <a:avLst/>
          </a:prstGeom>
        </p:spPr>
      </p:pic>
      <p:sp>
        <p:nvSpPr>
          <p:cNvPr id="3" name="Content Placeholder 2">
            <a:extLst>
              <a:ext uri="{FF2B5EF4-FFF2-40B4-BE49-F238E27FC236}">
                <a16:creationId xmlns:a16="http://schemas.microsoft.com/office/drawing/2014/main" id="{8CA33E57-16D0-4B47-B17F-9538B0C7CF77}"/>
              </a:ext>
            </a:extLst>
          </p:cNvPr>
          <p:cNvSpPr>
            <a:spLocks noGrp="1"/>
          </p:cNvSpPr>
          <p:nvPr>
            <p:ph idx="1"/>
          </p:nvPr>
        </p:nvSpPr>
        <p:spPr>
          <a:xfrm>
            <a:off x="6569838" y="1144915"/>
            <a:ext cx="4602152" cy="1463315"/>
          </a:xfrm>
        </p:spPr>
        <p:txBody>
          <a:bodyPr>
            <a:normAutofit/>
          </a:bodyPr>
          <a:lstStyle/>
          <a:p>
            <a:pPr marL="0" indent="0">
              <a:buNone/>
            </a:pPr>
            <a:r>
              <a:rPr lang="en-US" u="sng" dirty="0"/>
              <a:t>Snapshot of cluster labels for venues</a:t>
            </a:r>
            <a:endParaRPr lang="en-US" dirty="0"/>
          </a:p>
          <a:p>
            <a:endParaRPr lang="en-US" dirty="0"/>
          </a:p>
        </p:txBody>
      </p:sp>
    </p:spTree>
    <p:extLst>
      <p:ext uri="{BB962C8B-B14F-4D97-AF65-F5344CB8AC3E}">
        <p14:creationId xmlns:p14="http://schemas.microsoft.com/office/powerpoint/2010/main" val="170029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4F90-E47F-4534-9F3E-6A7C6FAC0D49}"/>
              </a:ext>
            </a:extLst>
          </p:cNvPr>
          <p:cNvSpPr>
            <a:spLocks noGrp="1"/>
          </p:cNvSpPr>
          <p:nvPr>
            <p:ph type="title"/>
          </p:nvPr>
        </p:nvSpPr>
        <p:spPr>
          <a:xfrm>
            <a:off x="1066800" y="642594"/>
            <a:ext cx="10058400" cy="1371600"/>
          </a:xfrm>
        </p:spPr>
        <p:txBody>
          <a:bodyPr/>
          <a:lstStyle/>
          <a:p>
            <a:r>
              <a:rPr lang="en-US"/>
              <a:t>Result</a:t>
            </a:r>
            <a:endParaRPr lang="en-US" dirty="0"/>
          </a:p>
        </p:txBody>
      </p:sp>
      <p:sp>
        <p:nvSpPr>
          <p:cNvPr id="3" name="Content Placeholder 2">
            <a:extLst>
              <a:ext uri="{FF2B5EF4-FFF2-40B4-BE49-F238E27FC236}">
                <a16:creationId xmlns:a16="http://schemas.microsoft.com/office/drawing/2014/main" id="{AACF7614-07EA-4C59-BCA3-15A52159E79C}"/>
              </a:ext>
            </a:extLst>
          </p:cNvPr>
          <p:cNvSpPr>
            <a:spLocks noGrp="1"/>
          </p:cNvSpPr>
          <p:nvPr>
            <p:ph idx="1"/>
          </p:nvPr>
        </p:nvSpPr>
        <p:spPr>
          <a:xfrm>
            <a:off x="1066800" y="2014194"/>
            <a:ext cx="10058400" cy="3849624"/>
          </a:xfrm>
        </p:spPr>
        <p:txBody>
          <a:bodyPr>
            <a:normAutofit/>
          </a:bodyPr>
          <a:lstStyle/>
          <a:p>
            <a:pPr marL="0" indent="0">
              <a:buNone/>
            </a:pPr>
            <a:r>
              <a:rPr lang="en-US" sz="1800" u="sng" dirty="0"/>
              <a:t>Popular Shopping places near Hotel</a:t>
            </a:r>
          </a:p>
        </p:txBody>
      </p:sp>
      <p:pic>
        <p:nvPicPr>
          <p:cNvPr id="4" name="Picture 3">
            <a:extLst>
              <a:ext uri="{FF2B5EF4-FFF2-40B4-BE49-F238E27FC236}">
                <a16:creationId xmlns:a16="http://schemas.microsoft.com/office/drawing/2014/main" id="{CAD00E5F-1211-4AF6-985E-D649DA8AD181}"/>
              </a:ext>
            </a:extLst>
          </p:cNvPr>
          <p:cNvPicPr>
            <a:picLocks noChangeAspect="1"/>
          </p:cNvPicPr>
          <p:nvPr/>
        </p:nvPicPr>
        <p:blipFill>
          <a:blip r:embed="rId2"/>
          <a:stretch>
            <a:fillRect/>
          </a:stretch>
        </p:blipFill>
        <p:spPr>
          <a:xfrm>
            <a:off x="2895600" y="2496889"/>
            <a:ext cx="8667750" cy="3718517"/>
          </a:xfrm>
          <a:prstGeom prst="rect">
            <a:avLst/>
          </a:prstGeom>
        </p:spPr>
      </p:pic>
    </p:spTree>
    <p:extLst>
      <p:ext uri="{BB962C8B-B14F-4D97-AF65-F5344CB8AC3E}">
        <p14:creationId xmlns:p14="http://schemas.microsoft.com/office/powerpoint/2010/main" val="167129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D8A4-A321-4DE3-B8BF-04CC737077BF}"/>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ACA7C849-B553-4F96-A38E-FC89B63F7A40}"/>
              </a:ext>
            </a:extLst>
          </p:cNvPr>
          <p:cNvSpPr>
            <a:spLocks noGrp="1"/>
          </p:cNvSpPr>
          <p:nvPr>
            <p:ph idx="1"/>
          </p:nvPr>
        </p:nvSpPr>
        <p:spPr/>
        <p:txBody>
          <a:bodyPr>
            <a:normAutofit/>
          </a:bodyPr>
          <a:lstStyle/>
          <a:p>
            <a:pPr marL="0" indent="0">
              <a:buNone/>
            </a:pPr>
            <a:r>
              <a:rPr lang="en-US" sz="1800" u="sng" dirty="0"/>
              <a:t>Popular Indian </a:t>
            </a:r>
          </a:p>
          <a:p>
            <a:pPr marL="0" indent="0">
              <a:buNone/>
            </a:pPr>
            <a:r>
              <a:rPr lang="en-US" sz="1800" u="sng" dirty="0"/>
              <a:t>Restaurants near Hotel</a:t>
            </a:r>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r>
              <a:rPr lang="en-US" sz="1800" u="sng" dirty="0"/>
              <a:t>Popular night clubs </a:t>
            </a:r>
          </a:p>
          <a:p>
            <a:pPr marL="0" indent="0">
              <a:buNone/>
            </a:pPr>
            <a:r>
              <a:rPr lang="en-US" sz="1800" u="sng" dirty="0"/>
              <a:t>Near Hotel</a:t>
            </a:r>
          </a:p>
        </p:txBody>
      </p:sp>
      <p:pic>
        <p:nvPicPr>
          <p:cNvPr id="4" name="Picture 3">
            <a:extLst>
              <a:ext uri="{FF2B5EF4-FFF2-40B4-BE49-F238E27FC236}">
                <a16:creationId xmlns:a16="http://schemas.microsoft.com/office/drawing/2014/main" id="{5F0D62BA-6087-44A3-8B05-5747CF62F60C}"/>
              </a:ext>
            </a:extLst>
          </p:cNvPr>
          <p:cNvPicPr/>
          <p:nvPr/>
        </p:nvPicPr>
        <p:blipFill>
          <a:blip r:embed="rId2"/>
          <a:stretch>
            <a:fillRect/>
          </a:stretch>
        </p:blipFill>
        <p:spPr>
          <a:xfrm>
            <a:off x="3706494" y="1819897"/>
            <a:ext cx="7894955" cy="2871153"/>
          </a:xfrm>
          <a:prstGeom prst="rect">
            <a:avLst/>
          </a:prstGeom>
        </p:spPr>
      </p:pic>
      <p:pic>
        <p:nvPicPr>
          <p:cNvPr id="5" name="Picture 4">
            <a:extLst>
              <a:ext uri="{FF2B5EF4-FFF2-40B4-BE49-F238E27FC236}">
                <a16:creationId xmlns:a16="http://schemas.microsoft.com/office/drawing/2014/main" id="{0DD8AE53-FCB5-49A8-BA17-8D8164CA517C}"/>
              </a:ext>
            </a:extLst>
          </p:cNvPr>
          <p:cNvPicPr/>
          <p:nvPr/>
        </p:nvPicPr>
        <p:blipFill>
          <a:blip r:embed="rId3"/>
          <a:stretch>
            <a:fillRect/>
          </a:stretch>
        </p:blipFill>
        <p:spPr>
          <a:xfrm>
            <a:off x="3696969" y="4925047"/>
            <a:ext cx="7894954" cy="1523378"/>
          </a:xfrm>
          <a:prstGeom prst="rect">
            <a:avLst/>
          </a:prstGeom>
        </p:spPr>
      </p:pic>
    </p:spTree>
    <p:extLst>
      <p:ext uri="{BB962C8B-B14F-4D97-AF65-F5344CB8AC3E}">
        <p14:creationId xmlns:p14="http://schemas.microsoft.com/office/powerpoint/2010/main" val="20396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413424"/>
      </a:dk2>
      <a:lt2>
        <a:srgbClr val="E2E6E8"/>
      </a:lt2>
      <a:accent1>
        <a:srgbClr val="BD9A85"/>
      </a:accent1>
      <a:accent2>
        <a:srgbClr val="ACA175"/>
      </a:accent2>
      <a:accent3>
        <a:srgbClr val="9CA57D"/>
      </a:accent3>
      <a:accent4>
        <a:srgbClr val="89AB75"/>
      </a:accent4>
      <a:accent5>
        <a:srgbClr val="81AC83"/>
      </a:accent5>
      <a:accent6>
        <a:srgbClr val="77AE91"/>
      </a:accent6>
      <a:hlink>
        <a:srgbClr val="5987A3"/>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TotalTime>
  <Words>616</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Garamond</vt:lpstr>
      <vt:lpstr>Goudy Old Style</vt:lpstr>
      <vt:lpstr>SavonVTI</vt:lpstr>
      <vt:lpstr>IBM Data Science Capstone Project</vt:lpstr>
      <vt:lpstr>Background</vt:lpstr>
      <vt:lpstr>Problem</vt:lpstr>
      <vt:lpstr>Data Description</vt:lpstr>
      <vt:lpstr>Methodology</vt:lpstr>
      <vt:lpstr>Result</vt:lpstr>
      <vt:lpstr>Result</vt:lpstr>
      <vt:lpstr>Result</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Rashmi</dc:creator>
  <cp:lastModifiedBy>Rashmi</cp:lastModifiedBy>
  <cp:revision>2</cp:revision>
  <dcterms:created xsi:type="dcterms:W3CDTF">2019-11-27T04:16:06Z</dcterms:created>
  <dcterms:modified xsi:type="dcterms:W3CDTF">2019-11-27T04:29:38Z</dcterms:modified>
</cp:coreProperties>
</file>