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95" r:id="rId7"/>
    <p:sldId id="396" r:id="rId8"/>
    <p:sldId id="277" r:id="rId9"/>
    <p:sldId id="397" r:id="rId10"/>
    <p:sldId id="398" r:id="rId11"/>
    <p:sldId id="399" r:id="rId12"/>
    <p:sldId id="403" r:id="rId13"/>
    <p:sldId id="402" r:id="rId14"/>
    <p:sldId id="400" r:id="rId15"/>
    <p:sldId id="404" r:id="rId16"/>
    <p:sldId id="321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14749-145A-46F7-88AF-2465D78C9E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2A2E4D-9C5B-479E-B563-B0FA515C7315}">
      <dgm:prSet/>
      <dgm:spPr>
        <a:solidFill>
          <a:srgbClr val="00206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 b="1" dirty="0"/>
            <a:t>1. Investing in Kid’s TV shows will give the new streaming service an edge over Netflix</a:t>
          </a:r>
          <a:endParaRPr lang="en-US" dirty="0"/>
        </a:p>
      </dgm:t>
    </dgm:pt>
    <dgm:pt modelId="{E096130C-1154-4AB3-8CFB-6D5B75F037CE}" type="parTrans" cxnId="{4FFB137F-EE81-4C52-B165-BB0C1B7BE51E}">
      <dgm:prSet/>
      <dgm:spPr/>
      <dgm:t>
        <a:bodyPr/>
        <a:lstStyle/>
        <a:p>
          <a:endParaRPr lang="en-US"/>
        </a:p>
      </dgm:t>
    </dgm:pt>
    <dgm:pt modelId="{DFA8FE26-C480-42B0-B9D6-DFD67D3C0FED}" type="sibTrans" cxnId="{4FFB137F-EE81-4C52-B165-BB0C1B7BE51E}">
      <dgm:prSet/>
      <dgm:spPr/>
      <dgm:t>
        <a:bodyPr/>
        <a:lstStyle/>
        <a:p>
          <a:endParaRPr lang="en-US"/>
        </a:p>
      </dgm:t>
    </dgm:pt>
    <dgm:pt modelId="{E43148AE-FF3B-415A-922E-735699DE0DB3}">
      <dgm:prSet/>
      <dgm:spPr/>
      <dgm:t>
        <a:bodyPr/>
        <a:lstStyle/>
        <a:p>
          <a:r>
            <a:rPr lang="en-US" b="1"/>
            <a:t>2. Don’t invest in crime TV shows:  While popular, it’s a saturated market, and a declining one at that.</a:t>
          </a:r>
          <a:endParaRPr lang="en-US"/>
        </a:p>
      </dgm:t>
    </dgm:pt>
    <dgm:pt modelId="{67C6EEB7-FED9-4632-A1B1-7F24FD9605B8}" type="parTrans" cxnId="{F926FCC7-EEFF-4706-8B42-45AE8C6A9037}">
      <dgm:prSet/>
      <dgm:spPr/>
      <dgm:t>
        <a:bodyPr/>
        <a:lstStyle/>
        <a:p>
          <a:endParaRPr lang="en-US"/>
        </a:p>
      </dgm:t>
    </dgm:pt>
    <dgm:pt modelId="{BF6AF67D-B816-4BCB-B1B9-E20AF30D790F}" type="sibTrans" cxnId="{F926FCC7-EEFF-4706-8B42-45AE8C6A9037}">
      <dgm:prSet/>
      <dgm:spPr/>
      <dgm:t>
        <a:bodyPr/>
        <a:lstStyle/>
        <a:p>
          <a:endParaRPr lang="en-US"/>
        </a:p>
      </dgm:t>
    </dgm:pt>
    <dgm:pt modelId="{5BBE75F5-39EC-4B27-8121-9FA0EAC42C7F}">
      <dgm:prSet/>
      <dgm:spPr>
        <a:solidFill>
          <a:srgbClr val="002060"/>
        </a:solidFill>
      </dgm:spPr>
      <dgm:t>
        <a:bodyPr/>
        <a:lstStyle/>
        <a:p>
          <a:r>
            <a:rPr lang="en-US" b="1" dirty="0"/>
            <a:t>3. If you plan on launching in Brazil, some good dates to are late July/early August, November, or the Easter Holidays.</a:t>
          </a:r>
          <a:endParaRPr lang="en-US" dirty="0"/>
        </a:p>
      </dgm:t>
    </dgm:pt>
    <dgm:pt modelId="{6F95EFCD-E0F3-437B-812F-C9429D039A6A}" type="parTrans" cxnId="{6D45062C-657E-422C-8B8C-99C3B6022BC0}">
      <dgm:prSet/>
      <dgm:spPr/>
      <dgm:t>
        <a:bodyPr/>
        <a:lstStyle/>
        <a:p>
          <a:endParaRPr lang="en-US"/>
        </a:p>
      </dgm:t>
    </dgm:pt>
    <dgm:pt modelId="{70D72161-3C5C-4BE7-B4D6-92A467434FA6}" type="sibTrans" cxnId="{6D45062C-657E-422C-8B8C-99C3B6022BC0}">
      <dgm:prSet/>
      <dgm:spPr/>
      <dgm:t>
        <a:bodyPr/>
        <a:lstStyle/>
        <a:p>
          <a:endParaRPr lang="en-US"/>
        </a:p>
      </dgm:t>
    </dgm:pt>
    <dgm:pt modelId="{C50E89E6-0032-41F1-B069-30ECA05E956F}" type="pres">
      <dgm:prSet presAssocID="{81B14749-145A-46F7-88AF-2465D78C9EC5}" presName="linear" presStyleCnt="0">
        <dgm:presLayoutVars>
          <dgm:animLvl val="lvl"/>
          <dgm:resizeHandles val="exact"/>
        </dgm:presLayoutVars>
      </dgm:prSet>
      <dgm:spPr/>
    </dgm:pt>
    <dgm:pt modelId="{29319AF2-4A95-46C4-9905-DFB4F23242B7}" type="pres">
      <dgm:prSet presAssocID="{F72A2E4D-9C5B-479E-B563-B0FA515C73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6401E5-1D31-44D0-872F-288BCB8BE496}" type="pres">
      <dgm:prSet presAssocID="{DFA8FE26-C480-42B0-B9D6-DFD67D3C0FED}" presName="spacer" presStyleCnt="0"/>
      <dgm:spPr/>
    </dgm:pt>
    <dgm:pt modelId="{3241D9B0-5063-4C53-B187-BAB05DEEF73C}" type="pres">
      <dgm:prSet presAssocID="{E43148AE-FF3B-415A-922E-735699DE0D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6086BC-3E6D-4DA8-8748-E717CD8BE6F4}" type="pres">
      <dgm:prSet presAssocID="{BF6AF67D-B816-4BCB-B1B9-E20AF30D790F}" presName="spacer" presStyleCnt="0"/>
      <dgm:spPr/>
    </dgm:pt>
    <dgm:pt modelId="{3A9307DE-E767-4591-A4E1-661E63EF8ED2}" type="pres">
      <dgm:prSet presAssocID="{5BBE75F5-39EC-4B27-8121-9FA0EAC42C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5DD510-C70D-486F-9948-531321EF7981}" type="presOf" srcId="{F72A2E4D-9C5B-479E-B563-B0FA515C7315}" destId="{29319AF2-4A95-46C4-9905-DFB4F23242B7}" srcOrd="0" destOrd="0" presId="urn:microsoft.com/office/officeart/2005/8/layout/vList2"/>
    <dgm:cxn modelId="{219E4115-06F3-4281-BAA5-46DAE8099600}" type="presOf" srcId="{81B14749-145A-46F7-88AF-2465D78C9EC5}" destId="{C50E89E6-0032-41F1-B069-30ECA05E956F}" srcOrd="0" destOrd="0" presId="urn:microsoft.com/office/officeart/2005/8/layout/vList2"/>
    <dgm:cxn modelId="{6D45062C-657E-422C-8B8C-99C3B6022BC0}" srcId="{81B14749-145A-46F7-88AF-2465D78C9EC5}" destId="{5BBE75F5-39EC-4B27-8121-9FA0EAC42C7F}" srcOrd="2" destOrd="0" parTransId="{6F95EFCD-E0F3-437B-812F-C9429D039A6A}" sibTransId="{70D72161-3C5C-4BE7-B4D6-92A467434FA6}"/>
    <dgm:cxn modelId="{5543895B-98E8-4216-AEC1-D22632AAEF9F}" type="presOf" srcId="{E43148AE-FF3B-415A-922E-735699DE0DB3}" destId="{3241D9B0-5063-4C53-B187-BAB05DEEF73C}" srcOrd="0" destOrd="0" presId="urn:microsoft.com/office/officeart/2005/8/layout/vList2"/>
    <dgm:cxn modelId="{4FFB137F-EE81-4C52-B165-BB0C1B7BE51E}" srcId="{81B14749-145A-46F7-88AF-2465D78C9EC5}" destId="{F72A2E4D-9C5B-479E-B563-B0FA515C7315}" srcOrd="0" destOrd="0" parTransId="{E096130C-1154-4AB3-8CFB-6D5B75F037CE}" sibTransId="{DFA8FE26-C480-42B0-B9D6-DFD67D3C0FED}"/>
    <dgm:cxn modelId="{28DE0998-11C9-46D2-A745-8233DA30E7A8}" type="presOf" srcId="{5BBE75F5-39EC-4B27-8121-9FA0EAC42C7F}" destId="{3A9307DE-E767-4591-A4E1-661E63EF8ED2}" srcOrd="0" destOrd="0" presId="urn:microsoft.com/office/officeart/2005/8/layout/vList2"/>
    <dgm:cxn modelId="{F926FCC7-EEFF-4706-8B42-45AE8C6A9037}" srcId="{81B14749-145A-46F7-88AF-2465D78C9EC5}" destId="{E43148AE-FF3B-415A-922E-735699DE0DB3}" srcOrd="1" destOrd="0" parTransId="{67C6EEB7-FED9-4632-A1B1-7F24FD9605B8}" sibTransId="{BF6AF67D-B816-4BCB-B1B9-E20AF30D790F}"/>
    <dgm:cxn modelId="{627A41A6-82B1-4121-840C-6105ADF53BB1}" type="presParOf" srcId="{C50E89E6-0032-41F1-B069-30ECA05E956F}" destId="{29319AF2-4A95-46C4-9905-DFB4F23242B7}" srcOrd="0" destOrd="0" presId="urn:microsoft.com/office/officeart/2005/8/layout/vList2"/>
    <dgm:cxn modelId="{A8254A1B-07CF-463D-86A1-45D83AF851AD}" type="presParOf" srcId="{C50E89E6-0032-41F1-B069-30ECA05E956F}" destId="{496401E5-1D31-44D0-872F-288BCB8BE496}" srcOrd="1" destOrd="0" presId="urn:microsoft.com/office/officeart/2005/8/layout/vList2"/>
    <dgm:cxn modelId="{AB804439-B948-46FE-90E9-D6BFE61E7AB5}" type="presParOf" srcId="{C50E89E6-0032-41F1-B069-30ECA05E956F}" destId="{3241D9B0-5063-4C53-B187-BAB05DEEF73C}" srcOrd="2" destOrd="0" presId="urn:microsoft.com/office/officeart/2005/8/layout/vList2"/>
    <dgm:cxn modelId="{DE870E65-754C-4063-B0F1-B4423BDC291B}" type="presParOf" srcId="{C50E89E6-0032-41F1-B069-30ECA05E956F}" destId="{D66086BC-3E6D-4DA8-8748-E717CD8BE6F4}" srcOrd="3" destOrd="0" presId="urn:microsoft.com/office/officeart/2005/8/layout/vList2"/>
    <dgm:cxn modelId="{1C5662FC-44AB-4B7D-8463-B71A8259C284}" type="presParOf" srcId="{C50E89E6-0032-41F1-B069-30ECA05E956F}" destId="{3A9307DE-E767-4591-A4E1-661E63EF8E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19AF2-4A95-46C4-9905-DFB4F23242B7}">
      <dsp:nvSpPr>
        <dsp:cNvPr id="0" name=""/>
        <dsp:cNvSpPr/>
      </dsp:nvSpPr>
      <dsp:spPr>
        <a:xfrm>
          <a:off x="0" y="69923"/>
          <a:ext cx="6373813" cy="18213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1. Investing in Kid’s TV shows will give the new streaming service an edge over Netflix</a:t>
          </a:r>
          <a:endParaRPr lang="en-US" sz="2700" kern="1200" dirty="0"/>
        </a:p>
      </dsp:txBody>
      <dsp:txXfrm>
        <a:off x="88911" y="158834"/>
        <a:ext cx="6195991" cy="1643538"/>
      </dsp:txXfrm>
    </dsp:sp>
    <dsp:sp modelId="{3241D9B0-5063-4C53-B187-BAB05DEEF73C}">
      <dsp:nvSpPr>
        <dsp:cNvPr id="0" name=""/>
        <dsp:cNvSpPr/>
      </dsp:nvSpPr>
      <dsp:spPr>
        <a:xfrm>
          <a:off x="0" y="1969044"/>
          <a:ext cx="6373813" cy="1821360"/>
        </a:xfrm>
        <a:prstGeom prst="roundRect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2. Don’t invest in crime TV shows:  While popular, it’s a saturated market, and a declining one at that.</a:t>
          </a:r>
          <a:endParaRPr lang="en-US" sz="2700" kern="1200"/>
        </a:p>
      </dsp:txBody>
      <dsp:txXfrm>
        <a:off x="88911" y="2057955"/>
        <a:ext cx="6195991" cy="1643538"/>
      </dsp:txXfrm>
    </dsp:sp>
    <dsp:sp modelId="{3A9307DE-E767-4591-A4E1-661E63EF8ED2}">
      <dsp:nvSpPr>
        <dsp:cNvPr id="0" name=""/>
        <dsp:cNvSpPr/>
      </dsp:nvSpPr>
      <dsp:spPr>
        <a:xfrm>
          <a:off x="0" y="3868165"/>
          <a:ext cx="6373813" cy="1821360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3. If you plan on launching in Brazil, some good dates to are late July/early August, November, or the Easter Holidays.</a:t>
          </a:r>
          <a:endParaRPr lang="en-US" sz="2700" kern="1200" dirty="0"/>
        </a:p>
      </dsp:txBody>
      <dsp:txXfrm>
        <a:off x="88911" y="3957076"/>
        <a:ext cx="6195991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6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Data Challenge 2022 Pitch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3950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/>
              <a:t>Ruben Robles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6934E-144A-470F-2513-A0D519AC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878681"/>
            <a:ext cx="5102225" cy="5102225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EE4914-8AA7-D675-B280-EDBDB131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77" y="0"/>
            <a:ext cx="10832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What about audience engagement?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AEFD1B60-1BAB-84CA-6467-9116CAC3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19" y="353945"/>
            <a:ext cx="7193903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8F62313-0D47-2737-6F2A-B33997B7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02" y="20630"/>
            <a:ext cx="8481573" cy="68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6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78" name="Freeform: Shape 6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6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6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7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2" name="Rectangle 7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/>
              <a:t>Recommendations</a:t>
            </a:r>
          </a:p>
        </p:txBody>
      </p:sp>
      <p:sp>
        <p:nvSpPr>
          <p:cNvPr id="83" name="Rectangle 7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84" name="TextBox 11">
            <a:extLst>
              <a:ext uri="{FF2B5EF4-FFF2-40B4-BE49-F238E27FC236}">
                <a16:creationId xmlns:a16="http://schemas.microsoft.com/office/drawing/2014/main" id="{1945FF92-18F2-72D6-C91A-9895866CB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23181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3" y="555868"/>
            <a:ext cx="5437187" cy="74768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937" y="1303548"/>
            <a:ext cx="5437187" cy="2265216"/>
          </a:xfrm>
        </p:spPr>
        <p:txBody>
          <a:bodyPr/>
          <a:lstStyle/>
          <a:p>
            <a:r>
              <a:rPr lang="en-US" dirty="0"/>
              <a:t>Ruben Robles</a:t>
            </a:r>
          </a:p>
          <a:p>
            <a:r>
              <a:rPr lang="en-US" dirty="0"/>
              <a:t>rroblesm@itam.mx</a:t>
            </a:r>
          </a:p>
          <a:p>
            <a:r>
              <a:rPr lang="en-US" dirty="0"/>
              <a:t>LinkedIn: </a:t>
            </a:r>
            <a:r>
              <a:rPr lang="en-US" dirty="0" err="1"/>
              <a:t>ruben-margueri</a:t>
            </a:r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CC416-832D-71E5-6DE0-7C45E0C306FC}"/>
              </a:ext>
            </a:extLst>
          </p:cNvPr>
          <p:cNvSpPr txBox="1"/>
          <p:nvPr/>
        </p:nvSpPr>
        <p:spPr>
          <a:xfrm>
            <a:off x="447870" y="3891111"/>
            <a:ext cx="455728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Sources</a:t>
            </a:r>
          </a:p>
          <a:p>
            <a:r>
              <a:rPr lang="en-US" sz="1200" dirty="0">
                <a:latin typeface="Garamond" panose="02020404030301010803" pitchFamily="18" charset="0"/>
              </a:rPr>
              <a:t>Stoll, Julia. “Leading Netflix markets worldwide 2021” </a:t>
            </a:r>
            <a:r>
              <a:rPr lang="en-US" sz="1200" i="1" dirty="0">
                <a:latin typeface="Garamond" panose="02020404030301010803" pitchFamily="18" charset="0"/>
              </a:rPr>
              <a:t>Statista</a:t>
            </a:r>
            <a:r>
              <a:rPr lang="en-US" sz="1200" dirty="0">
                <a:latin typeface="Garamond" panose="02020404030301010803" pitchFamily="18" charset="0"/>
              </a:rPr>
              <a:t>, 20 Sept. 2021, www.statista.com/statistics/499844/netflix-markets-penetration/. Accessed 4 May 2022.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r>
              <a:rPr lang="en-US" sz="1200" dirty="0">
                <a:latin typeface="Garamond" panose="02020404030301010803" pitchFamily="18" charset="0"/>
              </a:rPr>
              <a:t>Steinberg, Brian. “How Kids Television Became the Most Heated Front in the Streaming Wars” </a:t>
            </a:r>
            <a:r>
              <a:rPr lang="en-US" sz="1200" i="1" dirty="0">
                <a:latin typeface="Garamond" panose="02020404030301010803" pitchFamily="18" charset="0"/>
              </a:rPr>
              <a:t>Variety</a:t>
            </a:r>
            <a:r>
              <a:rPr lang="en-US" sz="1200" dirty="0">
                <a:latin typeface="Garamond" panose="02020404030301010803" pitchFamily="18" charset="0"/>
              </a:rPr>
              <a:t>, 27 Jan. 2021, variety.com/2021/tv/news/kids-television-streaming-netflix-apple-disney-nickelodeon-1234891622/. Accessed 4 May 2022.</a:t>
            </a:r>
          </a:p>
          <a:p>
            <a:endParaRPr lang="en-US" sz="1200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  <a:p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Why Brazil?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C8B26-E67E-906D-FD52-2BEF06F19D35}"/>
              </a:ext>
            </a:extLst>
          </p:cNvPr>
          <p:cNvSpPr txBox="1"/>
          <p:nvPr/>
        </p:nvSpPr>
        <p:spPr>
          <a:xfrm>
            <a:off x="550863" y="2677306"/>
            <a:ext cx="5437187" cy="341551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“Brazil ranked second with around 18 million subscribers. Latin America in particular is a growing market for the Netflix, and subscriber numbers in the region hit around 35 million in the second quarter of 2021.”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BAB30642-B7F1-1DBE-BBAB-DBF5D9E0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59" y="549275"/>
            <a:ext cx="4665154" cy="5759450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9B2E390-2551-417B-77BD-233E5E67A9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92" t="151" r="-741" b="78407"/>
          <a:stretch/>
        </p:blipFill>
        <p:spPr>
          <a:xfrm>
            <a:off x="230969" y="4753093"/>
            <a:ext cx="6076971" cy="11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0686"/>
            <a:ext cx="11000434" cy="868978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3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C8B26-E67E-906D-FD52-2BEF06F19D35}"/>
              </a:ext>
            </a:extLst>
          </p:cNvPr>
          <p:cNvSpPr txBox="1"/>
          <p:nvPr/>
        </p:nvSpPr>
        <p:spPr>
          <a:xfrm>
            <a:off x="653142" y="1446247"/>
            <a:ext cx="115388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1. Kid’s focused content, and family friendly content in general, is currently underserved by Netflix</a:t>
            </a:r>
          </a:p>
          <a:p>
            <a:endParaRPr lang="en-US" sz="3600" b="1" dirty="0">
              <a:latin typeface="Garamond" panose="02020404030301010803" pitchFamily="18" charset="0"/>
            </a:endParaRPr>
          </a:p>
          <a:p>
            <a:r>
              <a:rPr lang="en-US" sz="3600" b="1" dirty="0">
                <a:latin typeface="Garamond" panose="02020404030301010803" pitchFamily="18" charset="0"/>
              </a:rPr>
              <a:t>2. There is an oversaturation of Crime TV Shows in Brazil, and Latin America more generally. Moreover, Crime TV Shows are declining in ratings.</a:t>
            </a:r>
          </a:p>
          <a:p>
            <a:endParaRPr lang="en-US" sz="3600" b="1" dirty="0">
              <a:latin typeface="Garamond" panose="02020404030301010803" pitchFamily="18" charset="0"/>
            </a:endParaRPr>
          </a:p>
          <a:p>
            <a:r>
              <a:rPr lang="en-US" sz="3600" b="1" dirty="0">
                <a:latin typeface="Garamond" panose="02020404030301010803" pitchFamily="18" charset="0"/>
              </a:rPr>
              <a:t>3. November and July are the best months to launch new shows</a:t>
            </a:r>
          </a:p>
        </p:txBody>
      </p:sp>
    </p:spTree>
    <p:extLst>
      <p:ext uri="{BB962C8B-B14F-4D97-AF65-F5344CB8AC3E}">
        <p14:creationId xmlns:p14="http://schemas.microsoft.com/office/powerpoint/2010/main" val="18577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2343D-2632-6FF2-1F07-5A3637BB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839933"/>
            <a:ext cx="7925487" cy="15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35F09-8ECE-C686-B0CF-BF42C47D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61" y="4673157"/>
            <a:ext cx="6911939" cy="1569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14571-A790-D6D5-388D-137F512D4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9" y="2793378"/>
            <a:ext cx="1156816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4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25F1E7-A609-4CBC-95AF-8CDF5304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71" y="549275"/>
            <a:ext cx="2591752" cy="5759450"/>
          </a:xfrm>
          <a:custGeom>
            <a:avLst/>
            <a:gdLst/>
            <a:ahLst/>
            <a:cxnLst/>
            <a:rect l="l" t="t" r="r" b="b"/>
            <a:pathLst>
              <a:path w="3545118" h="5759450">
                <a:moveTo>
                  <a:pt x="0" y="0"/>
                </a:moveTo>
                <a:lnTo>
                  <a:pt x="3545118" y="0"/>
                </a:lnTo>
                <a:lnTo>
                  <a:pt x="3545118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9749C5-F8A2-F7D3-8655-83A8BE10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41" y="549275"/>
            <a:ext cx="2663745" cy="5759450"/>
          </a:xfrm>
          <a:custGeom>
            <a:avLst/>
            <a:gdLst/>
            <a:ahLst/>
            <a:cxnLst/>
            <a:rect l="l" t="t" r="r" b="b"/>
            <a:pathLst>
              <a:path w="3545118" h="5759450">
                <a:moveTo>
                  <a:pt x="0" y="0"/>
                </a:moveTo>
                <a:lnTo>
                  <a:pt x="3545118" y="0"/>
                </a:lnTo>
                <a:lnTo>
                  <a:pt x="3545118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E4ADBCD-0901-4F0A-B008-0E8371839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3644" y="563419"/>
            <a:ext cx="734257" cy="760506"/>
            <a:chOff x="5243759" y="1363788"/>
            <a:chExt cx="734257" cy="7605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D404AA3-71F0-40E9-BA08-640536D7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5F5EBA3-1EDF-4588-AA5B-3073A48B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85317137-F4B5-4378-94EF-FBBA89507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0143092-D47B-4C8F-B5B0-F205C5A80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9723" y="102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89" y="1341438"/>
            <a:ext cx="3565524" cy="224249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Garamond" panose="02020404030301010803" pitchFamily="18" charset="0"/>
              </a:rPr>
              <a:t>TV Ratings</a:t>
            </a: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6A0F33-446B-4100-9502-0A3E9981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5107" y="5145021"/>
            <a:ext cx="1347628" cy="1262947"/>
            <a:chOff x="288357" y="4707098"/>
            <a:chExt cx="1347628" cy="126294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7CA6B0E-3E9B-4E3F-807A-87A0BABB7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288357" y="470709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100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>
                    <a:lumMod val="100000"/>
                  </a:schemeClr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A0F978-EA16-46EF-9060-043934FC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1277" y="5056657"/>
              <a:ext cx="540000" cy="1089417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4ADBCD-0901-4F0A-B008-0E8371839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3644" y="563419"/>
            <a:ext cx="734257" cy="760506"/>
            <a:chOff x="5243759" y="1363788"/>
            <a:chExt cx="734257" cy="7605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2D404AA3-71F0-40E9-BA08-640536D7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5F5EBA3-1EDF-4588-AA5B-3073A48B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85317137-F4B5-4378-94EF-FBBA89507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D0143092-D47B-4C8F-B5B0-F205C5A80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9723" y="102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A6A0F33-446B-4100-9502-0A3E9981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5107" y="5145021"/>
            <a:ext cx="1347628" cy="1262947"/>
            <a:chOff x="288357" y="4707098"/>
            <a:chExt cx="1347628" cy="126294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7CA6B0E-3E9B-4E3F-807A-87A0BABB7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288357" y="470709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100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>
                    <a:lumMod val="100000"/>
                  </a:schemeClr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A0F978-EA16-46EF-9060-043934FCD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1277" y="5056657"/>
              <a:ext cx="540000" cy="1089417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5196C8A-0C96-30B5-F8F3-F029D697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478" y="72909"/>
            <a:ext cx="6344635" cy="6752824"/>
          </a:xfrm>
        </p:spPr>
      </p:pic>
    </p:spTree>
    <p:extLst>
      <p:ext uri="{BB962C8B-B14F-4D97-AF65-F5344CB8AC3E}">
        <p14:creationId xmlns:p14="http://schemas.microsoft.com/office/powerpoint/2010/main" val="334624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7185955E-5349-052C-DD6E-139B6A1EA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14"/>
          <a:stretch/>
        </p:blipFill>
        <p:spPr>
          <a:xfrm>
            <a:off x="20" y="10"/>
            <a:ext cx="11568357" cy="650720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9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962781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Garamond" panose="02020404030301010803" pitchFamily="18" charset="0"/>
              </a:rPr>
              <a:t>Crime TV Shows: A Declining Investment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6230D3D-D953-8E38-6398-D2BB7619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884324"/>
            <a:ext cx="6973888" cy="509093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5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6" y="1657338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When is it a good time to launch?</a:t>
            </a:r>
            <a:br>
              <a:rPr lang="en-US" sz="4400" dirty="0">
                <a:latin typeface="Garamond" panose="02020404030301010803" pitchFamily="18" charset="0"/>
              </a:rPr>
            </a:br>
            <a:r>
              <a:rPr lang="en-US" sz="4400" dirty="0">
                <a:latin typeface="Garamond" panose="02020404030301010803" pitchFamily="18" charset="0"/>
              </a:rPr>
              <a:t>Consider Launch Dates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FCF0115-6D9D-C6F7-DA2B-0B73BD3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106822"/>
            <a:ext cx="7345363" cy="464594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6408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314</Words>
  <Application>Microsoft Office PowerPoint</Application>
  <PresentationFormat>Widescreen</PresentationFormat>
  <Paragraphs>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Gill Sans MT</vt:lpstr>
      <vt:lpstr>Walbaum Display</vt:lpstr>
      <vt:lpstr>3DFloatVTI</vt:lpstr>
      <vt:lpstr>Data Challenge 2022 Pitch Project</vt:lpstr>
      <vt:lpstr>Why Brazil?</vt:lpstr>
      <vt:lpstr>3 Key Insights</vt:lpstr>
      <vt:lpstr>PowerPoint Presentation</vt:lpstr>
      <vt:lpstr>TV Ratings</vt:lpstr>
      <vt:lpstr>PowerPoint Presentation</vt:lpstr>
      <vt:lpstr>PowerPoint Presentation</vt:lpstr>
      <vt:lpstr>Crime TV Shows: A Declining Investment</vt:lpstr>
      <vt:lpstr>When is it a good time to launch? Consider Launch Dates</vt:lpstr>
      <vt:lpstr>PowerPoint Presentation</vt:lpstr>
      <vt:lpstr>What about audience engagement?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RUBEN ROBLES MARGUERI</dc:creator>
  <cp:lastModifiedBy>RUBEN ROBLES MARGUERI</cp:lastModifiedBy>
  <cp:revision>4</cp:revision>
  <dcterms:created xsi:type="dcterms:W3CDTF">2022-05-02T14:50:17Z</dcterms:created>
  <dcterms:modified xsi:type="dcterms:W3CDTF">2022-05-04T21:25:51Z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