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Alegrey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Alegreya-bold.fntdata"/><Relationship Id="rId41" Type="http://schemas.openxmlformats.org/officeDocument/2006/relationships/font" Target="fonts/Alegreya-regular.fntdata"/><Relationship Id="rId22" Type="http://schemas.openxmlformats.org/officeDocument/2006/relationships/slide" Target="slides/slide18.xml"/><Relationship Id="rId44" Type="http://schemas.openxmlformats.org/officeDocument/2006/relationships/font" Target="fonts/Alegreya-boldItalic.fntdata"/><Relationship Id="rId21" Type="http://schemas.openxmlformats.org/officeDocument/2006/relationships/slide" Target="slides/slide17.xml"/><Relationship Id="rId43" Type="http://schemas.openxmlformats.org/officeDocument/2006/relationships/font" Target="fonts/Alegreya-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4.espncdn.com/combiner/i?img=%2Fi%2Fespn%2Fmisc_logos%2F500%2Fnba.p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ts.nba.com/teams/traditional/#!?sort=PTS&amp;dir=-1&amp;Season=2016-17&amp;SeasonType=Regular%20Seas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Image source :</a:t>
            </a:r>
          </a:p>
          <a:p>
            <a:pPr lvl="0">
              <a:spcBef>
                <a:spcPts val="0"/>
              </a:spcBef>
              <a:buNone/>
            </a:pPr>
            <a:r>
              <a:rPr lang="en" u="sng">
                <a:solidFill>
                  <a:schemeClr val="hlink"/>
                </a:solidFill>
                <a:hlinkClick r:id="rId2"/>
              </a:rPr>
              <a:t>http://a4.espncdn.com/combiner/i?img=%2Fi%2Fespn%2Fmisc_logos%2F500%2Fnba.png</a:t>
            </a:r>
          </a:p>
          <a:p>
            <a:pPr lvl="0">
              <a:spcBef>
                <a:spcPts val="0"/>
              </a:spcBef>
              <a:buNone/>
            </a:pPr>
            <a:r>
              <a:t/>
            </a:r>
            <a:endParaRP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1)R2 is really high but variables are not significant (sign of collinearity)</a:t>
            </a:r>
          </a:p>
          <a:p>
            <a:pPr lvl="0">
              <a:spcBef>
                <a:spcPts val="0"/>
              </a:spcBef>
              <a:buNone/>
            </a:pPr>
            <a:r>
              <a:rPr lang="en"/>
              <a:t>2)Interpret the inconsistent coefficients (does not make sense)</a:t>
            </a:r>
          </a:p>
          <a:p>
            <a:pPr lvl="0">
              <a:spcBef>
                <a:spcPts val="0"/>
              </a:spcBef>
              <a:buNone/>
            </a:pPr>
            <a:r>
              <a:rPr lang="en"/>
              <a:t>Our </a:t>
            </a:r>
            <a:r>
              <a:rPr lang="en"/>
              <a:t>approach</a:t>
            </a:r>
            <a:r>
              <a:rPr lang="en"/>
              <a:t> to create the model: We started with creating a model using all of the variables to see the big image because we were not sure which variables would be more useful to predict the WinPer . We expected to see collinearity issue because of relevant predictor variables. (REB,OREB, DREB-PTS,PREV) Since we knew collinearity would be a major issue we decided to eliminate some of the variables before looking any other assumptions. (PTS, AST, REB)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PTS &amp; ThreePer, PTS &amp; AST, PTS &amp; FGPer, </a:t>
            </a:r>
          </a:p>
          <a:p>
            <a:pPr lvl="0">
              <a:spcBef>
                <a:spcPts val="0"/>
              </a:spcBef>
              <a:buNone/>
            </a:pPr>
            <a:r>
              <a:rPr lang="en"/>
              <a:t>AST &amp; FGPer, REB &amp; DREB, REB &amp; OREB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kept DREB (Defensive Rebound) and OREB (Offensive Rebound) because we thought removing REB(Rebound) would fix the collinearity problem.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Having removed AST, PTS, REB from our previous model, we then proceeded to create our next model which is shown here on the screen </a:t>
            </a:r>
          </a:p>
          <a:p>
            <a:pPr lvl="0">
              <a:spcBef>
                <a:spcPts val="0"/>
              </a:spcBef>
              <a:buNone/>
            </a:pPr>
            <a:r>
              <a:t/>
            </a:r>
            <a:endParaRPr/>
          </a:p>
          <a:p>
            <a:pPr lvl="0">
              <a:spcBef>
                <a:spcPts val="0"/>
              </a:spcBef>
              <a:buNone/>
            </a:pPr>
            <a:r>
              <a:rPr lang="en"/>
              <a:t>Collinearity </a:t>
            </a:r>
          </a:p>
          <a:p>
            <a:pPr lvl="0">
              <a:spcBef>
                <a:spcPts val="0"/>
              </a:spcBef>
              <a:buNone/>
            </a:pPr>
            <a:r>
              <a:rPr lang="en"/>
              <a:t>We removed AST, PTS, REB</a:t>
            </a:r>
          </a:p>
          <a:p>
            <a:pPr lvl="0">
              <a:spcBef>
                <a:spcPts val="0"/>
              </a:spcBef>
              <a:buNone/>
            </a:pPr>
            <a:r>
              <a:t/>
            </a:r>
            <a:endParaRP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 test if our reduced model was more adequate than our original model, we ran an ANOVA test comparing both models and the ANOVA table spit out a p-value of .3796. This is a relatively high value suggesting our reduced model is more adequate. In fact, the only time we reject the null is when we use an alpha value of 1.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Next we ran a regression table. First thing to note, offensive rebound coef was corrected after removing rebound, it now has positive sign which makes sense because..explain offensive rebound.</a:t>
            </a:r>
          </a:p>
          <a:p>
            <a:pPr lvl="0">
              <a:spcBef>
                <a:spcPts val="0"/>
              </a:spcBef>
              <a:buNone/>
            </a:pPr>
            <a:r>
              <a:rPr lang="en"/>
              <a:t>We also note that some of our remaining coefficient estimates are more statistically significant than before.</a:t>
            </a:r>
          </a:p>
          <a:p>
            <a:pPr lvl="0">
              <a:spcBef>
                <a:spcPts val="0"/>
              </a:spcBef>
              <a:buNone/>
            </a:pPr>
            <a:r>
              <a:t/>
            </a:r>
            <a:endParaRPr/>
          </a:p>
          <a:p>
            <a:pPr lvl="0">
              <a:spcBef>
                <a:spcPts val="0"/>
              </a:spcBef>
              <a:buNone/>
            </a:pPr>
            <a:r>
              <a:rPr lang="en"/>
              <a:t>However, we still see some coefficient estimates that seem to not add value to our model, these are [point coeff]. We Run a VIF test to ensure that collinearity is not a problem</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 we can see the results of the VIF test seem to suggest that there is no collinearity. Regardless we remove the the variables that seem to not add value to model to see if we are left with a better model. Our new model is [change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That we think relevant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 p-value is large, fail to reject null -&gt; reduced model is adequate</a:t>
            </a:r>
          </a:p>
          <a:p>
            <a:pPr lvl="0" rtl="0">
              <a:spcBef>
                <a:spcPts val="0"/>
              </a:spcBef>
              <a:buNone/>
            </a:pPr>
            <a:r>
              <a:rPr lang="en"/>
              <a:t># Confirms reduced model is OK</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R^2 fell a bit but this is not a concern because ANOVA test suggested this model is indeed better and all coefficient estimates a re statistically significant</a:t>
            </a:r>
          </a:p>
          <a:p>
            <a:pPr lvl="0">
              <a:spcBef>
                <a:spcPts val="0"/>
              </a:spcBef>
              <a:buNone/>
            </a:pPr>
            <a:r>
              <a:rPr lang="en"/>
              <a:t>Mention there’s no longer a reason to remove variable and we can move forward with checking assumptions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a:t>
            </a:r>
            <a:r>
              <a:rPr lang="en"/>
              <a:t>hotgun , random scatter </a:t>
            </a:r>
          </a:p>
          <a:p>
            <a:pPr lvl="0">
              <a:spcBef>
                <a:spcPts val="0"/>
              </a:spcBef>
              <a:buNone/>
            </a:pPr>
            <a:r>
              <a:rPr lang="en"/>
              <a:t>No clear signs of heteroscedasticity </a:t>
            </a:r>
          </a:p>
          <a:p>
            <a:pPr lvl="0">
              <a:spcBef>
                <a:spcPts val="0"/>
              </a:spcBef>
              <a:buNone/>
            </a:pPr>
            <a:r>
              <a:rPr lang="en"/>
              <a:t>Mean and centered around 0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Normality of the final model (6 variables) #assumption 2 </a:t>
            </a:r>
          </a:p>
          <a:p>
            <a:pPr lvl="0">
              <a:spcBef>
                <a:spcPts val="0"/>
              </a:spcBef>
              <a:buNone/>
            </a:pPr>
            <a:r>
              <a:rPr lang="en"/>
              <a:t>qqnorm(r) # ideally we want a nice straight line with a slope</a:t>
            </a:r>
          </a:p>
          <a:p>
            <a:pPr lvl="0">
              <a:spcBef>
                <a:spcPts val="0"/>
              </a:spcBef>
              <a:buClr>
                <a:schemeClr val="dk1"/>
              </a:buClr>
              <a:buSzPct val="100000"/>
              <a:buFont typeface="Arial"/>
              <a:buNone/>
            </a:pPr>
            <a:r>
              <a:rPr lang="en"/>
              <a:t>#Rows 12 and 28 seem like they are outliers. We might consider removing them and test the reduced model without these points.</a:t>
            </a:r>
          </a:p>
          <a:p>
            <a:pPr lvl="0">
              <a:spcBef>
                <a:spcPts val="0"/>
              </a:spcBef>
              <a:buClr>
                <a:schemeClr val="dk1"/>
              </a:buClr>
              <a:buSzPct val="100000"/>
              <a:buFont typeface="Arial"/>
              <a:buNone/>
            </a:pPr>
            <a:r>
              <a:rPr lang="en"/>
              <a:t>##At this point we might consider removing thos two observations to see if the model improves.</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t>plot(r, type = "b")</a:t>
            </a:r>
          </a:p>
          <a:p>
            <a:pPr lvl="0">
              <a:spcBef>
                <a:spcPts val="0"/>
              </a:spcBef>
              <a:buClr>
                <a:schemeClr val="dk1"/>
              </a:buClr>
              <a:buSzPct val="100000"/>
              <a:buFont typeface="Arial"/>
              <a:buNone/>
            </a:pPr>
            <a:r>
              <a:rPr lang="en"/>
              <a:t>We think that It might be a good idea to remove rows 12 and 28</a:t>
            </a:r>
          </a:p>
          <a:p>
            <a:pPr lvl="0">
              <a:spcBef>
                <a:spcPts val="0"/>
              </a:spcBef>
              <a:buClr>
                <a:schemeClr val="dk1"/>
              </a:buClr>
              <a:buSzPct val="100000"/>
              <a:buFont typeface="Arial"/>
              <a:buNone/>
            </a:pPr>
            <a:r>
              <a:rPr lang="en"/>
              <a:t>1)Autocorrelation does not seem to be a problem. 2) The number of runs seem adequate But we can still test using the DW test.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Talk about rows 12 and 28</a:t>
            </a:r>
          </a:p>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a linear independence of the final model (all randomly distributed- predictor variables are independent of each other)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t>cor(data.frame(PREV , DREB , FGPer , STL , TOV , OREB))</a:t>
            </a:r>
          </a:p>
          <a:p>
            <a:pPr lvl="0">
              <a:spcBef>
                <a:spcPts val="0"/>
              </a:spcBef>
              <a:buClr>
                <a:schemeClr val="dk1"/>
              </a:buClr>
              <a:buSzPct val="100000"/>
              <a:buFont typeface="Arial"/>
              <a:buNone/>
            </a:pPr>
            <a:r>
              <a:rPr lang="en"/>
              <a:t>None of the values are greater than 0.4672360, So predictor variables are independent of each other.</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For finalModel</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For finalModel</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GS Warriors had a very good season </a:t>
            </a:r>
            <a:r>
              <a:rPr lang="en"/>
              <a:t>whereas</a:t>
            </a:r>
            <a:r>
              <a:rPr lang="en"/>
              <a:t> Philadelphia had a very bad one. Even though they are  away from the mean, we think removing it might not be a good idea. They might be statistically useful.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For finalModel</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 we can see the R^2 has improved.(0.9507) Look at the coefficients.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normality improves significantly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Confidence: average</a:t>
            </a:r>
          </a:p>
          <a:p>
            <a:pPr lvl="0">
              <a:spcBef>
                <a:spcPts val="0"/>
              </a:spcBef>
              <a:buNone/>
            </a:pPr>
            <a:r>
              <a:rPr lang="en"/>
              <a:t>Prediction: individual</a:t>
            </a:r>
          </a:p>
          <a:p>
            <a:pPr lvl="0">
              <a:spcBef>
                <a:spcPts val="0"/>
              </a:spcBef>
              <a:buNone/>
            </a:pPr>
            <a:r>
              <a:t/>
            </a:r>
            <a:endParaRPr/>
          </a:p>
          <a:p>
            <a:pPr lvl="0">
              <a:spcBef>
                <a:spcPts val="0"/>
              </a:spcBef>
              <a:buNone/>
            </a:pPr>
            <a:r>
              <a:rPr lang="en" u="sng">
                <a:solidFill>
                  <a:schemeClr val="hlink"/>
                </a:solidFill>
                <a:hlinkClick r:id="rId2"/>
              </a:rPr>
              <a:t>http://stats.nba.com/teams/traditional/#!?sort=PTS&amp;dir=-1&amp;Season=2016-17&amp;SeasonType=Regular%20Season</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Most of the boxplots show that the data is distributed evenly.</a:t>
            </a:r>
          </a:p>
          <a:p>
            <a:pPr lvl="0" rtl="0">
              <a:spcBef>
                <a:spcPts val="0"/>
              </a:spcBef>
              <a:buNone/>
            </a:pPr>
            <a:r>
              <a:rPr lang="en"/>
              <a:t>GS Warriors stands out in most of the graphs.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Most of the boxplots show that the data is distributed evenly.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Talk about the linear trend and randomness of some of the scatter plots. </a:t>
            </a:r>
          </a:p>
          <a:p>
            <a:pPr lvl="0">
              <a:spcBef>
                <a:spcPts val="0"/>
              </a:spcBef>
              <a:buNone/>
            </a:pPr>
            <a:r>
              <a:rPr lang="en"/>
              <a:t>Talk about transformation: log and sqrt do not work.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type="ctrTitle"/>
          </p:nvPr>
        </p:nvSpPr>
        <p:spPr>
          <a:xfrm>
            <a:off x="390450" y="361375"/>
            <a:ext cx="8363100" cy="1001700"/>
          </a:xfrm>
          <a:prstGeom prst="rect">
            <a:avLst/>
          </a:prstGeom>
          <a:noFill/>
        </p:spPr>
        <p:txBody>
          <a:bodyPr anchorCtr="0" anchor="t" bIns="91425" lIns="91425" rIns="91425" wrap="square" tIns="91425"/>
          <a:lstStyle>
            <a:lvl1pPr lvl="0" algn="l">
              <a:lnSpc>
                <a:spcPct val="100000"/>
              </a:lnSpc>
              <a:spcBef>
                <a:spcPts val="0"/>
              </a:spcBef>
              <a:spcAft>
                <a:spcPts val="0"/>
              </a:spcAft>
              <a:buClr>
                <a:schemeClr val="dk1"/>
              </a:buClr>
              <a:buSzPct val="100000"/>
              <a:buNone/>
              <a:defRPr sz="3000">
                <a:solidFill>
                  <a:schemeClr val="dk1"/>
                </a:solidFill>
              </a:defRPr>
            </a:lvl1pPr>
            <a:lvl2pPr lvl="1" algn="l">
              <a:lnSpc>
                <a:spcPct val="100000"/>
              </a:lnSpc>
              <a:spcBef>
                <a:spcPts val="0"/>
              </a:spcBef>
              <a:spcAft>
                <a:spcPts val="0"/>
              </a:spcAft>
              <a:buClr>
                <a:schemeClr val="dk1"/>
              </a:buClr>
              <a:buSzPct val="100000"/>
              <a:buNone/>
              <a:defRPr sz="3000">
                <a:solidFill>
                  <a:schemeClr val="dk1"/>
                </a:solidFill>
              </a:defRPr>
            </a:lvl2pPr>
            <a:lvl3pPr lvl="2" algn="l">
              <a:lnSpc>
                <a:spcPct val="100000"/>
              </a:lnSpc>
              <a:spcBef>
                <a:spcPts val="0"/>
              </a:spcBef>
              <a:spcAft>
                <a:spcPts val="0"/>
              </a:spcAft>
              <a:buClr>
                <a:schemeClr val="dk1"/>
              </a:buClr>
              <a:buSzPct val="100000"/>
              <a:buNone/>
              <a:defRPr sz="3000">
                <a:solidFill>
                  <a:schemeClr val="dk1"/>
                </a:solidFill>
              </a:defRPr>
            </a:lvl3pPr>
            <a:lvl4pPr lvl="3" algn="l">
              <a:lnSpc>
                <a:spcPct val="100000"/>
              </a:lnSpc>
              <a:spcBef>
                <a:spcPts val="0"/>
              </a:spcBef>
              <a:spcAft>
                <a:spcPts val="0"/>
              </a:spcAft>
              <a:buClr>
                <a:schemeClr val="dk1"/>
              </a:buClr>
              <a:buSzPct val="100000"/>
              <a:buNone/>
              <a:defRPr sz="3000">
                <a:solidFill>
                  <a:schemeClr val="dk1"/>
                </a:solidFill>
              </a:defRPr>
            </a:lvl4pPr>
            <a:lvl5pPr lvl="4" algn="l">
              <a:lnSpc>
                <a:spcPct val="100000"/>
              </a:lnSpc>
              <a:spcBef>
                <a:spcPts val="0"/>
              </a:spcBef>
              <a:spcAft>
                <a:spcPts val="0"/>
              </a:spcAft>
              <a:buClr>
                <a:schemeClr val="dk1"/>
              </a:buClr>
              <a:buSzPct val="100000"/>
              <a:buNone/>
              <a:defRPr sz="3000">
                <a:solidFill>
                  <a:schemeClr val="dk1"/>
                </a:solidFill>
              </a:defRPr>
            </a:lvl5pPr>
            <a:lvl6pPr lvl="5" algn="l">
              <a:lnSpc>
                <a:spcPct val="100000"/>
              </a:lnSpc>
              <a:spcBef>
                <a:spcPts val="0"/>
              </a:spcBef>
              <a:spcAft>
                <a:spcPts val="0"/>
              </a:spcAft>
              <a:buClr>
                <a:schemeClr val="dk1"/>
              </a:buClr>
              <a:buSzPct val="100000"/>
              <a:buNone/>
              <a:defRPr sz="3000">
                <a:solidFill>
                  <a:schemeClr val="dk1"/>
                </a:solidFill>
              </a:defRPr>
            </a:lvl6pPr>
            <a:lvl7pPr lvl="6" algn="l">
              <a:lnSpc>
                <a:spcPct val="100000"/>
              </a:lnSpc>
              <a:spcBef>
                <a:spcPts val="0"/>
              </a:spcBef>
              <a:spcAft>
                <a:spcPts val="0"/>
              </a:spcAft>
              <a:buClr>
                <a:schemeClr val="dk1"/>
              </a:buClr>
              <a:buSzPct val="100000"/>
              <a:buNone/>
              <a:defRPr sz="3000">
                <a:solidFill>
                  <a:schemeClr val="dk1"/>
                </a:solidFill>
              </a:defRPr>
            </a:lvl7pPr>
            <a:lvl8pPr lvl="7" algn="l">
              <a:lnSpc>
                <a:spcPct val="100000"/>
              </a:lnSpc>
              <a:spcBef>
                <a:spcPts val="0"/>
              </a:spcBef>
              <a:spcAft>
                <a:spcPts val="0"/>
              </a:spcAft>
              <a:buClr>
                <a:schemeClr val="dk1"/>
              </a:buClr>
              <a:buSzPct val="100000"/>
              <a:buNone/>
              <a:defRPr sz="3000">
                <a:solidFill>
                  <a:schemeClr val="dk1"/>
                </a:solidFill>
              </a:defRPr>
            </a:lvl8pPr>
            <a:lvl9pPr lvl="8" algn="l">
              <a:lnSpc>
                <a:spcPct val="100000"/>
              </a:lnSpc>
              <a:spcBef>
                <a:spcPts val="0"/>
              </a:spcBef>
              <a:spcAft>
                <a:spcPts val="0"/>
              </a:spcAft>
              <a:buClr>
                <a:schemeClr val="dk1"/>
              </a:buClr>
              <a:buSzPct val="100000"/>
              <a:buNone/>
              <a:defRPr sz="3000">
                <a:solidFill>
                  <a:schemeClr val="dk1"/>
                </a:solidFill>
              </a:defRPr>
            </a:lvl9pPr>
          </a:lstStyle>
          <a:p/>
        </p:txBody>
      </p:sp>
      <p:sp>
        <p:nvSpPr>
          <p:cNvPr id="53" name="Shape 53"/>
          <p:cNvSpPr txBox="1"/>
          <p:nvPr>
            <p:ph idx="12" type="sldNum"/>
          </p:nvPr>
        </p:nvSpPr>
        <p:spPr>
          <a:xfrm>
            <a:off x="8472457" y="4663216"/>
            <a:ext cx="548700" cy="393600"/>
          </a:xfrm>
          <a:prstGeom prst="rect">
            <a:avLst/>
          </a:prstGeom>
          <a:noFill/>
        </p:spPr>
        <p:txBody>
          <a:bodyPr anchorCtr="0" anchor="ctr" bIns="91425" lIns="91425" rIns="91425" wrap="square"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9.png"/><Relationship Id="rId4" Type="http://schemas.openxmlformats.org/officeDocument/2006/relationships/image" Target="../media/image47.png"/><Relationship Id="rId5" Type="http://schemas.openxmlformats.org/officeDocument/2006/relationships/image" Target="../media/image42.png"/><Relationship Id="rId6"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44.png"/><Relationship Id="rId5" Type="http://schemas.openxmlformats.org/officeDocument/2006/relationships/image" Target="../media/image52.png"/><Relationship Id="rId6"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5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4.png"/><Relationship Id="rId4" Type="http://schemas.openxmlformats.org/officeDocument/2006/relationships/image" Target="../media/image55.png"/><Relationship Id="rId5" Type="http://schemas.openxmlformats.org/officeDocument/2006/relationships/image" Target="../media/image58.png"/><Relationship Id="rId6"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7.png"/><Relationship Id="rId4" Type="http://schemas.openxmlformats.org/officeDocument/2006/relationships/image" Target="../media/image60.png"/><Relationship Id="rId5" Type="http://schemas.openxmlformats.org/officeDocument/2006/relationships/image" Target="../media/image63.png"/><Relationship Id="rId6"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1.png"/><Relationship Id="rId4" Type="http://schemas.openxmlformats.org/officeDocument/2006/relationships/image" Target="../media/image67.png"/><Relationship Id="rId5" Type="http://schemas.openxmlformats.org/officeDocument/2006/relationships/image" Target="../media/image66.png"/><Relationship Id="rId6"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6.png"/><Relationship Id="rId5" Type="http://schemas.openxmlformats.org/officeDocument/2006/relationships/image" Target="../media/image72.png"/><Relationship Id="rId6" Type="http://schemas.openxmlformats.org/officeDocument/2006/relationships/image" Target="../media/image74.png"/><Relationship Id="rId7" Type="http://schemas.openxmlformats.org/officeDocument/2006/relationships/image" Target="../media/image69.png"/><Relationship Id="rId8" Type="http://schemas.openxmlformats.org/officeDocument/2006/relationships/image" Target="../media/image7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5.png"/><Relationship Id="rId4" Type="http://schemas.openxmlformats.org/officeDocument/2006/relationships/image" Target="../media/image78.png"/><Relationship Id="rId5" Type="http://schemas.openxmlformats.org/officeDocument/2006/relationships/image" Target="../media/image56.png"/><Relationship Id="rId6"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0.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80841" y="679375"/>
            <a:ext cx="8520600" cy="2052600"/>
          </a:xfrm>
          <a:prstGeom prst="rect">
            <a:avLst/>
          </a:prstGeom>
        </p:spPr>
        <p:txBody>
          <a:bodyPr anchorCtr="0" anchor="b" bIns="91425" lIns="91425" rIns="91425" wrap="square" tIns="91425">
            <a:noAutofit/>
          </a:bodyPr>
          <a:lstStyle/>
          <a:p>
            <a:pPr lvl="0">
              <a:spcBef>
                <a:spcPts val="0"/>
              </a:spcBef>
              <a:buNone/>
            </a:pPr>
            <a:r>
              <a:rPr lang="en" sz="4000">
                <a:latin typeface="Times New Roman"/>
                <a:ea typeface="Times New Roman"/>
                <a:cs typeface="Times New Roman"/>
                <a:sym typeface="Times New Roman"/>
              </a:rPr>
              <a:t>Analysis of </a:t>
            </a:r>
            <a:r>
              <a:rPr lang="en" sz="4000">
                <a:latin typeface="Times New Roman"/>
                <a:ea typeface="Times New Roman"/>
                <a:cs typeface="Times New Roman"/>
                <a:sym typeface="Times New Roman"/>
              </a:rPr>
              <a:t>Win Percentage of NBA Teams in the 2015-2016 season</a:t>
            </a:r>
          </a:p>
        </p:txBody>
      </p:sp>
      <p:sp>
        <p:nvSpPr>
          <p:cNvPr id="59" name="Shape 59"/>
          <p:cNvSpPr txBox="1"/>
          <p:nvPr>
            <p:ph idx="1" type="subTitle"/>
          </p:nvPr>
        </p:nvSpPr>
        <p:spPr>
          <a:xfrm>
            <a:off x="-145500" y="3236675"/>
            <a:ext cx="8520600" cy="792600"/>
          </a:xfrm>
          <a:prstGeom prst="rect">
            <a:avLst/>
          </a:prstGeom>
        </p:spPr>
        <p:txBody>
          <a:bodyPr anchorCtr="0" anchor="t" bIns="91425" lIns="91425" rIns="91425" wrap="square" tIns="91425">
            <a:noAutofit/>
          </a:bodyPr>
          <a:lstStyle/>
          <a:p>
            <a:pPr lvl="0">
              <a:spcBef>
                <a:spcPts val="0"/>
              </a:spcBef>
              <a:buNone/>
            </a:pPr>
            <a:r>
              <a:rPr lang="en"/>
              <a:t>Mohammad, Rodrigo, Meixi, Anil, Yves</a:t>
            </a:r>
          </a:p>
        </p:txBody>
      </p:sp>
      <p:pic>
        <p:nvPicPr>
          <p:cNvPr id="60" name="Shape 60"/>
          <p:cNvPicPr preferRelativeResize="0"/>
          <p:nvPr/>
        </p:nvPicPr>
        <p:blipFill>
          <a:blip r:embed="rId3">
            <a:alphaModFix/>
          </a:blip>
          <a:stretch>
            <a:fillRect/>
          </a:stretch>
        </p:blipFill>
        <p:spPr>
          <a:xfrm>
            <a:off x="7541175" y="1133725"/>
            <a:ext cx="1721550" cy="172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72475"/>
            <a:ext cx="8520600" cy="572700"/>
          </a:xfrm>
          <a:prstGeom prst="rect">
            <a:avLst/>
          </a:prstGeom>
        </p:spPr>
        <p:txBody>
          <a:bodyPr anchorCtr="0" anchor="t" bIns="91425" lIns="91425" rIns="91425" wrap="square" tIns="91425">
            <a:noAutofit/>
          </a:bodyPr>
          <a:lstStyle/>
          <a:p>
            <a:pPr lvl="0">
              <a:spcBef>
                <a:spcPts val="0"/>
              </a:spcBef>
              <a:buNone/>
            </a:pPr>
            <a:r>
              <a:rPr lang="en"/>
              <a:t>Analysis of Full Model</a:t>
            </a:r>
          </a:p>
        </p:txBody>
      </p:sp>
      <p:sp>
        <p:nvSpPr>
          <p:cNvPr id="146" name="Shape 146"/>
          <p:cNvSpPr txBox="1"/>
          <p:nvPr>
            <p:ph idx="1" type="body"/>
          </p:nvPr>
        </p:nvSpPr>
        <p:spPr>
          <a:xfrm>
            <a:off x="311712" y="111422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t/>
            </a:r>
            <a:endParaRPr/>
          </a:p>
          <a:p>
            <a:pPr lvl="0" rtl="0">
              <a:spcBef>
                <a:spcPts val="0"/>
              </a:spcBef>
              <a:buClr>
                <a:schemeClr val="dk1"/>
              </a:buClr>
              <a:buSzPct val="110000"/>
              <a:buFont typeface="Arial"/>
              <a:buNone/>
            </a:pPr>
            <a:r>
              <a:t/>
            </a:r>
            <a:endParaRPr sz="1000"/>
          </a:p>
          <a:p>
            <a:pPr lvl="0" rtl="0">
              <a:spcBef>
                <a:spcPts val="0"/>
              </a:spcBef>
              <a:buNone/>
            </a:pPr>
            <a:r>
              <a:t/>
            </a:r>
            <a:endParaRPr/>
          </a:p>
        </p:txBody>
      </p:sp>
      <p:pic>
        <p:nvPicPr>
          <p:cNvPr descr="FullModel.PNG" id="147" name="Shape 147"/>
          <p:cNvPicPr preferRelativeResize="0"/>
          <p:nvPr/>
        </p:nvPicPr>
        <p:blipFill>
          <a:blip r:embed="rId3">
            <a:alphaModFix/>
          </a:blip>
          <a:stretch>
            <a:fillRect/>
          </a:stretch>
        </p:blipFill>
        <p:spPr>
          <a:xfrm>
            <a:off x="1557337" y="1152474"/>
            <a:ext cx="6029325" cy="3416399"/>
          </a:xfrm>
          <a:prstGeom prst="rect">
            <a:avLst/>
          </a:prstGeom>
          <a:noFill/>
          <a:ln>
            <a:noFill/>
          </a:ln>
        </p:spPr>
      </p:pic>
      <p:cxnSp>
        <p:nvCxnSpPr>
          <p:cNvPr id="148" name="Shape 148"/>
          <p:cNvCxnSpPr/>
          <p:nvPr/>
        </p:nvCxnSpPr>
        <p:spPr>
          <a:xfrm>
            <a:off x="1557350" y="2473425"/>
            <a:ext cx="5184900" cy="0"/>
          </a:xfrm>
          <a:prstGeom prst="straightConnector1">
            <a:avLst/>
          </a:prstGeom>
          <a:noFill/>
          <a:ln cap="flat" cmpd="sng" w="9525">
            <a:solidFill>
              <a:srgbClr val="FF0000"/>
            </a:solidFill>
            <a:prstDash val="solid"/>
            <a:round/>
            <a:headEnd len="lg" w="lg" type="none"/>
            <a:tailEnd len="lg" w="lg" type="none"/>
          </a:ln>
        </p:spPr>
      </p:cxnSp>
      <p:cxnSp>
        <p:nvCxnSpPr>
          <p:cNvPr id="149" name="Shape 149"/>
          <p:cNvCxnSpPr/>
          <p:nvPr/>
        </p:nvCxnSpPr>
        <p:spPr>
          <a:xfrm>
            <a:off x="1557350" y="2767875"/>
            <a:ext cx="5184900" cy="0"/>
          </a:xfrm>
          <a:prstGeom prst="straightConnector1">
            <a:avLst/>
          </a:prstGeom>
          <a:noFill/>
          <a:ln cap="flat" cmpd="sng" w="9525">
            <a:solidFill>
              <a:srgbClr val="FF0000"/>
            </a:solidFill>
            <a:prstDash val="solid"/>
            <a:round/>
            <a:headEnd len="lg" w="lg" type="none"/>
            <a:tailEnd len="lg" w="lg" type="none"/>
          </a:ln>
        </p:spPr>
      </p:cxnSp>
      <p:cxnSp>
        <p:nvCxnSpPr>
          <p:cNvPr id="150" name="Shape 150"/>
          <p:cNvCxnSpPr/>
          <p:nvPr/>
        </p:nvCxnSpPr>
        <p:spPr>
          <a:xfrm>
            <a:off x="1557350" y="3054800"/>
            <a:ext cx="5184900" cy="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125337" y="367400"/>
            <a:ext cx="8893326" cy="4408699"/>
          </a:xfrm>
          <a:prstGeom prst="rect">
            <a:avLst/>
          </a:prstGeom>
          <a:noFill/>
          <a:ln>
            <a:noFill/>
          </a:ln>
        </p:spPr>
      </p:pic>
      <p:sp>
        <p:nvSpPr>
          <p:cNvPr id="156" name="Shape 156"/>
          <p:cNvSpPr txBox="1"/>
          <p:nvPr/>
        </p:nvSpPr>
        <p:spPr>
          <a:xfrm>
            <a:off x="350175" y="3007400"/>
            <a:ext cx="8953200" cy="3000000"/>
          </a:xfrm>
          <a:prstGeom prst="rect">
            <a:avLst/>
          </a:prstGeom>
          <a:noFill/>
          <a:ln>
            <a:noFill/>
          </a:ln>
        </p:spPr>
        <p:txBody>
          <a:bodyPr anchorCtr="0" anchor="ctr" bIns="91425" lIns="91425" rIns="91425" wrap="square" tIns="91425">
            <a:noAutofit/>
          </a:bodyPr>
          <a:lstStyle/>
          <a:p>
            <a:pPr lvl="0" rtl="0">
              <a:spcBef>
                <a:spcPts val="0"/>
              </a:spcBef>
              <a:buNone/>
            </a:pPr>
            <a:r>
              <a:rPr lang="en" sz="2800">
                <a:solidFill>
                  <a:schemeClr val="dk1"/>
                </a:solidFill>
              </a:rPr>
              <a:t>Scatter Plot of Predictor Variables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591125" y="581025"/>
            <a:ext cx="6671624" cy="2295525"/>
          </a:xfrm>
          <a:prstGeom prst="rect">
            <a:avLst/>
          </a:prstGeom>
          <a:noFill/>
          <a:ln cap="flat" cmpd="sng" w="9525">
            <a:solidFill>
              <a:srgbClr val="FFFFFF"/>
            </a:solidFill>
            <a:prstDash val="solid"/>
            <a:round/>
            <a:headEnd len="med" w="med" type="none"/>
            <a:tailEnd len="med" w="med" type="none"/>
          </a:ln>
        </p:spPr>
      </p:pic>
      <p:pic>
        <p:nvPicPr>
          <p:cNvPr id="162" name="Shape 162"/>
          <p:cNvPicPr preferRelativeResize="0"/>
          <p:nvPr/>
        </p:nvPicPr>
        <p:blipFill>
          <a:blip r:embed="rId4">
            <a:alphaModFix/>
          </a:blip>
          <a:stretch>
            <a:fillRect/>
          </a:stretch>
        </p:blipFill>
        <p:spPr>
          <a:xfrm>
            <a:off x="591112" y="2876550"/>
            <a:ext cx="5876925" cy="2266950"/>
          </a:xfrm>
          <a:prstGeom prst="rect">
            <a:avLst/>
          </a:prstGeom>
          <a:noFill/>
          <a:ln>
            <a:noFill/>
          </a:ln>
        </p:spPr>
      </p:pic>
      <p:sp>
        <p:nvSpPr>
          <p:cNvPr id="163" name="Shape 163"/>
          <p:cNvSpPr txBox="1"/>
          <p:nvPr/>
        </p:nvSpPr>
        <p:spPr>
          <a:xfrm>
            <a:off x="703750" y="227675"/>
            <a:ext cx="5961000" cy="695400"/>
          </a:xfrm>
          <a:prstGeom prst="rect">
            <a:avLst/>
          </a:prstGeom>
          <a:noFill/>
          <a:ln>
            <a:noFill/>
          </a:ln>
        </p:spPr>
        <p:txBody>
          <a:bodyPr anchorCtr="0" anchor="t" bIns="91425" lIns="91425" rIns="91425" wrap="square" tIns="91425">
            <a:noAutofit/>
          </a:bodyPr>
          <a:lstStyle/>
          <a:p>
            <a:pPr lvl="0">
              <a:spcBef>
                <a:spcPts val="0"/>
              </a:spcBef>
              <a:buNone/>
            </a:pPr>
            <a:r>
              <a:rPr lang="en"/>
              <a:t>The Correlation Matrix of the Predictor Variables</a:t>
            </a:r>
          </a:p>
        </p:txBody>
      </p:sp>
      <p:cxnSp>
        <p:nvCxnSpPr>
          <p:cNvPr id="164" name="Shape 164"/>
          <p:cNvCxnSpPr/>
          <p:nvPr/>
        </p:nvCxnSpPr>
        <p:spPr>
          <a:xfrm>
            <a:off x="4708850" y="1862825"/>
            <a:ext cx="786600" cy="0"/>
          </a:xfrm>
          <a:prstGeom prst="straightConnector1">
            <a:avLst/>
          </a:prstGeom>
          <a:noFill/>
          <a:ln cap="flat" cmpd="sng" w="9525">
            <a:solidFill>
              <a:srgbClr val="FF0000"/>
            </a:solidFill>
            <a:prstDash val="solid"/>
            <a:round/>
            <a:headEnd len="lg" w="lg" type="none"/>
            <a:tailEnd len="lg" w="lg" type="none"/>
          </a:ln>
        </p:spPr>
      </p:cxnSp>
      <p:cxnSp>
        <p:nvCxnSpPr>
          <p:cNvPr id="165" name="Shape 165"/>
          <p:cNvCxnSpPr/>
          <p:nvPr/>
        </p:nvCxnSpPr>
        <p:spPr>
          <a:xfrm flipH="1" rot="10800000">
            <a:off x="2183650" y="3332250"/>
            <a:ext cx="765900" cy="10500"/>
          </a:xfrm>
          <a:prstGeom prst="straightConnector1">
            <a:avLst/>
          </a:prstGeom>
          <a:noFill/>
          <a:ln cap="flat" cmpd="sng" w="9525">
            <a:solidFill>
              <a:srgbClr val="FF0000"/>
            </a:solidFill>
            <a:prstDash val="solid"/>
            <a:round/>
            <a:headEnd len="lg" w="lg" type="none"/>
            <a:tailEnd len="lg" w="lg" type="none"/>
          </a:ln>
        </p:spPr>
      </p:cxnSp>
      <p:cxnSp>
        <p:nvCxnSpPr>
          <p:cNvPr id="166" name="Shape 166"/>
          <p:cNvCxnSpPr/>
          <p:nvPr/>
        </p:nvCxnSpPr>
        <p:spPr>
          <a:xfrm>
            <a:off x="2204350" y="5122800"/>
            <a:ext cx="765900" cy="0"/>
          </a:xfrm>
          <a:prstGeom prst="straightConnector1">
            <a:avLst/>
          </a:prstGeom>
          <a:noFill/>
          <a:ln cap="flat" cmpd="sng" w="9525">
            <a:solidFill>
              <a:srgbClr val="FF0000"/>
            </a:solidFill>
            <a:prstDash val="solid"/>
            <a:round/>
            <a:headEnd len="lg" w="lg" type="none"/>
            <a:tailEnd len="lg" w="lg" type="none"/>
          </a:ln>
        </p:spPr>
      </p:cxnSp>
      <p:cxnSp>
        <p:nvCxnSpPr>
          <p:cNvPr id="167" name="Shape 167"/>
          <p:cNvCxnSpPr/>
          <p:nvPr/>
        </p:nvCxnSpPr>
        <p:spPr>
          <a:xfrm>
            <a:off x="4696250" y="1710775"/>
            <a:ext cx="782700" cy="0"/>
          </a:xfrm>
          <a:prstGeom prst="straightConnector1">
            <a:avLst/>
          </a:prstGeom>
          <a:noFill/>
          <a:ln cap="flat" cmpd="sng" w="9525">
            <a:solidFill>
              <a:srgbClr val="FF0000"/>
            </a:solidFill>
            <a:prstDash val="solid"/>
            <a:round/>
            <a:headEnd len="lg" w="lg" type="none"/>
            <a:tailEnd len="lg" w="lg" type="none"/>
          </a:ln>
        </p:spPr>
      </p:cxnSp>
      <p:cxnSp>
        <p:nvCxnSpPr>
          <p:cNvPr id="168" name="Shape 168"/>
          <p:cNvCxnSpPr/>
          <p:nvPr/>
        </p:nvCxnSpPr>
        <p:spPr>
          <a:xfrm flipH="1" rot="10800000">
            <a:off x="6440550" y="1710850"/>
            <a:ext cx="766200" cy="11100"/>
          </a:xfrm>
          <a:prstGeom prst="straightConnector1">
            <a:avLst/>
          </a:prstGeom>
          <a:noFill/>
          <a:ln cap="flat" cmpd="sng" w="9525">
            <a:solidFill>
              <a:srgbClr val="FF0000"/>
            </a:solidFill>
            <a:prstDash val="solid"/>
            <a:round/>
            <a:headEnd len="lg" w="lg" type="none"/>
            <a:tailEnd len="lg" w="lg" type="none"/>
          </a:ln>
        </p:spPr>
      </p:cxnSp>
      <p:cxnSp>
        <p:nvCxnSpPr>
          <p:cNvPr id="169" name="Shape 169"/>
          <p:cNvCxnSpPr/>
          <p:nvPr/>
        </p:nvCxnSpPr>
        <p:spPr>
          <a:xfrm flipH="1" rot="10800000">
            <a:off x="4689349" y="1386637"/>
            <a:ext cx="812100" cy="90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VIF (Variance Inflation Factors) Values</a:t>
            </a:r>
          </a:p>
        </p:txBody>
      </p:sp>
      <p:pic>
        <p:nvPicPr>
          <p:cNvPr id="175" name="Shape 175"/>
          <p:cNvPicPr preferRelativeResize="0"/>
          <p:nvPr/>
        </p:nvPicPr>
        <p:blipFill rotWithShape="1">
          <a:blip r:embed="rId3">
            <a:alphaModFix/>
          </a:blip>
          <a:srcRect b="0" l="0" r="0" t="0"/>
          <a:stretch/>
        </p:blipFill>
        <p:spPr>
          <a:xfrm>
            <a:off x="731950" y="1409550"/>
            <a:ext cx="7483299" cy="691325"/>
          </a:xfrm>
          <a:prstGeom prst="rect">
            <a:avLst/>
          </a:prstGeom>
          <a:noFill/>
          <a:ln>
            <a:noFill/>
          </a:ln>
        </p:spPr>
      </p:pic>
      <p:pic>
        <p:nvPicPr>
          <p:cNvPr id="176" name="Shape 176"/>
          <p:cNvPicPr preferRelativeResize="0"/>
          <p:nvPr/>
        </p:nvPicPr>
        <p:blipFill>
          <a:blip r:embed="rId4">
            <a:alphaModFix/>
          </a:blip>
          <a:stretch>
            <a:fillRect/>
          </a:stretch>
        </p:blipFill>
        <p:spPr>
          <a:xfrm>
            <a:off x="540575" y="2201649"/>
            <a:ext cx="8062850" cy="740196"/>
          </a:xfrm>
          <a:prstGeom prst="rect">
            <a:avLst/>
          </a:prstGeom>
          <a:noFill/>
          <a:ln>
            <a:noFill/>
          </a:ln>
        </p:spPr>
      </p:pic>
      <p:sp>
        <p:nvSpPr>
          <p:cNvPr id="177" name="Shape 177"/>
          <p:cNvSpPr/>
          <p:nvPr/>
        </p:nvSpPr>
        <p:spPr>
          <a:xfrm>
            <a:off x="2877925" y="1552750"/>
            <a:ext cx="1140000" cy="572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rgbClr val="FF0000"/>
              </a:solidFill>
            </a:endParaRPr>
          </a:p>
        </p:txBody>
      </p:sp>
      <p:sp>
        <p:nvSpPr>
          <p:cNvPr id="178" name="Shape 178"/>
          <p:cNvSpPr/>
          <p:nvPr/>
        </p:nvSpPr>
        <p:spPr>
          <a:xfrm>
            <a:off x="2651400" y="2314750"/>
            <a:ext cx="1140000" cy="572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0000"/>
              </a:solidFill>
            </a:endParaRPr>
          </a:p>
        </p:txBody>
      </p:sp>
      <p:sp>
        <p:nvSpPr>
          <p:cNvPr id="179" name="Shape 179"/>
          <p:cNvSpPr/>
          <p:nvPr/>
        </p:nvSpPr>
        <p:spPr>
          <a:xfrm>
            <a:off x="7299600" y="2238550"/>
            <a:ext cx="1140000" cy="572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0000"/>
              </a:solidFill>
            </a:endParaRPr>
          </a:p>
        </p:txBody>
      </p:sp>
      <p:sp>
        <p:nvSpPr>
          <p:cNvPr id="180" name="Shape 180"/>
          <p:cNvSpPr/>
          <p:nvPr/>
        </p:nvSpPr>
        <p:spPr>
          <a:xfrm>
            <a:off x="6080400" y="1552750"/>
            <a:ext cx="1140000" cy="572700"/>
          </a:xfrm>
          <a:prstGeom prst="rect">
            <a:avLst/>
          </a:prstGeom>
          <a:noFill/>
          <a:ln cap="flat" cmpd="sng" w="9525">
            <a:solidFill>
              <a:srgbClr val="FF0000"/>
            </a:solidFill>
            <a:prstDash val="dash"/>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232575"/>
            <a:ext cx="8520600" cy="572700"/>
          </a:xfrm>
          <a:prstGeom prst="rect">
            <a:avLst/>
          </a:prstGeom>
        </p:spPr>
        <p:txBody>
          <a:bodyPr anchorCtr="0" anchor="t" bIns="91425" lIns="91425" rIns="91425" wrap="square" tIns="91425">
            <a:noAutofit/>
          </a:bodyPr>
          <a:lstStyle/>
          <a:p>
            <a:pPr lvl="0">
              <a:spcBef>
                <a:spcPts val="0"/>
              </a:spcBef>
              <a:buNone/>
            </a:pPr>
            <a:r>
              <a:rPr lang="en" sz="2400">
                <a:latin typeface="Times New Roman"/>
                <a:ea typeface="Times New Roman"/>
                <a:cs typeface="Times New Roman"/>
                <a:sym typeface="Times New Roman"/>
              </a:rPr>
              <a:t>Pulling out Less Significant Variables - Reduced Model</a:t>
            </a:r>
          </a:p>
        </p:txBody>
      </p:sp>
      <p:sp>
        <p:nvSpPr>
          <p:cNvPr id="186" name="Shape 186"/>
          <p:cNvSpPr txBox="1"/>
          <p:nvPr>
            <p:ph idx="1" type="body"/>
          </p:nvPr>
        </p:nvSpPr>
        <p:spPr>
          <a:xfrm>
            <a:off x="311700" y="1309025"/>
            <a:ext cx="8520600" cy="3416400"/>
          </a:xfrm>
          <a:prstGeom prst="rect">
            <a:avLst/>
          </a:prstGeom>
        </p:spPr>
        <p:txBody>
          <a:bodyPr anchorCtr="0" anchor="t" bIns="91425" lIns="91425" rIns="91425" wrap="square" tIns="91425">
            <a:noAutofit/>
          </a:bodyPr>
          <a:lstStyle/>
          <a:p>
            <a:pPr lvl="0">
              <a:spcBef>
                <a:spcPts val="0"/>
              </a:spcBef>
              <a:buNone/>
            </a:pPr>
            <a:r>
              <a:rPr lang="en"/>
              <a:t>We decided to remove the following variables:</a:t>
            </a:r>
          </a:p>
          <a:p>
            <a:pPr indent="-228600" lvl="0" marL="457200">
              <a:spcBef>
                <a:spcPts val="0"/>
              </a:spcBef>
            </a:pPr>
            <a:r>
              <a:rPr lang="en"/>
              <a:t>PTS</a:t>
            </a:r>
          </a:p>
          <a:p>
            <a:pPr indent="-228600" lvl="0" marL="457200">
              <a:spcBef>
                <a:spcPts val="0"/>
              </a:spcBef>
            </a:pPr>
            <a:r>
              <a:rPr lang="en"/>
              <a:t>AST</a:t>
            </a:r>
          </a:p>
          <a:p>
            <a:pPr indent="-228600" lvl="0" marL="457200">
              <a:spcBef>
                <a:spcPts val="0"/>
              </a:spcBef>
            </a:pPr>
            <a:r>
              <a:rPr lang="en"/>
              <a:t>REB</a:t>
            </a:r>
          </a:p>
          <a:p>
            <a:pPr lvl="0">
              <a:spcBef>
                <a:spcPts val="0"/>
              </a:spcBef>
              <a:buNone/>
            </a:pPr>
            <a:r>
              <a:rPr lang="en"/>
              <a:t>For the following reasons:</a:t>
            </a:r>
          </a:p>
          <a:p>
            <a:pPr indent="-228600" lvl="0" marL="457200">
              <a:spcBef>
                <a:spcPts val="0"/>
              </a:spcBef>
            </a:pPr>
            <a:r>
              <a:rPr lang="en"/>
              <a:t>Inconsistent coefficient</a:t>
            </a:r>
          </a:p>
          <a:p>
            <a:pPr indent="-228600" lvl="0" marL="457200">
              <a:spcBef>
                <a:spcPts val="0"/>
              </a:spcBef>
            </a:pPr>
            <a:r>
              <a:rPr lang="en"/>
              <a:t>Correlation coefficients and scatter plots of the predictor variables</a:t>
            </a:r>
          </a:p>
          <a:p>
            <a:pPr indent="-228600" lvl="0" marL="457200">
              <a:spcBef>
                <a:spcPts val="0"/>
              </a:spcBef>
            </a:pPr>
            <a:r>
              <a:rPr lang="en"/>
              <a:t>VIF Values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Reduced Model</a:t>
            </a:r>
          </a:p>
        </p:txBody>
      </p:sp>
      <p:pic>
        <p:nvPicPr>
          <p:cNvPr id="192" name="Shape 192"/>
          <p:cNvPicPr preferRelativeResize="0"/>
          <p:nvPr/>
        </p:nvPicPr>
        <p:blipFill>
          <a:blip r:embed="rId3">
            <a:alphaModFix/>
          </a:blip>
          <a:stretch>
            <a:fillRect/>
          </a:stretch>
        </p:blipFill>
        <p:spPr>
          <a:xfrm>
            <a:off x="933450" y="2300287"/>
            <a:ext cx="7277100" cy="54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243750"/>
            <a:ext cx="8520600" cy="572700"/>
          </a:xfrm>
          <a:prstGeom prst="rect">
            <a:avLst/>
          </a:prstGeom>
        </p:spPr>
        <p:txBody>
          <a:bodyPr anchorCtr="0" anchor="t" bIns="91425" lIns="91425" rIns="91425" wrap="square" tIns="91425">
            <a:noAutofit/>
          </a:bodyPr>
          <a:lstStyle/>
          <a:p>
            <a:pPr lvl="0" algn="ctr">
              <a:spcBef>
                <a:spcPts val="0"/>
              </a:spcBef>
              <a:buNone/>
            </a:pPr>
            <a:r>
              <a:rPr lang="en" sz="2400"/>
              <a:t>Anova test between Reduced Model and Full Model</a:t>
            </a:r>
          </a:p>
        </p:txBody>
      </p:sp>
      <p:pic>
        <p:nvPicPr>
          <p:cNvPr id="198" name="Shape 198"/>
          <p:cNvPicPr preferRelativeResize="0"/>
          <p:nvPr/>
        </p:nvPicPr>
        <p:blipFill>
          <a:blip r:embed="rId3">
            <a:alphaModFix/>
          </a:blip>
          <a:stretch>
            <a:fillRect/>
          </a:stretch>
        </p:blipFill>
        <p:spPr>
          <a:xfrm>
            <a:off x="501412" y="981324"/>
            <a:ext cx="5255325" cy="1688850"/>
          </a:xfrm>
          <a:prstGeom prst="rect">
            <a:avLst/>
          </a:prstGeom>
          <a:noFill/>
          <a:ln>
            <a:noFill/>
          </a:ln>
        </p:spPr>
      </p:pic>
      <p:cxnSp>
        <p:nvCxnSpPr>
          <p:cNvPr id="199" name="Shape 199"/>
          <p:cNvCxnSpPr/>
          <p:nvPr/>
        </p:nvCxnSpPr>
        <p:spPr>
          <a:xfrm>
            <a:off x="3235250" y="2670175"/>
            <a:ext cx="628800" cy="6300"/>
          </a:xfrm>
          <a:prstGeom prst="straightConnector1">
            <a:avLst/>
          </a:prstGeom>
          <a:noFill/>
          <a:ln cap="flat" cmpd="sng" w="9525">
            <a:solidFill>
              <a:srgbClr val="FF0000"/>
            </a:solidFill>
            <a:prstDash val="solid"/>
            <a:round/>
            <a:headEnd len="lg" w="lg" type="none"/>
            <a:tailEnd len="lg" w="lg" type="none"/>
          </a:ln>
        </p:spPr>
      </p:cxnSp>
      <p:sp>
        <p:nvSpPr>
          <p:cNvPr id="200" name="Shape 200"/>
          <p:cNvSpPr txBox="1"/>
          <p:nvPr/>
        </p:nvSpPr>
        <p:spPr>
          <a:xfrm>
            <a:off x="451525" y="3023275"/>
            <a:ext cx="5653800" cy="659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01" name="Shape 201"/>
          <p:cNvSpPr txBox="1"/>
          <p:nvPr/>
        </p:nvSpPr>
        <p:spPr>
          <a:xfrm>
            <a:off x="559500" y="3101800"/>
            <a:ext cx="5653800" cy="1107900"/>
          </a:xfrm>
          <a:prstGeom prst="rect">
            <a:avLst/>
          </a:prstGeom>
          <a:noFill/>
          <a:ln>
            <a:noFill/>
          </a:ln>
        </p:spPr>
        <p:txBody>
          <a:bodyPr anchorCtr="0" anchor="t" bIns="91425" lIns="91425" rIns="91425" wrap="square" tIns="91425">
            <a:noAutofit/>
          </a:bodyPr>
          <a:lstStyle/>
          <a:p>
            <a:pPr lvl="0">
              <a:spcBef>
                <a:spcPts val="0"/>
              </a:spcBef>
              <a:buNone/>
            </a:pPr>
            <a:r>
              <a:rPr lang="en"/>
              <a:t>Ho: AST = PTS = REB =0  (The reduced model is adequate)</a:t>
            </a:r>
          </a:p>
          <a:p>
            <a:pPr lvl="0">
              <a:spcBef>
                <a:spcPts val="0"/>
              </a:spcBef>
              <a:buNone/>
            </a:pPr>
            <a:r>
              <a:rPr lang="en"/>
              <a:t>Ha: </a:t>
            </a:r>
            <a:r>
              <a:rPr lang="en">
                <a:solidFill>
                  <a:schemeClr val="dk1"/>
                </a:solidFill>
              </a:rPr>
              <a:t>AST = PTS = REB &lt;&gt;0 (The full model is adequate)</a:t>
            </a:r>
          </a:p>
          <a:p>
            <a:pPr lvl="0">
              <a:spcBef>
                <a:spcPts val="0"/>
              </a:spcBef>
              <a:buNone/>
            </a:pPr>
            <a:r>
              <a:t/>
            </a:r>
            <a:endParaRPr>
              <a:solidFill>
                <a:schemeClr val="dk1"/>
              </a:solidFill>
            </a:endParaRPr>
          </a:p>
          <a:p>
            <a:pPr lvl="0">
              <a:spcBef>
                <a:spcPts val="0"/>
              </a:spcBef>
              <a:buNone/>
            </a:pPr>
            <a:r>
              <a:rPr lang="en">
                <a:solidFill>
                  <a:schemeClr val="dk1"/>
                </a:solidFill>
              </a:rPr>
              <a:t>FAIL TO REJECT NULL hypothesis, so </a:t>
            </a:r>
            <a:r>
              <a:rPr b="1" lang="en">
                <a:solidFill>
                  <a:schemeClr val="dk1"/>
                </a:solidFill>
              </a:rPr>
              <a:t>reduced model is adequate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Analysis of Reduced Model</a:t>
            </a:r>
          </a:p>
        </p:txBody>
      </p:sp>
      <p:pic>
        <p:nvPicPr>
          <p:cNvPr id="207" name="Shape 207"/>
          <p:cNvPicPr preferRelativeResize="0"/>
          <p:nvPr/>
        </p:nvPicPr>
        <p:blipFill>
          <a:blip r:embed="rId3">
            <a:alphaModFix/>
          </a:blip>
          <a:stretch>
            <a:fillRect/>
          </a:stretch>
        </p:blipFill>
        <p:spPr>
          <a:xfrm>
            <a:off x="590100" y="1017725"/>
            <a:ext cx="6019800" cy="3790950"/>
          </a:xfrm>
          <a:prstGeom prst="rect">
            <a:avLst/>
          </a:prstGeom>
          <a:noFill/>
          <a:ln>
            <a:noFill/>
          </a:ln>
        </p:spPr>
      </p:pic>
      <p:cxnSp>
        <p:nvCxnSpPr>
          <p:cNvPr id="208" name="Shape 208"/>
          <p:cNvCxnSpPr/>
          <p:nvPr/>
        </p:nvCxnSpPr>
        <p:spPr>
          <a:xfrm>
            <a:off x="590100" y="1750362"/>
            <a:ext cx="5047800" cy="0"/>
          </a:xfrm>
          <a:prstGeom prst="straightConnector1">
            <a:avLst/>
          </a:prstGeom>
          <a:noFill/>
          <a:ln cap="flat" cmpd="sng" w="9525">
            <a:solidFill>
              <a:srgbClr val="FF0000"/>
            </a:solidFill>
            <a:prstDash val="solid"/>
            <a:round/>
            <a:headEnd len="lg" w="lg" type="none"/>
            <a:tailEnd len="lg" w="lg" type="none"/>
          </a:ln>
        </p:spPr>
      </p:cxnSp>
      <p:cxnSp>
        <p:nvCxnSpPr>
          <p:cNvPr id="209" name="Shape 209"/>
          <p:cNvCxnSpPr/>
          <p:nvPr/>
        </p:nvCxnSpPr>
        <p:spPr>
          <a:xfrm>
            <a:off x="590100" y="2302300"/>
            <a:ext cx="5047800" cy="0"/>
          </a:xfrm>
          <a:prstGeom prst="straightConnector1">
            <a:avLst/>
          </a:prstGeom>
          <a:noFill/>
          <a:ln cap="flat" cmpd="sng" w="9525">
            <a:solidFill>
              <a:srgbClr val="FF0000"/>
            </a:solidFill>
            <a:prstDash val="solid"/>
            <a:round/>
            <a:headEnd len="lg" w="lg" type="none"/>
            <a:tailEnd len="lg" w="lg" type="none"/>
          </a:ln>
        </p:spPr>
      </p:cxnSp>
      <p:cxnSp>
        <p:nvCxnSpPr>
          <p:cNvPr id="210" name="Shape 210"/>
          <p:cNvCxnSpPr/>
          <p:nvPr/>
        </p:nvCxnSpPr>
        <p:spPr>
          <a:xfrm>
            <a:off x="590100" y="2829800"/>
            <a:ext cx="5047800" cy="0"/>
          </a:xfrm>
          <a:prstGeom prst="straightConnector1">
            <a:avLst/>
          </a:prstGeom>
          <a:noFill/>
          <a:ln cap="flat" cmpd="sng" w="9525">
            <a:solidFill>
              <a:srgbClr val="FF0000"/>
            </a:solidFill>
            <a:prstDash val="solid"/>
            <a:round/>
            <a:headEnd len="lg" w="lg" type="none"/>
            <a:tailEnd len="lg" w="lg" type="none"/>
          </a:ln>
        </p:spPr>
      </p:cxnSp>
      <p:cxnSp>
        <p:nvCxnSpPr>
          <p:cNvPr id="211" name="Shape 211"/>
          <p:cNvCxnSpPr/>
          <p:nvPr/>
        </p:nvCxnSpPr>
        <p:spPr>
          <a:xfrm>
            <a:off x="590100" y="2458850"/>
            <a:ext cx="5047800" cy="0"/>
          </a:xfrm>
          <a:prstGeom prst="straightConnector1">
            <a:avLst/>
          </a:prstGeom>
          <a:noFill/>
          <a:ln cap="flat" cmpd="sng" w="9525">
            <a:solidFill>
              <a:srgbClr val="FF0000"/>
            </a:solidFill>
            <a:prstDash val="solid"/>
            <a:round/>
            <a:headEnd len="lg" w="lg" type="none"/>
            <a:tailEnd len="lg" w="lg" type="none"/>
          </a:ln>
        </p:spPr>
      </p:cxnSp>
      <p:sp>
        <p:nvSpPr>
          <p:cNvPr id="212" name="Shape 212"/>
          <p:cNvSpPr/>
          <p:nvPr/>
        </p:nvSpPr>
        <p:spPr>
          <a:xfrm>
            <a:off x="404700" y="1577950"/>
            <a:ext cx="185400" cy="172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a:off x="404700" y="2130100"/>
            <a:ext cx="185400" cy="172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4" name="Shape 214"/>
          <p:cNvSpPr/>
          <p:nvPr/>
        </p:nvSpPr>
        <p:spPr>
          <a:xfrm>
            <a:off x="404700" y="2310375"/>
            <a:ext cx="185400" cy="172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5" name="Shape 215"/>
          <p:cNvSpPr/>
          <p:nvPr/>
        </p:nvSpPr>
        <p:spPr>
          <a:xfrm>
            <a:off x="404700" y="2678500"/>
            <a:ext cx="185400" cy="172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16" name="Shape 216"/>
          <p:cNvCxnSpPr/>
          <p:nvPr/>
        </p:nvCxnSpPr>
        <p:spPr>
          <a:xfrm>
            <a:off x="643625" y="3200675"/>
            <a:ext cx="5047800" cy="0"/>
          </a:xfrm>
          <a:prstGeom prst="straightConnector1">
            <a:avLst/>
          </a:prstGeom>
          <a:noFill/>
          <a:ln cap="flat" cmpd="sng" w="9525">
            <a:solidFill>
              <a:srgbClr val="FF0000"/>
            </a:solidFill>
            <a:prstDash val="solid"/>
            <a:round/>
            <a:headEnd len="lg" w="lg" type="none"/>
            <a:tailEnd len="lg" w="lg" type="none"/>
          </a:ln>
        </p:spPr>
      </p:cxnSp>
      <p:sp>
        <p:nvSpPr>
          <p:cNvPr id="217" name="Shape 217"/>
          <p:cNvSpPr/>
          <p:nvPr/>
        </p:nvSpPr>
        <p:spPr>
          <a:xfrm>
            <a:off x="404700" y="3046625"/>
            <a:ext cx="185400" cy="172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8" name="Shape 218"/>
          <p:cNvSpPr txBox="1"/>
          <p:nvPr/>
        </p:nvSpPr>
        <p:spPr>
          <a:xfrm>
            <a:off x="6946800" y="1198775"/>
            <a:ext cx="2018400" cy="20019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We decided to remove:</a:t>
            </a:r>
          </a:p>
          <a:p>
            <a:pPr indent="-342900" lvl="0" marL="457200" rtl="0">
              <a:lnSpc>
                <a:spcPct val="100000"/>
              </a:lnSpc>
              <a:spcBef>
                <a:spcPts val="0"/>
              </a:spcBef>
              <a:spcAft>
                <a:spcPts val="1600"/>
              </a:spcAft>
              <a:buClr>
                <a:schemeClr val="dk2"/>
              </a:buClr>
              <a:buSzPct val="100000"/>
              <a:buChar char="●"/>
            </a:pPr>
            <a:r>
              <a:rPr lang="en" sz="1800">
                <a:solidFill>
                  <a:schemeClr val="dk2"/>
                </a:solidFill>
              </a:rPr>
              <a:t>REG </a:t>
            </a:r>
          </a:p>
          <a:p>
            <a:pPr indent="-342900" lvl="0" marL="457200" rtl="0">
              <a:lnSpc>
                <a:spcPct val="100000"/>
              </a:lnSpc>
              <a:spcBef>
                <a:spcPts val="0"/>
              </a:spcBef>
              <a:spcAft>
                <a:spcPts val="1600"/>
              </a:spcAft>
              <a:buClr>
                <a:schemeClr val="dk2"/>
              </a:buClr>
              <a:buSzPct val="100000"/>
              <a:buChar char="●"/>
            </a:pPr>
            <a:r>
              <a:rPr lang="en" sz="1800">
                <a:solidFill>
                  <a:schemeClr val="dk2"/>
                </a:solidFill>
              </a:rPr>
              <a:t>BLKA</a:t>
            </a:r>
          </a:p>
          <a:p>
            <a:pPr indent="-342900" lvl="0" marL="457200" rtl="0">
              <a:lnSpc>
                <a:spcPct val="100000"/>
              </a:lnSpc>
              <a:spcBef>
                <a:spcPts val="0"/>
              </a:spcBef>
              <a:spcAft>
                <a:spcPts val="1600"/>
              </a:spcAft>
              <a:buClr>
                <a:schemeClr val="dk2"/>
              </a:buClr>
              <a:buSzPct val="100000"/>
              <a:buChar char="●"/>
            </a:pPr>
            <a:r>
              <a:rPr lang="en" sz="1800">
                <a:solidFill>
                  <a:schemeClr val="dk2"/>
                </a:solidFill>
              </a:rPr>
              <a:t>ThreePer</a:t>
            </a:r>
          </a:p>
          <a:p>
            <a:pPr indent="-342900" lvl="0" marL="457200" rtl="0">
              <a:lnSpc>
                <a:spcPct val="100000"/>
              </a:lnSpc>
              <a:spcBef>
                <a:spcPts val="0"/>
              </a:spcBef>
              <a:spcAft>
                <a:spcPts val="1600"/>
              </a:spcAft>
              <a:buClr>
                <a:schemeClr val="dk2"/>
              </a:buClr>
              <a:buSzPct val="100000"/>
              <a:buChar char="●"/>
            </a:pPr>
            <a:r>
              <a:rPr lang="en" sz="1800">
                <a:solidFill>
                  <a:schemeClr val="dk2"/>
                </a:solidFill>
              </a:rPr>
              <a:t>FTPer</a:t>
            </a:r>
          </a:p>
          <a:p>
            <a:pPr indent="-342900" lvl="0" marL="457200" rtl="0">
              <a:lnSpc>
                <a:spcPct val="100000"/>
              </a:lnSpc>
              <a:spcBef>
                <a:spcPts val="0"/>
              </a:spcBef>
              <a:spcAft>
                <a:spcPts val="1600"/>
              </a:spcAft>
              <a:buClr>
                <a:schemeClr val="dk2"/>
              </a:buClr>
              <a:buSzPct val="100000"/>
              <a:buChar char="●"/>
            </a:pPr>
            <a:r>
              <a:rPr lang="en" sz="1800">
                <a:solidFill>
                  <a:schemeClr val="dk2"/>
                </a:solidFill>
              </a:rPr>
              <a:t>PF </a:t>
            </a:r>
          </a:p>
          <a:p>
            <a:pPr lvl="0" rtl="0">
              <a:lnSpc>
                <a:spcPct val="115000"/>
              </a:lnSpc>
              <a:spcBef>
                <a:spcPts val="0"/>
              </a:spcBef>
              <a:spcAft>
                <a:spcPts val="1600"/>
              </a:spcAft>
              <a:buClr>
                <a:schemeClr val="dk1"/>
              </a:buClr>
              <a:buSzPct val="61111"/>
              <a:buFont typeface="Arial"/>
              <a:buNone/>
            </a:pPr>
            <a:r>
              <a:rPr lang="en" sz="1800">
                <a:solidFill>
                  <a:schemeClr val="dk2"/>
                </a:solidFill>
              </a:rPr>
              <a:t>because they had high p-values.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Reduced Model VIF (Variance Inflation Values)</a:t>
            </a:r>
          </a:p>
        </p:txBody>
      </p:sp>
      <p:pic>
        <p:nvPicPr>
          <p:cNvPr id="224" name="Shape 224"/>
          <p:cNvPicPr preferRelativeResize="0"/>
          <p:nvPr/>
        </p:nvPicPr>
        <p:blipFill>
          <a:blip r:embed="rId3">
            <a:alphaModFix/>
          </a:blip>
          <a:stretch>
            <a:fillRect/>
          </a:stretch>
        </p:blipFill>
        <p:spPr>
          <a:xfrm>
            <a:off x="152400" y="2297462"/>
            <a:ext cx="8839199" cy="548578"/>
          </a:xfrm>
          <a:prstGeom prst="rect">
            <a:avLst/>
          </a:prstGeom>
          <a:noFill/>
          <a:ln>
            <a:noFill/>
          </a:ln>
        </p:spPr>
      </p:pic>
      <p:sp>
        <p:nvSpPr>
          <p:cNvPr id="225" name="Shape 225"/>
          <p:cNvSpPr txBox="1"/>
          <p:nvPr/>
        </p:nvSpPr>
        <p:spPr>
          <a:xfrm>
            <a:off x="847550" y="3503400"/>
            <a:ext cx="3189600" cy="647400"/>
          </a:xfrm>
          <a:prstGeom prst="rect">
            <a:avLst/>
          </a:prstGeom>
          <a:noFill/>
          <a:ln>
            <a:noFill/>
          </a:ln>
        </p:spPr>
        <p:txBody>
          <a:bodyPr anchorCtr="0" anchor="t" bIns="91425" lIns="91425" rIns="91425" wrap="square" tIns="91425">
            <a:noAutofit/>
          </a:bodyPr>
          <a:lstStyle/>
          <a:p>
            <a:pPr lvl="0">
              <a:spcBef>
                <a:spcPts val="0"/>
              </a:spcBef>
              <a:buNone/>
            </a:pPr>
            <a:r>
              <a:rPr b="1" lang="en" sz="1600"/>
              <a:t>Collinearity has been removed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t>Final </a:t>
            </a:r>
            <a:r>
              <a:rPr lang="en"/>
              <a:t>Model</a:t>
            </a:r>
          </a:p>
          <a:p>
            <a:pPr lvl="0">
              <a:spcBef>
                <a:spcPts val="0"/>
              </a:spcBef>
              <a:buNone/>
            </a:pPr>
            <a:r>
              <a:t/>
            </a:r>
            <a:endParaRPr/>
          </a:p>
        </p:txBody>
      </p:sp>
      <p:pic>
        <p:nvPicPr>
          <p:cNvPr id="231" name="Shape 231"/>
          <p:cNvPicPr preferRelativeResize="0"/>
          <p:nvPr/>
        </p:nvPicPr>
        <p:blipFill>
          <a:blip r:embed="rId3">
            <a:alphaModFix/>
          </a:blip>
          <a:stretch>
            <a:fillRect/>
          </a:stretch>
        </p:blipFill>
        <p:spPr>
          <a:xfrm>
            <a:off x="1014412" y="2424112"/>
            <a:ext cx="7115175" cy="29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292625"/>
            <a:ext cx="8520600" cy="572700"/>
          </a:xfrm>
          <a:prstGeom prst="rect">
            <a:avLst/>
          </a:prstGeom>
        </p:spPr>
        <p:txBody>
          <a:bodyPr anchorCtr="0" anchor="t" bIns="91425" lIns="91425" rIns="91425" wrap="square" tIns="91425">
            <a:noAutofit/>
          </a:bodyPr>
          <a:lstStyle/>
          <a:p>
            <a:pPr lvl="0">
              <a:spcBef>
                <a:spcPts val="0"/>
              </a:spcBef>
              <a:buNone/>
            </a:pPr>
            <a:r>
              <a:rPr lang="en">
                <a:latin typeface="Times New Roman"/>
                <a:ea typeface="Times New Roman"/>
                <a:cs typeface="Times New Roman"/>
                <a:sym typeface="Times New Roman"/>
              </a:rPr>
              <a:t>Description </a:t>
            </a:r>
            <a:r>
              <a:rPr lang="en">
                <a:latin typeface="Times New Roman"/>
                <a:ea typeface="Times New Roman"/>
                <a:cs typeface="Times New Roman"/>
                <a:sym typeface="Times New Roman"/>
              </a:rPr>
              <a:t>of the Relevant Variables</a:t>
            </a:r>
          </a:p>
        </p:txBody>
      </p:sp>
      <p:sp>
        <p:nvSpPr>
          <p:cNvPr id="66" name="Shape 66"/>
          <p:cNvSpPr txBox="1"/>
          <p:nvPr>
            <p:ph idx="1" type="body"/>
          </p:nvPr>
        </p:nvSpPr>
        <p:spPr>
          <a:xfrm>
            <a:off x="311700" y="1099450"/>
            <a:ext cx="3417600" cy="3990900"/>
          </a:xfrm>
          <a:prstGeom prst="rect">
            <a:avLst/>
          </a:prstGeom>
        </p:spPr>
        <p:txBody>
          <a:bodyPr anchorCtr="0" anchor="t" bIns="91425" lIns="91425" rIns="91425" wrap="square" tIns="91425">
            <a:noAutofit/>
          </a:bodyPr>
          <a:lstStyle/>
          <a:p>
            <a:pPr lvl="0">
              <a:spcBef>
                <a:spcPts val="0"/>
              </a:spcBef>
              <a:buClr>
                <a:schemeClr val="dk1"/>
              </a:buClr>
              <a:buSzPct val="68750"/>
              <a:buFont typeface="Arial"/>
              <a:buNone/>
            </a:pPr>
            <a:r>
              <a:rPr b="1" lang="en" sz="1600">
                <a:latin typeface="Times New Roman"/>
                <a:ea typeface="Times New Roman"/>
                <a:cs typeface="Times New Roman"/>
                <a:sym typeface="Times New Roman"/>
              </a:rPr>
              <a:t>WinPer </a:t>
            </a:r>
            <a:r>
              <a:rPr lang="en" sz="1600">
                <a:latin typeface="Times New Roman"/>
                <a:ea typeface="Times New Roman"/>
                <a:cs typeface="Times New Roman"/>
                <a:sym typeface="Times New Roman"/>
              </a:rPr>
              <a:t>(Win Percentage)</a:t>
            </a:r>
          </a:p>
          <a:p>
            <a:pPr lvl="0">
              <a:spcBef>
                <a:spcPts val="0"/>
              </a:spcBef>
              <a:buClr>
                <a:schemeClr val="dk1"/>
              </a:buClr>
              <a:buSzPct val="68750"/>
              <a:buFont typeface="Arial"/>
              <a:buNone/>
            </a:pPr>
            <a:r>
              <a:rPr b="1" lang="en" sz="1600">
                <a:latin typeface="Times New Roman"/>
                <a:ea typeface="Times New Roman"/>
                <a:cs typeface="Times New Roman"/>
                <a:sym typeface="Times New Roman"/>
              </a:rPr>
              <a:t>PTS </a:t>
            </a:r>
            <a:r>
              <a:rPr lang="en" sz="1600">
                <a:latin typeface="Times New Roman"/>
                <a:ea typeface="Times New Roman"/>
                <a:cs typeface="Times New Roman"/>
                <a:sym typeface="Times New Roman"/>
              </a:rPr>
              <a:t>(Points)</a:t>
            </a:r>
          </a:p>
          <a:p>
            <a:pPr lvl="0">
              <a:spcBef>
                <a:spcPts val="0"/>
              </a:spcBef>
              <a:buNone/>
            </a:pPr>
            <a:r>
              <a:rPr b="1" lang="en" sz="1600">
                <a:latin typeface="Times New Roman"/>
                <a:ea typeface="Times New Roman"/>
                <a:cs typeface="Times New Roman"/>
                <a:sym typeface="Times New Roman"/>
              </a:rPr>
              <a:t>FGPer </a:t>
            </a:r>
            <a:r>
              <a:rPr lang="en" sz="1600">
                <a:latin typeface="Times New Roman"/>
                <a:ea typeface="Times New Roman"/>
                <a:cs typeface="Times New Roman"/>
                <a:sym typeface="Times New Roman"/>
              </a:rPr>
              <a:t>(Field Goals Percentage)</a:t>
            </a:r>
          </a:p>
          <a:p>
            <a:pPr lvl="0">
              <a:spcBef>
                <a:spcPts val="0"/>
              </a:spcBef>
              <a:buClr>
                <a:schemeClr val="dk1"/>
              </a:buClr>
              <a:buSzPct val="68750"/>
              <a:buFont typeface="Arial"/>
              <a:buNone/>
            </a:pPr>
            <a:r>
              <a:rPr b="1" lang="en" sz="1600">
                <a:latin typeface="Times New Roman"/>
                <a:ea typeface="Times New Roman"/>
                <a:cs typeface="Times New Roman"/>
                <a:sym typeface="Times New Roman"/>
              </a:rPr>
              <a:t>ThreePer </a:t>
            </a:r>
            <a:r>
              <a:rPr lang="en" sz="1600">
                <a:latin typeface="Times New Roman"/>
                <a:ea typeface="Times New Roman"/>
                <a:cs typeface="Times New Roman"/>
                <a:sym typeface="Times New Roman"/>
              </a:rPr>
              <a:t>(Three Points Percentage)</a:t>
            </a:r>
          </a:p>
          <a:p>
            <a:pPr lvl="0">
              <a:spcBef>
                <a:spcPts val="0"/>
              </a:spcBef>
              <a:buClr>
                <a:schemeClr val="dk1"/>
              </a:buClr>
              <a:buSzPct val="68750"/>
              <a:buFont typeface="Arial"/>
              <a:buNone/>
            </a:pPr>
            <a:r>
              <a:rPr b="1" lang="en" sz="1600">
                <a:latin typeface="Times New Roman"/>
                <a:ea typeface="Times New Roman"/>
                <a:cs typeface="Times New Roman"/>
                <a:sym typeface="Times New Roman"/>
              </a:rPr>
              <a:t>FTPer </a:t>
            </a:r>
            <a:r>
              <a:rPr lang="en" sz="1600">
                <a:latin typeface="Times New Roman"/>
                <a:ea typeface="Times New Roman"/>
                <a:cs typeface="Times New Roman"/>
                <a:sym typeface="Times New Roman"/>
              </a:rPr>
              <a:t> (Free Throw Percentage)</a:t>
            </a:r>
          </a:p>
          <a:p>
            <a:pPr lvl="0">
              <a:spcBef>
                <a:spcPts val="0"/>
              </a:spcBef>
              <a:buClr>
                <a:schemeClr val="dk1"/>
              </a:buClr>
              <a:buSzPct val="68750"/>
              <a:buFont typeface="Arial"/>
              <a:buNone/>
            </a:pPr>
            <a:r>
              <a:rPr b="1" lang="en" sz="1600">
                <a:latin typeface="Times New Roman"/>
                <a:ea typeface="Times New Roman"/>
                <a:cs typeface="Times New Roman"/>
                <a:sym typeface="Times New Roman"/>
              </a:rPr>
              <a:t>STL </a:t>
            </a:r>
            <a:r>
              <a:rPr lang="en" sz="1600">
                <a:latin typeface="Times New Roman"/>
                <a:ea typeface="Times New Roman"/>
                <a:cs typeface="Times New Roman"/>
                <a:sym typeface="Times New Roman"/>
              </a:rPr>
              <a:t>(Steal)</a:t>
            </a:r>
          </a:p>
          <a:p>
            <a:pPr lvl="0">
              <a:spcBef>
                <a:spcPts val="0"/>
              </a:spcBef>
              <a:buClr>
                <a:schemeClr val="dk1"/>
              </a:buClr>
              <a:buSzPct val="68750"/>
              <a:buFont typeface="Arial"/>
              <a:buNone/>
            </a:pPr>
            <a:r>
              <a:rPr b="1" lang="en" sz="1600">
                <a:latin typeface="Times New Roman"/>
                <a:ea typeface="Times New Roman"/>
                <a:cs typeface="Times New Roman"/>
                <a:sym typeface="Times New Roman"/>
              </a:rPr>
              <a:t>AST </a:t>
            </a:r>
            <a:r>
              <a:rPr lang="en" sz="1600">
                <a:latin typeface="Times New Roman"/>
                <a:ea typeface="Times New Roman"/>
                <a:cs typeface="Times New Roman"/>
                <a:sym typeface="Times New Roman"/>
              </a:rPr>
              <a:t>(Assists)</a:t>
            </a:r>
          </a:p>
          <a:p>
            <a:pPr lvl="0">
              <a:spcBef>
                <a:spcPts val="0"/>
              </a:spcBef>
              <a:buClr>
                <a:schemeClr val="dk1"/>
              </a:buClr>
              <a:buSzPct val="91666"/>
              <a:buFont typeface="Arial"/>
              <a:buNone/>
            </a:pPr>
            <a:r>
              <a:t/>
            </a:r>
            <a:endParaRPr sz="1200">
              <a:latin typeface="Times New Roman"/>
              <a:ea typeface="Times New Roman"/>
              <a:cs typeface="Times New Roman"/>
              <a:sym typeface="Times New Roman"/>
            </a:endParaRPr>
          </a:p>
          <a:p>
            <a:pPr lvl="0">
              <a:spcBef>
                <a:spcPts val="0"/>
              </a:spcBef>
              <a:buClr>
                <a:schemeClr val="dk1"/>
              </a:buClr>
              <a:buSzPct val="91666"/>
              <a:buFont typeface="Arial"/>
              <a:buNone/>
            </a:pPr>
            <a:r>
              <a:t/>
            </a:r>
            <a:endParaRPr sz="1200">
              <a:latin typeface="Times New Roman"/>
              <a:ea typeface="Times New Roman"/>
              <a:cs typeface="Times New Roman"/>
              <a:sym typeface="Times New Roman"/>
            </a:endParaRPr>
          </a:p>
          <a:p>
            <a:pPr lvl="0">
              <a:spcBef>
                <a:spcPts val="0"/>
              </a:spcBef>
              <a:buNone/>
            </a:pPr>
            <a:r>
              <a:t/>
            </a:r>
            <a:endParaRPr>
              <a:latin typeface="Alegreya"/>
              <a:ea typeface="Alegreya"/>
              <a:cs typeface="Alegreya"/>
              <a:sym typeface="Alegreya"/>
            </a:endParaRPr>
          </a:p>
        </p:txBody>
      </p:sp>
      <p:sp>
        <p:nvSpPr>
          <p:cNvPr id="67" name="Shape 67"/>
          <p:cNvSpPr txBox="1"/>
          <p:nvPr/>
        </p:nvSpPr>
        <p:spPr>
          <a:xfrm>
            <a:off x="4631075" y="1099450"/>
            <a:ext cx="4271700" cy="3787500"/>
          </a:xfrm>
          <a:prstGeom prst="rect">
            <a:avLst/>
          </a:prstGeom>
          <a:noFill/>
          <a:ln>
            <a:noFill/>
          </a:ln>
        </p:spPr>
        <p:txBody>
          <a:bodyPr anchorCtr="0" anchor="t" bIns="91425" lIns="91425" rIns="91425" wrap="square" tIns="91425">
            <a:noAutofit/>
          </a:bodyPr>
          <a:lstStyle/>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REB </a:t>
            </a:r>
            <a:r>
              <a:rPr lang="en" sz="1600">
                <a:solidFill>
                  <a:schemeClr val="dk2"/>
                </a:solidFill>
                <a:latin typeface="Times New Roman"/>
                <a:ea typeface="Times New Roman"/>
                <a:cs typeface="Times New Roman"/>
                <a:sym typeface="Times New Roman"/>
              </a:rPr>
              <a:t>(Rebound)</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BLKA </a:t>
            </a:r>
            <a:r>
              <a:rPr lang="en" sz="1600">
                <a:solidFill>
                  <a:schemeClr val="dk2"/>
                </a:solidFill>
                <a:latin typeface="Times New Roman"/>
                <a:ea typeface="Times New Roman"/>
                <a:cs typeface="Times New Roman"/>
                <a:sym typeface="Times New Roman"/>
              </a:rPr>
              <a:t>(Blocks Against Team)</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PF </a:t>
            </a:r>
            <a:r>
              <a:rPr lang="en" sz="1600">
                <a:solidFill>
                  <a:schemeClr val="dk2"/>
                </a:solidFill>
                <a:latin typeface="Times New Roman"/>
                <a:ea typeface="Times New Roman"/>
                <a:cs typeface="Times New Roman"/>
                <a:sym typeface="Times New Roman"/>
              </a:rPr>
              <a:t>(Personal Fouls)</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TOV </a:t>
            </a:r>
            <a:r>
              <a:rPr lang="en" sz="1600">
                <a:solidFill>
                  <a:schemeClr val="dk2"/>
                </a:solidFill>
                <a:latin typeface="Times New Roman"/>
                <a:ea typeface="Times New Roman"/>
                <a:cs typeface="Times New Roman"/>
                <a:sym typeface="Times New Roman"/>
              </a:rPr>
              <a:t>(Turnover)</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DREB </a:t>
            </a:r>
            <a:r>
              <a:rPr lang="en" sz="1600">
                <a:solidFill>
                  <a:schemeClr val="dk2"/>
                </a:solidFill>
                <a:latin typeface="Times New Roman"/>
                <a:ea typeface="Times New Roman"/>
                <a:cs typeface="Times New Roman"/>
                <a:sym typeface="Times New Roman"/>
              </a:rPr>
              <a:t>(Defensive Rebounds)</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OREB </a:t>
            </a:r>
            <a:r>
              <a:rPr lang="en" sz="1600">
                <a:solidFill>
                  <a:schemeClr val="dk2"/>
                </a:solidFill>
                <a:latin typeface="Times New Roman"/>
                <a:ea typeface="Times New Roman"/>
                <a:cs typeface="Times New Roman"/>
                <a:sym typeface="Times New Roman"/>
              </a:rPr>
              <a:t>(Offensive Rebounds)</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PREV </a:t>
            </a:r>
            <a:r>
              <a:rPr lang="en" sz="1600">
                <a:solidFill>
                  <a:schemeClr val="dk2"/>
                </a:solidFill>
                <a:latin typeface="Times New Roman"/>
                <a:ea typeface="Times New Roman"/>
                <a:cs typeface="Times New Roman"/>
                <a:sym typeface="Times New Roman"/>
              </a:rPr>
              <a:t>(Previous Year’s Win Percentage)</a:t>
            </a:r>
          </a:p>
          <a:p>
            <a:pPr indent="-69850" lvl="0" marL="0" marR="0" rtl="0" algn="l">
              <a:lnSpc>
                <a:spcPct val="115000"/>
              </a:lnSpc>
              <a:spcBef>
                <a:spcPts val="0"/>
              </a:spcBef>
              <a:spcAft>
                <a:spcPts val="1600"/>
              </a:spcAft>
              <a:buClr>
                <a:srgbClr val="000000"/>
              </a:buClr>
              <a:buSzPct val="68750"/>
              <a:buFont typeface="Arial"/>
              <a:buNone/>
            </a:pPr>
            <a:r>
              <a:rPr b="1" lang="en" sz="1600">
                <a:solidFill>
                  <a:schemeClr val="dk2"/>
                </a:solidFill>
                <a:latin typeface="Times New Roman"/>
                <a:ea typeface="Times New Roman"/>
                <a:cs typeface="Times New Roman"/>
                <a:sym typeface="Times New Roman"/>
              </a:rPr>
              <a:t>REG </a:t>
            </a:r>
            <a:r>
              <a:rPr lang="en" sz="1600">
                <a:solidFill>
                  <a:schemeClr val="dk2"/>
                </a:solidFill>
                <a:latin typeface="Times New Roman"/>
                <a:ea typeface="Times New Roman"/>
                <a:cs typeface="Times New Roman"/>
                <a:sym typeface="Times New Roman"/>
              </a:rPr>
              <a:t>(Region) - qualitative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277300"/>
            <a:ext cx="8520600" cy="572700"/>
          </a:xfrm>
          <a:prstGeom prst="rect">
            <a:avLst/>
          </a:prstGeom>
        </p:spPr>
        <p:txBody>
          <a:bodyPr anchorCtr="0" anchor="t" bIns="91425" lIns="91425" rIns="91425" wrap="square" tIns="91425">
            <a:noAutofit/>
          </a:bodyPr>
          <a:lstStyle/>
          <a:p>
            <a:pPr lvl="0" rtl="0">
              <a:spcBef>
                <a:spcPts val="0"/>
              </a:spcBef>
              <a:buNone/>
            </a:pPr>
            <a:r>
              <a:rPr lang="en"/>
              <a:t>Anova test between Reduced model1 and Final Model</a:t>
            </a:r>
          </a:p>
        </p:txBody>
      </p:sp>
      <p:pic>
        <p:nvPicPr>
          <p:cNvPr id="237" name="Shape 237"/>
          <p:cNvPicPr preferRelativeResize="0"/>
          <p:nvPr/>
        </p:nvPicPr>
        <p:blipFill>
          <a:blip r:embed="rId3">
            <a:alphaModFix/>
          </a:blip>
          <a:stretch>
            <a:fillRect/>
          </a:stretch>
        </p:blipFill>
        <p:spPr>
          <a:xfrm>
            <a:off x="311700" y="1397900"/>
            <a:ext cx="5010150" cy="1476375"/>
          </a:xfrm>
          <a:prstGeom prst="rect">
            <a:avLst/>
          </a:prstGeom>
          <a:noFill/>
          <a:ln>
            <a:noFill/>
          </a:ln>
        </p:spPr>
      </p:pic>
      <p:sp>
        <p:nvSpPr>
          <p:cNvPr id="238" name="Shape 238"/>
          <p:cNvSpPr txBox="1"/>
          <p:nvPr/>
        </p:nvSpPr>
        <p:spPr>
          <a:xfrm>
            <a:off x="622525" y="3214700"/>
            <a:ext cx="7460100" cy="6858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solidFill>
                  <a:schemeClr val="dk1"/>
                </a:solidFill>
              </a:rPr>
              <a:t>Ho: REG = BLKA = ThreePer = FTPer = PF = 0  (The reduced model is adequate)</a:t>
            </a:r>
          </a:p>
          <a:p>
            <a:pPr lvl="0">
              <a:spcBef>
                <a:spcPts val="0"/>
              </a:spcBef>
              <a:buClr>
                <a:schemeClr val="dk1"/>
              </a:buClr>
              <a:buFont typeface="Arial"/>
              <a:buNone/>
            </a:pPr>
            <a:r>
              <a:rPr lang="en">
                <a:solidFill>
                  <a:schemeClr val="dk1"/>
                </a:solidFill>
              </a:rPr>
              <a:t>Ha: REG = BLKA = ThreePer = FTPer = PF &lt;&gt; 0  (The full model is adequate)</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FAIL TO REJECT NULL hypothesis, so </a:t>
            </a:r>
            <a:r>
              <a:rPr b="1" lang="en">
                <a:solidFill>
                  <a:schemeClr val="dk1"/>
                </a:solidFill>
              </a:rPr>
              <a:t>reduced model is adequate</a:t>
            </a:r>
          </a:p>
        </p:txBody>
      </p:sp>
      <p:cxnSp>
        <p:nvCxnSpPr>
          <p:cNvPr id="239" name="Shape 239"/>
          <p:cNvCxnSpPr>
            <a:stCxn id="237" idx="2"/>
          </p:cNvCxnSpPr>
          <p:nvPr/>
        </p:nvCxnSpPr>
        <p:spPr>
          <a:xfrm flipH="1" rot="10800000">
            <a:off x="2816775" y="2867675"/>
            <a:ext cx="612300" cy="660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2400"/>
              <a:t>Final Model (with the final predictor variables)</a:t>
            </a:r>
          </a:p>
        </p:txBody>
      </p:sp>
      <p:pic>
        <p:nvPicPr>
          <p:cNvPr id="245" name="Shape 245"/>
          <p:cNvPicPr preferRelativeResize="0"/>
          <p:nvPr/>
        </p:nvPicPr>
        <p:blipFill>
          <a:blip r:embed="rId3">
            <a:alphaModFix/>
          </a:blip>
          <a:stretch>
            <a:fillRect/>
          </a:stretch>
        </p:blipFill>
        <p:spPr>
          <a:xfrm>
            <a:off x="311700" y="1598612"/>
            <a:ext cx="436245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1" type="body"/>
          </p:nvPr>
        </p:nvSpPr>
        <p:spPr>
          <a:xfrm>
            <a:off x="311700" y="223625"/>
            <a:ext cx="8520600" cy="43452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Vif values of the predictor variables in the final Model</a:t>
            </a:r>
          </a:p>
          <a:p>
            <a:pPr lvl="0">
              <a:spcBef>
                <a:spcPts val="0"/>
              </a:spcBef>
              <a:buNone/>
            </a:pPr>
            <a:r>
              <a:t/>
            </a:r>
            <a:endParaRPr/>
          </a:p>
          <a:p>
            <a:pPr lvl="0">
              <a:spcBef>
                <a:spcPts val="0"/>
              </a:spcBef>
              <a:buNone/>
            </a:pPr>
            <a:r>
              <a:rPr lang="en" sz="2400"/>
              <a:t>Testing Assumptions</a:t>
            </a:r>
          </a:p>
          <a:p>
            <a:pPr lvl="0">
              <a:spcBef>
                <a:spcPts val="0"/>
              </a:spcBef>
              <a:buNone/>
            </a:pPr>
            <a:r>
              <a:rPr lang="en">
                <a:solidFill>
                  <a:srgbClr val="000000"/>
                </a:solidFill>
              </a:rPr>
              <a:t>Checking linearity between the predictor and response variables. (variables vs. r)</a:t>
            </a:r>
          </a:p>
        </p:txBody>
      </p:sp>
      <p:pic>
        <p:nvPicPr>
          <p:cNvPr id="251" name="Shape 251"/>
          <p:cNvPicPr preferRelativeResize="0"/>
          <p:nvPr/>
        </p:nvPicPr>
        <p:blipFill>
          <a:blip r:embed="rId3">
            <a:alphaModFix/>
          </a:blip>
          <a:stretch>
            <a:fillRect/>
          </a:stretch>
        </p:blipFill>
        <p:spPr>
          <a:xfrm>
            <a:off x="1243325" y="754150"/>
            <a:ext cx="4529900" cy="426075"/>
          </a:xfrm>
          <a:prstGeom prst="rect">
            <a:avLst/>
          </a:prstGeom>
          <a:noFill/>
          <a:ln>
            <a:noFill/>
          </a:ln>
        </p:spPr>
      </p:pic>
      <p:pic>
        <p:nvPicPr>
          <p:cNvPr id="252" name="Shape 252"/>
          <p:cNvPicPr preferRelativeResize="0"/>
          <p:nvPr/>
        </p:nvPicPr>
        <p:blipFill>
          <a:blip r:embed="rId4">
            <a:alphaModFix/>
          </a:blip>
          <a:stretch>
            <a:fillRect/>
          </a:stretch>
        </p:blipFill>
        <p:spPr>
          <a:xfrm>
            <a:off x="0" y="2307053"/>
            <a:ext cx="2972899" cy="2376072"/>
          </a:xfrm>
          <a:prstGeom prst="rect">
            <a:avLst/>
          </a:prstGeom>
          <a:noFill/>
          <a:ln>
            <a:noFill/>
          </a:ln>
        </p:spPr>
      </p:pic>
      <p:pic>
        <p:nvPicPr>
          <p:cNvPr id="253" name="Shape 253"/>
          <p:cNvPicPr preferRelativeResize="0"/>
          <p:nvPr/>
        </p:nvPicPr>
        <p:blipFill>
          <a:blip r:embed="rId5">
            <a:alphaModFix/>
          </a:blip>
          <a:stretch>
            <a:fillRect/>
          </a:stretch>
        </p:blipFill>
        <p:spPr>
          <a:xfrm>
            <a:off x="3048300" y="2277266"/>
            <a:ext cx="3047399" cy="2435634"/>
          </a:xfrm>
          <a:prstGeom prst="rect">
            <a:avLst/>
          </a:prstGeom>
          <a:noFill/>
          <a:ln>
            <a:noFill/>
          </a:ln>
        </p:spPr>
      </p:pic>
      <p:pic>
        <p:nvPicPr>
          <p:cNvPr id="254" name="Shape 254"/>
          <p:cNvPicPr preferRelativeResize="0"/>
          <p:nvPr/>
        </p:nvPicPr>
        <p:blipFill>
          <a:blip r:embed="rId6">
            <a:alphaModFix/>
          </a:blip>
          <a:stretch>
            <a:fillRect/>
          </a:stretch>
        </p:blipFill>
        <p:spPr>
          <a:xfrm>
            <a:off x="6095700" y="2264724"/>
            <a:ext cx="3078850" cy="246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499100" y="-133800"/>
            <a:ext cx="3168450" cy="2532375"/>
          </a:xfrm>
          <a:prstGeom prst="rect">
            <a:avLst/>
          </a:prstGeom>
          <a:noFill/>
          <a:ln>
            <a:noFill/>
          </a:ln>
        </p:spPr>
      </p:pic>
      <p:pic>
        <p:nvPicPr>
          <p:cNvPr id="260" name="Shape 260"/>
          <p:cNvPicPr preferRelativeResize="0"/>
          <p:nvPr/>
        </p:nvPicPr>
        <p:blipFill>
          <a:blip r:embed="rId4">
            <a:alphaModFix/>
          </a:blip>
          <a:stretch>
            <a:fillRect/>
          </a:stretch>
        </p:blipFill>
        <p:spPr>
          <a:xfrm>
            <a:off x="5293674" y="-208775"/>
            <a:ext cx="3356025" cy="2682324"/>
          </a:xfrm>
          <a:prstGeom prst="rect">
            <a:avLst/>
          </a:prstGeom>
          <a:noFill/>
          <a:ln>
            <a:noFill/>
          </a:ln>
        </p:spPr>
      </p:pic>
      <p:pic>
        <p:nvPicPr>
          <p:cNvPr id="261" name="Shape 261"/>
          <p:cNvPicPr preferRelativeResize="0"/>
          <p:nvPr/>
        </p:nvPicPr>
        <p:blipFill>
          <a:blip r:embed="rId5">
            <a:alphaModFix/>
          </a:blip>
          <a:stretch>
            <a:fillRect/>
          </a:stretch>
        </p:blipFill>
        <p:spPr>
          <a:xfrm>
            <a:off x="462574" y="2494858"/>
            <a:ext cx="3168450" cy="2532366"/>
          </a:xfrm>
          <a:prstGeom prst="rect">
            <a:avLst/>
          </a:prstGeom>
          <a:noFill/>
          <a:ln>
            <a:noFill/>
          </a:ln>
        </p:spPr>
      </p:pic>
      <p:pic>
        <p:nvPicPr>
          <p:cNvPr id="262" name="Shape 262"/>
          <p:cNvPicPr preferRelativeResize="0"/>
          <p:nvPr/>
        </p:nvPicPr>
        <p:blipFill>
          <a:blip r:embed="rId6">
            <a:alphaModFix/>
          </a:blip>
          <a:stretch>
            <a:fillRect/>
          </a:stretch>
        </p:blipFill>
        <p:spPr>
          <a:xfrm>
            <a:off x="5242075" y="2419875"/>
            <a:ext cx="3429849" cy="2682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219850" y="85450"/>
            <a:ext cx="8520600" cy="572700"/>
          </a:xfrm>
          <a:prstGeom prst="rect">
            <a:avLst/>
          </a:prstGeom>
        </p:spPr>
        <p:txBody>
          <a:bodyPr anchorCtr="0" anchor="t" bIns="91425" lIns="91425" rIns="91425" wrap="square" tIns="91425">
            <a:noAutofit/>
          </a:bodyPr>
          <a:lstStyle/>
          <a:p>
            <a:pPr lvl="0">
              <a:spcBef>
                <a:spcPts val="0"/>
              </a:spcBef>
              <a:buNone/>
            </a:pPr>
            <a:r>
              <a:rPr lang="en" sz="2400"/>
              <a:t>Normality of error terms</a:t>
            </a:r>
          </a:p>
        </p:txBody>
      </p:sp>
      <p:pic>
        <p:nvPicPr>
          <p:cNvPr id="268" name="Shape 268"/>
          <p:cNvPicPr preferRelativeResize="0"/>
          <p:nvPr/>
        </p:nvPicPr>
        <p:blipFill>
          <a:blip r:embed="rId3">
            <a:alphaModFix/>
          </a:blip>
          <a:stretch>
            <a:fillRect/>
          </a:stretch>
        </p:blipFill>
        <p:spPr>
          <a:xfrm>
            <a:off x="0" y="499525"/>
            <a:ext cx="4213524" cy="2843750"/>
          </a:xfrm>
          <a:prstGeom prst="rect">
            <a:avLst/>
          </a:prstGeom>
          <a:noFill/>
          <a:ln>
            <a:noFill/>
          </a:ln>
        </p:spPr>
      </p:pic>
      <p:pic>
        <p:nvPicPr>
          <p:cNvPr id="269" name="Shape 269"/>
          <p:cNvPicPr preferRelativeResize="0"/>
          <p:nvPr/>
        </p:nvPicPr>
        <p:blipFill>
          <a:blip r:embed="rId4">
            <a:alphaModFix/>
          </a:blip>
          <a:stretch>
            <a:fillRect/>
          </a:stretch>
        </p:blipFill>
        <p:spPr>
          <a:xfrm>
            <a:off x="4292499" y="646712"/>
            <a:ext cx="4361161" cy="2549374"/>
          </a:xfrm>
          <a:prstGeom prst="rect">
            <a:avLst/>
          </a:prstGeom>
          <a:noFill/>
          <a:ln>
            <a:noFill/>
          </a:ln>
        </p:spPr>
      </p:pic>
      <p:pic>
        <p:nvPicPr>
          <p:cNvPr id="270" name="Shape 270"/>
          <p:cNvPicPr preferRelativeResize="0"/>
          <p:nvPr/>
        </p:nvPicPr>
        <p:blipFill>
          <a:blip r:embed="rId5">
            <a:alphaModFix/>
          </a:blip>
          <a:stretch>
            <a:fillRect/>
          </a:stretch>
        </p:blipFill>
        <p:spPr>
          <a:xfrm>
            <a:off x="4292500" y="2739925"/>
            <a:ext cx="4361149" cy="24035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310850"/>
            <a:ext cx="8520600" cy="572700"/>
          </a:xfrm>
          <a:prstGeom prst="rect">
            <a:avLst/>
          </a:prstGeom>
        </p:spPr>
        <p:txBody>
          <a:bodyPr anchorCtr="0" anchor="t" bIns="91425" lIns="91425" rIns="91425" wrap="square" tIns="91425">
            <a:noAutofit/>
          </a:bodyPr>
          <a:lstStyle/>
          <a:p>
            <a:pPr lvl="0">
              <a:spcBef>
                <a:spcPts val="0"/>
              </a:spcBef>
              <a:buNone/>
            </a:pPr>
            <a:r>
              <a:rPr lang="en" sz="2400"/>
              <a:t>Independence of error terms (checking autocorrelation)</a:t>
            </a:r>
          </a:p>
        </p:txBody>
      </p:sp>
      <p:pic>
        <p:nvPicPr>
          <p:cNvPr id="276" name="Shape 276"/>
          <p:cNvPicPr preferRelativeResize="0"/>
          <p:nvPr/>
        </p:nvPicPr>
        <p:blipFill>
          <a:blip r:embed="rId3">
            <a:alphaModFix/>
          </a:blip>
          <a:stretch>
            <a:fillRect/>
          </a:stretch>
        </p:blipFill>
        <p:spPr>
          <a:xfrm>
            <a:off x="117137" y="755950"/>
            <a:ext cx="5800725" cy="3390900"/>
          </a:xfrm>
          <a:prstGeom prst="rect">
            <a:avLst/>
          </a:prstGeom>
          <a:noFill/>
          <a:ln>
            <a:noFill/>
          </a:ln>
        </p:spPr>
      </p:pic>
      <p:sp>
        <p:nvSpPr>
          <p:cNvPr id="277" name="Shape 277"/>
          <p:cNvSpPr txBox="1"/>
          <p:nvPr/>
        </p:nvSpPr>
        <p:spPr>
          <a:xfrm>
            <a:off x="5840675" y="1265050"/>
            <a:ext cx="3520200" cy="35166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rPr b="1" lang="en" sz="1800">
                <a:solidFill>
                  <a:schemeClr val="dk2"/>
                </a:solidFill>
              </a:rPr>
              <a:t>Durbin-Watson test:</a:t>
            </a:r>
          </a:p>
          <a:p>
            <a:pPr lvl="0" rtl="0">
              <a:lnSpc>
                <a:spcPct val="100000"/>
              </a:lnSpc>
              <a:spcBef>
                <a:spcPts val="0"/>
              </a:spcBef>
              <a:spcAft>
                <a:spcPts val="0"/>
              </a:spcAft>
              <a:buNone/>
            </a:pPr>
            <a:r>
              <a:rPr lang="en" sz="1800">
                <a:solidFill>
                  <a:schemeClr val="dk2"/>
                </a:solidFill>
              </a:rPr>
              <a:t>DW = 2.397, </a:t>
            </a:r>
          </a:p>
          <a:p>
            <a:pPr lvl="0" rtl="0">
              <a:lnSpc>
                <a:spcPct val="100000"/>
              </a:lnSpc>
              <a:spcBef>
                <a:spcPts val="0"/>
              </a:spcBef>
              <a:spcAft>
                <a:spcPts val="0"/>
              </a:spcAft>
              <a:buNone/>
            </a:pPr>
            <a:r>
              <a:rPr lang="en" sz="1800">
                <a:solidFill>
                  <a:schemeClr val="dk2"/>
                </a:solidFill>
              </a:rPr>
              <a:t>p-value = 0.8415</a:t>
            </a:r>
          </a:p>
          <a:p>
            <a:pPr lvl="0">
              <a:spcBef>
                <a:spcPts val="0"/>
              </a:spcBef>
              <a:buNone/>
            </a:pPr>
            <a:r>
              <a:rPr lang="en" sz="1800">
                <a:solidFill>
                  <a:schemeClr val="dk1"/>
                </a:solidFill>
              </a:rPr>
              <a:t>____________________</a:t>
            </a:r>
          </a:p>
          <a:p>
            <a:pPr lvl="0" rtl="0">
              <a:spcBef>
                <a:spcPts val="0"/>
              </a:spcBef>
              <a:buNone/>
            </a:pPr>
            <a:r>
              <a:t/>
            </a:r>
            <a:endParaRPr sz="1800">
              <a:solidFill>
                <a:schemeClr val="dk1"/>
              </a:solidFill>
            </a:endParaRPr>
          </a:p>
          <a:p>
            <a:pPr lvl="0" rtl="0">
              <a:spcBef>
                <a:spcPts val="0"/>
              </a:spcBef>
              <a:buNone/>
            </a:pPr>
            <a:r>
              <a:rPr lang="en" sz="1800">
                <a:solidFill>
                  <a:schemeClr val="dk1"/>
                </a:solidFill>
              </a:rPr>
              <a:t>Ho:p = 0</a:t>
            </a:r>
          </a:p>
          <a:p>
            <a:pPr lvl="0">
              <a:spcBef>
                <a:spcPts val="0"/>
              </a:spcBef>
              <a:buNone/>
            </a:pPr>
            <a:r>
              <a:rPr lang="en" sz="1800">
                <a:solidFill>
                  <a:schemeClr val="dk1"/>
                </a:solidFill>
              </a:rPr>
              <a:t>Ha:p &gt; 0</a:t>
            </a:r>
          </a:p>
          <a:p>
            <a:pPr lvl="0">
              <a:spcBef>
                <a:spcPts val="0"/>
              </a:spcBef>
              <a:buNone/>
            </a:pPr>
            <a:r>
              <a:t/>
            </a:r>
            <a:endParaRPr sz="1800">
              <a:solidFill>
                <a:schemeClr val="dk1"/>
              </a:solidFill>
            </a:endParaRPr>
          </a:p>
          <a:p>
            <a:pPr lvl="0">
              <a:spcBef>
                <a:spcPts val="0"/>
              </a:spcBef>
              <a:buNone/>
            </a:pPr>
            <a:r>
              <a:rPr lang="en" sz="1800">
                <a:solidFill>
                  <a:schemeClr val="dk1"/>
                </a:solidFill>
              </a:rPr>
              <a:t>(E</a:t>
            </a:r>
            <a:r>
              <a:rPr baseline="-25000" lang="en" sz="1800">
                <a:solidFill>
                  <a:schemeClr val="dk1"/>
                </a:solidFill>
              </a:rPr>
              <a:t>t</a:t>
            </a:r>
            <a:r>
              <a:rPr lang="en" sz="1800">
                <a:solidFill>
                  <a:schemeClr val="dk1"/>
                </a:solidFill>
              </a:rPr>
              <a:t>= p E</a:t>
            </a:r>
            <a:r>
              <a:rPr baseline="-25000" lang="en" sz="1800">
                <a:solidFill>
                  <a:schemeClr val="dk1"/>
                </a:solidFill>
              </a:rPr>
              <a:t>t-1</a:t>
            </a:r>
            <a:r>
              <a:rPr lang="en" sz="1800">
                <a:solidFill>
                  <a:schemeClr val="dk1"/>
                </a:solidFill>
              </a:rPr>
              <a:t> + e)</a:t>
            </a:r>
          </a:p>
          <a:p>
            <a:pPr lvl="0">
              <a:spcBef>
                <a:spcPts val="0"/>
              </a:spcBef>
              <a:buNone/>
            </a:pPr>
            <a:r>
              <a:t/>
            </a:r>
            <a:endParaRPr sz="1800">
              <a:solidFill>
                <a:schemeClr val="dk1"/>
              </a:solidFill>
            </a:endParaRPr>
          </a:p>
          <a:p>
            <a:pPr lvl="0">
              <a:spcBef>
                <a:spcPts val="0"/>
              </a:spcBef>
              <a:buNone/>
            </a:pPr>
            <a:r>
              <a:rPr lang="en" sz="1800">
                <a:solidFill>
                  <a:schemeClr val="dk1"/>
                </a:solidFill>
              </a:rPr>
              <a:t>FAIL TO REJECT NULL;</a:t>
            </a:r>
          </a:p>
          <a:p>
            <a:pPr lvl="0" rtl="0">
              <a:spcBef>
                <a:spcPts val="0"/>
              </a:spcBef>
              <a:buNone/>
            </a:pPr>
            <a:r>
              <a:rPr b="1" lang="en" sz="1800">
                <a:solidFill>
                  <a:schemeClr val="dk1"/>
                </a:solidFill>
              </a:rPr>
              <a:t>No first order autocorrelation</a:t>
            </a:r>
          </a:p>
          <a:p>
            <a:pPr lvl="0" rtl="0">
              <a:spcBef>
                <a:spcPts val="0"/>
              </a:spcBef>
              <a:buNone/>
            </a:pPr>
            <a:r>
              <a:t/>
            </a:r>
            <a:endParaRPr sz="1800">
              <a:solidFill>
                <a:schemeClr val="dk1"/>
              </a:solidFill>
            </a:endParaRPr>
          </a:p>
          <a:p>
            <a:pPr lvl="0" rtl="0">
              <a:lnSpc>
                <a:spcPct val="115000"/>
              </a:lnSpc>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Linear independence between predictor variables</a:t>
            </a:r>
          </a:p>
        </p:txBody>
      </p:sp>
      <p:pic>
        <p:nvPicPr>
          <p:cNvPr id="283" name="Shape 283"/>
          <p:cNvPicPr preferRelativeResize="0"/>
          <p:nvPr/>
        </p:nvPicPr>
        <p:blipFill>
          <a:blip r:embed="rId3">
            <a:alphaModFix/>
          </a:blip>
          <a:stretch>
            <a:fillRect/>
          </a:stretch>
        </p:blipFill>
        <p:spPr>
          <a:xfrm>
            <a:off x="1054100" y="901700"/>
            <a:ext cx="6946899" cy="384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Predictor Correlation </a:t>
            </a:r>
          </a:p>
        </p:txBody>
      </p:sp>
      <p:pic>
        <p:nvPicPr>
          <p:cNvPr id="289" name="Shape 289"/>
          <p:cNvPicPr preferRelativeResize="0"/>
          <p:nvPr/>
        </p:nvPicPr>
        <p:blipFill>
          <a:blip r:embed="rId3">
            <a:alphaModFix/>
          </a:blip>
          <a:stretch>
            <a:fillRect/>
          </a:stretch>
        </p:blipFill>
        <p:spPr>
          <a:xfrm>
            <a:off x="1117600" y="2032000"/>
            <a:ext cx="6489699" cy="1638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692700" y="122725"/>
            <a:ext cx="8520600" cy="572700"/>
          </a:xfrm>
          <a:prstGeom prst="rect">
            <a:avLst/>
          </a:prstGeom>
        </p:spPr>
        <p:txBody>
          <a:bodyPr anchorCtr="0" anchor="t" bIns="91425" lIns="91425" rIns="91425" wrap="square" tIns="91425">
            <a:noAutofit/>
          </a:bodyPr>
          <a:lstStyle/>
          <a:p>
            <a:pPr lvl="0">
              <a:spcBef>
                <a:spcPts val="0"/>
              </a:spcBef>
              <a:buNone/>
            </a:pPr>
            <a:r>
              <a:rPr lang="en">
                <a:latin typeface="Times New Roman"/>
                <a:ea typeface="Times New Roman"/>
                <a:cs typeface="Times New Roman"/>
                <a:sym typeface="Times New Roman"/>
              </a:rPr>
              <a:t>Detecting Data Points of High Influence and Leverage</a:t>
            </a:r>
          </a:p>
        </p:txBody>
      </p:sp>
      <p:pic>
        <p:nvPicPr>
          <p:cNvPr id="295" name="Shape 295"/>
          <p:cNvPicPr preferRelativeResize="0"/>
          <p:nvPr/>
        </p:nvPicPr>
        <p:blipFill>
          <a:blip r:embed="rId3">
            <a:alphaModFix/>
          </a:blip>
          <a:stretch>
            <a:fillRect/>
          </a:stretch>
        </p:blipFill>
        <p:spPr>
          <a:xfrm>
            <a:off x="257975" y="763474"/>
            <a:ext cx="3808474" cy="2031175"/>
          </a:xfrm>
          <a:prstGeom prst="rect">
            <a:avLst/>
          </a:prstGeom>
          <a:noFill/>
          <a:ln>
            <a:noFill/>
          </a:ln>
        </p:spPr>
      </p:pic>
      <p:sp>
        <p:nvSpPr>
          <p:cNvPr id="296" name="Shape 296"/>
          <p:cNvSpPr txBox="1"/>
          <p:nvPr/>
        </p:nvSpPr>
        <p:spPr>
          <a:xfrm>
            <a:off x="593050" y="2640825"/>
            <a:ext cx="2423700" cy="323100"/>
          </a:xfrm>
          <a:prstGeom prst="rect">
            <a:avLst/>
          </a:prstGeom>
          <a:noFill/>
          <a:ln>
            <a:noFill/>
          </a:ln>
        </p:spPr>
        <p:txBody>
          <a:bodyPr anchorCtr="0" anchor="t" bIns="91425" lIns="91425" rIns="91425" wrap="square" tIns="91425">
            <a:noAutofit/>
          </a:bodyPr>
          <a:lstStyle/>
          <a:p>
            <a:pPr lvl="0">
              <a:spcBef>
                <a:spcPts val="0"/>
              </a:spcBef>
              <a:buNone/>
            </a:pPr>
            <a:r>
              <a:rPr lang="en" sz="1200">
                <a:latin typeface="Times New Roman"/>
                <a:ea typeface="Times New Roman"/>
                <a:cs typeface="Times New Roman"/>
                <a:sym typeface="Times New Roman"/>
              </a:rPr>
              <a:t>High lev: LA Lakers</a:t>
            </a:r>
          </a:p>
        </p:txBody>
      </p:sp>
      <p:pic>
        <p:nvPicPr>
          <p:cNvPr id="297" name="Shape 297"/>
          <p:cNvPicPr preferRelativeResize="0"/>
          <p:nvPr/>
        </p:nvPicPr>
        <p:blipFill>
          <a:blip r:embed="rId4">
            <a:alphaModFix/>
          </a:blip>
          <a:stretch>
            <a:fillRect/>
          </a:stretch>
        </p:blipFill>
        <p:spPr>
          <a:xfrm>
            <a:off x="4531999" y="619224"/>
            <a:ext cx="4253425" cy="2268500"/>
          </a:xfrm>
          <a:prstGeom prst="rect">
            <a:avLst/>
          </a:prstGeom>
          <a:noFill/>
          <a:ln>
            <a:noFill/>
          </a:ln>
        </p:spPr>
      </p:pic>
      <p:sp>
        <p:nvSpPr>
          <p:cNvPr id="298" name="Shape 298"/>
          <p:cNvSpPr txBox="1"/>
          <p:nvPr/>
        </p:nvSpPr>
        <p:spPr>
          <a:xfrm>
            <a:off x="67125" y="695425"/>
            <a:ext cx="752100" cy="214800"/>
          </a:xfrm>
          <a:prstGeom prst="rect">
            <a:avLst/>
          </a:prstGeom>
          <a:noFill/>
          <a:ln>
            <a:noFill/>
          </a:ln>
        </p:spPr>
        <p:txBody>
          <a:bodyPr anchorCtr="0" anchor="t" bIns="91425" lIns="91425" rIns="91425" wrap="square" tIns="91425">
            <a:noAutofit/>
          </a:bodyPr>
          <a:lstStyle/>
          <a:p>
            <a:pPr lvl="0">
              <a:spcBef>
                <a:spcPts val="0"/>
              </a:spcBef>
              <a:buNone/>
            </a:pPr>
            <a:r>
              <a:rPr b="1" lang="en"/>
              <a:t>FGPer</a:t>
            </a:r>
          </a:p>
        </p:txBody>
      </p:sp>
      <p:pic>
        <p:nvPicPr>
          <p:cNvPr id="299" name="Shape 299"/>
          <p:cNvPicPr preferRelativeResize="0"/>
          <p:nvPr/>
        </p:nvPicPr>
        <p:blipFill>
          <a:blip r:embed="rId5">
            <a:alphaModFix/>
          </a:blip>
          <a:stretch>
            <a:fillRect/>
          </a:stretch>
        </p:blipFill>
        <p:spPr>
          <a:xfrm>
            <a:off x="334175" y="3040486"/>
            <a:ext cx="3808474" cy="2031188"/>
          </a:xfrm>
          <a:prstGeom prst="rect">
            <a:avLst/>
          </a:prstGeom>
          <a:noFill/>
          <a:ln>
            <a:noFill/>
          </a:ln>
        </p:spPr>
      </p:pic>
      <p:sp>
        <p:nvSpPr>
          <p:cNvPr id="300" name="Shape 300"/>
          <p:cNvSpPr txBox="1"/>
          <p:nvPr/>
        </p:nvSpPr>
        <p:spPr>
          <a:xfrm>
            <a:off x="67125" y="3044500"/>
            <a:ext cx="752100" cy="214800"/>
          </a:xfrm>
          <a:prstGeom prst="rect">
            <a:avLst/>
          </a:prstGeom>
          <a:noFill/>
          <a:ln>
            <a:noFill/>
          </a:ln>
        </p:spPr>
        <p:txBody>
          <a:bodyPr anchorCtr="0" anchor="t" bIns="91425" lIns="91425" rIns="91425" wrap="square" tIns="91425">
            <a:noAutofit/>
          </a:bodyPr>
          <a:lstStyle/>
          <a:p>
            <a:pPr lvl="0" rtl="0">
              <a:spcBef>
                <a:spcPts val="0"/>
              </a:spcBef>
              <a:buNone/>
            </a:pPr>
            <a:r>
              <a:rPr b="1" lang="en"/>
              <a:t>PREV</a:t>
            </a:r>
          </a:p>
        </p:txBody>
      </p:sp>
      <p:pic>
        <p:nvPicPr>
          <p:cNvPr id="301" name="Shape 301"/>
          <p:cNvPicPr preferRelativeResize="0"/>
          <p:nvPr/>
        </p:nvPicPr>
        <p:blipFill>
          <a:blip r:embed="rId6">
            <a:alphaModFix/>
          </a:blip>
          <a:stretch>
            <a:fillRect/>
          </a:stretch>
        </p:blipFill>
        <p:spPr>
          <a:xfrm>
            <a:off x="4614428" y="2963925"/>
            <a:ext cx="4086697" cy="2179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692700" y="1227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Times New Roman"/>
                <a:ea typeface="Times New Roman"/>
                <a:cs typeface="Times New Roman"/>
                <a:sym typeface="Times New Roman"/>
              </a:rPr>
              <a:t>Detecting Data Points of High Influence and Leverage</a:t>
            </a:r>
          </a:p>
        </p:txBody>
      </p:sp>
      <p:sp>
        <p:nvSpPr>
          <p:cNvPr id="307" name="Shape 307"/>
          <p:cNvSpPr txBox="1"/>
          <p:nvPr/>
        </p:nvSpPr>
        <p:spPr>
          <a:xfrm>
            <a:off x="67125" y="695425"/>
            <a:ext cx="752100" cy="214800"/>
          </a:xfrm>
          <a:prstGeom prst="rect">
            <a:avLst/>
          </a:prstGeom>
          <a:noFill/>
          <a:ln>
            <a:noFill/>
          </a:ln>
        </p:spPr>
        <p:txBody>
          <a:bodyPr anchorCtr="0" anchor="t" bIns="91425" lIns="91425" rIns="91425" wrap="square" tIns="91425">
            <a:noAutofit/>
          </a:bodyPr>
          <a:lstStyle/>
          <a:p>
            <a:pPr lvl="0" rtl="0">
              <a:spcBef>
                <a:spcPts val="0"/>
              </a:spcBef>
              <a:buNone/>
            </a:pPr>
            <a:r>
              <a:rPr b="1" lang="en"/>
              <a:t>DREB</a:t>
            </a:r>
          </a:p>
        </p:txBody>
      </p:sp>
      <p:sp>
        <p:nvSpPr>
          <p:cNvPr id="308" name="Shape 308"/>
          <p:cNvSpPr txBox="1"/>
          <p:nvPr/>
        </p:nvSpPr>
        <p:spPr>
          <a:xfrm>
            <a:off x="67125" y="3044500"/>
            <a:ext cx="752100" cy="214800"/>
          </a:xfrm>
          <a:prstGeom prst="rect">
            <a:avLst/>
          </a:prstGeom>
          <a:noFill/>
          <a:ln>
            <a:noFill/>
          </a:ln>
        </p:spPr>
        <p:txBody>
          <a:bodyPr anchorCtr="0" anchor="t" bIns="91425" lIns="91425" rIns="91425" wrap="square" tIns="91425">
            <a:noAutofit/>
          </a:bodyPr>
          <a:lstStyle/>
          <a:p>
            <a:pPr lvl="0" rtl="0">
              <a:spcBef>
                <a:spcPts val="0"/>
              </a:spcBef>
              <a:buNone/>
            </a:pPr>
            <a:r>
              <a:rPr b="1" lang="en"/>
              <a:t>STL</a:t>
            </a:r>
          </a:p>
        </p:txBody>
      </p:sp>
      <p:pic>
        <p:nvPicPr>
          <p:cNvPr id="309" name="Shape 309"/>
          <p:cNvPicPr preferRelativeResize="0"/>
          <p:nvPr/>
        </p:nvPicPr>
        <p:blipFill>
          <a:blip r:embed="rId3">
            <a:alphaModFix/>
          </a:blip>
          <a:stretch>
            <a:fillRect/>
          </a:stretch>
        </p:blipFill>
        <p:spPr>
          <a:xfrm>
            <a:off x="507587" y="1054250"/>
            <a:ext cx="3461650" cy="1846225"/>
          </a:xfrm>
          <a:prstGeom prst="rect">
            <a:avLst/>
          </a:prstGeom>
          <a:noFill/>
          <a:ln>
            <a:noFill/>
          </a:ln>
        </p:spPr>
      </p:pic>
      <p:pic>
        <p:nvPicPr>
          <p:cNvPr id="310" name="Shape 310"/>
          <p:cNvPicPr preferRelativeResize="0"/>
          <p:nvPr/>
        </p:nvPicPr>
        <p:blipFill>
          <a:blip r:embed="rId4">
            <a:alphaModFix/>
          </a:blip>
          <a:stretch>
            <a:fillRect/>
          </a:stretch>
        </p:blipFill>
        <p:spPr>
          <a:xfrm>
            <a:off x="4614424" y="961762"/>
            <a:ext cx="3808474" cy="2031193"/>
          </a:xfrm>
          <a:prstGeom prst="rect">
            <a:avLst/>
          </a:prstGeom>
          <a:noFill/>
          <a:ln>
            <a:noFill/>
          </a:ln>
        </p:spPr>
      </p:pic>
      <p:pic>
        <p:nvPicPr>
          <p:cNvPr id="311" name="Shape 311"/>
          <p:cNvPicPr preferRelativeResize="0"/>
          <p:nvPr/>
        </p:nvPicPr>
        <p:blipFill>
          <a:blip r:embed="rId5">
            <a:alphaModFix/>
          </a:blip>
          <a:stretch>
            <a:fillRect/>
          </a:stretch>
        </p:blipFill>
        <p:spPr>
          <a:xfrm>
            <a:off x="508050" y="3258825"/>
            <a:ext cx="3461640" cy="1846225"/>
          </a:xfrm>
          <a:prstGeom prst="rect">
            <a:avLst/>
          </a:prstGeom>
          <a:noFill/>
          <a:ln>
            <a:noFill/>
          </a:ln>
        </p:spPr>
      </p:pic>
      <p:pic>
        <p:nvPicPr>
          <p:cNvPr id="312" name="Shape 312"/>
          <p:cNvPicPr preferRelativeResize="0"/>
          <p:nvPr/>
        </p:nvPicPr>
        <p:blipFill>
          <a:blip r:embed="rId6">
            <a:alphaModFix/>
          </a:blip>
          <a:stretch>
            <a:fillRect/>
          </a:stretch>
        </p:blipFill>
        <p:spPr>
          <a:xfrm>
            <a:off x="4655500" y="3196899"/>
            <a:ext cx="3649841" cy="1946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165625"/>
            <a:ext cx="8520600" cy="572700"/>
          </a:xfrm>
          <a:prstGeom prst="rect">
            <a:avLst/>
          </a:prstGeom>
        </p:spPr>
        <p:txBody>
          <a:bodyPr anchorCtr="0" anchor="t" bIns="91425" lIns="91425" rIns="91425" wrap="square" tIns="91425">
            <a:noAutofit/>
          </a:bodyPr>
          <a:lstStyle/>
          <a:p>
            <a:pPr lvl="0">
              <a:spcBef>
                <a:spcPts val="0"/>
              </a:spcBef>
              <a:buNone/>
            </a:pPr>
            <a:r>
              <a:rPr lang="en">
                <a:latin typeface="Times New Roman"/>
                <a:ea typeface="Times New Roman"/>
                <a:cs typeface="Times New Roman"/>
                <a:sym typeface="Times New Roman"/>
              </a:rPr>
              <a:t>Analysis of Variables</a:t>
            </a:r>
            <a:r>
              <a:rPr lang="en">
                <a:latin typeface="Times New Roman"/>
                <a:ea typeface="Times New Roman"/>
                <a:cs typeface="Times New Roman"/>
                <a:sym typeface="Times New Roman"/>
              </a:rPr>
              <a:t> </a:t>
            </a:r>
          </a:p>
        </p:txBody>
      </p:sp>
      <p:pic>
        <p:nvPicPr>
          <p:cNvPr id="73" name="Shape 73"/>
          <p:cNvPicPr preferRelativeResize="0"/>
          <p:nvPr/>
        </p:nvPicPr>
        <p:blipFill>
          <a:blip r:embed="rId3">
            <a:alphaModFix/>
          </a:blip>
          <a:stretch>
            <a:fillRect/>
          </a:stretch>
        </p:blipFill>
        <p:spPr>
          <a:xfrm>
            <a:off x="431800" y="692899"/>
            <a:ext cx="2308874" cy="1856675"/>
          </a:xfrm>
          <a:prstGeom prst="rect">
            <a:avLst/>
          </a:prstGeom>
          <a:noFill/>
          <a:ln>
            <a:noFill/>
          </a:ln>
        </p:spPr>
      </p:pic>
      <p:pic>
        <p:nvPicPr>
          <p:cNvPr id="74" name="Shape 74"/>
          <p:cNvPicPr preferRelativeResize="0"/>
          <p:nvPr/>
        </p:nvPicPr>
        <p:blipFill>
          <a:blip r:embed="rId4">
            <a:alphaModFix/>
          </a:blip>
          <a:stretch>
            <a:fillRect/>
          </a:stretch>
        </p:blipFill>
        <p:spPr>
          <a:xfrm>
            <a:off x="3239474" y="662238"/>
            <a:ext cx="2533099" cy="1871786"/>
          </a:xfrm>
          <a:prstGeom prst="rect">
            <a:avLst/>
          </a:prstGeom>
          <a:noFill/>
          <a:ln>
            <a:noFill/>
          </a:ln>
        </p:spPr>
      </p:pic>
      <p:pic>
        <p:nvPicPr>
          <p:cNvPr id="75" name="Shape 75"/>
          <p:cNvPicPr preferRelativeResize="0"/>
          <p:nvPr/>
        </p:nvPicPr>
        <p:blipFill>
          <a:blip r:embed="rId5">
            <a:alphaModFix/>
          </a:blip>
          <a:stretch>
            <a:fillRect/>
          </a:stretch>
        </p:blipFill>
        <p:spPr>
          <a:xfrm>
            <a:off x="343550" y="2760715"/>
            <a:ext cx="2394600" cy="1925585"/>
          </a:xfrm>
          <a:prstGeom prst="rect">
            <a:avLst/>
          </a:prstGeom>
          <a:noFill/>
          <a:ln>
            <a:noFill/>
          </a:ln>
        </p:spPr>
      </p:pic>
      <p:pic>
        <p:nvPicPr>
          <p:cNvPr id="76" name="Shape 76"/>
          <p:cNvPicPr preferRelativeResize="0"/>
          <p:nvPr/>
        </p:nvPicPr>
        <p:blipFill>
          <a:blip r:embed="rId6">
            <a:alphaModFix/>
          </a:blip>
          <a:stretch>
            <a:fillRect/>
          </a:stretch>
        </p:blipFill>
        <p:spPr>
          <a:xfrm>
            <a:off x="3292475" y="2890410"/>
            <a:ext cx="2394600" cy="1925590"/>
          </a:xfrm>
          <a:prstGeom prst="rect">
            <a:avLst/>
          </a:prstGeom>
          <a:noFill/>
          <a:ln>
            <a:noFill/>
          </a:ln>
        </p:spPr>
      </p:pic>
      <p:pic>
        <p:nvPicPr>
          <p:cNvPr id="77" name="Shape 77"/>
          <p:cNvPicPr preferRelativeResize="0"/>
          <p:nvPr/>
        </p:nvPicPr>
        <p:blipFill>
          <a:blip r:embed="rId7">
            <a:alphaModFix/>
          </a:blip>
          <a:stretch>
            <a:fillRect/>
          </a:stretch>
        </p:blipFill>
        <p:spPr>
          <a:xfrm>
            <a:off x="6165200" y="2836900"/>
            <a:ext cx="2394600" cy="1925600"/>
          </a:xfrm>
          <a:prstGeom prst="rect">
            <a:avLst/>
          </a:prstGeom>
          <a:noFill/>
          <a:ln>
            <a:noFill/>
          </a:ln>
        </p:spPr>
      </p:pic>
      <p:sp>
        <p:nvSpPr>
          <p:cNvPr id="78" name="Shape 78"/>
          <p:cNvSpPr txBox="1"/>
          <p:nvPr/>
        </p:nvSpPr>
        <p:spPr>
          <a:xfrm>
            <a:off x="768900" y="2426400"/>
            <a:ext cx="2669400" cy="333900"/>
          </a:xfrm>
          <a:prstGeom prst="rect">
            <a:avLst/>
          </a:prstGeom>
          <a:noFill/>
          <a:ln>
            <a:noFill/>
          </a:ln>
        </p:spPr>
        <p:txBody>
          <a:bodyPr anchorCtr="0" anchor="t" bIns="91425" lIns="91425" rIns="91425" wrap="square" tIns="91425">
            <a:noAutofit/>
          </a:bodyPr>
          <a:lstStyle/>
          <a:p>
            <a:pPr lvl="0" rtl="0">
              <a:spcBef>
                <a:spcPts val="0"/>
              </a:spcBef>
              <a:buNone/>
            </a:pPr>
            <a:r>
              <a:t/>
            </a:r>
            <a:endParaRPr sz="700"/>
          </a:p>
          <a:p>
            <a:pPr lvl="0">
              <a:spcBef>
                <a:spcPts val="0"/>
              </a:spcBef>
              <a:buNone/>
            </a:pPr>
            <a:r>
              <a:rPr lang="en" sz="700"/>
              <a:t>(outliers: Philadelphia 76ers, GS Warriors)</a:t>
            </a:r>
          </a:p>
        </p:txBody>
      </p:sp>
      <p:pic>
        <p:nvPicPr>
          <p:cNvPr id="79" name="Shape 79"/>
          <p:cNvPicPr preferRelativeResize="0"/>
          <p:nvPr/>
        </p:nvPicPr>
        <p:blipFill>
          <a:blip r:embed="rId8">
            <a:alphaModFix/>
          </a:blip>
          <a:stretch>
            <a:fillRect/>
          </a:stretch>
        </p:blipFill>
        <p:spPr>
          <a:xfrm>
            <a:off x="6165199" y="602762"/>
            <a:ext cx="2533099" cy="2036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692700" y="1227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Times New Roman"/>
                <a:ea typeface="Times New Roman"/>
                <a:cs typeface="Times New Roman"/>
                <a:sym typeface="Times New Roman"/>
              </a:rPr>
              <a:t>Detecting Data Points of High Influence and Leverage</a:t>
            </a:r>
          </a:p>
        </p:txBody>
      </p:sp>
      <p:sp>
        <p:nvSpPr>
          <p:cNvPr id="318" name="Shape 318"/>
          <p:cNvSpPr txBox="1"/>
          <p:nvPr/>
        </p:nvSpPr>
        <p:spPr>
          <a:xfrm>
            <a:off x="67125" y="695425"/>
            <a:ext cx="752100" cy="214800"/>
          </a:xfrm>
          <a:prstGeom prst="rect">
            <a:avLst/>
          </a:prstGeom>
          <a:noFill/>
          <a:ln>
            <a:noFill/>
          </a:ln>
        </p:spPr>
        <p:txBody>
          <a:bodyPr anchorCtr="0" anchor="t" bIns="91425" lIns="91425" rIns="91425" wrap="square" tIns="91425">
            <a:noAutofit/>
          </a:bodyPr>
          <a:lstStyle/>
          <a:p>
            <a:pPr lvl="0" rtl="0">
              <a:spcBef>
                <a:spcPts val="0"/>
              </a:spcBef>
              <a:buNone/>
            </a:pPr>
            <a:r>
              <a:rPr b="1" lang="en"/>
              <a:t>TOV</a:t>
            </a:r>
          </a:p>
        </p:txBody>
      </p:sp>
      <p:sp>
        <p:nvSpPr>
          <p:cNvPr id="319" name="Shape 319"/>
          <p:cNvSpPr txBox="1"/>
          <p:nvPr/>
        </p:nvSpPr>
        <p:spPr>
          <a:xfrm>
            <a:off x="67125" y="3044500"/>
            <a:ext cx="752100" cy="214800"/>
          </a:xfrm>
          <a:prstGeom prst="rect">
            <a:avLst/>
          </a:prstGeom>
          <a:noFill/>
          <a:ln>
            <a:noFill/>
          </a:ln>
        </p:spPr>
        <p:txBody>
          <a:bodyPr anchorCtr="0" anchor="t" bIns="91425" lIns="91425" rIns="91425" wrap="square" tIns="91425">
            <a:noAutofit/>
          </a:bodyPr>
          <a:lstStyle/>
          <a:p>
            <a:pPr lvl="0" rtl="0">
              <a:spcBef>
                <a:spcPts val="0"/>
              </a:spcBef>
              <a:buNone/>
            </a:pPr>
            <a:r>
              <a:rPr b="1" lang="en"/>
              <a:t>OREB</a:t>
            </a:r>
          </a:p>
        </p:txBody>
      </p:sp>
      <p:pic>
        <p:nvPicPr>
          <p:cNvPr id="320" name="Shape 320"/>
          <p:cNvPicPr preferRelativeResize="0"/>
          <p:nvPr/>
        </p:nvPicPr>
        <p:blipFill>
          <a:blip r:embed="rId3">
            <a:alphaModFix/>
          </a:blip>
          <a:stretch>
            <a:fillRect/>
          </a:stretch>
        </p:blipFill>
        <p:spPr>
          <a:xfrm>
            <a:off x="646650" y="740175"/>
            <a:ext cx="3853899" cy="2055424"/>
          </a:xfrm>
          <a:prstGeom prst="rect">
            <a:avLst/>
          </a:prstGeom>
          <a:noFill/>
          <a:ln>
            <a:noFill/>
          </a:ln>
        </p:spPr>
      </p:pic>
      <p:sp>
        <p:nvSpPr>
          <p:cNvPr id="321" name="Shape 321"/>
          <p:cNvSpPr txBox="1"/>
          <p:nvPr/>
        </p:nvSpPr>
        <p:spPr>
          <a:xfrm>
            <a:off x="946225" y="2649700"/>
            <a:ext cx="1644600" cy="394800"/>
          </a:xfrm>
          <a:prstGeom prst="rect">
            <a:avLst/>
          </a:prstGeom>
          <a:noFill/>
          <a:ln>
            <a:noFill/>
          </a:ln>
        </p:spPr>
        <p:txBody>
          <a:bodyPr anchorCtr="0" anchor="ctr" bIns="91425" lIns="91425" rIns="91425" wrap="square" tIns="91425">
            <a:noAutofit/>
          </a:bodyPr>
          <a:lstStyle/>
          <a:p>
            <a:pPr lvl="0" rtl="0">
              <a:spcBef>
                <a:spcPts val="0"/>
              </a:spcBef>
              <a:buNone/>
            </a:pPr>
            <a:r>
              <a:rPr lang="en" sz="1200">
                <a:solidFill>
                  <a:schemeClr val="dk1"/>
                </a:solidFill>
                <a:latin typeface="Times New Roman"/>
                <a:ea typeface="Times New Roman"/>
                <a:cs typeface="Times New Roman"/>
                <a:sym typeface="Times New Roman"/>
              </a:rPr>
              <a:t>High lev: Phoenix Suns</a:t>
            </a:r>
          </a:p>
        </p:txBody>
      </p:sp>
      <p:pic>
        <p:nvPicPr>
          <p:cNvPr id="322" name="Shape 322"/>
          <p:cNvPicPr preferRelativeResize="0"/>
          <p:nvPr/>
        </p:nvPicPr>
        <p:blipFill>
          <a:blip r:embed="rId4">
            <a:alphaModFix/>
          </a:blip>
          <a:stretch>
            <a:fillRect/>
          </a:stretch>
        </p:blipFill>
        <p:spPr>
          <a:xfrm>
            <a:off x="4652949" y="740175"/>
            <a:ext cx="4175598" cy="2226975"/>
          </a:xfrm>
          <a:prstGeom prst="rect">
            <a:avLst/>
          </a:prstGeom>
          <a:noFill/>
          <a:ln>
            <a:noFill/>
          </a:ln>
        </p:spPr>
      </p:pic>
      <p:pic>
        <p:nvPicPr>
          <p:cNvPr id="323" name="Shape 323"/>
          <p:cNvPicPr preferRelativeResize="0"/>
          <p:nvPr/>
        </p:nvPicPr>
        <p:blipFill>
          <a:blip r:embed="rId5">
            <a:alphaModFix/>
          </a:blip>
          <a:stretch>
            <a:fillRect/>
          </a:stretch>
        </p:blipFill>
        <p:spPr>
          <a:xfrm>
            <a:off x="738750" y="3044500"/>
            <a:ext cx="3761812" cy="2006299"/>
          </a:xfrm>
          <a:prstGeom prst="rect">
            <a:avLst/>
          </a:prstGeom>
          <a:noFill/>
          <a:ln>
            <a:noFill/>
          </a:ln>
        </p:spPr>
      </p:pic>
      <p:sp>
        <p:nvSpPr>
          <p:cNvPr id="324" name="Shape 324"/>
          <p:cNvSpPr txBox="1"/>
          <p:nvPr/>
        </p:nvSpPr>
        <p:spPr>
          <a:xfrm>
            <a:off x="819225" y="4368800"/>
            <a:ext cx="3000000" cy="1193700"/>
          </a:xfrm>
          <a:prstGeom prst="rect">
            <a:avLst/>
          </a:prstGeom>
          <a:noFill/>
          <a:ln>
            <a:noFill/>
          </a:ln>
        </p:spPr>
        <p:txBody>
          <a:bodyPr anchorCtr="0" anchor="ctr" bIns="91425" lIns="91425" rIns="91425" wrap="square" tIns="91425">
            <a:noAutofit/>
          </a:bodyPr>
          <a:lstStyle/>
          <a:p>
            <a:pPr lvl="0" rtl="0">
              <a:spcBef>
                <a:spcPts val="0"/>
              </a:spcBef>
              <a:buNone/>
            </a:pPr>
            <a:r>
              <a:rPr lang="en" sz="1200">
                <a:solidFill>
                  <a:schemeClr val="dk1"/>
                </a:solidFill>
                <a:latin typeface="Times New Roman"/>
                <a:ea typeface="Times New Roman"/>
                <a:cs typeface="Times New Roman"/>
                <a:sym typeface="Times New Roman"/>
              </a:rPr>
              <a:t>High lev: Oklahoma City</a:t>
            </a:r>
          </a:p>
        </p:txBody>
      </p:sp>
      <p:pic>
        <p:nvPicPr>
          <p:cNvPr id="325" name="Shape 325"/>
          <p:cNvPicPr preferRelativeResize="0"/>
          <p:nvPr/>
        </p:nvPicPr>
        <p:blipFill>
          <a:blip r:embed="rId6">
            <a:alphaModFix/>
          </a:blip>
          <a:stretch>
            <a:fillRect/>
          </a:stretch>
        </p:blipFill>
        <p:spPr>
          <a:xfrm>
            <a:off x="4652949" y="3011893"/>
            <a:ext cx="3853899" cy="20554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Observations we consider to remove</a:t>
            </a:r>
          </a:p>
        </p:txBody>
      </p:sp>
      <p:sp>
        <p:nvSpPr>
          <p:cNvPr id="331" name="Shape 3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High leverage: Phoenix Suns</a:t>
            </a:r>
          </a:p>
          <a:p>
            <a:pPr lvl="0"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High leverage: Oklahoma City</a:t>
            </a:r>
          </a:p>
          <a:p>
            <a:pPr lvl="0"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High leverage: LA Lakers</a:t>
            </a:r>
          </a:p>
          <a:p>
            <a:pPr lvl="0" rtl="0">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lvl="0"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They are not influential observations.</a:t>
            </a:r>
          </a:p>
          <a:p>
            <a:pPr lvl="0" rtl="0">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lvl="0" rtl="0">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lvl="0"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Outliers in standardized residuals : Rows 12 and 28</a:t>
            </a:r>
          </a:p>
          <a:p>
            <a:pPr lvl="0" rtl="0">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lvl="0" rtl="0">
              <a:lnSpc>
                <a:spcPct val="100000"/>
              </a:lnSpc>
              <a:spcBef>
                <a:spcPts val="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Final Model with some Observations </a:t>
            </a:r>
            <a:r>
              <a:rPr lang="en"/>
              <a:t>Removed</a:t>
            </a:r>
          </a:p>
        </p:txBody>
      </p:sp>
      <p:pic>
        <p:nvPicPr>
          <p:cNvPr id="337" name="Shape 337"/>
          <p:cNvPicPr preferRelativeResize="0"/>
          <p:nvPr/>
        </p:nvPicPr>
        <p:blipFill>
          <a:blip r:embed="rId3">
            <a:alphaModFix/>
          </a:blip>
          <a:stretch>
            <a:fillRect/>
          </a:stretch>
        </p:blipFill>
        <p:spPr>
          <a:xfrm>
            <a:off x="2420387" y="1017725"/>
            <a:ext cx="4303233" cy="38209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189825"/>
            <a:ext cx="8520600" cy="572700"/>
          </a:xfrm>
          <a:prstGeom prst="rect">
            <a:avLst/>
          </a:prstGeom>
        </p:spPr>
        <p:txBody>
          <a:bodyPr anchorCtr="0" anchor="t" bIns="91425" lIns="91425" rIns="91425" wrap="square" tIns="91425">
            <a:noAutofit/>
          </a:bodyPr>
          <a:lstStyle/>
          <a:p>
            <a:pPr lvl="0">
              <a:spcBef>
                <a:spcPts val="0"/>
              </a:spcBef>
              <a:buNone/>
            </a:pPr>
            <a:r>
              <a:rPr lang="en"/>
              <a:t>Residual Plots</a:t>
            </a:r>
          </a:p>
          <a:p>
            <a:pPr lvl="0">
              <a:spcBef>
                <a:spcPts val="0"/>
              </a:spcBef>
              <a:buNone/>
            </a:pPr>
            <a:r>
              <a:rPr lang="en"/>
              <a:t>(Linearity)</a:t>
            </a:r>
          </a:p>
          <a:p>
            <a:pPr lvl="0">
              <a:spcBef>
                <a:spcPts val="0"/>
              </a:spcBef>
              <a:buNone/>
            </a:pPr>
            <a:r>
              <a:t/>
            </a:r>
            <a:endParaRPr/>
          </a:p>
        </p:txBody>
      </p:sp>
      <p:pic>
        <p:nvPicPr>
          <p:cNvPr id="343" name="Shape 343"/>
          <p:cNvPicPr preferRelativeResize="0"/>
          <p:nvPr/>
        </p:nvPicPr>
        <p:blipFill>
          <a:blip r:embed="rId3">
            <a:alphaModFix/>
          </a:blip>
          <a:stretch>
            <a:fillRect/>
          </a:stretch>
        </p:blipFill>
        <p:spPr>
          <a:xfrm>
            <a:off x="2992048" y="-157062"/>
            <a:ext cx="2949324" cy="1825224"/>
          </a:xfrm>
          <a:prstGeom prst="rect">
            <a:avLst/>
          </a:prstGeom>
          <a:noFill/>
          <a:ln>
            <a:noFill/>
          </a:ln>
        </p:spPr>
      </p:pic>
      <p:pic>
        <p:nvPicPr>
          <p:cNvPr id="344" name="Shape 344"/>
          <p:cNvPicPr preferRelativeResize="0"/>
          <p:nvPr/>
        </p:nvPicPr>
        <p:blipFill>
          <a:blip r:embed="rId4">
            <a:alphaModFix/>
          </a:blip>
          <a:stretch>
            <a:fillRect/>
          </a:stretch>
        </p:blipFill>
        <p:spPr>
          <a:xfrm>
            <a:off x="5955625" y="-226362"/>
            <a:ext cx="3079774" cy="1963824"/>
          </a:xfrm>
          <a:prstGeom prst="rect">
            <a:avLst/>
          </a:prstGeom>
          <a:noFill/>
          <a:ln>
            <a:noFill/>
          </a:ln>
        </p:spPr>
      </p:pic>
      <p:pic>
        <p:nvPicPr>
          <p:cNvPr id="345" name="Shape 345"/>
          <p:cNvPicPr preferRelativeResize="0"/>
          <p:nvPr/>
        </p:nvPicPr>
        <p:blipFill>
          <a:blip r:embed="rId5">
            <a:alphaModFix/>
          </a:blip>
          <a:stretch>
            <a:fillRect/>
          </a:stretch>
        </p:blipFill>
        <p:spPr>
          <a:xfrm>
            <a:off x="3186924" y="3318250"/>
            <a:ext cx="2680349" cy="1825250"/>
          </a:xfrm>
          <a:prstGeom prst="rect">
            <a:avLst/>
          </a:prstGeom>
          <a:noFill/>
          <a:ln>
            <a:noFill/>
          </a:ln>
        </p:spPr>
      </p:pic>
      <p:pic>
        <p:nvPicPr>
          <p:cNvPr id="346" name="Shape 346"/>
          <p:cNvPicPr preferRelativeResize="0"/>
          <p:nvPr/>
        </p:nvPicPr>
        <p:blipFill>
          <a:blip r:embed="rId6">
            <a:alphaModFix/>
          </a:blip>
          <a:stretch>
            <a:fillRect/>
          </a:stretch>
        </p:blipFill>
        <p:spPr>
          <a:xfrm>
            <a:off x="3025824" y="1598487"/>
            <a:ext cx="2881774" cy="1825274"/>
          </a:xfrm>
          <a:prstGeom prst="rect">
            <a:avLst/>
          </a:prstGeom>
          <a:noFill/>
          <a:ln>
            <a:noFill/>
          </a:ln>
        </p:spPr>
      </p:pic>
      <p:pic>
        <p:nvPicPr>
          <p:cNvPr id="347" name="Shape 347"/>
          <p:cNvPicPr preferRelativeResize="0"/>
          <p:nvPr/>
        </p:nvPicPr>
        <p:blipFill>
          <a:blip r:embed="rId7">
            <a:alphaModFix/>
          </a:blip>
          <a:stretch>
            <a:fillRect/>
          </a:stretch>
        </p:blipFill>
        <p:spPr>
          <a:xfrm>
            <a:off x="6054625" y="1761550"/>
            <a:ext cx="2881774" cy="1620399"/>
          </a:xfrm>
          <a:prstGeom prst="rect">
            <a:avLst/>
          </a:prstGeom>
          <a:noFill/>
          <a:ln>
            <a:noFill/>
          </a:ln>
        </p:spPr>
      </p:pic>
      <p:pic>
        <p:nvPicPr>
          <p:cNvPr id="348" name="Shape 348"/>
          <p:cNvPicPr preferRelativeResize="0"/>
          <p:nvPr/>
        </p:nvPicPr>
        <p:blipFill>
          <a:blip r:embed="rId8">
            <a:alphaModFix/>
          </a:blip>
          <a:stretch>
            <a:fillRect/>
          </a:stretch>
        </p:blipFill>
        <p:spPr>
          <a:xfrm>
            <a:off x="5955625" y="3318250"/>
            <a:ext cx="3222025" cy="1864524"/>
          </a:xfrm>
          <a:prstGeom prst="rect">
            <a:avLst/>
          </a:prstGeom>
          <a:noFill/>
          <a:ln>
            <a:noFill/>
          </a:ln>
        </p:spPr>
      </p:pic>
      <p:pic>
        <p:nvPicPr>
          <p:cNvPr id="349" name="Shape 349"/>
          <p:cNvPicPr preferRelativeResize="0"/>
          <p:nvPr/>
        </p:nvPicPr>
        <p:blipFill>
          <a:blip r:embed="rId9">
            <a:alphaModFix/>
          </a:blip>
          <a:stretch>
            <a:fillRect/>
          </a:stretch>
        </p:blipFill>
        <p:spPr>
          <a:xfrm>
            <a:off x="185174" y="1700925"/>
            <a:ext cx="2745699" cy="16203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255800" y="11875"/>
            <a:ext cx="8520600" cy="572700"/>
          </a:xfrm>
          <a:prstGeom prst="rect">
            <a:avLst/>
          </a:prstGeom>
        </p:spPr>
        <p:txBody>
          <a:bodyPr anchorCtr="0" anchor="t" bIns="91425" lIns="91425" rIns="91425" wrap="square" tIns="91425">
            <a:noAutofit/>
          </a:bodyPr>
          <a:lstStyle/>
          <a:p>
            <a:pPr lvl="0">
              <a:spcBef>
                <a:spcPts val="0"/>
              </a:spcBef>
              <a:buNone/>
            </a:pPr>
            <a:r>
              <a:rPr lang="en"/>
              <a:t>Normality (Comparison) </a:t>
            </a:r>
          </a:p>
        </p:txBody>
      </p:sp>
      <p:pic>
        <p:nvPicPr>
          <p:cNvPr id="355" name="Shape 355"/>
          <p:cNvPicPr preferRelativeResize="0"/>
          <p:nvPr/>
        </p:nvPicPr>
        <p:blipFill>
          <a:blip r:embed="rId3">
            <a:alphaModFix/>
          </a:blip>
          <a:stretch>
            <a:fillRect/>
          </a:stretch>
        </p:blipFill>
        <p:spPr>
          <a:xfrm>
            <a:off x="693125" y="584572"/>
            <a:ext cx="3673524" cy="2711400"/>
          </a:xfrm>
          <a:prstGeom prst="rect">
            <a:avLst/>
          </a:prstGeom>
          <a:noFill/>
          <a:ln>
            <a:noFill/>
          </a:ln>
        </p:spPr>
      </p:pic>
      <p:pic>
        <p:nvPicPr>
          <p:cNvPr id="356" name="Shape 356"/>
          <p:cNvPicPr preferRelativeResize="0"/>
          <p:nvPr/>
        </p:nvPicPr>
        <p:blipFill>
          <a:blip r:embed="rId4">
            <a:alphaModFix/>
          </a:blip>
          <a:stretch>
            <a:fillRect/>
          </a:stretch>
        </p:blipFill>
        <p:spPr>
          <a:xfrm>
            <a:off x="4832950" y="101475"/>
            <a:ext cx="4168474" cy="3076731"/>
          </a:xfrm>
          <a:prstGeom prst="rect">
            <a:avLst/>
          </a:prstGeom>
          <a:noFill/>
          <a:ln>
            <a:noFill/>
          </a:ln>
        </p:spPr>
      </p:pic>
      <p:pic>
        <p:nvPicPr>
          <p:cNvPr id="357" name="Shape 357"/>
          <p:cNvPicPr preferRelativeResize="0"/>
          <p:nvPr/>
        </p:nvPicPr>
        <p:blipFill>
          <a:blip r:embed="rId5">
            <a:alphaModFix/>
          </a:blip>
          <a:stretch>
            <a:fillRect/>
          </a:stretch>
        </p:blipFill>
        <p:spPr>
          <a:xfrm>
            <a:off x="1638324" y="1102174"/>
            <a:ext cx="6960274" cy="4027849"/>
          </a:xfrm>
          <a:prstGeom prst="rect">
            <a:avLst/>
          </a:prstGeom>
          <a:noFill/>
          <a:ln>
            <a:noFill/>
          </a:ln>
        </p:spPr>
      </p:pic>
      <p:pic>
        <p:nvPicPr>
          <p:cNvPr id="358" name="Shape 358"/>
          <p:cNvPicPr preferRelativeResize="0"/>
          <p:nvPr/>
        </p:nvPicPr>
        <p:blipFill>
          <a:blip r:embed="rId6">
            <a:alphaModFix/>
          </a:blip>
          <a:stretch>
            <a:fillRect/>
          </a:stretch>
        </p:blipFill>
        <p:spPr>
          <a:xfrm>
            <a:off x="-1534275" y="2008024"/>
            <a:ext cx="3027591" cy="2056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Times New Roman"/>
                <a:ea typeface="Times New Roman"/>
                <a:cs typeface="Times New Roman"/>
                <a:sym typeface="Times New Roman"/>
              </a:rPr>
              <a:t>Confidence Intervals for Predictor Variables </a:t>
            </a:r>
          </a:p>
        </p:txBody>
      </p:sp>
      <p:sp>
        <p:nvSpPr>
          <p:cNvPr id="364" name="Shape 364"/>
          <p:cNvSpPr txBox="1"/>
          <p:nvPr/>
        </p:nvSpPr>
        <p:spPr>
          <a:xfrm>
            <a:off x="279550" y="1095800"/>
            <a:ext cx="8520600" cy="3667500"/>
          </a:xfrm>
          <a:prstGeom prst="rect">
            <a:avLst/>
          </a:prstGeom>
          <a:noFill/>
          <a:ln>
            <a:noFill/>
          </a:ln>
        </p:spPr>
        <p:txBody>
          <a:bodyPr anchorCtr="0" anchor="t" bIns="91425" lIns="91425" rIns="91425" wrap="square" tIns="91425">
            <a:noAutofit/>
          </a:bodyPr>
          <a:lstStyle/>
          <a:p>
            <a:pPr lvl="0">
              <a:spcBef>
                <a:spcPts val="0"/>
              </a:spcBef>
              <a:buNone/>
            </a:pPr>
            <a:r>
              <a:rPr lang="en" sz="1800"/>
              <a:t>95% Confidence Interval for two predictor variables</a:t>
            </a:r>
          </a:p>
          <a:p>
            <a:pPr lvl="0">
              <a:spcBef>
                <a:spcPts val="0"/>
              </a:spcBef>
              <a:buNone/>
            </a:pPr>
            <a:r>
              <a:rPr lang="en" sz="1200"/>
              <a:t>W</a:t>
            </a:r>
            <a:r>
              <a:rPr lang="en" sz="1200"/>
              <a:t>e removed 2 rows,so we have 28 observation, 7 variables.</a:t>
            </a:r>
          </a:p>
          <a:p>
            <a:pPr lvl="0">
              <a:spcBef>
                <a:spcPts val="0"/>
              </a:spcBef>
              <a:buClr>
                <a:srgbClr val="000000"/>
              </a:buClr>
              <a:buFont typeface="Arial"/>
              <a:buNone/>
            </a:pPr>
            <a:r>
              <a:t/>
            </a:r>
            <a:endParaRPr sz="1200"/>
          </a:p>
          <a:p>
            <a:pPr lvl="0">
              <a:spcBef>
                <a:spcPts val="0"/>
              </a:spcBef>
              <a:buClr>
                <a:schemeClr val="dk1"/>
              </a:buClr>
              <a:buSzPct val="91666"/>
              <a:buFont typeface="Arial"/>
              <a:buNone/>
            </a:pPr>
            <a:r>
              <a:rPr lang="en" sz="1200"/>
              <a:t>Confidence interval for </a:t>
            </a:r>
            <a:r>
              <a:rPr b="1" lang="en" sz="1200"/>
              <a:t>PREV2 (</a:t>
            </a:r>
            <a:r>
              <a:rPr lang="en" sz="1200"/>
              <a:t>95%)</a:t>
            </a:r>
          </a:p>
          <a:p>
            <a:pPr lvl="0">
              <a:spcBef>
                <a:spcPts val="0"/>
              </a:spcBef>
              <a:buNone/>
            </a:pPr>
            <a:r>
              <a:rPr lang="en" sz="1200"/>
              <a:t> 0.338407-qt(.975, 21)*0.060203       </a:t>
            </a:r>
          </a:p>
          <a:p>
            <a:pPr lvl="0">
              <a:spcBef>
                <a:spcPts val="0"/>
              </a:spcBef>
              <a:buNone/>
            </a:pPr>
            <a:r>
              <a:rPr lang="en" sz="1200"/>
              <a:t> 0.338407+qt(.975, 21)*0.060203</a:t>
            </a:r>
          </a:p>
          <a:p>
            <a:pPr lvl="0">
              <a:spcBef>
                <a:spcPts val="0"/>
              </a:spcBef>
              <a:buNone/>
            </a:pPr>
            <a:r>
              <a:t/>
            </a:r>
            <a:endParaRPr sz="1200"/>
          </a:p>
          <a:p>
            <a:pPr lvl="0">
              <a:spcBef>
                <a:spcPts val="0"/>
              </a:spcBef>
              <a:buNone/>
            </a:pPr>
            <a:r>
              <a:rPr lang="en"/>
              <a:t>We are 95% confident that PREV2 (slope parameter) falls between </a:t>
            </a:r>
            <a:r>
              <a:rPr b="1" lang="en"/>
              <a:t>0.213208 and 0.463606</a:t>
            </a:r>
            <a:r>
              <a:rPr lang="en"/>
              <a:t>, </a:t>
            </a:r>
          </a:p>
          <a:p>
            <a:pPr lvl="0">
              <a:spcBef>
                <a:spcPts val="0"/>
              </a:spcBef>
              <a:buNone/>
            </a:pPr>
            <a:r>
              <a:rPr lang="en"/>
              <a:t>and that for every unit increase in PREV2, Win percentage increases between .21% and .46%.</a:t>
            </a:r>
          </a:p>
          <a:p>
            <a:pPr lvl="0">
              <a:spcBef>
                <a:spcPts val="0"/>
              </a:spcBef>
              <a:buNone/>
            </a:pPr>
            <a:r>
              <a:t/>
            </a:r>
            <a:endParaRPr/>
          </a:p>
          <a:p>
            <a:pPr lvl="0">
              <a:spcBef>
                <a:spcPts val="0"/>
              </a:spcBef>
              <a:buClr>
                <a:schemeClr val="dk1"/>
              </a:buClr>
              <a:buSzPct val="91666"/>
              <a:buFont typeface="Arial"/>
              <a:buNone/>
            </a:pPr>
            <a:r>
              <a:rPr lang="en" sz="1200"/>
              <a:t>Confidence interval for </a:t>
            </a:r>
            <a:r>
              <a:rPr b="1" lang="en" sz="1200"/>
              <a:t>DREB2 </a:t>
            </a:r>
            <a:r>
              <a:rPr lang="en" sz="1200"/>
              <a:t>(95%)</a:t>
            </a:r>
          </a:p>
          <a:p>
            <a:pPr lvl="0">
              <a:spcBef>
                <a:spcPts val="0"/>
              </a:spcBef>
              <a:buNone/>
            </a:pPr>
            <a:r>
              <a:rPr lang="en" sz="1200"/>
              <a:t> 0.045668-qt(.975, 21)*0.007935      </a:t>
            </a:r>
          </a:p>
          <a:p>
            <a:pPr lvl="0">
              <a:spcBef>
                <a:spcPts val="0"/>
              </a:spcBef>
              <a:buNone/>
            </a:pPr>
            <a:r>
              <a:rPr lang="en" sz="1200"/>
              <a:t> 0.045668+qt(.975, 21)*0.007935</a:t>
            </a:r>
          </a:p>
          <a:p>
            <a:pPr lvl="0">
              <a:spcBef>
                <a:spcPts val="0"/>
              </a:spcBef>
              <a:buNone/>
            </a:pPr>
            <a:r>
              <a:t/>
            </a:r>
            <a:endParaRPr sz="1200"/>
          </a:p>
          <a:p>
            <a:pPr lvl="0">
              <a:spcBef>
                <a:spcPts val="0"/>
              </a:spcBef>
              <a:buClr>
                <a:schemeClr val="dk1"/>
              </a:buClr>
              <a:buFont typeface="Arial"/>
              <a:buNone/>
            </a:pPr>
            <a:r>
              <a:rPr lang="en"/>
              <a:t>We are 95% confident that DREB2 (slope parameter) falls between </a:t>
            </a:r>
            <a:r>
              <a:rPr b="1" lang="en"/>
              <a:t>0.02916626 and 0.06216974</a:t>
            </a:r>
            <a:r>
              <a:rPr lang="en"/>
              <a:t>;</a:t>
            </a:r>
          </a:p>
          <a:p>
            <a:pPr lvl="0">
              <a:spcBef>
                <a:spcPts val="0"/>
              </a:spcBef>
              <a:buClr>
                <a:schemeClr val="dk1"/>
              </a:buClr>
              <a:buFont typeface="Arial"/>
              <a:buNone/>
            </a:pPr>
            <a:r>
              <a:rPr lang="en"/>
              <a:t>And that for every unit increase in DREB2, WinPer increases between .03% and .06%.</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101500"/>
            <a:ext cx="8520600" cy="572700"/>
          </a:xfrm>
          <a:prstGeom prst="rect">
            <a:avLst/>
          </a:prstGeom>
        </p:spPr>
        <p:txBody>
          <a:bodyPr anchorCtr="0" anchor="t" bIns="91425" lIns="91425" rIns="91425" wrap="square" tIns="91425">
            <a:noAutofit/>
          </a:bodyPr>
          <a:lstStyle/>
          <a:p>
            <a:pPr lvl="0">
              <a:spcBef>
                <a:spcPts val="0"/>
              </a:spcBef>
              <a:buNone/>
            </a:pPr>
            <a:r>
              <a:rPr lang="en"/>
              <a:t>Predictions</a:t>
            </a:r>
          </a:p>
        </p:txBody>
      </p:sp>
      <p:sp>
        <p:nvSpPr>
          <p:cNvPr id="370" name="Shape 370"/>
          <p:cNvSpPr txBox="1"/>
          <p:nvPr>
            <p:ph idx="1" type="body"/>
          </p:nvPr>
        </p:nvSpPr>
        <p:spPr>
          <a:xfrm>
            <a:off x="311700" y="674200"/>
            <a:ext cx="8520600" cy="4164300"/>
          </a:xfrm>
          <a:prstGeom prst="rect">
            <a:avLst/>
          </a:prstGeom>
        </p:spPr>
        <p:txBody>
          <a:bodyPr anchorCtr="0" anchor="t" bIns="91425" lIns="91425" rIns="91425" wrap="square" tIns="91425">
            <a:noAutofit/>
          </a:bodyPr>
          <a:lstStyle/>
          <a:p>
            <a:pPr lvl="0">
              <a:spcBef>
                <a:spcPts val="0"/>
              </a:spcBef>
              <a:buNone/>
            </a:pPr>
            <a:r>
              <a:rPr lang="en" sz="2000"/>
              <a:t>We are choosing Boston Celtics for prediction of Win Percentage of the 2016 - 2017 season</a:t>
            </a:r>
          </a:p>
          <a:p>
            <a:pPr lvl="0">
              <a:spcBef>
                <a:spcPts val="0"/>
              </a:spcBef>
              <a:buNone/>
            </a:pPr>
            <a:r>
              <a:rPr lang="en" sz="1400"/>
              <a:t>PREV2 = 0.585 , DREB2 = 32.9 , FGPer2 = 45.4 , STL2 = 7.5 , TOV2 = 13.3 , OREB2 = 9.1 </a:t>
            </a:r>
          </a:p>
          <a:p>
            <a:pPr lvl="0">
              <a:spcBef>
                <a:spcPts val="0"/>
              </a:spcBef>
              <a:buClr>
                <a:schemeClr val="dk1"/>
              </a:buClr>
              <a:buSzPct val="78571"/>
              <a:buFont typeface="Arial"/>
              <a:buNone/>
            </a:pPr>
            <a:r>
              <a:rPr b="1" lang="en" sz="1400">
                <a:solidFill>
                  <a:srgbClr val="434343"/>
                </a:solidFill>
              </a:rPr>
              <a:t>Confidence Interval</a:t>
            </a:r>
            <a:r>
              <a:rPr b="1" lang="en" sz="1400"/>
              <a:t>: </a:t>
            </a:r>
            <a:r>
              <a:rPr lang="en" sz="1400"/>
              <a:t>We are 95% confident the AVERAGE win percentage when PREV2 = .585 and DREB2 = 32.9, FGPer2=45.4, STL2=7.5, TOV2=13.3, OREB2=9.1 is between </a:t>
            </a:r>
            <a:r>
              <a:rPr b="1" lang="en" sz="1400"/>
              <a:t>51.314% and 58.04%</a:t>
            </a:r>
            <a:r>
              <a:rPr lang="en" sz="1400"/>
              <a:t> </a:t>
            </a:r>
          </a:p>
          <a:p>
            <a:pPr lvl="0">
              <a:spcBef>
                <a:spcPts val="0"/>
              </a:spcBef>
              <a:buClr>
                <a:schemeClr val="dk1"/>
              </a:buClr>
              <a:buSzPct val="78571"/>
              <a:buFont typeface="Arial"/>
              <a:buNone/>
            </a:pPr>
            <a:r>
              <a:rPr b="1" lang="en" sz="1400">
                <a:solidFill>
                  <a:srgbClr val="434343"/>
                </a:solidFill>
              </a:rPr>
              <a:t>Prediction Interval</a:t>
            </a:r>
            <a:r>
              <a:rPr b="1" lang="en" sz="1400"/>
              <a:t>:</a:t>
            </a:r>
            <a:r>
              <a:rPr lang="en" sz="1400"/>
              <a:t> We are 95% confident the INDIVIDUAL win percentage when PREV2 = .585 and DREB2 = 32.9,  FGPer2=45.4, STL2=7.5, TOV2=13.3, OREB2=9.1 is between </a:t>
            </a:r>
            <a:r>
              <a:rPr b="1" lang="en" sz="1400"/>
              <a:t>45.33% and 64.023%</a:t>
            </a:r>
          </a:p>
          <a:p>
            <a:pPr lvl="0">
              <a:lnSpc>
                <a:spcPct val="100000"/>
              </a:lnSpc>
              <a:spcBef>
                <a:spcPts val="0"/>
              </a:spcBef>
              <a:spcAft>
                <a:spcPts val="0"/>
              </a:spcAft>
              <a:buClr>
                <a:schemeClr val="dk1"/>
              </a:buClr>
              <a:buSzPct val="78571"/>
              <a:buFont typeface="Arial"/>
              <a:buNone/>
            </a:pPr>
            <a:r>
              <a:rPr b="1" lang="en" sz="1400"/>
              <a:t>Celtics actual record </a:t>
            </a:r>
            <a:r>
              <a:rPr lang="en" sz="1400"/>
              <a:t>in 2016 - 2017 season</a:t>
            </a:r>
            <a:r>
              <a:rPr b="1" lang="en" sz="1400"/>
              <a:t>: 64.6%</a:t>
            </a:r>
          </a:p>
          <a:p>
            <a:pPr lvl="0" rtl="0">
              <a:lnSpc>
                <a:spcPct val="100000"/>
              </a:lnSpc>
              <a:spcBef>
                <a:spcPts val="0"/>
              </a:spcBef>
              <a:spcAft>
                <a:spcPts val="0"/>
              </a:spcAft>
              <a:buClr>
                <a:schemeClr val="dk1"/>
              </a:buClr>
              <a:buSzPct val="78571"/>
              <a:buFont typeface="Arial"/>
              <a:buNone/>
            </a:pPr>
            <a:r>
              <a:rPr b="1" lang="en" sz="1400"/>
              <a:t>____</a:t>
            </a:r>
          </a:p>
          <a:p>
            <a:pPr lvl="0">
              <a:lnSpc>
                <a:spcPct val="100000"/>
              </a:lnSpc>
              <a:spcBef>
                <a:spcPts val="0"/>
              </a:spcBef>
              <a:spcAft>
                <a:spcPts val="0"/>
              </a:spcAft>
              <a:buClr>
                <a:schemeClr val="dk1"/>
              </a:buClr>
              <a:buSzPct val="78571"/>
              <a:buFont typeface="Arial"/>
              <a:buNone/>
            </a:pPr>
            <a:r>
              <a:t/>
            </a:r>
            <a:endParaRPr b="1" sz="1400"/>
          </a:p>
          <a:p>
            <a:pPr lvl="0">
              <a:lnSpc>
                <a:spcPct val="100000"/>
              </a:lnSpc>
              <a:spcBef>
                <a:spcPts val="0"/>
              </a:spcBef>
              <a:spcAft>
                <a:spcPts val="0"/>
              </a:spcAft>
              <a:buClr>
                <a:schemeClr val="dk1"/>
              </a:buClr>
              <a:buSzPct val="78571"/>
              <a:buFont typeface="Arial"/>
              <a:buNone/>
            </a:pPr>
            <a:r>
              <a:rPr b="1" lang="en" sz="1400"/>
              <a:t>(Rockets 2015 - 2016 actual win percentage: </a:t>
            </a:r>
            <a:r>
              <a:rPr lang="en" sz="1400"/>
              <a:t>50%</a:t>
            </a:r>
          </a:p>
          <a:p>
            <a:pPr lvl="0">
              <a:lnSpc>
                <a:spcPct val="100000"/>
              </a:lnSpc>
              <a:spcBef>
                <a:spcPts val="0"/>
              </a:spcBef>
              <a:spcAft>
                <a:spcPts val="0"/>
              </a:spcAft>
              <a:buClr>
                <a:schemeClr val="dk1"/>
              </a:buClr>
              <a:buSzPct val="78571"/>
              <a:buFont typeface="Arial"/>
              <a:buNone/>
            </a:pPr>
            <a:r>
              <a:rPr b="1" lang="en" sz="1400"/>
              <a:t>Confidence Interval: </a:t>
            </a:r>
            <a:r>
              <a:rPr lang="en" sz="1400"/>
              <a:t>45% - 55%</a:t>
            </a:r>
          </a:p>
          <a:p>
            <a:pPr lvl="0">
              <a:lnSpc>
                <a:spcPct val="100000"/>
              </a:lnSpc>
              <a:spcBef>
                <a:spcPts val="0"/>
              </a:spcBef>
              <a:spcAft>
                <a:spcPts val="0"/>
              </a:spcAft>
              <a:buClr>
                <a:schemeClr val="dk1"/>
              </a:buClr>
              <a:buSzPct val="78571"/>
              <a:buFont typeface="Arial"/>
              <a:buNone/>
            </a:pPr>
            <a:r>
              <a:rPr b="1" lang="en" sz="1400"/>
              <a:t>Prediction Interval:</a:t>
            </a:r>
            <a:r>
              <a:rPr lang="en" sz="1400"/>
              <a:t> 40% - 60%)</a:t>
            </a:r>
          </a:p>
          <a:p>
            <a:pPr lv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65625"/>
            <a:ext cx="8520600" cy="572700"/>
          </a:xfrm>
          <a:prstGeom prst="rect">
            <a:avLst/>
          </a:prstGeom>
        </p:spPr>
        <p:txBody>
          <a:bodyPr anchorCtr="0" anchor="t" bIns="91425" lIns="91425" rIns="91425" wrap="square" tIns="91425">
            <a:noAutofit/>
          </a:bodyPr>
          <a:lstStyle/>
          <a:p>
            <a:pPr lvl="0" rtl="0">
              <a:spcBef>
                <a:spcPts val="0"/>
              </a:spcBef>
              <a:buClr>
                <a:srgbClr val="000000"/>
              </a:buClr>
              <a:buSzPct val="39285"/>
              <a:buFont typeface="Arial"/>
              <a:buNone/>
            </a:pPr>
            <a:r>
              <a:rPr lang="en">
                <a:latin typeface="Times New Roman"/>
                <a:ea typeface="Times New Roman"/>
                <a:cs typeface="Times New Roman"/>
                <a:sym typeface="Times New Roman"/>
              </a:rPr>
              <a:t>Analysis of Variables </a:t>
            </a:r>
          </a:p>
        </p:txBody>
      </p:sp>
      <p:pic>
        <p:nvPicPr>
          <p:cNvPr id="85" name="Shape 85"/>
          <p:cNvPicPr preferRelativeResize="0"/>
          <p:nvPr/>
        </p:nvPicPr>
        <p:blipFill>
          <a:blip r:embed="rId3">
            <a:alphaModFix/>
          </a:blip>
          <a:stretch>
            <a:fillRect/>
          </a:stretch>
        </p:blipFill>
        <p:spPr>
          <a:xfrm>
            <a:off x="3381499" y="782978"/>
            <a:ext cx="2533099" cy="2036971"/>
          </a:xfrm>
          <a:prstGeom prst="rect">
            <a:avLst/>
          </a:prstGeom>
          <a:noFill/>
          <a:ln>
            <a:noFill/>
          </a:ln>
        </p:spPr>
      </p:pic>
      <p:pic>
        <p:nvPicPr>
          <p:cNvPr id="86" name="Shape 86"/>
          <p:cNvPicPr preferRelativeResize="0"/>
          <p:nvPr/>
        </p:nvPicPr>
        <p:blipFill>
          <a:blip r:embed="rId4">
            <a:alphaModFix/>
          </a:blip>
          <a:stretch>
            <a:fillRect/>
          </a:stretch>
        </p:blipFill>
        <p:spPr>
          <a:xfrm>
            <a:off x="6329724" y="763278"/>
            <a:ext cx="2533099" cy="2036971"/>
          </a:xfrm>
          <a:prstGeom prst="rect">
            <a:avLst/>
          </a:prstGeom>
          <a:noFill/>
          <a:ln>
            <a:noFill/>
          </a:ln>
        </p:spPr>
      </p:pic>
      <p:pic>
        <p:nvPicPr>
          <p:cNvPr id="87" name="Shape 87"/>
          <p:cNvPicPr preferRelativeResize="0"/>
          <p:nvPr/>
        </p:nvPicPr>
        <p:blipFill>
          <a:blip r:embed="rId5">
            <a:alphaModFix/>
          </a:blip>
          <a:stretch>
            <a:fillRect/>
          </a:stretch>
        </p:blipFill>
        <p:spPr>
          <a:xfrm>
            <a:off x="311700" y="2883086"/>
            <a:ext cx="2485925" cy="1999038"/>
          </a:xfrm>
          <a:prstGeom prst="rect">
            <a:avLst/>
          </a:prstGeom>
          <a:noFill/>
          <a:ln>
            <a:noFill/>
          </a:ln>
        </p:spPr>
      </p:pic>
      <p:pic>
        <p:nvPicPr>
          <p:cNvPr id="88" name="Shape 88"/>
          <p:cNvPicPr preferRelativeResize="0"/>
          <p:nvPr/>
        </p:nvPicPr>
        <p:blipFill>
          <a:blip r:embed="rId6">
            <a:alphaModFix/>
          </a:blip>
          <a:stretch>
            <a:fillRect/>
          </a:stretch>
        </p:blipFill>
        <p:spPr>
          <a:xfrm>
            <a:off x="3471274" y="2884876"/>
            <a:ext cx="2426712" cy="1951423"/>
          </a:xfrm>
          <a:prstGeom prst="rect">
            <a:avLst/>
          </a:prstGeom>
          <a:noFill/>
          <a:ln>
            <a:noFill/>
          </a:ln>
        </p:spPr>
      </p:pic>
      <p:pic>
        <p:nvPicPr>
          <p:cNvPr id="89" name="Shape 89"/>
          <p:cNvPicPr preferRelativeResize="0"/>
          <p:nvPr/>
        </p:nvPicPr>
        <p:blipFill>
          <a:blip r:embed="rId7">
            <a:alphaModFix/>
          </a:blip>
          <a:stretch>
            <a:fillRect/>
          </a:stretch>
        </p:blipFill>
        <p:spPr>
          <a:xfrm>
            <a:off x="6351849" y="2839650"/>
            <a:ext cx="2485920" cy="1999050"/>
          </a:xfrm>
          <a:prstGeom prst="rect">
            <a:avLst/>
          </a:prstGeom>
          <a:noFill/>
          <a:ln>
            <a:noFill/>
          </a:ln>
        </p:spPr>
      </p:pic>
      <p:sp>
        <p:nvSpPr>
          <p:cNvPr id="90" name="Shape 90"/>
          <p:cNvSpPr txBox="1"/>
          <p:nvPr/>
        </p:nvSpPr>
        <p:spPr>
          <a:xfrm>
            <a:off x="4342450" y="2793825"/>
            <a:ext cx="1039500" cy="233100"/>
          </a:xfrm>
          <a:prstGeom prst="rect">
            <a:avLst/>
          </a:prstGeom>
          <a:noFill/>
          <a:ln>
            <a:noFill/>
          </a:ln>
        </p:spPr>
        <p:txBody>
          <a:bodyPr anchorCtr="0" anchor="ctr" bIns="91425" lIns="91425" rIns="91425" wrap="square" tIns="91425">
            <a:noAutofit/>
          </a:bodyPr>
          <a:lstStyle/>
          <a:p>
            <a:pPr lvl="0" rtl="0">
              <a:spcBef>
                <a:spcPts val="0"/>
              </a:spcBef>
              <a:buNone/>
            </a:pPr>
            <a:r>
              <a:rPr lang="en" sz="700">
                <a:solidFill>
                  <a:schemeClr val="dk1"/>
                </a:solidFill>
              </a:rPr>
              <a:t>(outlier: GS Warriors)</a:t>
            </a:r>
          </a:p>
        </p:txBody>
      </p:sp>
      <p:sp>
        <p:nvSpPr>
          <p:cNvPr id="91" name="Shape 91"/>
          <p:cNvSpPr txBox="1"/>
          <p:nvPr/>
        </p:nvSpPr>
        <p:spPr>
          <a:xfrm>
            <a:off x="7137925" y="2645925"/>
            <a:ext cx="1460100" cy="381000"/>
          </a:xfrm>
          <a:prstGeom prst="rect">
            <a:avLst/>
          </a:prstGeom>
          <a:noFill/>
          <a:ln>
            <a:noFill/>
          </a:ln>
        </p:spPr>
        <p:txBody>
          <a:bodyPr anchorCtr="0" anchor="ctr" bIns="91425" lIns="91425" rIns="91425" wrap="square" tIns="91425">
            <a:noAutofit/>
          </a:bodyPr>
          <a:lstStyle/>
          <a:p>
            <a:pPr lvl="0" rtl="0">
              <a:spcBef>
                <a:spcPts val="0"/>
              </a:spcBef>
              <a:buNone/>
            </a:pPr>
            <a:r>
              <a:rPr lang="en" sz="700">
                <a:solidFill>
                  <a:schemeClr val="dk1"/>
                </a:solidFill>
              </a:rPr>
              <a:t>(outlier: Detroit Pistons)</a:t>
            </a:r>
          </a:p>
        </p:txBody>
      </p:sp>
      <p:sp>
        <p:nvSpPr>
          <p:cNvPr id="92" name="Shape 92"/>
          <p:cNvSpPr txBox="1"/>
          <p:nvPr/>
        </p:nvSpPr>
        <p:spPr>
          <a:xfrm>
            <a:off x="4279800" y="4762500"/>
            <a:ext cx="1346400" cy="381000"/>
          </a:xfrm>
          <a:prstGeom prst="rect">
            <a:avLst/>
          </a:prstGeom>
          <a:noFill/>
          <a:ln>
            <a:noFill/>
          </a:ln>
        </p:spPr>
        <p:txBody>
          <a:bodyPr anchorCtr="0" anchor="ctr" bIns="91425" lIns="91425" rIns="91425" wrap="square" tIns="91425">
            <a:noAutofit/>
          </a:bodyPr>
          <a:lstStyle/>
          <a:p>
            <a:pPr lvl="0" rtl="0">
              <a:spcBef>
                <a:spcPts val="0"/>
              </a:spcBef>
              <a:buNone/>
            </a:pPr>
            <a:r>
              <a:rPr lang="en" sz="700">
                <a:solidFill>
                  <a:schemeClr val="dk1"/>
                </a:solidFill>
              </a:rPr>
              <a:t>(outlier: GS Warriors)</a:t>
            </a:r>
          </a:p>
        </p:txBody>
      </p:sp>
      <p:sp>
        <p:nvSpPr>
          <p:cNvPr id="93" name="Shape 93"/>
          <p:cNvSpPr txBox="1"/>
          <p:nvPr/>
        </p:nvSpPr>
        <p:spPr>
          <a:xfrm>
            <a:off x="7299775" y="4762500"/>
            <a:ext cx="1346400" cy="381000"/>
          </a:xfrm>
          <a:prstGeom prst="rect">
            <a:avLst/>
          </a:prstGeom>
          <a:noFill/>
          <a:ln>
            <a:noFill/>
          </a:ln>
        </p:spPr>
        <p:txBody>
          <a:bodyPr anchorCtr="0" anchor="ctr" bIns="91425" lIns="91425" rIns="91425" wrap="square" tIns="91425">
            <a:noAutofit/>
          </a:bodyPr>
          <a:lstStyle/>
          <a:p>
            <a:pPr lvl="0" rtl="0">
              <a:spcBef>
                <a:spcPts val="0"/>
              </a:spcBef>
              <a:buNone/>
            </a:pPr>
            <a:r>
              <a:rPr lang="en" sz="700">
                <a:solidFill>
                  <a:schemeClr val="dk1"/>
                </a:solidFill>
              </a:rPr>
              <a:t>(outlier: OKC)</a:t>
            </a:r>
          </a:p>
        </p:txBody>
      </p:sp>
      <p:sp>
        <p:nvSpPr>
          <p:cNvPr id="94" name="Shape 94"/>
          <p:cNvSpPr txBox="1"/>
          <p:nvPr/>
        </p:nvSpPr>
        <p:spPr>
          <a:xfrm>
            <a:off x="1119575" y="4836450"/>
            <a:ext cx="1039500" cy="233100"/>
          </a:xfrm>
          <a:prstGeom prst="rect">
            <a:avLst/>
          </a:prstGeom>
          <a:noFill/>
          <a:ln>
            <a:noFill/>
          </a:ln>
        </p:spPr>
        <p:txBody>
          <a:bodyPr anchorCtr="0" anchor="ctr" bIns="91425" lIns="91425" rIns="91425" wrap="square" tIns="91425">
            <a:noAutofit/>
          </a:bodyPr>
          <a:lstStyle/>
          <a:p>
            <a:pPr lvl="0" rtl="0">
              <a:spcBef>
                <a:spcPts val="0"/>
              </a:spcBef>
              <a:buNone/>
            </a:pPr>
            <a:r>
              <a:rPr lang="en" sz="700">
                <a:solidFill>
                  <a:schemeClr val="dk1"/>
                </a:solidFill>
              </a:rPr>
              <a:t>(outlier: GS Warriors)</a:t>
            </a:r>
          </a:p>
        </p:txBody>
      </p:sp>
      <p:pic>
        <p:nvPicPr>
          <p:cNvPr id="95" name="Shape 95"/>
          <p:cNvPicPr preferRelativeResize="0"/>
          <p:nvPr/>
        </p:nvPicPr>
        <p:blipFill>
          <a:blip r:embed="rId8">
            <a:alphaModFix/>
          </a:blip>
          <a:stretch>
            <a:fillRect/>
          </a:stretch>
        </p:blipFill>
        <p:spPr>
          <a:xfrm>
            <a:off x="311687" y="887247"/>
            <a:ext cx="2556525" cy="1846915"/>
          </a:xfrm>
          <a:prstGeom prst="rect">
            <a:avLst/>
          </a:prstGeom>
          <a:noFill/>
          <a:ln>
            <a:noFill/>
          </a:ln>
        </p:spPr>
      </p:pic>
      <p:sp>
        <p:nvSpPr>
          <p:cNvPr id="96" name="Shape 96"/>
          <p:cNvSpPr txBox="1"/>
          <p:nvPr/>
        </p:nvSpPr>
        <p:spPr>
          <a:xfrm>
            <a:off x="1186225" y="2591025"/>
            <a:ext cx="2669400" cy="333900"/>
          </a:xfrm>
          <a:prstGeom prst="rect">
            <a:avLst/>
          </a:prstGeom>
          <a:noFill/>
          <a:ln>
            <a:noFill/>
          </a:ln>
        </p:spPr>
        <p:txBody>
          <a:bodyPr anchorCtr="0" anchor="t" bIns="91425" lIns="91425" rIns="91425" wrap="square" tIns="91425">
            <a:noAutofit/>
          </a:bodyPr>
          <a:lstStyle/>
          <a:p>
            <a:pPr lvl="0" rtl="0">
              <a:spcBef>
                <a:spcPts val="0"/>
              </a:spcBef>
              <a:buNone/>
            </a:pPr>
            <a:r>
              <a:t/>
            </a:r>
            <a:endParaRPr sz="700"/>
          </a:p>
          <a:p>
            <a:pPr lvl="0" rtl="0">
              <a:spcBef>
                <a:spcPts val="0"/>
              </a:spcBef>
              <a:buNone/>
            </a:pPr>
            <a:r>
              <a:rPr lang="en" sz="700"/>
              <a:t>(outliers: GS Warriors)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Shape 101"/>
          <p:cNvPicPr preferRelativeResize="0"/>
          <p:nvPr/>
        </p:nvPicPr>
        <p:blipFill rotWithShape="1">
          <a:blip r:embed="rId3">
            <a:alphaModFix/>
          </a:blip>
          <a:srcRect b="12897" l="0" r="0" t="12897"/>
          <a:stretch/>
        </p:blipFill>
        <p:spPr>
          <a:xfrm>
            <a:off x="508600" y="1859085"/>
            <a:ext cx="4051465" cy="2417586"/>
          </a:xfrm>
          <a:prstGeom prst="rect">
            <a:avLst/>
          </a:prstGeom>
          <a:noFill/>
          <a:ln>
            <a:noFill/>
          </a:ln>
        </p:spPr>
      </p:pic>
      <p:pic>
        <p:nvPicPr>
          <p:cNvPr id="102" name="Shape 102"/>
          <p:cNvPicPr preferRelativeResize="0"/>
          <p:nvPr/>
        </p:nvPicPr>
        <p:blipFill rotWithShape="1">
          <a:blip r:embed="rId4">
            <a:alphaModFix/>
          </a:blip>
          <a:srcRect b="12897" l="0" r="0" t="12897"/>
          <a:stretch/>
        </p:blipFill>
        <p:spPr>
          <a:xfrm>
            <a:off x="4648205" y="1949949"/>
            <a:ext cx="4051441" cy="2417587"/>
          </a:xfrm>
          <a:prstGeom prst="rect">
            <a:avLst/>
          </a:prstGeom>
          <a:noFill/>
          <a:ln>
            <a:noFill/>
          </a:ln>
        </p:spPr>
      </p:pic>
      <p:sp>
        <p:nvSpPr>
          <p:cNvPr id="103" name="Shape 103"/>
          <p:cNvSpPr txBox="1"/>
          <p:nvPr>
            <p:ph type="ctrTitle"/>
          </p:nvPr>
        </p:nvSpPr>
        <p:spPr>
          <a:xfrm>
            <a:off x="390450" y="361375"/>
            <a:ext cx="8363100" cy="1001700"/>
          </a:xfrm>
          <a:prstGeom prst="rect">
            <a:avLst/>
          </a:prstGeom>
        </p:spPr>
        <p:txBody>
          <a:bodyPr anchorCtr="0" anchor="t" bIns="91425" lIns="91425" rIns="91425" wrap="square" tIns="91425">
            <a:noAutofit/>
          </a:bodyPr>
          <a:lstStyle/>
          <a:p>
            <a:pPr lvl="0" rtl="0">
              <a:spcBef>
                <a:spcPts val="0"/>
              </a:spcBef>
              <a:buNone/>
            </a:pPr>
            <a:r>
              <a:rPr lang="en"/>
              <a:t>Analysis of Variables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175925"/>
            <a:ext cx="8520600" cy="707400"/>
          </a:xfrm>
          <a:prstGeom prst="rect">
            <a:avLst/>
          </a:prstGeom>
        </p:spPr>
        <p:txBody>
          <a:bodyPr anchorCtr="0" anchor="t" bIns="91425" lIns="91425" rIns="91425" wrap="square" tIns="91425">
            <a:noAutofit/>
          </a:bodyPr>
          <a:lstStyle/>
          <a:p>
            <a:pPr lvl="0">
              <a:spcBef>
                <a:spcPts val="0"/>
              </a:spcBef>
              <a:buNone/>
            </a:pPr>
            <a:r>
              <a:rPr lang="en" sz="2400">
                <a:latin typeface="Times New Roman"/>
                <a:ea typeface="Times New Roman"/>
                <a:cs typeface="Times New Roman"/>
                <a:sym typeface="Times New Roman"/>
              </a:rPr>
              <a:t>Scatter Plot of Response variable and each predictor variable</a:t>
            </a:r>
          </a:p>
        </p:txBody>
      </p:sp>
      <p:pic>
        <p:nvPicPr>
          <p:cNvPr id="109" name="Shape 109"/>
          <p:cNvPicPr preferRelativeResize="0"/>
          <p:nvPr/>
        </p:nvPicPr>
        <p:blipFill>
          <a:blip r:embed="rId3">
            <a:alphaModFix/>
          </a:blip>
          <a:stretch>
            <a:fillRect/>
          </a:stretch>
        </p:blipFill>
        <p:spPr>
          <a:xfrm>
            <a:off x="177143" y="883331"/>
            <a:ext cx="3076200" cy="2039999"/>
          </a:xfrm>
          <a:prstGeom prst="rect">
            <a:avLst/>
          </a:prstGeom>
          <a:noFill/>
          <a:ln>
            <a:noFill/>
          </a:ln>
        </p:spPr>
      </p:pic>
      <p:pic>
        <p:nvPicPr>
          <p:cNvPr id="110" name="Shape 110"/>
          <p:cNvPicPr preferRelativeResize="0"/>
          <p:nvPr/>
        </p:nvPicPr>
        <p:blipFill>
          <a:blip r:embed="rId4">
            <a:alphaModFix/>
          </a:blip>
          <a:stretch>
            <a:fillRect/>
          </a:stretch>
        </p:blipFill>
        <p:spPr>
          <a:xfrm>
            <a:off x="3170550" y="905987"/>
            <a:ext cx="3007849" cy="1994674"/>
          </a:xfrm>
          <a:prstGeom prst="rect">
            <a:avLst/>
          </a:prstGeom>
          <a:noFill/>
          <a:ln>
            <a:noFill/>
          </a:ln>
        </p:spPr>
      </p:pic>
      <p:pic>
        <p:nvPicPr>
          <p:cNvPr id="111" name="Shape 111"/>
          <p:cNvPicPr preferRelativeResize="0"/>
          <p:nvPr/>
        </p:nvPicPr>
        <p:blipFill>
          <a:blip r:embed="rId5">
            <a:alphaModFix/>
          </a:blip>
          <a:stretch>
            <a:fillRect/>
          </a:stretch>
        </p:blipFill>
        <p:spPr>
          <a:xfrm>
            <a:off x="6107718" y="934312"/>
            <a:ext cx="2922418" cy="1938025"/>
          </a:xfrm>
          <a:prstGeom prst="rect">
            <a:avLst/>
          </a:prstGeom>
          <a:noFill/>
          <a:ln>
            <a:noFill/>
          </a:ln>
        </p:spPr>
      </p:pic>
      <p:pic>
        <p:nvPicPr>
          <p:cNvPr id="112" name="Shape 112"/>
          <p:cNvPicPr preferRelativeResize="0"/>
          <p:nvPr/>
        </p:nvPicPr>
        <p:blipFill>
          <a:blip r:embed="rId6">
            <a:alphaModFix/>
          </a:blip>
          <a:stretch>
            <a:fillRect/>
          </a:stretch>
        </p:blipFill>
        <p:spPr>
          <a:xfrm>
            <a:off x="254031" y="3032362"/>
            <a:ext cx="2922437" cy="1938037"/>
          </a:xfrm>
          <a:prstGeom prst="rect">
            <a:avLst/>
          </a:prstGeom>
          <a:noFill/>
          <a:ln>
            <a:noFill/>
          </a:ln>
        </p:spPr>
      </p:pic>
      <p:pic>
        <p:nvPicPr>
          <p:cNvPr id="113" name="Shape 113"/>
          <p:cNvPicPr preferRelativeResize="0"/>
          <p:nvPr/>
        </p:nvPicPr>
        <p:blipFill>
          <a:blip r:embed="rId7">
            <a:alphaModFix/>
          </a:blip>
          <a:stretch>
            <a:fillRect/>
          </a:stretch>
        </p:blipFill>
        <p:spPr>
          <a:xfrm>
            <a:off x="3213256" y="3032362"/>
            <a:ext cx="2922437" cy="1938037"/>
          </a:xfrm>
          <a:prstGeom prst="rect">
            <a:avLst/>
          </a:prstGeom>
          <a:noFill/>
          <a:ln>
            <a:noFill/>
          </a:ln>
        </p:spPr>
      </p:pic>
      <p:pic>
        <p:nvPicPr>
          <p:cNvPr id="114" name="Shape 114"/>
          <p:cNvPicPr preferRelativeResize="0"/>
          <p:nvPr/>
        </p:nvPicPr>
        <p:blipFill>
          <a:blip r:embed="rId8">
            <a:alphaModFix/>
          </a:blip>
          <a:stretch>
            <a:fillRect/>
          </a:stretch>
        </p:blipFill>
        <p:spPr>
          <a:xfrm>
            <a:off x="6217181" y="3104949"/>
            <a:ext cx="2703505" cy="179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75925"/>
            <a:ext cx="8520600" cy="707400"/>
          </a:xfrm>
          <a:prstGeom prst="rect">
            <a:avLst/>
          </a:prstGeom>
        </p:spPr>
        <p:txBody>
          <a:bodyPr anchorCtr="0" anchor="t" bIns="91425" lIns="91425" rIns="91425" wrap="square" tIns="91425">
            <a:noAutofit/>
          </a:bodyPr>
          <a:lstStyle/>
          <a:p>
            <a:pPr lvl="0" rtl="0">
              <a:spcBef>
                <a:spcPts val="0"/>
              </a:spcBef>
              <a:buNone/>
            </a:pPr>
            <a:r>
              <a:rPr lang="en" sz="2400">
                <a:latin typeface="Times New Roman"/>
                <a:ea typeface="Times New Roman"/>
                <a:cs typeface="Times New Roman"/>
                <a:sym typeface="Times New Roman"/>
              </a:rPr>
              <a:t>Scatter Plot of Response variable and each predictor variable</a:t>
            </a:r>
          </a:p>
        </p:txBody>
      </p:sp>
      <p:pic>
        <p:nvPicPr>
          <p:cNvPr id="120" name="Shape 120"/>
          <p:cNvPicPr preferRelativeResize="0"/>
          <p:nvPr/>
        </p:nvPicPr>
        <p:blipFill>
          <a:blip r:embed="rId3">
            <a:alphaModFix/>
          </a:blip>
          <a:stretch>
            <a:fillRect/>
          </a:stretch>
        </p:blipFill>
        <p:spPr>
          <a:xfrm>
            <a:off x="166800" y="797700"/>
            <a:ext cx="3026300" cy="2006899"/>
          </a:xfrm>
          <a:prstGeom prst="rect">
            <a:avLst/>
          </a:prstGeom>
          <a:noFill/>
          <a:ln>
            <a:noFill/>
          </a:ln>
        </p:spPr>
      </p:pic>
      <p:pic>
        <p:nvPicPr>
          <p:cNvPr id="121" name="Shape 121"/>
          <p:cNvPicPr preferRelativeResize="0"/>
          <p:nvPr/>
        </p:nvPicPr>
        <p:blipFill>
          <a:blip r:embed="rId4">
            <a:alphaModFix/>
          </a:blip>
          <a:stretch>
            <a:fillRect/>
          </a:stretch>
        </p:blipFill>
        <p:spPr>
          <a:xfrm>
            <a:off x="3058850" y="797687"/>
            <a:ext cx="3026300" cy="2006920"/>
          </a:xfrm>
          <a:prstGeom prst="rect">
            <a:avLst/>
          </a:prstGeom>
          <a:noFill/>
          <a:ln>
            <a:noFill/>
          </a:ln>
        </p:spPr>
      </p:pic>
      <p:pic>
        <p:nvPicPr>
          <p:cNvPr id="122" name="Shape 122"/>
          <p:cNvPicPr preferRelativeResize="0"/>
          <p:nvPr/>
        </p:nvPicPr>
        <p:blipFill>
          <a:blip r:embed="rId5">
            <a:alphaModFix/>
          </a:blip>
          <a:stretch>
            <a:fillRect/>
          </a:stretch>
        </p:blipFill>
        <p:spPr>
          <a:xfrm>
            <a:off x="5958250" y="784099"/>
            <a:ext cx="3067294" cy="2034100"/>
          </a:xfrm>
          <a:prstGeom prst="rect">
            <a:avLst/>
          </a:prstGeom>
          <a:noFill/>
          <a:ln>
            <a:noFill/>
          </a:ln>
        </p:spPr>
      </p:pic>
      <p:pic>
        <p:nvPicPr>
          <p:cNvPr id="123" name="Shape 123"/>
          <p:cNvPicPr preferRelativeResize="0"/>
          <p:nvPr/>
        </p:nvPicPr>
        <p:blipFill>
          <a:blip r:embed="rId6">
            <a:alphaModFix/>
          </a:blip>
          <a:stretch>
            <a:fillRect/>
          </a:stretch>
        </p:blipFill>
        <p:spPr>
          <a:xfrm>
            <a:off x="146300" y="2956999"/>
            <a:ext cx="3067294" cy="2034100"/>
          </a:xfrm>
          <a:prstGeom prst="rect">
            <a:avLst/>
          </a:prstGeom>
          <a:noFill/>
          <a:ln>
            <a:noFill/>
          </a:ln>
        </p:spPr>
      </p:pic>
      <p:pic>
        <p:nvPicPr>
          <p:cNvPr id="124" name="Shape 124"/>
          <p:cNvPicPr preferRelativeResize="0"/>
          <p:nvPr/>
        </p:nvPicPr>
        <p:blipFill>
          <a:blip r:embed="rId7">
            <a:alphaModFix/>
          </a:blip>
          <a:stretch>
            <a:fillRect/>
          </a:stretch>
        </p:blipFill>
        <p:spPr>
          <a:xfrm>
            <a:off x="3193094" y="2963799"/>
            <a:ext cx="3046785" cy="2020499"/>
          </a:xfrm>
          <a:prstGeom prst="rect">
            <a:avLst/>
          </a:prstGeom>
          <a:noFill/>
          <a:ln>
            <a:noFill/>
          </a:ln>
        </p:spPr>
      </p:pic>
      <p:pic>
        <p:nvPicPr>
          <p:cNvPr id="125" name="Shape 125"/>
          <p:cNvPicPr preferRelativeResize="0"/>
          <p:nvPr/>
        </p:nvPicPr>
        <p:blipFill>
          <a:blip r:embed="rId8">
            <a:alphaModFix/>
          </a:blip>
          <a:stretch>
            <a:fillRect/>
          </a:stretch>
        </p:blipFill>
        <p:spPr>
          <a:xfrm>
            <a:off x="6143904" y="3112174"/>
            <a:ext cx="2599320" cy="17237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62875" y="1221875"/>
            <a:ext cx="4462199" cy="2959149"/>
          </a:xfrm>
          <a:prstGeom prst="rect">
            <a:avLst/>
          </a:prstGeom>
          <a:noFill/>
          <a:ln>
            <a:noFill/>
          </a:ln>
        </p:spPr>
      </p:pic>
      <p:pic>
        <p:nvPicPr>
          <p:cNvPr id="131" name="Shape 131"/>
          <p:cNvPicPr preferRelativeResize="0"/>
          <p:nvPr/>
        </p:nvPicPr>
        <p:blipFill>
          <a:blip r:embed="rId4">
            <a:alphaModFix/>
          </a:blip>
          <a:stretch>
            <a:fillRect/>
          </a:stretch>
        </p:blipFill>
        <p:spPr>
          <a:xfrm>
            <a:off x="4799124" y="1407512"/>
            <a:ext cx="3511180" cy="2328474"/>
          </a:xfrm>
          <a:prstGeom prst="rect">
            <a:avLst/>
          </a:prstGeom>
          <a:noFill/>
          <a:ln>
            <a:noFill/>
          </a:ln>
        </p:spPr>
      </p:pic>
      <p:sp>
        <p:nvSpPr>
          <p:cNvPr id="132" name="Shape 132"/>
          <p:cNvSpPr txBox="1"/>
          <p:nvPr>
            <p:ph type="title"/>
          </p:nvPr>
        </p:nvSpPr>
        <p:spPr>
          <a:xfrm>
            <a:off x="353100" y="331175"/>
            <a:ext cx="8520600" cy="707400"/>
          </a:xfrm>
          <a:prstGeom prst="rect">
            <a:avLst/>
          </a:prstGeom>
        </p:spPr>
        <p:txBody>
          <a:bodyPr anchorCtr="0" anchor="t" bIns="91425" lIns="91425" rIns="91425" wrap="square" tIns="91425">
            <a:noAutofit/>
          </a:bodyPr>
          <a:lstStyle/>
          <a:p>
            <a:pPr lvl="0" rtl="0">
              <a:spcBef>
                <a:spcPts val="0"/>
              </a:spcBef>
              <a:buNone/>
            </a:pPr>
            <a:r>
              <a:rPr lang="en" sz="2400">
                <a:latin typeface="Times New Roman"/>
                <a:ea typeface="Times New Roman"/>
                <a:cs typeface="Times New Roman"/>
                <a:sym typeface="Times New Roman"/>
              </a:rPr>
              <a:t>Scatter Plot of Response variable and each predictor variable</a:t>
            </a:r>
          </a:p>
        </p:txBody>
      </p:sp>
      <p:sp>
        <p:nvSpPr>
          <p:cNvPr id="133" name="Shape 133"/>
          <p:cNvSpPr txBox="1"/>
          <p:nvPr/>
        </p:nvSpPr>
        <p:spPr>
          <a:xfrm>
            <a:off x="3291000" y="3818825"/>
            <a:ext cx="858900" cy="248400"/>
          </a:xfrm>
          <a:prstGeom prst="rect">
            <a:avLst/>
          </a:prstGeom>
          <a:noFill/>
          <a:ln>
            <a:noFill/>
          </a:ln>
        </p:spPr>
        <p:txBody>
          <a:bodyPr anchorCtr="0" anchor="t" bIns="91425" lIns="91425" rIns="91425" wrap="square" tIns="91425">
            <a:noAutofit/>
          </a:bodyPr>
          <a:lstStyle/>
          <a:p>
            <a:pPr lvl="0">
              <a:spcBef>
                <a:spcPts val="0"/>
              </a:spcBef>
              <a:buNone/>
            </a:pPr>
            <a:r>
              <a:rPr lang="en"/>
              <a:t>East</a:t>
            </a:r>
          </a:p>
        </p:txBody>
      </p:sp>
      <p:sp>
        <p:nvSpPr>
          <p:cNvPr id="134" name="Shape 134"/>
          <p:cNvSpPr txBox="1"/>
          <p:nvPr/>
        </p:nvSpPr>
        <p:spPr>
          <a:xfrm>
            <a:off x="1728300" y="3849875"/>
            <a:ext cx="869400" cy="248400"/>
          </a:xfrm>
          <a:prstGeom prst="rect">
            <a:avLst/>
          </a:prstGeom>
          <a:noFill/>
          <a:ln>
            <a:noFill/>
          </a:ln>
        </p:spPr>
        <p:txBody>
          <a:bodyPr anchorCtr="0" anchor="t" bIns="91425" lIns="91425" rIns="91425" wrap="square" tIns="91425">
            <a:noAutofit/>
          </a:bodyPr>
          <a:lstStyle/>
          <a:p>
            <a:pPr lvl="0">
              <a:spcBef>
                <a:spcPts val="0"/>
              </a:spcBef>
              <a:buNone/>
            </a:pPr>
            <a:r>
              <a:rPr lang="en"/>
              <a:t>West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Full Model </a:t>
            </a:r>
          </a:p>
        </p:txBody>
      </p:sp>
      <p:pic>
        <p:nvPicPr>
          <p:cNvPr id="140" name="Shape 140"/>
          <p:cNvPicPr preferRelativeResize="0"/>
          <p:nvPr/>
        </p:nvPicPr>
        <p:blipFill>
          <a:blip r:embed="rId3">
            <a:alphaModFix/>
          </a:blip>
          <a:stretch>
            <a:fillRect/>
          </a:stretch>
        </p:blipFill>
        <p:spPr>
          <a:xfrm>
            <a:off x="790575" y="2266950"/>
            <a:ext cx="756285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