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8.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9.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notesSlides/notesSlide10.xml" ContentType="application/vnd.openxmlformats-officedocument.presentationml.notesSl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57" r:id="rId4"/>
    <p:sldId id="275" r:id="rId5"/>
    <p:sldId id="276" r:id="rId6"/>
    <p:sldId id="271" r:id="rId7"/>
    <p:sldId id="274" r:id="rId8"/>
    <p:sldId id="278" r:id="rId9"/>
    <p:sldId id="279" r:id="rId10"/>
    <p:sldId id="281" r:id="rId11"/>
    <p:sldId id="267" r:id="rId12"/>
    <p:sldId id="273" r:id="rId13"/>
    <p:sldId id="28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25" autoAdjust="0"/>
  </p:normalViewPr>
  <p:slideViewPr>
    <p:cSldViewPr>
      <p:cViewPr>
        <p:scale>
          <a:sx n="60" d="100"/>
          <a:sy n="60" d="100"/>
        </p:scale>
        <p:origin x="-206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file:///C:\Users\Rodrigo\Downloads\Graphs_2.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file:///C:\Users\Rodrigo\Downloads\Graphs_2%20(1).xlsx"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file:///C:\Users\Rodrigo\Downloads\Graphs_2%20(1).xlsx"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file:///C:\Users\Rodrigo\Downloads\Graphs_2%20(1).xlsx" TargetMode="External"/><Relationship Id="rId1" Type="http://schemas.openxmlformats.org/officeDocument/2006/relationships/themeOverride" Target="../theme/themeOverride12.xml"/></Relationships>
</file>

<file path=ppt/charts/_rels/chart2.xml.rels><?xml version="1.0" encoding="UTF-8" standalone="yes"?>
<Relationships xmlns="http://schemas.openxmlformats.org/package/2006/relationships"><Relationship Id="rId2" Type="http://schemas.openxmlformats.org/officeDocument/2006/relationships/oleObject" Target="file:///C:\Users\Rodrigo\Downloads\Graphs_2.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Rodrigo\Downloads\Graphs_2.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Rodrigo\Downloads\Graphs_2.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Rodrigo\Downloads\Graphs_2.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Rodrigo\Downloads\Graphs_2%20(1).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Rodrigo\Downloads\Graphs_2%20(1).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C:\Users\Rodrigo\Downloads\Graphs_2%20(1).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file:///C:\Users\Rodrigo\Downloads\Graphs_2%20(1).xlsx"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497462817147858"/>
          <c:y val="6.8852835256058106E-2"/>
          <c:w val="0.62209426946631674"/>
          <c:h val="0.70009790636635538"/>
        </c:manualLayout>
      </c:layout>
      <c:lineChart>
        <c:grouping val="standard"/>
        <c:varyColors val="0"/>
        <c:ser>
          <c:idx val="0"/>
          <c:order val="0"/>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[Graphs_2.xlsx]Sheet1!$A$37:$A$46</c:f>
              <c:numCache>
                <c:formatCode>General</c:formatCode>
                <c:ptCount val="10"/>
                <c:pt idx="0">
                  <c:v>63.265724945068357</c:v>
                </c:pt>
                <c:pt idx="1">
                  <c:v>66.244981384277338</c:v>
                </c:pt>
                <c:pt idx="2">
                  <c:v>67.601733398437503</c:v>
                </c:pt>
                <c:pt idx="3">
                  <c:v>68.100873565673822</c:v>
                </c:pt>
                <c:pt idx="4">
                  <c:v>68.641015624999994</c:v>
                </c:pt>
                <c:pt idx="5">
                  <c:v>68.772718811035162</c:v>
                </c:pt>
                <c:pt idx="6">
                  <c:v>69.24905624389649</c:v>
                </c:pt>
                <c:pt idx="7">
                  <c:v>69.201053619384766</c:v>
                </c:pt>
                <c:pt idx="8">
                  <c:v>69.535726165771479</c:v>
                </c:pt>
                <c:pt idx="9">
                  <c:v>69.480048370361331</c:v>
                </c:pt>
              </c:numCache>
            </c:numRef>
          </c:val>
          <c:smooth val="0"/>
        </c:ser>
        <c:ser>
          <c:idx val="1"/>
          <c:order val="1"/>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[Graphs_2.xlsx]Sheet1!$B$37:$B$46</c:f>
              <c:numCache>
                <c:formatCode>General</c:formatCode>
                <c:ptCount val="10"/>
                <c:pt idx="0">
                  <c:v>80.609714508056641</c:v>
                </c:pt>
                <c:pt idx="1">
                  <c:v>74.033566284179685</c:v>
                </c:pt>
                <c:pt idx="2">
                  <c:v>67.742046356201172</c:v>
                </c:pt>
                <c:pt idx="3">
                  <c:v>63.093023681640624</c:v>
                </c:pt>
                <c:pt idx="4">
                  <c:v>59.642822265625</c:v>
                </c:pt>
                <c:pt idx="5">
                  <c:v>57.516396713256839</c:v>
                </c:pt>
                <c:pt idx="6">
                  <c:v>54.890274047851562</c:v>
                </c:pt>
                <c:pt idx="7">
                  <c:v>53.380830383300783</c:v>
                </c:pt>
                <c:pt idx="8">
                  <c:v>52.600468444824216</c:v>
                </c:pt>
                <c:pt idx="9">
                  <c:v>51.197801971435545</c:v>
                </c:pt>
              </c:numCache>
            </c:numRef>
          </c:val>
          <c:smooth val="0"/>
        </c:ser>
        <c:ser>
          <c:idx val="2"/>
          <c:order val="2"/>
          <c:tx>
            <c:v>RSOP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[Graphs_2.xlsx]Sheet1!$C$37:$C$46</c:f>
              <c:numCache>
                <c:formatCode>General</c:formatCode>
                <c:ptCount val="10"/>
                <c:pt idx="0">
                  <c:v>15.216762351989747</c:v>
                </c:pt>
                <c:pt idx="1">
                  <c:v>24.791505432128908</c:v>
                </c:pt>
                <c:pt idx="2">
                  <c:v>29.000798225402832</c:v>
                </c:pt>
                <c:pt idx="3">
                  <c:v>31.57691764831543</c:v>
                </c:pt>
                <c:pt idx="4">
                  <c:v>32.796137428283693</c:v>
                </c:pt>
                <c:pt idx="5">
                  <c:v>33.83967113494873</c:v>
                </c:pt>
                <c:pt idx="6">
                  <c:v>34.838518142700195</c:v>
                </c:pt>
                <c:pt idx="7">
                  <c:v>35.951000976562497</c:v>
                </c:pt>
                <c:pt idx="8">
                  <c:v>36.620703887939456</c:v>
                </c:pt>
                <c:pt idx="9">
                  <c:v>37.000535583496095</c:v>
                </c:pt>
              </c:numCache>
            </c:numRef>
          </c:val>
          <c:smooth val="0"/>
        </c:ser>
        <c:ser>
          <c:idx val="3"/>
          <c:order val="3"/>
          <c:tx>
            <c:v>RSOP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[Graphs_2.xlsx]Sheet1!$D$37:$D$46</c:f>
              <c:numCache>
                <c:formatCode>General</c:formatCode>
                <c:ptCount val="10"/>
                <c:pt idx="0">
                  <c:v>19.063346481323244</c:v>
                </c:pt>
                <c:pt idx="1">
                  <c:v>30.067090797424317</c:v>
                </c:pt>
                <c:pt idx="2">
                  <c:v>34.246114730834961</c:v>
                </c:pt>
                <c:pt idx="3">
                  <c:v>36.053726196289063</c:v>
                </c:pt>
                <c:pt idx="4">
                  <c:v>37.526367568969725</c:v>
                </c:pt>
                <c:pt idx="5">
                  <c:v>38.430870819091794</c:v>
                </c:pt>
                <c:pt idx="6">
                  <c:v>39.628209304809573</c:v>
                </c:pt>
                <c:pt idx="7">
                  <c:v>40.07850875854492</c:v>
                </c:pt>
                <c:pt idx="8">
                  <c:v>40.898674774169919</c:v>
                </c:pt>
                <c:pt idx="9">
                  <c:v>41.095626068115237</c:v>
                </c:pt>
              </c:numCache>
            </c:numRef>
          </c:val>
          <c:smooth val="0"/>
        </c:ser>
        <c:dLbls>
          <c:showLegendKey val="0"/>
          <c:showVal val="0"/>
          <c:showCatName val="0"/>
          <c:showSerName val="0"/>
          <c:showPercent val="0"/>
          <c:showBubbleSize val="0"/>
        </c:dLbls>
        <c:marker val="1"/>
        <c:smooth val="0"/>
        <c:axId val="190438400"/>
        <c:axId val="191243392"/>
      </c:lineChart>
      <c:catAx>
        <c:axId val="190438400"/>
        <c:scaling>
          <c:orientation val="minMax"/>
        </c:scaling>
        <c:delete val="0"/>
        <c:axPos val="b"/>
        <c:title>
          <c:tx>
            <c:rich>
              <a:bodyPr/>
              <a:lstStyle/>
              <a:p>
                <a:pPr>
                  <a:defRPr/>
                </a:pPr>
                <a:r>
                  <a:rPr lang="en-US"/>
                  <a:t>Bids</a:t>
                </a:r>
              </a:p>
            </c:rich>
          </c:tx>
          <c:layout>
            <c:manualLayout>
              <c:xMode val="edge"/>
              <c:yMode val="edge"/>
              <c:x val="0.42627865266841647"/>
              <c:y val="0.87469743026307756"/>
            </c:manualLayout>
          </c:layout>
          <c:overlay val="0"/>
        </c:title>
        <c:numFmt formatCode="General" sourceLinked="1"/>
        <c:majorTickMark val="out"/>
        <c:minorTickMark val="none"/>
        <c:tickLblPos val="nextTo"/>
        <c:crossAx val="191243392"/>
        <c:crosses val="autoZero"/>
        <c:auto val="1"/>
        <c:lblAlgn val="ctr"/>
        <c:lblOffset val="100"/>
        <c:noMultiLvlLbl val="0"/>
      </c:catAx>
      <c:valAx>
        <c:axId val="191243392"/>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0438400"/>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(1).xlsx]Sheet1'!$A$109:$A$118</c:f>
              <c:numCache>
                <c:formatCode>General</c:formatCode>
                <c:ptCount val="10"/>
                <c:pt idx="0">
                  <c:v>63.265724945068357</c:v>
                </c:pt>
                <c:pt idx="1">
                  <c:v>66.244981384277338</c:v>
                </c:pt>
                <c:pt idx="2">
                  <c:v>67.601733398437503</c:v>
                </c:pt>
                <c:pt idx="3">
                  <c:v>68.100873565673822</c:v>
                </c:pt>
                <c:pt idx="4">
                  <c:v>68.641015624999994</c:v>
                </c:pt>
                <c:pt idx="5">
                  <c:v>68.772718811035162</c:v>
                </c:pt>
                <c:pt idx="6">
                  <c:v>69.24905624389649</c:v>
                </c:pt>
                <c:pt idx="7">
                  <c:v>69.201053619384766</c:v>
                </c:pt>
                <c:pt idx="8">
                  <c:v>69.535726165771479</c:v>
                </c:pt>
                <c:pt idx="9">
                  <c:v>69.480048370361331</c:v>
                </c:pt>
              </c:numCache>
            </c:numRef>
          </c:val>
          <c:smooth val="0"/>
        </c:ser>
        <c:ser>
          <c:idx val="1"/>
          <c:order val="1"/>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(1).xlsx]Sheet1'!$B$109:$B$118</c:f>
              <c:numCache>
                <c:formatCode>General</c:formatCode>
                <c:ptCount val="10"/>
                <c:pt idx="0">
                  <c:v>80.609714508056641</c:v>
                </c:pt>
                <c:pt idx="1">
                  <c:v>74.033566284179685</c:v>
                </c:pt>
                <c:pt idx="2">
                  <c:v>67.742046356201172</c:v>
                </c:pt>
                <c:pt idx="3">
                  <c:v>63.093023681640624</c:v>
                </c:pt>
                <c:pt idx="4">
                  <c:v>59.642822265625</c:v>
                </c:pt>
                <c:pt idx="5">
                  <c:v>57.516396713256839</c:v>
                </c:pt>
                <c:pt idx="6">
                  <c:v>54.890274047851562</c:v>
                </c:pt>
                <c:pt idx="7">
                  <c:v>53.380830383300783</c:v>
                </c:pt>
                <c:pt idx="8">
                  <c:v>52.600468444824216</c:v>
                </c:pt>
                <c:pt idx="9">
                  <c:v>51.197801971435545</c:v>
                </c:pt>
              </c:numCache>
            </c:numRef>
          </c:val>
          <c:smooth val="0"/>
        </c:ser>
        <c:ser>
          <c:idx val="2"/>
          <c:order val="2"/>
          <c:tx>
            <c:v>CP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(1).xlsx]Sheet1'!$C$109:$C$118</c:f>
              <c:numCache>
                <c:formatCode>General</c:formatCode>
                <c:ptCount val="10"/>
                <c:pt idx="0">
                  <c:v>75.815025329589844</c:v>
                </c:pt>
                <c:pt idx="1">
                  <c:v>70.560622406005862</c:v>
                </c:pt>
                <c:pt idx="2">
                  <c:v>68.473882293701166</c:v>
                </c:pt>
                <c:pt idx="3">
                  <c:v>67.412003326416013</c:v>
                </c:pt>
                <c:pt idx="4">
                  <c:v>66.153019714355466</c:v>
                </c:pt>
                <c:pt idx="5">
                  <c:v>65.162358856201166</c:v>
                </c:pt>
                <c:pt idx="6">
                  <c:v>64.683964538574216</c:v>
                </c:pt>
                <c:pt idx="7">
                  <c:v>64.334826660156253</c:v>
                </c:pt>
                <c:pt idx="8">
                  <c:v>63.696605682373047</c:v>
                </c:pt>
                <c:pt idx="9">
                  <c:v>63.12158279418945</c:v>
                </c:pt>
              </c:numCache>
            </c:numRef>
          </c:val>
          <c:smooth val="0"/>
        </c:ser>
        <c:ser>
          <c:idx val="3"/>
          <c:order val="3"/>
          <c:tx>
            <c:v>PP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(1).xlsx]Sheet1'!$D$109:$D$118</c:f>
              <c:numCache>
                <c:formatCode>General</c:formatCode>
                <c:ptCount val="10"/>
                <c:pt idx="0">
                  <c:v>79.751233673095697</c:v>
                </c:pt>
                <c:pt idx="1">
                  <c:v>73.174781799316406</c:v>
                </c:pt>
                <c:pt idx="2">
                  <c:v>69.827113342285159</c:v>
                </c:pt>
                <c:pt idx="3">
                  <c:v>67.896215057373041</c:v>
                </c:pt>
                <c:pt idx="4">
                  <c:v>66.251916503906244</c:v>
                </c:pt>
                <c:pt idx="5">
                  <c:v>65.037372589111328</c:v>
                </c:pt>
                <c:pt idx="6">
                  <c:v>64.332290649414063</c:v>
                </c:pt>
                <c:pt idx="7">
                  <c:v>63.629567718505861</c:v>
                </c:pt>
                <c:pt idx="8">
                  <c:v>63.141935348510742</c:v>
                </c:pt>
                <c:pt idx="9">
                  <c:v>62.552353668212888</c:v>
                </c:pt>
              </c:numCache>
            </c:numRef>
          </c:val>
          <c:smooth val="0"/>
        </c:ser>
        <c:dLbls>
          <c:showLegendKey val="0"/>
          <c:showVal val="0"/>
          <c:showCatName val="0"/>
          <c:showSerName val="0"/>
          <c:showPercent val="0"/>
          <c:showBubbleSize val="0"/>
        </c:dLbls>
        <c:marker val="1"/>
        <c:smooth val="0"/>
        <c:axId val="192102784"/>
        <c:axId val="192104704"/>
      </c:lineChart>
      <c:catAx>
        <c:axId val="192102784"/>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2104704"/>
        <c:crosses val="autoZero"/>
        <c:auto val="1"/>
        <c:lblAlgn val="ctr"/>
        <c:lblOffset val="100"/>
        <c:noMultiLvlLbl val="0"/>
      </c:catAx>
      <c:valAx>
        <c:axId val="192104704"/>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210278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(1).xlsx]Sheet1'!$A$219:$A$228</c:f>
              <c:numCache>
                <c:formatCode>General</c:formatCode>
                <c:ptCount val="10"/>
                <c:pt idx="0">
                  <c:v>63.961851119995117</c:v>
                </c:pt>
                <c:pt idx="1">
                  <c:v>66.928307342529294</c:v>
                </c:pt>
                <c:pt idx="2">
                  <c:v>67.661946105957028</c:v>
                </c:pt>
                <c:pt idx="3">
                  <c:v>68.59039306640625</c:v>
                </c:pt>
                <c:pt idx="4">
                  <c:v>68.751517486572268</c:v>
                </c:pt>
                <c:pt idx="5">
                  <c:v>69.030185699462891</c:v>
                </c:pt>
                <c:pt idx="6">
                  <c:v>69.374630737304685</c:v>
                </c:pt>
                <c:pt idx="7">
                  <c:v>69.486155700683597</c:v>
                </c:pt>
                <c:pt idx="8">
                  <c:v>69.687322235107416</c:v>
                </c:pt>
                <c:pt idx="9">
                  <c:v>69.946492767333979</c:v>
                </c:pt>
              </c:numCache>
            </c:numRef>
          </c:val>
          <c:smooth val="0"/>
        </c:ser>
        <c:ser>
          <c:idx val="1"/>
          <c:order val="1"/>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(1).xlsx]Sheet1'!$B$219:$B$228</c:f>
              <c:numCache>
                <c:formatCode>General</c:formatCode>
                <c:ptCount val="10"/>
                <c:pt idx="0">
                  <c:v>77.683821105957037</c:v>
                </c:pt>
                <c:pt idx="1">
                  <c:v>72.435807037353513</c:v>
                </c:pt>
                <c:pt idx="2">
                  <c:v>66.965212249755865</c:v>
                </c:pt>
                <c:pt idx="3">
                  <c:v>63.896532821655271</c:v>
                </c:pt>
                <c:pt idx="4">
                  <c:v>60.827892684936522</c:v>
                </c:pt>
                <c:pt idx="5">
                  <c:v>59.265327453613281</c:v>
                </c:pt>
                <c:pt idx="6">
                  <c:v>58.341100692749023</c:v>
                </c:pt>
                <c:pt idx="7">
                  <c:v>56.781763458251952</c:v>
                </c:pt>
                <c:pt idx="8">
                  <c:v>55.669030761718751</c:v>
                </c:pt>
                <c:pt idx="9">
                  <c:v>55.087184906005859</c:v>
                </c:pt>
              </c:numCache>
            </c:numRef>
          </c:val>
          <c:smooth val="0"/>
        </c:ser>
        <c:ser>
          <c:idx val="2"/>
          <c:order val="2"/>
          <c:tx>
            <c:v>CP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(1).xlsx]Sheet1'!$C$219:$C$228</c:f>
              <c:numCache>
                <c:formatCode>General</c:formatCode>
                <c:ptCount val="10"/>
                <c:pt idx="0">
                  <c:v>74.280670928955075</c:v>
                </c:pt>
                <c:pt idx="1">
                  <c:v>69.186352539062497</c:v>
                </c:pt>
                <c:pt idx="2">
                  <c:v>67.442468261718744</c:v>
                </c:pt>
                <c:pt idx="3">
                  <c:v>66.432685089111331</c:v>
                </c:pt>
                <c:pt idx="4">
                  <c:v>65.292171478271484</c:v>
                </c:pt>
                <c:pt idx="5">
                  <c:v>64.429675292968753</c:v>
                </c:pt>
                <c:pt idx="6">
                  <c:v>63.876091766357419</c:v>
                </c:pt>
                <c:pt idx="7">
                  <c:v>63.286358261108397</c:v>
                </c:pt>
                <c:pt idx="8">
                  <c:v>62.711984252929689</c:v>
                </c:pt>
                <c:pt idx="9">
                  <c:v>62.344037246704104</c:v>
                </c:pt>
              </c:numCache>
            </c:numRef>
          </c:val>
          <c:smooth val="0"/>
        </c:ser>
        <c:ser>
          <c:idx val="3"/>
          <c:order val="3"/>
          <c:tx>
            <c:v>PP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(1).xlsx]Sheet1'!$D$219:$D$228</c:f>
              <c:numCache>
                <c:formatCode>General</c:formatCode>
                <c:ptCount val="10"/>
                <c:pt idx="0">
                  <c:v>78.101227569580075</c:v>
                </c:pt>
                <c:pt idx="1">
                  <c:v>71.628855895996097</c:v>
                </c:pt>
                <c:pt idx="2">
                  <c:v>68.126116180419928</c:v>
                </c:pt>
                <c:pt idx="3">
                  <c:v>66.441281890869135</c:v>
                </c:pt>
                <c:pt idx="4">
                  <c:v>64.921088409423831</c:v>
                </c:pt>
                <c:pt idx="5">
                  <c:v>63.930234146118167</c:v>
                </c:pt>
                <c:pt idx="6">
                  <c:v>63.274992752075192</c:v>
                </c:pt>
                <c:pt idx="7">
                  <c:v>62.743813323974607</c:v>
                </c:pt>
                <c:pt idx="8">
                  <c:v>62.287903976440433</c:v>
                </c:pt>
                <c:pt idx="9">
                  <c:v>61.873328781127931</c:v>
                </c:pt>
              </c:numCache>
            </c:numRef>
          </c:val>
          <c:smooth val="0"/>
        </c:ser>
        <c:dLbls>
          <c:showLegendKey val="0"/>
          <c:showVal val="0"/>
          <c:showCatName val="0"/>
          <c:showSerName val="0"/>
          <c:showPercent val="0"/>
          <c:showBubbleSize val="0"/>
        </c:dLbls>
        <c:marker val="1"/>
        <c:smooth val="0"/>
        <c:axId val="191767296"/>
        <c:axId val="191769216"/>
      </c:lineChart>
      <c:catAx>
        <c:axId val="191767296"/>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1769216"/>
        <c:crosses val="autoZero"/>
        <c:auto val="1"/>
        <c:lblAlgn val="ctr"/>
        <c:lblOffset val="100"/>
        <c:noMultiLvlLbl val="0"/>
      </c:catAx>
      <c:valAx>
        <c:axId val="191769216"/>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1767296"/>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(1).xlsx]Sheet1'!$A$200:$A$209</c:f>
              <c:numCache>
                <c:formatCode>General</c:formatCode>
                <c:ptCount val="10"/>
                <c:pt idx="0">
                  <c:v>63.742214584350585</c:v>
                </c:pt>
                <c:pt idx="1">
                  <c:v>67.125964355468753</c:v>
                </c:pt>
                <c:pt idx="2">
                  <c:v>68.007861328125003</c:v>
                </c:pt>
                <c:pt idx="3">
                  <c:v>68.725955200195315</c:v>
                </c:pt>
                <c:pt idx="4">
                  <c:v>69.112386322021479</c:v>
                </c:pt>
                <c:pt idx="5">
                  <c:v>69.472898101806635</c:v>
                </c:pt>
                <c:pt idx="6">
                  <c:v>69.754830169677732</c:v>
                </c:pt>
                <c:pt idx="7">
                  <c:v>70.057363128662104</c:v>
                </c:pt>
                <c:pt idx="8">
                  <c:v>70.289662933349604</c:v>
                </c:pt>
                <c:pt idx="9">
                  <c:v>70.489677429199219</c:v>
                </c:pt>
              </c:numCache>
            </c:numRef>
          </c:val>
          <c:smooth val="0"/>
        </c:ser>
        <c:ser>
          <c:idx val="1"/>
          <c:order val="1"/>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(1).xlsx]Sheet1'!$B$200:$B$209</c:f>
              <c:numCache>
                <c:formatCode>General</c:formatCode>
                <c:ptCount val="10"/>
                <c:pt idx="0">
                  <c:v>74.310700225830075</c:v>
                </c:pt>
                <c:pt idx="1">
                  <c:v>70.892197418212888</c:v>
                </c:pt>
                <c:pt idx="2">
                  <c:v>67.543809509277338</c:v>
                </c:pt>
                <c:pt idx="3">
                  <c:v>65.485272216796872</c:v>
                </c:pt>
                <c:pt idx="4">
                  <c:v>63.883172225952151</c:v>
                </c:pt>
                <c:pt idx="5">
                  <c:v>62.895573043823241</c:v>
                </c:pt>
                <c:pt idx="6">
                  <c:v>61.899633407592773</c:v>
                </c:pt>
                <c:pt idx="7">
                  <c:v>61.566918945312501</c:v>
                </c:pt>
                <c:pt idx="8">
                  <c:v>60.71241989135742</c:v>
                </c:pt>
                <c:pt idx="9">
                  <c:v>60.119807052612302</c:v>
                </c:pt>
              </c:numCache>
            </c:numRef>
          </c:val>
          <c:smooth val="0"/>
        </c:ser>
        <c:ser>
          <c:idx val="2"/>
          <c:order val="2"/>
          <c:tx>
            <c:v>CP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(1).xlsx]Sheet1'!$C$200:$C$209</c:f>
              <c:numCache>
                <c:formatCode>General</c:formatCode>
                <c:ptCount val="10"/>
                <c:pt idx="0">
                  <c:v>71.681092834472651</c:v>
                </c:pt>
                <c:pt idx="1">
                  <c:v>67.994774627685544</c:v>
                </c:pt>
                <c:pt idx="2">
                  <c:v>66.480941009521487</c:v>
                </c:pt>
                <c:pt idx="3">
                  <c:v>65.101086425781247</c:v>
                </c:pt>
                <c:pt idx="4">
                  <c:v>64.055781936645502</c:v>
                </c:pt>
                <c:pt idx="5">
                  <c:v>63.31237716674805</c:v>
                </c:pt>
                <c:pt idx="6">
                  <c:v>62.283726501464841</c:v>
                </c:pt>
                <c:pt idx="7">
                  <c:v>62.018663024902345</c:v>
                </c:pt>
                <c:pt idx="8">
                  <c:v>61.438311767578128</c:v>
                </c:pt>
                <c:pt idx="9">
                  <c:v>61.07191352844238</c:v>
                </c:pt>
              </c:numCache>
            </c:numRef>
          </c:val>
          <c:smooth val="0"/>
        </c:ser>
        <c:ser>
          <c:idx val="3"/>
          <c:order val="3"/>
          <c:tx>
            <c:v>PP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(1).xlsx]Sheet1'!$D$200:$D$209</c:f>
              <c:numCache>
                <c:formatCode>General</c:formatCode>
                <c:ptCount val="10"/>
                <c:pt idx="0">
                  <c:v>75.450017547607416</c:v>
                </c:pt>
                <c:pt idx="1">
                  <c:v>69.153271484374997</c:v>
                </c:pt>
                <c:pt idx="2">
                  <c:v>66.20605545043945</c:v>
                </c:pt>
                <c:pt idx="3">
                  <c:v>64.581027984619141</c:v>
                </c:pt>
                <c:pt idx="4">
                  <c:v>63.286962890624999</c:v>
                </c:pt>
                <c:pt idx="5">
                  <c:v>62.658500289916994</c:v>
                </c:pt>
                <c:pt idx="6">
                  <c:v>62.140081787109374</c:v>
                </c:pt>
                <c:pt idx="7">
                  <c:v>61.927515029907227</c:v>
                </c:pt>
                <c:pt idx="8">
                  <c:v>61.375318145751955</c:v>
                </c:pt>
                <c:pt idx="9">
                  <c:v>61.146783065795901</c:v>
                </c:pt>
              </c:numCache>
            </c:numRef>
          </c:val>
          <c:smooth val="0"/>
        </c:ser>
        <c:dLbls>
          <c:showLegendKey val="0"/>
          <c:showVal val="0"/>
          <c:showCatName val="0"/>
          <c:showSerName val="0"/>
          <c:showPercent val="0"/>
          <c:showBubbleSize val="0"/>
        </c:dLbls>
        <c:marker val="1"/>
        <c:smooth val="0"/>
        <c:axId val="191820928"/>
        <c:axId val="191822848"/>
      </c:lineChart>
      <c:catAx>
        <c:axId val="191820928"/>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1822848"/>
        <c:crosses val="autoZero"/>
        <c:auto val="1"/>
        <c:lblAlgn val="ctr"/>
        <c:lblOffset val="100"/>
        <c:noMultiLvlLbl val="0"/>
      </c:catAx>
      <c:valAx>
        <c:axId val="191822848"/>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182092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497462817147858"/>
          <c:y val="6.8470673358244652E-2"/>
          <c:w val="0.62209426946631674"/>
          <c:h val="0.7017624878296318"/>
        </c:manualLayout>
      </c:layout>
      <c:lineChart>
        <c:grouping val="standard"/>
        <c:varyColors val="0"/>
        <c:ser>
          <c:idx val="0"/>
          <c:order val="0"/>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[Graphs_2.xlsx]Sheet1!$A$83:$A$92</c:f>
              <c:numCache>
                <c:formatCode>General</c:formatCode>
                <c:ptCount val="10"/>
                <c:pt idx="0">
                  <c:v>63.902764129638669</c:v>
                </c:pt>
                <c:pt idx="1">
                  <c:v>66.062982559204102</c:v>
                </c:pt>
                <c:pt idx="2">
                  <c:v>67.096244812011719</c:v>
                </c:pt>
                <c:pt idx="3">
                  <c:v>67.70401306152344</c:v>
                </c:pt>
                <c:pt idx="4">
                  <c:v>68.011632537841791</c:v>
                </c:pt>
                <c:pt idx="5">
                  <c:v>68.288305664062506</c:v>
                </c:pt>
                <c:pt idx="6">
                  <c:v>68.353476715087893</c:v>
                </c:pt>
                <c:pt idx="7">
                  <c:v>68.790454864501953</c:v>
                </c:pt>
                <c:pt idx="8">
                  <c:v>69.024575805664057</c:v>
                </c:pt>
                <c:pt idx="9">
                  <c:v>69.284938812255859</c:v>
                </c:pt>
              </c:numCache>
            </c:numRef>
          </c:val>
          <c:smooth val="0"/>
        </c:ser>
        <c:ser>
          <c:idx val="1"/>
          <c:order val="1"/>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[Graphs_2.xlsx]Sheet1!$B$83:$B$92</c:f>
              <c:numCache>
                <c:formatCode>General</c:formatCode>
                <c:ptCount val="10"/>
                <c:pt idx="0">
                  <c:v>79.329411315917966</c:v>
                </c:pt>
                <c:pt idx="1">
                  <c:v>70.433691406250006</c:v>
                </c:pt>
                <c:pt idx="2">
                  <c:v>63.257170867919925</c:v>
                </c:pt>
                <c:pt idx="3">
                  <c:v>58.901671218872067</c:v>
                </c:pt>
                <c:pt idx="4">
                  <c:v>55.848751831054685</c:v>
                </c:pt>
                <c:pt idx="5">
                  <c:v>53.4774471282959</c:v>
                </c:pt>
                <c:pt idx="6">
                  <c:v>52.061476898193362</c:v>
                </c:pt>
                <c:pt idx="7">
                  <c:v>51.370718002319336</c:v>
                </c:pt>
                <c:pt idx="8">
                  <c:v>49.838957977294925</c:v>
                </c:pt>
                <c:pt idx="9">
                  <c:v>48.906745147705081</c:v>
                </c:pt>
              </c:numCache>
            </c:numRef>
          </c:val>
          <c:smooth val="0"/>
        </c:ser>
        <c:ser>
          <c:idx val="2"/>
          <c:order val="2"/>
          <c:tx>
            <c:v>RSOP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[Graphs_2.xlsx]Sheet1!$C$83:$C$92</c:f>
              <c:numCache>
                <c:formatCode>General</c:formatCode>
                <c:ptCount val="10"/>
                <c:pt idx="0">
                  <c:v>17.882146835327148</c:v>
                </c:pt>
                <c:pt idx="1">
                  <c:v>28.060708808898926</c:v>
                </c:pt>
                <c:pt idx="2">
                  <c:v>32.119313812255861</c:v>
                </c:pt>
                <c:pt idx="3">
                  <c:v>34.162746810913085</c:v>
                </c:pt>
                <c:pt idx="4">
                  <c:v>35.826501464843751</c:v>
                </c:pt>
                <c:pt idx="5">
                  <c:v>36.568536376953126</c:v>
                </c:pt>
                <c:pt idx="6">
                  <c:v>37.55710144042969</c:v>
                </c:pt>
                <c:pt idx="7">
                  <c:v>38.589696121215823</c:v>
                </c:pt>
                <c:pt idx="8">
                  <c:v>39.172534561157228</c:v>
                </c:pt>
                <c:pt idx="9">
                  <c:v>39.730400466918944</c:v>
                </c:pt>
              </c:numCache>
            </c:numRef>
          </c:val>
          <c:smooth val="0"/>
        </c:ser>
        <c:ser>
          <c:idx val="3"/>
          <c:order val="3"/>
          <c:tx>
            <c:v>RSOP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[Graphs_2.xlsx]Sheet1!$D$83:$D$92</c:f>
              <c:numCache>
                <c:formatCode>General</c:formatCode>
                <c:ptCount val="10"/>
                <c:pt idx="0">
                  <c:v>24.146466636657713</c:v>
                </c:pt>
                <c:pt idx="1">
                  <c:v>35.951207351684573</c:v>
                </c:pt>
                <c:pt idx="2">
                  <c:v>40.700254821777342</c:v>
                </c:pt>
                <c:pt idx="3">
                  <c:v>42.057630157470705</c:v>
                </c:pt>
                <c:pt idx="4">
                  <c:v>43.305396652221681</c:v>
                </c:pt>
                <c:pt idx="5">
                  <c:v>44.492336654663085</c:v>
                </c:pt>
                <c:pt idx="6">
                  <c:v>44.83534126281738</c:v>
                </c:pt>
                <c:pt idx="7">
                  <c:v>45.368397903442386</c:v>
                </c:pt>
                <c:pt idx="8">
                  <c:v>46.011099243164061</c:v>
                </c:pt>
                <c:pt idx="9">
                  <c:v>46.087211608886719</c:v>
                </c:pt>
              </c:numCache>
            </c:numRef>
          </c:val>
          <c:smooth val="0"/>
        </c:ser>
        <c:dLbls>
          <c:showLegendKey val="0"/>
          <c:showVal val="0"/>
          <c:showCatName val="0"/>
          <c:showSerName val="0"/>
          <c:showPercent val="0"/>
          <c:showBubbleSize val="0"/>
        </c:dLbls>
        <c:marker val="1"/>
        <c:smooth val="0"/>
        <c:axId val="191274368"/>
        <c:axId val="191276544"/>
      </c:lineChart>
      <c:catAx>
        <c:axId val="191274368"/>
        <c:scaling>
          <c:orientation val="minMax"/>
        </c:scaling>
        <c:delete val="0"/>
        <c:axPos val="b"/>
        <c:title>
          <c:tx>
            <c:rich>
              <a:bodyPr/>
              <a:lstStyle/>
              <a:p>
                <a:pPr>
                  <a:defRPr/>
                </a:pPr>
                <a:r>
                  <a:rPr lang="en-US"/>
                  <a:t>Bids</a:t>
                </a:r>
              </a:p>
            </c:rich>
          </c:tx>
          <c:layout>
            <c:manualLayout>
              <c:xMode val="edge"/>
              <c:yMode val="edge"/>
              <c:x val="0.42072309711286088"/>
              <c:y val="0.87539291168622424"/>
            </c:manualLayout>
          </c:layout>
          <c:overlay val="0"/>
        </c:title>
        <c:numFmt formatCode="General" sourceLinked="1"/>
        <c:majorTickMark val="out"/>
        <c:minorTickMark val="none"/>
        <c:tickLblPos val="nextTo"/>
        <c:crossAx val="191276544"/>
        <c:crosses val="autoZero"/>
        <c:auto val="1"/>
        <c:lblAlgn val="ctr"/>
        <c:lblOffset val="100"/>
        <c:noMultiLvlLbl val="0"/>
      </c:catAx>
      <c:valAx>
        <c:axId val="191276544"/>
        <c:scaling>
          <c:orientation val="minMax"/>
        </c:scaling>
        <c:delete val="0"/>
        <c:axPos val="l"/>
        <c:majorGridlines/>
        <c:title>
          <c:tx>
            <c:rich>
              <a:bodyPr rot="-5400000" vert="horz"/>
              <a:lstStyle/>
              <a:p>
                <a:pPr>
                  <a:defRPr/>
                </a:pPr>
                <a:r>
                  <a:rPr lang="en-US" dirty="0" smtClean="0"/>
                  <a:t>Revenue/Optimal</a:t>
                </a:r>
                <a:r>
                  <a:rPr lang="en-US" baseline="0" dirty="0" smtClean="0"/>
                  <a:t> Percentage</a:t>
                </a:r>
                <a:endParaRPr lang="en-US" dirty="0"/>
              </a:p>
            </c:rich>
          </c:tx>
          <c:layout/>
          <c:overlay val="0"/>
        </c:title>
        <c:numFmt formatCode="General" sourceLinked="1"/>
        <c:majorTickMark val="out"/>
        <c:minorTickMark val="none"/>
        <c:tickLblPos val="nextTo"/>
        <c:crossAx val="19127436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[Graphs_2.xlsx]Sheet1!$A$68:$A$77</c:f>
              <c:numCache>
                <c:formatCode>General</c:formatCode>
                <c:ptCount val="10"/>
                <c:pt idx="0">
                  <c:v>63.915004348754884</c:v>
                </c:pt>
                <c:pt idx="1">
                  <c:v>65.624144363403317</c:v>
                </c:pt>
                <c:pt idx="2">
                  <c:v>66.2694694519043</c:v>
                </c:pt>
                <c:pt idx="3">
                  <c:v>66.946059417724612</c:v>
                </c:pt>
                <c:pt idx="4">
                  <c:v>67.160961151123047</c:v>
                </c:pt>
                <c:pt idx="5">
                  <c:v>67.377550506591803</c:v>
                </c:pt>
                <c:pt idx="6">
                  <c:v>67.604467773437506</c:v>
                </c:pt>
                <c:pt idx="7">
                  <c:v>67.89370498657226</c:v>
                </c:pt>
                <c:pt idx="8">
                  <c:v>68.116887664794916</c:v>
                </c:pt>
                <c:pt idx="9">
                  <c:v>68.194890594482416</c:v>
                </c:pt>
              </c:numCache>
            </c:numRef>
          </c:val>
          <c:smooth val="0"/>
        </c:ser>
        <c:ser>
          <c:idx val="1"/>
          <c:order val="1"/>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[Graphs_2.xlsx]Sheet1!$B$68:$B$77</c:f>
              <c:numCache>
                <c:formatCode>General</c:formatCode>
                <c:ptCount val="10"/>
                <c:pt idx="0">
                  <c:v>78.183596801757815</c:v>
                </c:pt>
                <c:pt idx="1">
                  <c:v>66.402944564819336</c:v>
                </c:pt>
                <c:pt idx="2">
                  <c:v>59.19590873718262</c:v>
                </c:pt>
                <c:pt idx="3">
                  <c:v>55.09770317077637</c:v>
                </c:pt>
                <c:pt idx="4">
                  <c:v>52.584776306152342</c:v>
                </c:pt>
                <c:pt idx="5">
                  <c:v>50.917009353637695</c:v>
                </c:pt>
                <c:pt idx="6">
                  <c:v>49.097478103637698</c:v>
                </c:pt>
                <c:pt idx="7">
                  <c:v>48.093738174438478</c:v>
                </c:pt>
                <c:pt idx="8">
                  <c:v>46.36866912841797</c:v>
                </c:pt>
                <c:pt idx="9">
                  <c:v>46.16876564025879</c:v>
                </c:pt>
              </c:numCache>
            </c:numRef>
          </c:val>
          <c:smooth val="0"/>
        </c:ser>
        <c:ser>
          <c:idx val="2"/>
          <c:order val="2"/>
          <c:tx>
            <c:v>RSOP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[Graphs_2.xlsx]Sheet1!$C$68:$C$77</c:f>
              <c:numCache>
                <c:formatCode>General</c:formatCode>
                <c:ptCount val="10"/>
                <c:pt idx="0">
                  <c:v>18.993921184539794</c:v>
                </c:pt>
                <c:pt idx="1">
                  <c:v>29.849397277832033</c:v>
                </c:pt>
                <c:pt idx="2">
                  <c:v>34.690084457397461</c:v>
                </c:pt>
                <c:pt idx="3">
                  <c:v>36.852210617065431</c:v>
                </c:pt>
                <c:pt idx="4">
                  <c:v>38.46629180908203</c:v>
                </c:pt>
                <c:pt idx="5">
                  <c:v>40.138819885253909</c:v>
                </c:pt>
                <c:pt idx="6">
                  <c:v>40.724333953857425</c:v>
                </c:pt>
                <c:pt idx="7">
                  <c:v>41.928869628906249</c:v>
                </c:pt>
                <c:pt idx="8">
                  <c:v>42.680463027954104</c:v>
                </c:pt>
                <c:pt idx="9">
                  <c:v>43.396638870239258</c:v>
                </c:pt>
              </c:numCache>
            </c:numRef>
          </c:val>
          <c:smooth val="0"/>
        </c:ser>
        <c:ser>
          <c:idx val="3"/>
          <c:order val="3"/>
          <c:tx>
            <c:v>RSOP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[Graphs_2.xlsx]Sheet1!$D$68:$D$77</c:f>
              <c:numCache>
                <c:formatCode>General</c:formatCode>
                <c:ptCount val="10"/>
                <c:pt idx="0">
                  <c:v>27.767108154296874</c:v>
                </c:pt>
                <c:pt idx="1">
                  <c:v>41.14317169189453</c:v>
                </c:pt>
                <c:pt idx="2">
                  <c:v>46.385053634643555</c:v>
                </c:pt>
                <c:pt idx="3">
                  <c:v>48.829590988159183</c:v>
                </c:pt>
                <c:pt idx="4">
                  <c:v>49.938534545898435</c:v>
                </c:pt>
                <c:pt idx="5">
                  <c:v>51.565395736694335</c:v>
                </c:pt>
                <c:pt idx="6">
                  <c:v>52.320184326171876</c:v>
                </c:pt>
                <c:pt idx="7">
                  <c:v>53.449630355834962</c:v>
                </c:pt>
                <c:pt idx="8">
                  <c:v>54.066784667968747</c:v>
                </c:pt>
                <c:pt idx="9">
                  <c:v>54.720382308959962</c:v>
                </c:pt>
              </c:numCache>
            </c:numRef>
          </c:val>
          <c:smooth val="0"/>
        </c:ser>
        <c:dLbls>
          <c:showLegendKey val="0"/>
          <c:showVal val="0"/>
          <c:showCatName val="0"/>
          <c:showSerName val="0"/>
          <c:showPercent val="0"/>
          <c:showBubbleSize val="0"/>
        </c:dLbls>
        <c:marker val="1"/>
        <c:smooth val="0"/>
        <c:axId val="191320064"/>
        <c:axId val="191321984"/>
      </c:lineChart>
      <c:catAx>
        <c:axId val="191320064"/>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1321984"/>
        <c:crosses val="autoZero"/>
        <c:auto val="1"/>
        <c:lblAlgn val="ctr"/>
        <c:lblOffset val="100"/>
        <c:noMultiLvlLbl val="0"/>
      </c:catAx>
      <c:valAx>
        <c:axId val="191321984"/>
        <c:scaling>
          <c:orientation val="minMax"/>
        </c:scaling>
        <c:delete val="0"/>
        <c:axPos val="l"/>
        <c:majorGridlines/>
        <c:title>
          <c:tx>
            <c:rich>
              <a:bodyPr rot="-5400000" vert="horz"/>
              <a:lstStyle/>
              <a:p>
                <a:pPr>
                  <a:defRPr/>
                </a:pPr>
                <a:r>
                  <a:rPr lang="en-US" dirty="0" smtClean="0"/>
                  <a:t>Revenue/Optimal</a:t>
                </a:r>
                <a:r>
                  <a:rPr lang="en-US" baseline="0" dirty="0" smtClean="0"/>
                  <a:t> Percentage</a:t>
                </a:r>
                <a:endParaRPr lang="en-US" dirty="0"/>
              </a:p>
            </c:rich>
          </c:tx>
          <c:layout/>
          <c:overlay val="0"/>
        </c:title>
        <c:numFmt formatCode="General" sourceLinked="1"/>
        <c:majorTickMark val="out"/>
        <c:minorTickMark val="none"/>
        <c:tickLblPos val="nextTo"/>
        <c:crossAx val="19132006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[Graphs_2.xlsx]Sheet1!$A$52:$A$61</c:f>
              <c:numCache>
                <c:formatCode>General</c:formatCode>
                <c:ptCount val="10"/>
                <c:pt idx="0">
                  <c:v>65.055662155151367</c:v>
                </c:pt>
                <c:pt idx="1">
                  <c:v>66.279087829589841</c:v>
                </c:pt>
                <c:pt idx="2">
                  <c:v>66.707449340820318</c:v>
                </c:pt>
                <c:pt idx="3">
                  <c:v>66.939939880371099</c:v>
                </c:pt>
                <c:pt idx="4">
                  <c:v>67.380297088623053</c:v>
                </c:pt>
                <c:pt idx="5">
                  <c:v>67.545668029785162</c:v>
                </c:pt>
                <c:pt idx="6">
                  <c:v>67.784954071044922</c:v>
                </c:pt>
                <c:pt idx="7">
                  <c:v>67.842767333984369</c:v>
                </c:pt>
                <c:pt idx="8">
                  <c:v>68.156195068359381</c:v>
                </c:pt>
                <c:pt idx="9">
                  <c:v>68.356938171386716</c:v>
                </c:pt>
              </c:numCache>
            </c:numRef>
          </c:val>
          <c:smooth val="0"/>
        </c:ser>
        <c:ser>
          <c:idx val="1"/>
          <c:order val="1"/>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[Graphs_2.xlsx]Sheet1!$B$52:$B$61</c:f>
              <c:numCache>
                <c:formatCode>General</c:formatCode>
                <c:ptCount val="10"/>
                <c:pt idx="0">
                  <c:v>76.837990570068357</c:v>
                </c:pt>
                <c:pt idx="1">
                  <c:v>63.140820693969729</c:v>
                </c:pt>
                <c:pt idx="2">
                  <c:v>56.283610153198239</c:v>
                </c:pt>
                <c:pt idx="3">
                  <c:v>52.24373092651367</c:v>
                </c:pt>
                <c:pt idx="4">
                  <c:v>49.825817871093747</c:v>
                </c:pt>
                <c:pt idx="5">
                  <c:v>47.540699768066403</c:v>
                </c:pt>
                <c:pt idx="6">
                  <c:v>45.898841476440431</c:v>
                </c:pt>
                <c:pt idx="7">
                  <c:v>45.27476692199707</c:v>
                </c:pt>
                <c:pt idx="8">
                  <c:v>44.857771682739255</c:v>
                </c:pt>
                <c:pt idx="9">
                  <c:v>43.883632278442384</c:v>
                </c:pt>
              </c:numCache>
            </c:numRef>
          </c:val>
          <c:smooth val="0"/>
        </c:ser>
        <c:ser>
          <c:idx val="2"/>
          <c:order val="2"/>
          <c:tx>
            <c:v>RSOP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[Graphs_2.xlsx]Sheet1!$C$52:$C$61</c:f>
              <c:numCache>
                <c:formatCode>General</c:formatCode>
                <c:ptCount val="10"/>
                <c:pt idx="0">
                  <c:v>19.883083915710451</c:v>
                </c:pt>
                <c:pt idx="1">
                  <c:v>30.691029739379882</c:v>
                </c:pt>
                <c:pt idx="2">
                  <c:v>35.247053337097171</c:v>
                </c:pt>
                <c:pt idx="3">
                  <c:v>37.432300949096678</c:v>
                </c:pt>
                <c:pt idx="4">
                  <c:v>39.654681015014646</c:v>
                </c:pt>
                <c:pt idx="5">
                  <c:v>41.28593635559082</c:v>
                </c:pt>
                <c:pt idx="6">
                  <c:v>42.816777801513673</c:v>
                </c:pt>
                <c:pt idx="7">
                  <c:v>43.550202941894533</c:v>
                </c:pt>
                <c:pt idx="8">
                  <c:v>44.669424819946286</c:v>
                </c:pt>
                <c:pt idx="9">
                  <c:v>45.920775222778317</c:v>
                </c:pt>
              </c:numCache>
            </c:numRef>
          </c:val>
          <c:smooth val="0"/>
        </c:ser>
        <c:ser>
          <c:idx val="3"/>
          <c:order val="3"/>
          <c:tx>
            <c:v>RSOP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[Graphs_2.xlsx]Sheet1!$D$52:$D$61</c:f>
              <c:numCache>
                <c:formatCode>General</c:formatCode>
                <c:ptCount val="10"/>
                <c:pt idx="0">
                  <c:v>31.770112228393554</c:v>
                </c:pt>
                <c:pt idx="1">
                  <c:v>46.51814422607422</c:v>
                </c:pt>
                <c:pt idx="2">
                  <c:v>52.100751113891604</c:v>
                </c:pt>
                <c:pt idx="3">
                  <c:v>54.488600158691405</c:v>
                </c:pt>
                <c:pt idx="4">
                  <c:v>56.802000045776367</c:v>
                </c:pt>
                <c:pt idx="5">
                  <c:v>58.42108497619629</c:v>
                </c:pt>
                <c:pt idx="6">
                  <c:v>59.92171936035156</c:v>
                </c:pt>
                <c:pt idx="7">
                  <c:v>61.271913528442383</c:v>
                </c:pt>
                <c:pt idx="8">
                  <c:v>62.450199890136716</c:v>
                </c:pt>
                <c:pt idx="9">
                  <c:v>63.485873794555665</c:v>
                </c:pt>
              </c:numCache>
            </c:numRef>
          </c:val>
          <c:smooth val="0"/>
        </c:ser>
        <c:dLbls>
          <c:showLegendKey val="0"/>
          <c:showVal val="0"/>
          <c:showCatName val="0"/>
          <c:showSerName val="0"/>
          <c:showPercent val="0"/>
          <c:showBubbleSize val="0"/>
        </c:dLbls>
        <c:marker val="1"/>
        <c:smooth val="0"/>
        <c:axId val="191373696"/>
        <c:axId val="191375616"/>
      </c:lineChart>
      <c:catAx>
        <c:axId val="191373696"/>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1375616"/>
        <c:crosses val="autoZero"/>
        <c:auto val="1"/>
        <c:lblAlgn val="ctr"/>
        <c:lblOffset val="100"/>
        <c:noMultiLvlLbl val="0"/>
      </c:catAx>
      <c:valAx>
        <c:axId val="191375616"/>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1373696"/>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218285214348207"/>
          <c:y val="6.7595249223983994E-2"/>
          <c:w val="0.66585826771653545"/>
          <c:h val="0.72992869042054676"/>
        </c:manualLayout>
      </c:layout>
      <c:lineChart>
        <c:grouping val="standard"/>
        <c:varyColors val="0"/>
        <c:ser>
          <c:idx val="0"/>
          <c:order val="0"/>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[Graphs_2.xlsx]Sheet1!$A$96:$A$105</c:f>
              <c:numCache>
                <c:formatCode>General</c:formatCode>
                <c:ptCount val="10"/>
                <c:pt idx="0">
                  <c:v>67.96502685546875</c:v>
                </c:pt>
                <c:pt idx="1">
                  <c:v>68.833236694335938</c:v>
                </c:pt>
                <c:pt idx="2">
                  <c:v>68.998451232910156</c:v>
                </c:pt>
                <c:pt idx="3">
                  <c:v>69.490501403808594</c:v>
                </c:pt>
                <c:pt idx="4">
                  <c:v>70.104249572753901</c:v>
                </c:pt>
                <c:pt idx="5">
                  <c:v>70.416053771972656</c:v>
                </c:pt>
                <c:pt idx="6">
                  <c:v>71.040106201171881</c:v>
                </c:pt>
                <c:pt idx="7">
                  <c:v>71.501512145996088</c:v>
                </c:pt>
                <c:pt idx="8">
                  <c:v>72.002763366699213</c:v>
                </c:pt>
                <c:pt idx="9">
                  <c:v>72.479988098144531</c:v>
                </c:pt>
              </c:numCache>
            </c:numRef>
          </c:val>
          <c:smooth val="0"/>
        </c:ser>
        <c:ser>
          <c:idx val="1"/>
          <c:order val="1"/>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[Graphs_2.xlsx]Sheet1!$B$96:$B$105</c:f>
              <c:numCache>
                <c:formatCode>General</c:formatCode>
                <c:ptCount val="10"/>
                <c:pt idx="0">
                  <c:v>72.879508972167969</c:v>
                </c:pt>
                <c:pt idx="1">
                  <c:v>60.790470123291016</c:v>
                </c:pt>
                <c:pt idx="2">
                  <c:v>54.509330749511719</c:v>
                </c:pt>
                <c:pt idx="3">
                  <c:v>52.121250915527341</c:v>
                </c:pt>
                <c:pt idx="4">
                  <c:v>48.546163940429686</c:v>
                </c:pt>
                <c:pt idx="5">
                  <c:v>48.751335144042969</c:v>
                </c:pt>
                <c:pt idx="6">
                  <c:v>46.370626068115236</c:v>
                </c:pt>
                <c:pt idx="7">
                  <c:v>46.416782379150391</c:v>
                </c:pt>
                <c:pt idx="8">
                  <c:v>45.543101501464847</c:v>
                </c:pt>
                <c:pt idx="9">
                  <c:v>44.788224029541013</c:v>
                </c:pt>
              </c:numCache>
            </c:numRef>
          </c:val>
          <c:smooth val="0"/>
        </c:ser>
        <c:ser>
          <c:idx val="2"/>
          <c:order val="2"/>
          <c:tx>
            <c:v>RSOP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[Graphs_2.xlsx]Sheet1!$C$96:$C$105</c:f>
              <c:numCache>
                <c:formatCode>General</c:formatCode>
                <c:ptCount val="10"/>
                <c:pt idx="0">
                  <c:v>25.939561462402345</c:v>
                </c:pt>
                <c:pt idx="1">
                  <c:v>36.398716735839841</c:v>
                </c:pt>
                <c:pt idx="2">
                  <c:v>40.557641601562501</c:v>
                </c:pt>
                <c:pt idx="3">
                  <c:v>43.763397979736325</c:v>
                </c:pt>
                <c:pt idx="4">
                  <c:v>45.537269592285156</c:v>
                </c:pt>
                <c:pt idx="5">
                  <c:v>47.480561828613283</c:v>
                </c:pt>
                <c:pt idx="6">
                  <c:v>48.756748962402341</c:v>
                </c:pt>
                <c:pt idx="7">
                  <c:v>50.09165802001953</c:v>
                </c:pt>
                <c:pt idx="8">
                  <c:v>51.55531539916992</c:v>
                </c:pt>
                <c:pt idx="9">
                  <c:v>52.659778594970703</c:v>
                </c:pt>
              </c:numCache>
            </c:numRef>
          </c:val>
          <c:smooth val="0"/>
        </c:ser>
        <c:ser>
          <c:idx val="3"/>
          <c:order val="3"/>
          <c:tx>
            <c:v>RSOP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[Graphs_2.xlsx]Sheet1!$D$96:$D$105</c:f>
              <c:numCache>
                <c:formatCode>General</c:formatCode>
                <c:ptCount val="10"/>
                <c:pt idx="0">
                  <c:v>44.713172912597656</c:v>
                </c:pt>
                <c:pt idx="1">
                  <c:v>58.845033264160158</c:v>
                </c:pt>
                <c:pt idx="2">
                  <c:v>63.906068420410158</c:v>
                </c:pt>
                <c:pt idx="3">
                  <c:v>66.649835205078119</c:v>
                </c:pt>
                <c:pt idx="4">
                  <c:v>68.756848144531247</c:v>
                </c:pt>
                <c:pt idx="5">
                  <c:v>71.354199218749997</c:v>
                </c:pt>
                <c:pt idx="6">
                  <c:v>72.100515747070318</c:v>
                </c:pt>
                <c:pt idx="7">
                  <c:v>73.423527526855466</c:v>
                </c:pt>
                <c:pt idx="8">
                  <c:v>74.757063293457037</c:v>
                </c:pt>
                <c:pt idx="9">
                  <c:v>76.264137268066406</c:v>
                </c:pt>
              </c:numCache>
            </c:numRef>
          </c:val>
          <c:smooth val="0"/>
        </c:ser>
        <c:dLbls>
          <c:showLegendKey val="0"/>
          <c:showVal val="0"/>
          <c:showCatName val="0"/>
          <c:showSerName val="0"/>
          <c:showPercent val="0"/>
          <c:showBubbleSize val="0"/>
        </c:dLbls>
        <c:marker val="1"/>
        <c:smooth val="0"/>
        <c:axId val="191439232"/>
        <c:axId val="191441152"/>
      </c:lineChart>
      <c:catAx>
        <c:axId val="191439232"/>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1441152"/>
        <c:crosses val="autoZero"/>
        <c:auto val="1"/>
        <c:lblAlgn val="ctr"/>
        <c:lblOffset val="100"/>
        <c:noMultiLvlLbl val="0"/>
      </c:catAx>
      <c:valAx>
        <c:axId val="191441152"/>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1439232"/>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CP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(1).xlsx]Sheet1'!$A$185:$A$194</c:f>
              <c:numCache>
                <c:formatCode>General</c:formatCode>
                <c:ptCount val="10"/>
                <c:pt idx="0">
                  <c:v>75.815025329589844</c:v>
                </c:pt>
                <c:pt idx="1">
                  <c:v>70.560622406005862</c:v>
                </c:pt>
                <c:pt idx="2">
                  <c:v>68.473882293701166</c:v>
                </c:pt>
                <c:pt idx="3">
                  <c:v>67.412003326416013</c:v>
                </c:pt>
                <c:pt idx="4">
                  <c:v>66.153019714355466</c:v>
                </c:pt>
                <c:pt idx="5">
                  <c:v>65.162358856201166</c:v>
                </c:pt>
                <c:pt idx="6">
                  <c:v>64.683964538574216</c:v>
                </c:pt>
                <c:pt idx="7">
                  <c:v>64.334826660156253</c:v>
                </c:pt>
                <c:pt idx="8">
                  <c:v>63.696605682373047</c:v>
                </c:pt>
                <c:pt idx="9">
                  <c:v>63.12158279418945</c:v>
                </c:pt>
              </c:numCache>
            </c:numRef>
          </c:val>
          <c:smooth val="0"/>
        </c:ser>
        <c:ser>
          <c:idx val="1"/>
          <c:order val="1"/>
          <c:tx>
            <c:v>PP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(1).xlsx]Sheet1'!$B$185:$B$194</c:f>
              <c:numCache>
                <c:formatCode>General</c:formatCode>
                <c:ptCount val="10"/>
                <c:pt idx="0">
                  <c:v>79.751233673095697</c:v>
                </c:pt>
                <c:pt idx="1">
                  <c:v>73.174781799316406</c:v>
                </c:pt>
                <c:pt idx="2">
                  <c:v>69.827113342285159</c:v>
                </c:pt>
                <c:pt idx="3">
                  <c:v>67.896215057373041</c:v>
                </c:pt>
                <c:pt idx="4">
                  <c:v>66.251916503906244</c:v>
                </c:pt>
                <c:pt idx="5">
                  <c:v>65.037372589111328</c:v>
                </c:pt>
                <c:pt idx="6">
                  <c:v>64.332290649414063</c:v>
                </c:pt>
                <c:pt idx="7">
                  <c:v>63.629567718505861</c:v>
                </c:pt>
                <c:pt idx="8">
                  <c:v>63.141935348510742</c:v>
                </c:pt>
                <c:pt idx="9">
                  <c:v>62.552353668212888</c:v>
                </c:pt>
              </c:numCache>
            </c:numRef>
          </c:val>
          <c:smooth val="0"/>
        </c:ser>
        <c:ser>
          <c:idx val="2"/>
          <c:order val="2"/>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(1).xlsx]Sheet1'!$C$185:$C$194</c:f>
              <c:numCache>
                <c:formatCode>General</c:formatCode>
                <c:ptCount val="10"/>
                <c:pt idx="0">
                  <c:v>63.265724945068357</c:v>
                </c:pt>
                <c:pt idx="1">
                  <c:v>66.244981384277338</c:v>
                </c:pt>
                <c:pt idx="2">
                  <c:v>67.601733398437503</c:v>
                </c:pt>
                <c:pt idx="3">
                  <c:v>68.100873565673822</c:v>
                </c:pt>
                <c:pt idx="4">
                  <c:v>68.641015624999994</c:v>
                </c:pt>
                <c:pt idx="5">
                  <c:v>68.772718811035162</c:v>
                </c:pt>
                <c:pt idx="6">
                  <c:v>69.24905624389649</c:v>
                </c:pt>
                <c:pt idx="7">
                  <c:v>69.201053619384766</c:v>
                </c:pt>
                <c:pt idx="8">
                  <c:v>69.535726165771479</c:v>
                </c:pt>
                <c:pt idx="9">
                  <c:v>69.480048370361331</c:v>
                </c:pt>
              </c:numCache>
            </c:numRef>
          </c:val>
          <c:smooth val="0"/>
        </c:ser>
        <c:ser>
          <c:idx val="3"/>
          <c:order val="3"/>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(1).xlsx]Sheet1'!$D$185:$D$194</c:f>
              <c:numCache>
                <c:formatCode>General</c:formatCode>
                <c:ptCount val="10"/>
                <c:pt idx="0">
                  <c:v>80.609714508056641</c:v>
                </c:pt>
                <c:pt idx="1">
                  <c:v>74.033566284179685</c:v>
                </c:pt>
                <c:pt idx="2">
                  <c:v>67.742046356201172</c:v>
                </c:pt>
                <c:pt idx="3">
                  <c:v>63.093023681640624</c:v>
                </c:pt>
                <c:pt idx="4">
                  <c:v>59.642822265625</c:v>
                </c:pt>
                <c:pt idx="5">
                  <c:v>57.516396713256839</c:v>
                </c:pt>
                <c:pt idx="6">
                  <c:v>54.890274047851562</c:v>
                </c:pt>
                <c:pt idx="7">
                  <c:v>53.380830383300783</c:v>
                </c:pt>
                <c:pt idx="8">
                  <c:v>52.600468444824216</c:v>
                </c:pt>
                <c:pt idx="9">
                  <c:v>51.197801971435545</c:v>
                </c:pt>
              </c:numCache>
            </c:numRef>
          </c:val>
          <c:smooth val="0"/>
        </c:ser>
        <c:dLbls>
          <c:showLegendKey val="0"/>
          <c:showVal val="0"/>
          <c:showCatName val="0"/>
          <c:showSerName val="0"/>
          <c:showPercent val="0"/>
          <c:showBubbleSize val="0"/>
        </c:dLbls>
        <c:marker val="1"/>
        <c:smooth val="0"/>
        <c:axId val="191630336"/>
        <c:axId val="191636608"/>
      </c:lineChart>
      <c:catAx>
        <c:axId val="191630336"/>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1636608"/>
        <c:crosses val="autoZero"/>
        <c:auto val="1"/>
        <c:lblAlgn val="ctr"/>
        <c:lblOffset val="100"/>
        <c:noMultiLvlLbl val="0"/>
      </c:catAx>
      <c:valAx>
        <c:axId val="191636608"/>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1630336"/>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497462817147858"/>
          <c:y val="0.10614200929369316"/>
          <c:w val="0.62209426946631674"/>
          <c:h val="0.70472464029067605"/>
        </c:manualLayout>
      </c:layout>
      <c:lineChart>
        <c:grouping val="standard"/>
        <c:varyColors val="0"/>
        <c:ser>
          <c:idx val="0"/>
          <c:order val="0"/>
          <c:tx>
            <c:v>CP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(1).xlsx]Sheet1'!$A$171:$A$180</c:f>
              <c:numCache>
                <c:formatCode>General</c:formatCode>
                <c:ptCount val="10"/>
                <c:pt idx="0">
                  <c:v>79.582655334472662</c:v>
                </c:pt>
                <c:pt idx="1">
                  <c:v>73.473076629638669</c:v>
                </c:pt>
                <c:pt idx="2">
                  <c:v>70.506090545654303</c:v>
                </c:pt>
                <c:pt idx="3">
                  <c:v>67.84048156738281</c:v>
                </c:pt>
                <c:pt idx="4">
                  <c:v>66.665769958496099</c:v>
                </c:pt>
                <c:pt idx="5">
                  <c:v>65.612801361083982</c:v>
                </c:pt>
                <c:pt idx="6">
                  <c:v>64.684376144409185</c:v>
                </c:pt>
                <c:pt idx="7">
                  <c:v>64.035080718994138</c:v>
                </c:pt>
                <c:pt idx="8">
                  <c:v>63.32615509033203</c:v>
                </c:pt>
                <c:pt idx="9">
                  <c:v>62.792185974121097</c:v>
                </c:pt>
              </c:numCache>
            </c:numRef>
          </c:val>
          <c:smooth val="0"/>
        </c:ser>
        <c:ser>
          <c:idx val="1"/>
          <c:order val="1"/>
          <c:tx>
            <c:v>PP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(1).xlsx]Sheet1'!$B$171:$B$180</c:f>
              <c:numCache>
                <c:formatCode>General</c:formatCode>
                <c:ptCount val="10"/>
                <c:pt idx="0">
                  <c:v>78.016643524169922</c:v>
                </c:pt>
                <c:pt idx="1">
                  <c:v>72.122259521484381</c:v>
                </c:pt>
                <c:pt idx="2">
                  <c:v>68.992726898193354</c:v>
                </c:pt>
                <c:pt idx="3">
                  <c:v>67.121363830566409</c:v>
                </c:pt>
                <c:pt idx="4">
                  <c:v>66.134743499755857</c:v>
                </c:pt>
                <c:pt idx="5">
                  <c:v>65.000280761718756</c:v>
                </c:pt>
                <c:pt idx="6">
                  <c:v>64.168013763427737</c:v>
                </c:pt>
                <c:pt idx="7">
                  <c:v>63.782952499389651</c:v>
                </c:pt>
                <c:pt idx="8">
                  <c:v>63.205983734130861</c:v>
                </c:pt>
                <c:pt idx="9">
                  <c:v>62.903485488891604</c:v>
                </c:pt>
              </c:numCache>
            </c:numRef>
          </c:val>
          <c:smooth val="0"/>
        </c:ser>
        <c:ser>
          <c:idx val="2"/>
          <c:order val="2"/>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(1).xlsx]Sheet1'!$C$171:$C$180</c:f>
              <c:numCache>
                <c:formatCode>General</c:formatCode>
                <c:ptCount val="10"/>
                <c:pt idx="0">
                  <c:v>63.902764129638669</c:v>
                </c:pt>
                <c:pt idx="1">
                  <c:v>66.062982559204102</c:v>
                </c:pt>
                <c:pt idx="2">
                  <c:v>67.096244812011719</c:v>
                </c:pt>
                <c:pt idx="3">
                  <c:v>67.70401306152344</c:v>
                </c:pt>
                <c:pt idx="4">
                  <c:v>68.011632537841791</c:v>
                </c:pt>
                <c:pt idx="5">
                  <c:v>68.288305664062506</c:v>
                </c:pt>
                <c:pt idx="6">
                  <c:v>68.353476715087893</c:v>
                </c:pt>
                <c:pt idx="7">
                  <c:v>68.790454864501953</c:v>
                </c:pt>
                <c:pt idx="8">
                  <c:v>69.024575805664057</c:v>
                </c:pt>
                <c:pt idx="9">
                  <c:v>69.284938812255859</c:v>
                </c:pt>
              </c:numCache>
            </c:numRef>
          </c:val>
          <c:smooth val="0"/>
        </c:ser>
        <c:ser>
          <c:idx val="3"/>
          <c:order val="3"/>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(1).xlsx]Sheet1'!$D$171:$D$180</c:f>
              <c:numCache>
                <c:formatCode>General</c:formatCode>
                <c:ptCount val="10"/>
                <c:pt idx="0">
                  <c:v>79.329411315917966</c:v>
                </c:pt>
                <c:pt idx="1">
                  <c:v>70.433691406250006</c:v>
                </c:pt>
                <c:pt idx="2">
                  <c:v>63.257170867919925</c:v>
                </c:pt>
                <c:pt idx="3">
                  <c:v>58.901671218872067</c:v>
                </c:pt>
                <c:pt idx="4">
                  <c:v>55.848751831054685</c:v>
                </c:pt>
                <c:pt idx="5">
                  <c:v>53.4774471282959</c:v>
                </c:pt>
                <c:pt idx="6">
                  <c:v>52.061476898193362</c:v>
                </c:pt>
                <c:pt idx="7">
                  <c:v>51.370718002319336</c:v>
                </c:pt>
                <c:pt idx="8">
                  <c:v>49.838957977294925</c:v>
                </c:pt>
                <c:pt idx="9">
                  <c:v>48.906745147705081</c:v>
                </c:pt>
              </c:numCache>
            </c:numRef>
          </c:val>
          <c:smooth val="0"/>
        </c:ser>
        <c:dLbls>
          <c:showLegendKey val="0"/>
          <c:showVal val="0"/>
          <c:showCatName val="0"/>
          <c:showSerName val="0"/>
          <c:showPercent val="0"/>
          <c:showBubbleSize val="0"/>
        </c:dLbls>
        <c:marker val="1"/>
        <c:smooth val="0"/>
        <c:axId val="191671680"/>
        <c:axId val="191690240"/>
      </c:lineChart>
      <c:catAx>
        <c:axId val="191671680"/>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1690240"/>
        <c:crosses val="autoZero"/>
        <c:auto val="1"/>
        <c:lblAlgn val="ctr"/>
        <c:lblOffset val="100"/>
        <c:noMultiLvlLbl val="0"/>
      </c:catAx>
      <c:valAx>
        <c:axId val="191690240"/>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1671680"/>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CP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(1).xlsx]Sheet1'!$A$157:$A$166</c:f>
              <c:numCache>
                <c:formatCode>General</c:formatCode>
                <c:ptCount val="10"/>
                <c:pt idx="0">
                  <c:v>84.905065917968756</c:v>
                </c:pt>
                <c:pt idx="1">
                  <c:v>81.020571899414065</c:v>
                </c:pt>
                <c:pt idx="2">
                  <c:v>78.585456085205081</c:v>
                </c:pt>
                <c:pt idx="3">
                  <c:v>76.700108337402341</c:v>
                </c:pt>
                <c:pt idx="4">
                  <c:v>75.261219787597653</c:v>
                </c:pt>
                <c:pt idx="5">
                  <c:v>74.154166412353518</c:v>
                </c:pt>
                <c:pt idx="6">
                  <c:v>73.161174011230472</c:v>
                </c:pt>
                <c:pt idx="7">
                  <c:v>72.699897003173831</c:v>
                </c:pt>
                <c:pt idx="8">
                  <c:v>72.010059356689453</c:v>
                </c:pt>
                <c:pt idx="9">
                  <c:v>71.264203643798822</c:v>
                </c:pt>
              </c:numCache>
            </c:numRef>
          </c:val>
          <c:smooth val="0"/>
        </c:ser>
        <c:ser>
          <c:idx val="1"/>
          <c:order val="1"/>
          <c:tx>
            <c:v>PP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(1).xlsx]Sheet1'!$B$157:$B$166</c:f>
              <c:numCache>
                <c:formatCode>General</c:formatCode>
                <c:ptCount val="10"/>
                <c:pt idx="0">
                  <c:v>78.75582580566406</c:v>
                </c:pt>
                <c:pt idx="1">
                  <c:v>72.800054168701166</c:v>
                </c:pt>
                <c:pt idx="2">
                  <c:v>70.300003051757813</c:v>
                </c:pt>
                <c:pt idx="3">
                  <c:v>68.386272430419922</c:v>
                </c:pt>
                <c:pt idx="4">
                  <c:v>67.147999572753903</c:v>
                </c:pt>
                <c:pt idx="5">
                  <c:v>66.29788513183594</c:v>
                </c:pt>
                <c:pt idx="6">
                  <c:v>65.764218139648435</c:v>
                </c:pt>
                <c:pt idx="7">
                  <c:v>65.41908226013183</c:v>
                </c:pt>
                <c:pt idx="8">
                  <c:v>64.914528274536138</c:v>
                </c:pt>
                <c:pt idx="9">
                  <c:v>64.768008422851565</c:v>
                </c:pt>
              </c:numCache>
            </c:numRef>
          </c:val>
          <c:smooth val="0"/>
        </c:ser>
        <c:ser>
          <c:idx val="2"/>
          <c:order val="2"/>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(1).xlsx]Sheet1'!$C$157:$C$166</c:f>
              <c:numCache>
                <c:formatCode>General</c:formatCode>
                <c:ptCount val="10"/>
                <c:pt idx="0">
                  <c:v>63.915004348754884</c:v>
                </c:pt>
                <c:pt idx="1">
                  <c:v>65.624144363403317</c:v>
                </c:pt>
                <c:pt idx="2">
                  <c:v>66.2694694519043</c:v>
                </c:pt>
                <c:pt idx="3">
                  <c:v>66.946059417724612</c:v>
                </c:pt>
                <c:pt idx="4">
                  <c:v>67.160961151123047</c:v>
                </c:pt>
                <c:pt idx="5">
                  <c:v>67.377550506591803</c:v>
                </c:pt>
                <c:pt idx="6">
                  <c:v>67.604467773437506</c:v>
                </c:pt>
                <c:pt idx="7">
                  <c:v>67.89370498657226</c:v>
                </c:pt>
                <c:pt idx="8">
                  <c:v>68.116887664794916</c:v>
                </c:pt>
                <c:pt idx="9">
                  <c:v>68.194890594482416</c:v>
                </c:pt>
              </c:numCache>
            </c:numRef>
          </c:val>
          <c:smooth val="0"/>
        </c:ser>
        <c:ser>
          <c:idx val="3"/>
          <c:order val="3"/>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(1).xlsx]Sheet1'!$D$157:$D$166</c:f>
              <c:numCache>
                <c:formatCode>General</c:formatCode>
                <c:ptCount val="10"/>
                <c:pt idx="0">
                  <c:v>78.183596801757815</c:v>
                </c:pt>
                <c:pt idx="1">
                  <c:v>66.402944564819336</c:v>
                </c:pt>
                <c:pt idx="2">
                  <c:v>59.19590873718262</c:v>
                </c:pt>
                <c:pt idx="3">
                  <c:v>55.09770317077637</c:v>
                </c:pt>
                <c:pt idx="4">
                  <c:v>52.584776306152342</c:v>
                </c:pt>
                <c:pt idx="5">
                  <c:v>50.917009353637695</c:v>
                </c:pt>
                <c:pt idx="6">
                  <c:v>49.097478103637698</c:v>
                </c:pt>
                <c:pt idx="7">
                  <c:v>48.093738174438478</c:v>
                </c:pt>
                <c:pt idx="8">
                  <c:v>46.36866912841797</c:v>
                </c:pt>
                <c:pt idx="9">
                  <c:v>46.16876564025879</c:v>
                </c:pt>
              </c:numCache>
            </c:numRef>
          </c:val>
          <c:smooth val="0"/>
        </c:ser>
        <c:dLbls>
          <c:showLegendKey val="0"/>
          <c:showVal val="0"/>
          <c:showCatName val="0"/>
          <c:showSerName val="0"/>
          <c:showPercent val="0"/>
          <c:showBubbleSize val="0"/>
        </c:dLbls>
        <c:marker val="1"/>
        <c:smooth val="0"/>
        <c:axId val="191729664"/>
        <c:axId val="191731584"/>
      </c:lineChart>
      <c:catAx>
        <c:axId val="191729664"/>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1731584"/>
        <c:crosses val="autoZero"/>
        <c:auto val="1"/>
        <c:lblAlgn val="ctr"/>
        <c:lblOffset val="100"/>
        <c:noMultiLvlLbl val="0"/>
      </c:catAx>
      <c:valAx>
        <c:axId val="191731584"/>
        <c:scaling>
          <c:orientation val="minMax"/>
        </c:scaling>
        <c:delete val="0"/>
        <c:axPos val="l"/>
        <c:majorGridlines/>
        <c:title>
          <c:tx>
            <c:rich>
              <a:bodyPr rot="-5400000" vert="horz"/>
              <a:lstStyle/>
              <a:p>
                <a:pPr>
                  <a:defRPr/>
                </a:pPr>
                <a:r>
                  <a:rPr lang="en-US" dirty="0" smtClean="0"/>
                  <a:t>Revenue/Optimal</a:t>
                </a:r>
                <a:r>
                  <a:rPr lang="en-US" baseline="0" dirty="0" smtClean="0"/>
                  <a:t> </a:t>
                </a:r>
                <a:r>
                  <a:rPr lang="en-US" baseline="0" dirty="0"/>
                  <a:t>Percentage</a:t>
                </a:r>
                <a:endParaRPr lang="en-US" dirty="0"/>
              </a:p>
            </c:rich>
          </c:tx>
          <c:layout/>
          <c:overlay val="0"/>
        </c:title>
        <c:numFmt formatCode="General" sourceLinked="1"/>
        <c:majorTickMark val="out"/>
        <c:minorTickMark val="none"/>
        <c:tickLblPos val="nextTo"/>
        <c:crossAx val="19172966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CP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(1).xlsx]Sheet1'!$A$139:$A$148</c:f>
              <c:numCache>
                <c:formatCode>General</c:formatCode>
                <c:ptCount val="10"/>
                <c:pt idx="0">
                  <c:v>91.302127075195315</c:v>
                </c:pt>
                <c:pt idx="1">
                  <c:v>89.4616081237793</c:v>
                </c:pt>
                <c:pt idx="2">
                  <c:v>88.254086303710935</c:v>
                </c:pt>
                <c:pt idx="3">
                  <c:v>87.162734222412112</c:v>
                </c:pt>
                <c:pt idx="4">
                  <c:v>86.570747375488281</c:v>
                </c:pt>
                <c:pt idx="5">
                  <c:v>86.169187927246099</c:v>
                </c:pt>
                <c:pt idx="6">
                  <c:v>85.678462982177734</c:v>
                </c:pt>
                <c:pt idx="7">
                  <c:v>85.432369995117185</c:v>
                </c:pt>
                <c:pt idx="8">
                  <c:v>85.212668609619143</c:v>
                </c:pt>
                <c:pt idx="9">
                  <c:v>84.938227844238284</c:v>
                </c:pt>
              </c:numCache>
            </c:numRef>
          </c:val>
          <c:smooth val="0"/>
        </c:ser>
        <c:ser>
          <c:idx val="1"/>
          <c:order val="1"/>
          <c:tx>
            <c:v>PP</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(1).xlsx]Sheet1'!$B$139:$B$148</c:f>
              <c:numCache>
                <c:formatCode>General</c:formatCode>
                <c:ptCount val="10"/>
                <c:pt idx="0">
                  <c:v>81.093765258789063</c:v>
                </c:pt>
                <c:pt idx="1">
                  <c:v>74.949681854248041</c:v>
                </c:pt>
                <c:pt idx="2">
                  <c:v>71.739371490478518</c:v>
                </c:pt>
                <c:pt idx="3">
                  <c:v>69.95471267700195</c:v>
                </c:pt>
                <c:pt idx="4">
                  <c:v>68.580468749999994</c:v>
                </c:pt>
                <c:pt idx="5">
                  <c:v>67.855033111572268</c:v>
                </c:pt>
                <c:pt idx="6">
                  <c:v>67.379216766357416</c:v>
                </c:pt>
                <c:pt idx="7">
                  <c:v>66.862496948242182</c:v>
                </c:pt>
                <c:pt idx="8">
                  <c:v>66.704352951049799</c:v>
                </c:pt>
                <c:pt idx="9">
                  <c:v>66.489361953735354</c:v>
                </c:pt>
              </c:numCache>
            </c:numRef>
          </c:val>
          <c:smooth val="0"/>
        </c:ser>
        <c:ser>
          <c:idx val="2"/>
          <c:order val="2"/>
          <c:tx>
            <c:v>Greedy 3</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(1).xlsx]Sheet1'!$C$139:$C$148</c:f>
              <c:numCache>
                <c:formatCode>General</c:formatCode>
                <c:ptCount val="10"/>
                <c:pt idx="0">
                  <c:v>65.055662155151367</c:v>
                </c:pt>
                <c:pt idx="1">
                  <c:v>66.279087829589841</c:v>
                </c:pt>
                <c:pt idx="2">
                  <c:v>66.707449340820318</c:v>
                </c:pt>
                <c:pt idx="3">
                  <c:v>66.939939880371099</c:v>
                </c:pt>
                <c:pt idx="4">
                  <c:v>67.380297088623053</c:v>
                </c:pt>
                <c:pt idx="5">
                  <c:v>67.545668029785162</c:v>
                </c:pt>
                <c:pt idx="6">
                  <c:v>67.784954071044922</c:v>
                </c:pt>
                <c:pt idx="7">
                  <c:v>67.842767333984369</c:v>
                </c:pt>
                <c:pt idx="8">
                  <c:v>68.156195068359381</c:v>
                </c:pt>
                <c:pt idx="9">
                  <c:v>68.356938171386716</c:v>
                </c:pt>
              </c:numCache>
            </c:numRef>
          </c:val>
          <c:smooth val="0"/>
        </c:ser>
        <c:ser>
          <c:idx val="3"/>
          <c:order val="3"/>
          <c:tx>
            <c:v>Greedy 1</c:v>
          </c:tx>
          <c:marker>
            <c:symbol val="none"/>
          </c:marker>
          <c:cat>
            <c:numLit>
              <c:formatCode>General</c:formatCode>
              <c:ptCount val="10"/>
              <c:pt idx="0">
                <c:v>10</c:v>
              </c:pt>
              <c:pt idx="1">
                <c:v>20</c:v>
              </c:pt>
              <c:pt idx="2">
                <c:v>30</c:v>
              </c:pt>
              <c:pt idx="3">
                <c:v>40</c:v>
              </c:pt>
              <c:pt idx="4">
                <c:v>50</c:v>
              </c:pt>
              <c:pt idx="5">
                <c:v>60</c:v>
              </c:pt>
              <c:pt idx="6">
                <c:v>70</c:v>
              </c:pt>
              <c:pt idx="7">
                <c:v>80</c:v>
              </c:pt>
              <c:pt idx="8">
                <c:v>90</c:v>
              </c:pt>
              <c:pt idx="9">
                <c:v>100</c:v>
              </c:pt>
            </c:numLit>
          </c:cat>
          <c:val>
            <c:numRef>
              <c:f>'[Graphs_2 (1).xlsx]Sheet1'!$D$139:$D$148</c:f>
              <c:numCache>
                <c:formatCode>General</c:formatCode>
                <c:ptCount val="10"/>
                <c:pt idx="0">
                  <c:v>76.837990570068357</c:v>
                </c:pt>
                <c:pt idx="1">
                  <c:v>63.140820693969729</c:v>
                </c:pt>
                <c:pt idx="2">
                  <c:v>56.283610153198239</c:v>
                </c:pt>
                <c:pt idx="3">
                  <c:v>52.24373092651367</c:v>
                </c:pt>
                <c:pt idx="4">
                  <c:v>49.825817871093747</c:v>
                </c:pt>
                <c:pt idx="5">
                  <c:v>47.540699768066403</c:v>
                </c:pt>
                <c:pt idx="6">
                  <c:v>45.898841476440431</c:v>
                </c:pt>
                <c:pt idx="7">
                  <c:v>45.27476692199707</c:v>
                </c:pt>
                <c:pt idx="8">
                  <c:v>44.857771682739255</c:v>
                </c:pt>
                <c:pt idx="9">
                  <c:v>43.883632278442384</c:v>
                </c:pt>
              </c:numCache>
            </c:numRef>
          </c:val>
          <c:smooth val="0"/>
        </c:ser>
        <c:dLbls>
          <c:showLegendKey val="0"/>
          <c:showVal val="0"/>
          <c:showCatName val="0"/>
          <c:showSerName val="0"/>
          <c:showPercent val="0"/>
          <c:showBubbleSize val="0"/>
        </c:dLbls>
        <c:marker val="1"/>
        <c:smooth val="0"/>
        <c:axId val="192045440"/>
        <c:axId val="192047360"/>
      </c:lineChart>
      <c:catAx>
        <c:axId val="192045440"/>
        <c:scaling>
          <c:orientation val="minMax"/>
        </c:scaling>
        <c:delete val="0"/>
        <c:axPos val="b"/>
        <c:title>
          <c:tx>
            <c:rich>
              <a:bodyPr/>
              <a:lstStyle/>
              <a:p>
                <a:pPr>
                  <a:defRPr/>
                </a:pPr>
                <a:r>
                  <a:rPr lang="en-US"/>
                  <a:t>Bids</a:t>
                </a:r>
              </a:p>
            </c:rich>
          </c:tx>
          <c:layout/>
          <c:overlay val="0"/>
        </c:title>
        <c:numFmt formatCode="General" sourceLinked="1"/>
        <c:majorTickMark val="out"/>
        <c:minorTickMark val="none"/>
        <c:tickLblPos val="nextTo"/>
        <c:crossAx val="192047360"/>
        <c:crosses val="autoZero"/>
        <c:auto val="1"/>
        <c:lblAlgn val="ctr"/>
        <c:lblOffset val="100"/>
        <c:noMultiLvlLbl val="0"/>
      </c:catAx>
      <c:valAx>
        <c:axId val="192047360"/>
        <c:scaling>
          <c:orientation val="minMax"/>
        </c:scaling>
        <c:delete val="0"/>
        <c:axPos val="l"/>
        <c:majorGridlines/>
        <c:title>
          <c:tx>
            <c:rich>
              <a:bodyPr rot="-5400000" vert="horz"/>
              <a:lstStyle/>
              <a:p>
                <a:pPr>
                  <a:defRPr/>
                </a:pPr>
                <a:r>
                  <a:rPr lang="en-US" dirty="0" smtClean="0"/>
                  <a:t>Revenue/Optimal</a:t>
                </a:r>
                <a:r>
                  <a:rPr lang="en-US" baseline="0" dirty="0" smtClean="0"/>
                  <a:t> Percentage</a:t>
                </a:r>
                <a:endParaRPr lang="en-US" dirty="0"/>
              </a:p>
            </c:rich>
          </c:tx>
          <c:layout/>
          <c:overlay val="0"/>
        </c:title>
        <c:numFmt formatCode="General" sourceLinked="1"/>
        <c:majorTickMark val="out"/>
        <c:minorTickMark val="none"/>
        <c:tickLblPos val="nextTo"/>
        <c:crossAx val="192045440"/>
        <c:crosses val="autoZero"/>
        <c:crossBetween val="between"/>
      </c:valAx>
    </c:plotArea>
    <c:legend>
      <c:legendPos val="r"/>
      <c:layout/>
      <c:overlay val="0"/>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EEA39D-42E0-4EC8-B6AF-DB946BC65A36}" type="datetimeFigureOut">
              <a:rPr lang="en-US" smtClean="0"/>
              <a:t>12/15/2015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46A463-E1F7-4FD3-98AA-AF380C3D5915}" type="slidenum">
              <a:rPr lang="en-US" smtClean="0"/>
              <a:t>‹#›</a:t>
            </a:fld>
            <a:endParaRPr lang="en-US" dirty="0"/>
          </a:p>
        </p:txBody>
      </p:sp>
    </p:spTree>
    <p:extLst>
      <p:ext uri="{BB962C8B-B14F-4D97-AF65-F5344CB8AC3E}">
        <p14:creationId xmlns:p14="http://schemas.microsoft.com/office/powerpoint/2010/main" val="336447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Hello everyone, I’m Rodrigo Rogel, my research advisor is Professor Chung, and it’s my turn to talk to you about my research this semester through my presentation titled “Comparing Different Pricing Mechanisms for Single-Minded Bidders. In short my presentation concerns auctions, specifically the performance of pricing mechanisms which are implemented to assign prices to auction winners</a:t>
            </a:r>
            <a:endParaRPr lang="en-US" dirty="0"/>
          </a:p>
        </p:txBody>
      </p:sp>
      <p:sp>
        <p:nvSpPr>
          <p:cNvPr id="4" name="Slide Number Placeholder 3"/>
          <p:cNvSpPr>
            <a:spLocks noGrp="1"/>
          </p:cNvSpPr>
          <p:nvPr>
            <p:ph type="sldNum" sz="quarter" idx="10"/>
          </p:nvPr>
        </p:nvSpPr>
        <p:spPr/>
        <p:txBody>
          <a:bodyPr/>
          <a:lstStyle/>
          <a:p>
            <a:fld id="{7E46A463-E1F7-4FD3-98AA-AF380C3D5915}" type="slidenum">
              <a:rPr lang="en-US" smtClean="0"/>
              <a:t>1</a:t>
            </a:fld>
            <a:endParaRPr lang="en-US" dirty="0"/>
          </a:p>
        </p:txBody>
      </p:sp>
    </p:spTree>
    <p:extLst>
      <p:ext uri="{BB962C8B-B14F-4D97-AF65-F5344CB8AC3E}">
        <p14:creationId xmlns:p14="http://schemas.microsoft.com/office/powerpoint/2010/main" val="196898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compare performance between the same previous algorithms when the distribution of bundle sizes gets smaller lowering the upper bound. </a:t>
            </a:r>
            <a:r>
              <a:rPr lang="en-US" baseline="0" dirty="0" smtClean="0"/>
              <a:t>All that is important to note here is that the slope of greedy 1 increases as the distribution of generated bundles sizes gets smaller. </a:t>
            </a:r>
            <a:r>
              <a:rPr lang="en-US" baseline="0" dirty="0" smtClean="0"/>
              <a:t>Now I wouldn’t be able to tell you just how well it does when the distribution is minimized because of again </a:t>
            </a:r>
            <a:r>
              <a:rPr lang="en-US" baseline="0" dirty="0" smtClean="0"/>
              <a:t>the trouble of computing for the performance with a smaller parameter.</a:t>
            </a:r>
            <a:endParaRPr lang="en-US" dirty="0"/>
          </a:p>
        </p:txBody>
      </p:sp>
      <p:sp>
        <p:nvSpPr>
          <p:cNvPr id="4" name="Slide Number Placeholder 3"/>
          <p:cNvSpPr>
            <a:spLocks noGrp="1"/>
          </p:cNvSpPr>
          <p:nvPr>
            <p:ph type="sldNum" sz="quarter" idx="10"/>
          </p:nvPr>
        </p:nvSpPr>
        <p:spPr/>
        <p:txBody>
          <a:bodyPr/>
          <a:lstStyle/>
          <a:p>
            <a:fld id="{7E46A463-E1F7-4FD3-98AA-AF380C3D5915}" type="slidenum">
              <a:rPr lang="en-US" smtClean="0"/>
              <a:t>10</a:t>
            </a:fld>
            <a:endParaRPr lang="en-US" dirty="0"/>
          </a:p>
        </p:txBody>
      </p:sp>
    </p:spTree>
    <p:extLst>
      <p:ext uri="{BB962C8B-B14F-4D97-AF65-F5344CB8AC3E}">
        <p14:creationId xmlns:p14="http://schemas.microsoft.com/office/powerpoint/2010/main" val="189254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Here are my conclusions. I won’t read them because I’d rather say the following, but you can. ALTHOUGH PARAMETERS IN SIMULATIONS CAN BE ARBITRARY, WE CAN USE THIS MODEL IF WE HAVE INFORMATION OR EXPECTATIONS About the future. EXAMPLES OF TYPES OF INFORMATION THAT CAN BE OBTAINED AND STILL ALLOW FOR THE POSSIBILITY OF BIDDERS TO BID THEIR “MAXIMUM WILLINGNESS TO PAY” INCLUDE THE NUMBER OF PLAYERS INTERESTED IN PARTICIPATING IN AN AUCTION &amp; THEIR DEMAND OR BUNDLE. AN EXAMPLE OF HOW WE WOULD BE ABLE TO OBTAIN THIS DATA IS SIMPLY TO LET A POPULATION KNOW OF THE GOODS OR SERVICES UP FOR BIDDING AHEAD OF TIME AND ASK THEM WHAT THEY ARE INTEREST IN SHORTLY AFTER. TO OBTAIN INFORMATION ABOUT THEIR BIDDING, WE CAN NOT ASK (AS THIS MIGHT DISCOURAGE THEM FROM TELLING THE TRUTH IF THEY KNOW WHAT YOU INTEND TO DO IS TO USE THE PRICING MECHANISM THAT WILL YIELD THE HIGHEST REVENUE), BUT WE CAN USE THE INFORMATION FROM 1 PERIOD AGO FROM THE SAME POPULATION OF BIDDERS TO FORM EXPECTATIONS ABOUT THEIR BIDDING ON THE NEXT AUCTION, THIS IS WHAT IT MEANS TO HAVE ADAPTIVE EXPECTATIONS</a:t>
            </a:r>
          </a:p>
        </p:txBody>
      </p:sp>
      <p:sp>
        <p:nvSpPr>
          <p:cNvPr id="4" name="Slide Number Placeholder 3"/>
          <p:cNvSpPr>
            <a:spLocks noGrp="1"/>
          </p:cNvSpPr>
          <p:nvPr>
            <p:ph type="sldNum" sz="quarter" idx="10"/>
          </p:nvPr>
        </p:nvSpPr>
        <p:spPr/>
        <p:txBody>
          <a:bodyPr/>
          <a:lstStyle/>
          <a:p>
            <a:fld id="{7E46A463-E1F7-4FD3-98AA-AF380C3D5915}" type="slidenum">
              <a:rPr lang="en-US" smtClean="0"/>
              <a:t>11</a:t>
            </a:fld>
            <a:endParaRPr lang="en-US" dirty="0"/>
          </a:p>
        </p:txBody>
      </p:sp>
    </p:spTree>
    <p:extLst>
      <p:ext uri="{BB962C8B-B14F-4D97-AF65-F5344CB8AC3E}">
        <p14:creationId xmlns:p14="http://schemas.microsoft.com/office/powerpoint/2010/main" val="67773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begin with the purpose and goals of this short sighted research. Essentially we look at how different pricing mechanism perform, some truthful, some fair in a variety of settings. We do this because No pricing mechanism is known to outperform every other on every instance and we want to see which types of settings our algorithms specialize in. I believe this is helpful because sellers or auctioneers can make use of all available information to form expectations and choose the most appropriate </a:t>
            </a:r>
            <a:r>
              <a:rPr lang="en-US" baseline="0" dirty="0" smtClean="0"/>
              <a:t>mechanism. </a:t>
            </a:r>
            <a:r>
              <a:rPr lang="en-US" baseline="0" dirty="0" smtClean="0"/>
              <a:t>I was also interested in seeing how truthful pricing mechanisms performed against non-truthful but fair pricing mechanisms. This comparison in performance is critical perhaps in instances where truthful mechanisms do very poorly in which case it might actually be worth the risk implementing a non-truthful, but fair pricing mechanism.</a:t>
            </a:r>
          </a:p>
        </p:txBody>
      </p:sp>
      <p:sp>
        <p:nvSpPr>
          <p:cNvPr id="4" name="Slide Number Placeholder 3"/>
          <p:cNvSpPr>
            <a:spLocks noGrp="1"/>
          </p:cNvSpPr>
          <p:nvPr>
            <p:ph type="sldNum" sz="quarter" idx="10"/>
          </p:nvPr>
        </p:nvSpPr>
        <p:spPr/>
        <p:txBody>
          <a:bodyPr/>
          <a:lstStyle/>
          <a:p>
            <a:fld id="{7E46A463-E1F7-4FD3-98AA-AF380C3D5915}" type="slidenum">
              <a:rPr lang="en-US" smtClean="0"/>
              <a:t>2</a:t>
            </a:fld>
            <a:endParaRPr lang="en-US" dirty="0"/>
          </a:p>
        </p:txBody>
      </p:sp>
    </p:spTree>
    <p:extLst>
      <p:ext uri="{BB962C8B-B14F-4D97-AF65-F5344CB8AC3E}">
        <p14:creationId xmlns:p14="http://schemas.microsoft.com/office/powerpoint/2010/main" val="304242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I will get you acquaintance with the class of bidders I worked with throughout this semester, the single minded bidder class. This is a single round sealed bid combinatorial auction where the items being sold are all distinguishable and there’s at most 1 copy of each, and where bidders are interested in only a specific bundle of items and will pay for it if and only if their bundle can be sold to them in whole. Now ideally we would love it if the output of any auction is the </a:t>
            </a:r>
            <a:r>
              <a:rPr lang="en-US" baseline="0" dirty="0" smtClean="0"/>
              <a:t>sub set </a:t>
            </a:r>
            <a:r>
              <a:rPr lang="en-US" baseline="0" dirty="0" smtClean="0"/>
              <a:t>of compatible players </a:t>
            </a:r>
            <a:r>
              <a:rPr lang="en-US" baseline="0" dirty="0" smtClean="0"/>
              <a:t>with optimal social welfare, and </a:t>
            </a:r>
            <a:r>
              <a:rPr lang="en-US" baseline="0" dirty="0" smtClean="0"/>
              <a:t>we would love it even more if we could charge auction winners their “maximum willingness to pay”, but if we truly care about getting bidders to bid their “maximum willingness to pay” and maximize profits in a reasonable amount of time, this can not happen. As of now finding the </a:t>
            </a:r>
            <a:r>
              <a:rPr lang="en-US" baseline="0" dirty="0" smtClean="0"/>
              <a:t>subset </a:t>
            </a:r>
            <a:r>
              <a:rPr lang="en-US" baseline="0" dirty="0" smtClean="0"/>
              <a:t>of </a:t>
            </a:r>
            <a:r>
              <a:rPr lang="en-US" baseline="0" dirty="0" smtClean="0"/>
              <a:t>compatible bidders with the optimal social welfare can </a:t>
            </a:r>
            <a:r>
              <a:rPr lang="en-US" baseline="0" dirty="0" smtClean="0"/>
              <a:t>not be done in a reasonable amount of time which is at most polynomial time; it is this component of hardness that makes it very difficult for the output of compatible players to equal the optimal combination of compatible players. Furthermore, to even induce players to bid their “maximum willingness to pay”, it must be that the auction is truthful or incentive compatible, otherwise bidders can lie and bid a lower amount; it is this truthful component of auctions that makes it extremely difficult for revenue to equal the social welfare of an auction. </a:t>
            </a:r>
            <a:endParaRPr lang="en-US" dirty="0"/>
          </a:p>
        </p:txBody>
      </p:sp>
      <p:sp>
        <p:nvSpPr>
          <p:cNvPr id="4" name="Slide Number Placeholder 3"/>
          <p:cNvSpPr>
            <a:spLocks noGrp="1"/>
          </p:cNvSpPr>
          <p:nvPr>
            <p:ph type="sldNum" sz="quarter" idx="10"/>
          </p:nvPr>
        </p:nvSpPr>
        <p:spPr/>
        <p:txBody>
          <a:bodyPr/>
          <a:lstStyle/>
          <a:p>
            <a:fld id="{7E46A463-E1F7-4FD3-98AA-AF380C3D5915}" type="slidenum">
              <a:rPr lang="en-US" smtClean="0"/>
              <a:t>3</a:t>
            </a:fld>
            <a:endParaRPr lang="en-US" dirty="0"/>
          </a:p>
        </p:txBody>
      </p:sp>
    </p:spTree>
    <p:extLst>
      <p:ext uri="{BB962C8B-B14F-4D97-AF65-F5344CB8AC3E}">
        <p14:creationId xmlns:p14="http://schemas.microsoft.com/office/powerpoint/2010/main" val="1992920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here are two lists of the pricing mechanisms I </a:t>
            </a:r>
            <a:r>
              <a:rPr lang="en-US" baseline="0" dirty="0" smtClean="0"/>
              <a:t>implemented. </a:t>
            </a:r>
            <a:r>
              <a:rPr lang="en-US" baseline="0" dirty="0" smtClean="0"/>
              <a:t>They’re labeled truthful and  non-truthful respectively. It is worth mentioning that a mechanism is truthful if and only if it is monotone that is players receive no benefit from </a:t>
            </a:r>
            <a:r>
              <a:rPr lang="en-US" baseline="0" dirty="0" smtClean="0"/>
              <a:t>submitting a bid other than their true valuations, </a:t>
            </a:r>
            <a:r>
              <a:rPr lang="en-US" baseline="0" dirty="0" smtClean="0"/>
              <a:t>and if it has critical payments, that is a winning bidder pays the price of the bidder who would’ve won if the winning bidder was not considered. Critical payments essentially emphasize that while the offer price to a bidder should be independent of the bidder’s bid, it can and should depend on the bids of all the other bidders. Our fair non-truthful pricing mechanism are monotone, but do not have critical payments.</a:t>
            </a:r>
          </a:p>
        </p:txBody>
      </p:sp>
      <p:sp>
        <p:nvSpPr>
          <p:cNvPr id="4" name="Slide Number Placeholder 3"/>
          <p:cNvSpPr>
            <a:spLocks noGrp="1"/>
          </p:cNvSpPr>
          <p:nvPr>
            <p:ph type="sldNum" sz="quarter" idx="10"/>
          </p:nvPr>
        </p:nvSpPr>
        <p:spPr/>
        <p:txBody>
          <a:bodyPr/>
          <a:lstStyle/>
          <a:p>
            <a:fld id="{7E46A463-E1F7-4FD3-98AA-AF380C3D5915}" type="slidenum">
              <a:rPr lang="en-US" smtClean="0"/>
              <a:t>4</a:t>
            </a:fld>
            <a:endParaRPr lang="en-US" dirty="0"/>
          </a:p>
        </p:txBody>
      </p:sp>
    </p:spTree>
    <p:extLst>
      <p:ext uri="{BB962C8B-B14F-4D97-AF65-F5344CB8AC3E}">
        <p14:creationId xmlns:p14="http://schemas.microsoft.com/office/powerpoint/2010/main" val="232432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slide gives you an overview of my experiment design and test cases. </a:t>
            </a:r>
            <a:r>
              <a:rPr lang="en-US" baseline="0" dirty="0" smtClean="0"/>
              <a:t>My program takes  </a:t>
            </a:r>
            <a:r>
              <a:rPr lang="en-US" baseline="0" dirty="0" smtClean="0"/>
              <a:t>4 parameters and on the table below you can see the different </a:t>
            </a:r>
            <a:r>
              <a:rPr lang="en-US" baseline="0" dirty="0" smtClean="0"/>
              <a:t>sizes of the parameters </a:t>
            </a:r>
            <a:r>
              <a:rPr lang="en-US" baseline="0" dirty="0" smtClean="0"/>
              <a:t>for our generated bid value and bundle size distributions. Really quick, the reason why there’s an N/A for X-Small &amp; small cells under the bundle size distribution tab is because I couldn’t find a computer </a:t>
            </a:r>
            <a:r>
              <a:rPr lang="en-US" baseline="0" dirty="0" smtClean="0"/>
              <a:t>that could handle the intense computation of finding the optimal sub set of compatible players with anything less than the medium option as a parameter. I’m using an NP algorithm for that after all.</a:t>
            </a:r>
            <a:endParaRPr lang="en-US" dirty="0"/>
          </a:p>
        </p:txBody>
      </p:sp>
      <p:sp>
        <p:nvSpPr>
          <p:cNvPr id="4" name="Slide Number Placeholder 3"/>
          <p:cNvSpPr>
            <a:spLocks noGrp="1"/>
          </p:cNvSpPr>
          <p:nvPr>
            <p:ph type="sldNum" sz="quarter" idx="10"/>
          </p:nvPr>
        </p:nvSpPr>
        <p:spPr/>
        <p:txBody>
          <a:bodyPr/>
          <a:lstStyle/>
          <a:p>
            <a:fld id="{7E46A463-E1F7-4FD3-98AA-AF380C3D5915}" type="slidenum">
              <a:rPr lang="en-US" smtClean="0"/>
              <a:t>5</a:t>
            </a:fld>
            <a:endParaRPr lang="en-US" dirty="0"/>
          </a:p>
        </p:txBody>
      </p:sp>
    </p:spTree>
    <p:extLst>
      <p:ext uri="{BB962C8B-B14F-4D97-AF65-F5344CB8AC3E}">
        <p14:creationId xmlns:p14="http://schemas.microsoft.com/office/powerpoint/2010/main" val="247543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essentially</a:t>
            </a:r>
            <a:r>
              <a:rPr lang="en-US" baseline="0" dirty="0" smtClean="0"/>
              <a:t> the output of our program, a 10 by 10 spreadsheet of the average revenue to optimal social welfare percentage. Each cell is the average percentage of 1000 runs with the same parameters</a:t>
            </a:r>
            <a:endParaRPr lang="en-US" dirty="0"/>
          </a:p>
        </p:txBody>
      </p:sp>
      <p:sp>
        <p:nvSpPr>
          <p:cNvPr id="4" name="Slide Number Placeholder 3"/>
          <p:cNvSpPr>
            <a:spLocks noGrp="1"/>
          </p:cNvSpPr>
          <p:nvPr>
            <p:ph type="sldNum" sz="quarter" idx="10"/>
          </p:nvPr>
        </p:nvSpPr>
        <p:spPr/>
        <p:txBody>
          <a:bodyPr/>
          <a:lstStyle/>
          <a:p>
            <a:fld id="{7E46A463-E1F7-4FD3-98AA-AF380C3D5915}" type="slidenum">
              <a:rPr lang="en-US" smtClean="0"/>
              <a:t>6</a:t>
            </a:fld>
            <a:endParaRPr lang="en-US" dirty="0"/>
          </a:p>
        </p:txBody>
      </p:sp>
    </p:spTree>
    <p:extLst>
      <p:ext uri="{BB962C8B-B14F-4D97-AF65-F5344CB8AC3E}">
        <p14:creationId xmlns:p14="http://schemas.microsoft.com/office/powerpoint/2010/main" val="415023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now we discuss</a:t>
            </a:r>
            <a:r>
              <a:rPr lang="en-US" baseline="0" dirty="0" smtClean="0"/>
              <a:t> my results. We start by comparing the 4 truthful pricing mechanisms against each </a:t>
            </a:r>
            <a:r>
              <a:rPr lang="en-US" baseline="0" dirty="0" smtClean="0"/>
              <a:t>other in instances with different size of bid value distributions. </a:t>
            </a:r>
            <a:r>
              <a:rPr lang="en-US" baseline="0" dirty="0" smtClean="0"/>
              <a:t>These graphs shows performance as a function of the number of bids holding the number of goods constant. </a:t>
            </a:r>
            <a:r>
              <a:rPr lang="en-US" baseline="0" dirty="0" smtClean="0"/>
              <a:t>In all 4 graphs we see in all these four graphs that Greedy 1 performs the best when the number of bids is relatively small. But more importantly we observe the slope of the RSOP1 curve. Specifically we can see it increases as the distribution of bids gets smaller but with the minimum price level increasing. </a:t>
            </a:r>
            <a:endParaRPr lang="en-US" dirty="0" smtClean="0"/>
          </a:p>
        </p:txBody>
      </p:sp>
      <p:sp>
        <p:nvSpPr>
          <p:cNvPr id="4" name="Slide Number Placeholder 3"/>
          <p:cNvSpPr>
            <a:spLocks noGrp="1"/>
          </p:cNvSpPr>
          <p:nvPr>
            <p:ph type="sldNum" sz="quarter" idx="10"/>
          </p:nvPr>
        </p:nvSpPr>
        <p:spPr/>
        <p:txBody>
          <a:bodyPr/>
          <a:lstStyle/>
          <a:p>
            <a:fld id="{7E46A463-E1F7-4FD3-98AA-AF380C3D5915}" type="slidenum">
              <a:rPr lang="en-US" smtClean="0"/>
              <a:t>7</a:t>
            </a:fld>
            <a:endParaRPr lang="en-US" dirty="0"/>
          </a:p>
        </p:txBody>
      </p:sp>
    </p:spTree>
    <p:extLst>
      <p:ext uri="{BB962C8B-B14F-4D97-AF65-F5344CB8AC3E}">
        <p14:creationId xmlns:p14="http://schemas.microsoft.com/office/powerpoint/2010/main" val="50702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we have a</a:t>
            </a:r>
            <a:r>
              <a:rPr lang="en-US" baseline="0" dirty="0" smtClean="0"/>
              <a:t> graph where RSOP 1 actually outperforms Greedy 3 on auctions with more than 60 bids holding the number of goods constant. This can only happen when the distribution of bids is really small</a:t>
            </a:r>
            <a:endParaRPr lang="en-US" dirty="0"/>
          </a:p>
        </p:txBody>
      </p:sp>
      <p:sp>
        <p:nvSpPr>
          <p:cNvPr id="4" name="Slide Number Placeholder 3"/>
          <p:cNvSpPr>
            <a:spLocks noGrp="1"/>
          </p:cNvSpPr>
          <p:nvPr>
            <p:ph type="sldNum" sz="quarter" idx="10"/>
          </p:nvPr>
        </p:nvSpPr>
        <p:spPr/>
        <p:txBody>
          <a:bodyPr/>
          <a:lstStyle/>
          <a:p>
            <a:fld id="{7E46A463-E1F7-4FD3-98AA-AF380C3D5915}" type="slidenum">
              <a:rPr lang="en-US" smtClean="0"/>
              <a:t>8</a:t>
            </a:fld>
            <a:endParaRPr lang="en-US" dirty="0"/>
          </a:p>
        </p:txBody>
      </p:sp>
    </p:spTree>
    <p:extLst>
      <p:ext uri="{BB962C8B-B14F-4D97-AF65-F5344CB8AC3E}">
        <p14:creationId xmlns:p14="http://schemas.microsoft.com/office/powerpoint/2010/main" val="462190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we compare the greedy pricing mechanisms against constant pricing and proportional pricing, the non-truthful </a:t>
            </a:r>
            <a:r>
              <a:rPr lang="en-US" baseline="0" dirty="0" smtClean="0"/>
              <a:t>mechanisms. Looking at these four graphs we </a:t>
            </a:r>
            <a:r>
              <a:rPr lang="en-US" baseline="0" dirty="0" smtClean="0"/>
              <a:t>note CP quickly catches up and outperforms all other algorithms at any number of bids as the distribution of bids gets larger </a:t>
            </a:r>
            <a:r>
              <a:rPr lang="en-US" baseline="0" dirty="0" smtClean="0"/>
              <a:t>and with </a:t>
            </a:r>
            <a:r>
              <a:rPr lang="en-US" baseline="0" dirty="0" smtClean="0"/>
              <a:t>the minimum price level increasing. We also note that at a relatively small distribution of bids there’s a somewhat significant gap between CP and Greedy 3, the second best performing mechanism in this case. What this shows is that there is opportunity for higher revenue using a non-truthful mechanism despite the lower bids, however it ultimately depends on how much the average bidder lowers their bid by, and just how “untruthful” the mechanism is</a:t>
            </a:r>
            <a:endParaRPr lang="en-US" dirty="0"/>
          </a:p>
        </p:txBody>
      </p:sp>
      <p:sp>
        <p:nvSpPr>
          <p:cNvPr id="4" name="Slide Number Placeholder 3"/>
          <p:cNvSpPr>
            <a:spLocks noGrp="1"/>
          </p:cNvSpPr>
          <p:nvPr>
            <p:ph type="sldNum" sz="quarter" idx="10"/>
          </p:nvPr>
        </p:nvSpPr>
        <p:spPr/>
        <p:txBody>
          <a:bodyPr/>
          <a:lstStyle/>
          <a:p>
            <a:fld id="{7E46A463-E1F7-4FD3-98AA-AF380C3D5915}" type="slidenum">
              <a:rPr lang="en-US" smtClean="0"/>
              <a:t>9</a:t>
            </a:fld>
            <a:endParaRPr lang="en-US" dirty="0"/>
          </a:p>
        </p:txBody>
      </p:sp>
    </p:spTree>
    <p:extLst>
      <p:ext uri="{BB962C8B-B14F-4D97-AF65-F5344CB8AC3E}">
        <p14:creationId xmlns:p14="http://schemas.microsoft.com/office/powerpoint/2010/main" val="365837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395000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203225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166716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407018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242208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60810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327687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28053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314553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340388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8F7AE-CF75-4FA0-B036-672236F07FD6}" type="datetimeFigureOut">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255B19-9B7B-4616-96C0-1565DC4484C2}" type="slidenum">
              <a:rPr lang="en-US" smtClean="0"/>
              <a:t>‹#›</a:t>
            </a:fld>
            <a:endParaRPr lang="en-US" dirty="0"/>
          </a:p>
        </p:txBody>
      </p:sp>
    </p:spTree>
    <p:extLst>
      <p:ext uri="{BB962C8B-B14F-4D97-AF65-F5344CB8AC3E}">
        <p14:creationId xmlns:p14="http://schemas.microsoft.com/office/powerpoint/2010/main" val="231743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8F7AE-CF75-4FA0-B036-672236F07FD6}" type="datetimeFigureOut">
              <a:rPr lang="en-US" smtClean="0"/>
              <a:t>12/15/2015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55B19-9B7B-4616-96C0-1565DC4484C2}" type="slidenum">
              <a:rPr lang="en-US" smtClean="0"/>
              <a:t>‹#›</a:t>
            </a:fld>
            <a:endParaRPr lang="en-US" dirty="0"/>
          </a:p>
        </p:txBody>
      </p:sp>
    </p:spTree>
    <p:extLst>
      <p:ext uri="{BB962C8B-B14F-4D97-AF65-F5344CB8AC3E}">
        <p14:creationId xmlns:p14="http://schemas.microsoft.com/office/powerpoint/2010/main" val="308263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chart" Target="../charts/chart12.xml"/><Relationship Id="rId4" Type="http://schemas.openxmlformats.org/officeDocument/2006/relationships/chart" Target="../charts/char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Comparing Different Pricing Mechanisms for Single-Minded Bidders</a:t>
            </a:r>
            <a:endParaRPr lang="en-US" dirty="0"/>
          </a:p>
        </p:txBody>
      </p:sp>
      <p:sp>
        <p:nvSpPr>
          <p:cNvPr id="3" name="Subtitle 2"/>
          <p:cNvSpPr>
            <a:spLocks noGrp="1"/>
          </p:cNvSpPr>
          <p:nvPr>
            <p:ph type="subTitle" idx="1"/>
          </p:nvPr>
        </p:nvSpPr>
        <p:spPr/>
        <p:txBody>
          <a:bodyPr/>
          <a:lstStyle/>
          <a:p>
            <a:r>
              <a:rPr lang="en-US" dirty="0" smtClean="0">
                <a:solidFill>
                  <a:schemeClr val="bg1"/>
                </a:solidFill>
              </a:rPr>
              <a:t>By: Rodrigo Rogel</a:t>
            </a:r>
          </a:p>
          <a:p>
            <a:r>
              <a:rPr lang="en-US" dirty="0" smtClean="0">
                <a:solidFill>
                  <a:schemeClr val="bg1"/>
                </a:solidFill>
              </a:rPr>
              <a:t>Advisor: Christine Chung </a:t>
            </a:r>
            <a:endParaRPr lang="en-US" dirty="0" smtClean="0"/>
          </a:p>
        </p:txBody>
      </p:sp>
    </p:spTree>
    <p:extLst>
      <p:ext uri="{BB962C8B-B14F-4D97-AF65-F5344CB8AC3E}">
        <p14:creationId xmlns:p14="http://schemas.microsoft.com/office/powerpoint/2010/main" val="2658151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chemeClr val="bg1"/>
                </a:solidFill>
              </a:rPr>
              <a:t>Results (Bundle Sizes)</a:t>
            </a:r>
            <a:endParaRPr lang="en-US" dirty="0">
              <a:solidFill>
                <a:schemeClr val="bg1"/>
              </a:solidFill>
            </a:endParaRPr>
          </a:p>
        </p:txBody>
      </p:sp>
      <p:graphicFrame>
        <p:nvGraphicFramePr>
          <p:cNvPr id="3" name="Chart 2"/>
          <p:cNvGraphicFramePr>
            <a:graphicFrameLocks/>
          </p:cNvGraphicFramePr>
          <p:nvPr>
            <p:extLst>
              <p:ext uri="{D42A27DB-BD31-4B8C-83A1-F6EECF244321}">
                <p14:modId xmlns:p14="http://schemas.microsoft.com/office/powerpoint/2010/main" val="3420260075"/>
              </p:ext>
            </p:extLst>
          </p:nvPr>
        </p:nvGraphicFramePr>
        <p:xfrm>
          <a:off x="0" y="1219200"/>
          <a:ext cx="45720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2651948209"/>
              </p:ext>
            </p:extLst>
          </p:nvPr>
        </p:nvGraphicFramePr>
        <p:xfrm>
          <a:off x="4546600" y="1219200"/>
          <a:ext cx="4572000" cy="2362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a:graphicFrameLocks/>
          </p:cNvGraphicFramePr>
          <p:nvPr>
            <p:extLst>
              <p:ext uri="{D42A27DB-BD31-4B8C-83A1-F6EECF244321}">
                <p14:modId xmlns:p14="http://schemas.microsoft.com/office/powerpoint/2010/main" val="587591947"/>
              </p:ext>
            </p:extLst>
          </p:nvPr>
        </p:nvGraphicFramePr>
        <p:xfrm>
          <a:off x="2286000" y="3887232"/>
          <a:ext cx="4572000" cy="22860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1600200" y="3505200"/>
            <a:ext cx="914400" cy="369332"/>
          </a:xfrm>
          <a:prstGeom prst="rect">
            <a:avLst/>
          </a:prstGeom>
          <a:noFill/>
        </p:spPr>
        <p:txBody>
          <a:bodyPr wrap="square" rtlCol="0">
            <a:spAutoFit/>
          </a:bodyPr>
          <a:lstStyle/>
          <a:p>
            <a:r>
              <a:rPr lang="en-US" b="1" dirty="0" smtClean="0">
                <a:solidFill>
                  <a:schemeClr val="accent2">
                    <a:lumMod val="50000"/>
                  </a:schemeClr>
                </a:solidFill>
              </a:rPr>
              <a:t>(1-size)</a:t>
            </a:r>
            <a:endParaRPr lang="en-US" b="1" dirty="0">
              <a:solidFill>
                <a:schemeClr val="accent2">
                  <a:lumMod val="50000"/>
                </a:schemeClr>
              </a:solidFill>
            </a:endParaRPr>
          </a:p>
        </p:txBody>
      </p:sp>
      <p:sp>
        <p:nvSpPr>
          <p:cNvPr id="7" name="TextBox 6"/>
          <p:cNvSpPr txBox="1"/>
          <p:nvPr/>
        </p:nvSpPr>
        <p:spPr>
          <a:xfrm>
            <a:off x="6019800" y="3505200"/>
            <a:ext cx="1219200" cy="369332"/>
          </a:xfrm>
          <a:prstGeom prst="rect">
            <a:avLst/>
          </a:prstGeom>
          <a:noFill/>
        </p:spPr>
        <p:txBody>
          <a:bodyPr wrap="square" rtlCol="0">
            <a:spAutoFit/>
          </a:bodyPr>
          <a:lstStyle/>
          <a:p>
            <a:r>
              <a:rPr lang="en-US" b="1" dirty="0" smtClean="0">
                <a:solidFill>
                  <a:schemeClr val="accent2">
                    <a:lumMod val="50000"/>
                  </a:schemeClr>
                </a:solidFill>
              </a:rPr>
              <a:t>(1-size*.8)</a:t>
            </a:r>
            <a:endParaRPr lang="en-US" b="1" dirty="0">
              <a:solidFill>
                <a:schemeClr val="accent2">
                  <a:lumMod val="50000"/>
                </a:schemeClr>
              </a:solidFill>
            </a:endParaRPr>
          </a:p>
        </p:txBody>
      </p:sp>
      <p:sp>
        <p:nvSpPr>
          <p:cNvPr id="8" name="TextBox 7"/>
          <p:cNvSpPr txBox="1"/>
          <p:nvPr/>
        </p:nvSpPr>
        <p:spPr>
          <a:xfrm>
            <a:off x="3733800" y="6324600"/>
            <a:ext cx="1219200" cy="369332"/>
          </a:xfrm>
          <a:prstGeom prst="rect">
            <a:avLst/>
          </a:prstGeom>
          <a:noFill/>
        </p:spPr>
        <p:txBody>
          <a:bodyPr wrap="square" rtlCol="0">
            <a:spAutoFit/>
          </a:bodyPr>
          <a:lstStyle/>
          <a:p>
            <a:r>
              <a:rPr lang="en-US" b="1" dirty="0" smtClean="0">
                <a:solidFill>
                  <a:schemeClr val="accent2">
                    <a:lumMod val="50000"/>
                  </a:schemeClr>
                </a:solidFill>
              </a:rPr>
              <a:t>(1-size*.6)</a:t>
            </a:r>
            <a:endParaRPr lang="en-US" b="1" dirty="0">
              <a:solidFill>
                <a:schemeClr val="accent2">
                  <a:lumMod val="50000"/>
                </a:schemeClr>
              </a:solidFill>
            </a:endParaRPr>
          </a:p>
        </p:txBody>
      </p:sp>
    </p:spTree>
    <p:extLst>
      <p:ext uri="{BB962C8B-B14F-4D97-AF65-F5344CB8AC3E}">
        <p14:creationId xmlns:p14="http://schemas.microsoft.com/office/powerpoint/2010/main" val="2937174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Conclusions</a:t>
            </a:r>
            <a:endParaRPr lang="en-US"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76400"/>
                <a:ext cx="8229600" cy="4525963"/>
              </a:xfrm>
            </p:spPr>
            <p:txBody>
              <a:bodyPr>
                <a:normAutofit fontScale="70000" lnSpcReduction="20000"/>
              </a:bodyPr>
              <a:lstStyle/>
              <a:p>
                <a:r>
                  <a:rPr lang="en-US" dirty="0" smtClean="0"/>
                  <a:t>The smaller the distribution of bids, the better RSOP performs. In the unlikely case that all bids are the same RSOP 1 will ALWAYS yield the optimal output and revenue</a:t>
                </a:r>
              </a:p>
              <a:p>
                <a:r>
                  <a:rPr lang="en-US" dirty="0" smtClean="0"/>
                  <a:t>Greedy 1 (Sort by </a:t>
                </a:r>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𝑖</m:t>
                        </m:r>
                      </m:sub>
                    </m:sSub>
                  </m:oMath>
                </a14:m>
                <a:r>
                  <a:rPr lang="en-US" dirty="0" smtClean="0"/>
                  <a:t>) </a:t>
                </a:r>
                <a:r>
                  <a:rPr lang="en-US" dirty="0" smtClean="0"/>
                  <a:t>outperforms when </a:t>
                </a:r>
                <a:r>
                  <a:rPr lang="en-US" dirty="0" smtClean="0"/>
                  <a:t>the number of bids is </a:t>
                </a:r>
                <a:r>
                  <a:rPr lang="en-US" dirty="0" smtClean="0"/>
                  <a:t>minimized or when the number of bids is </a:t>
                </a:r>
                <a:r>
                  <a:rPr lang="en-US" smtClean="0"/>
                  <a:t>relatively small</a:t>
                </a:r>
                <a:endParaRPr lang="en-US" dirty="0" smtClean="0"/>
              </a:p>
              <a:p>
                <a:r>
                  <a:rPr lang="en-US" dirty="0" smtClean="0"/>
                  <a:t>The smaller the distribution of players’ bundles the better RSOP performs on any number of bids. In the unlikely case that all bundle sizes are the same. The Greedy algorithms perform the best and their outputs are identical</a:t>
                </a:r>
              </a:p>
              <a:p>
                <a:r>
                  <a:rPr lang="en-US" dirty="0" smtClean="0"/>
                  <a:t>The smaller the distribution of bids the better non-truthful pricing mechanisms perform. This means more room for higher revenue despite the lower bids. Note however that the risk completely depends on how much bidders lower their bids and this might depend on just how “untruthful” the mechanism</a:t>
                </a:r>
                <a:r>
                  <a:rPr lang="en-US" dirty="0"/>
                  <a:t> </a:t>
                </a:r>
                <a:r>
                  <a:rPr lang="en-US" dirty="0" smtClean="0"/>
                  <a:t>is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4525963"/>
              </a:xfrm>
              <a:blipFill rotWithShape="1">
                <a:blip r:embed="rId3"/>
                <a:stretch>
                  <a:fillRect l="-815" t="-2156" r="-1630"/>
                </a:stretch>
              </a:blipFill>
            </p:spPr>
            <p:txBody>
              <a:bodyPr/>
              <a:lstStyle/>
              <a:p>
                <a:r>
                  <a:rPr lang="en-US">
                    <a:noFill/>
                  </a:rPr>
                  <a:t> </a:t>
                </a:r>
              </a:p>
            </p:txBody>
          </p:sp>
        </mc:Fallback>
      </mc:AlternateContent>
    </p:spTree>
    <p:extLst>
      <p:ext uri="{BB962C8B-B14F-4D97-AF65-F5344CB8AC3E}">
        <p14:creationId xmlns:p14="http://schemas.microsoft.com/office/powerpoint/2010/main" val="943001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Future Work</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Analyze how changes in demand affect revenue when supply is unlimited using different pricing mechanisms</a:t>
            </a:r>
          </a:p>
          <a:p>
            <a:r>
              <a:rPr lang="en-US" dirty="0" smtClean="0"/>
              <a:t>Quantify lost revenue due to ordering heuristics when bid value or per unit value is the same for two or more bidders</a:t>
            </a:r>
          </a:p>
          <a:p>
            <a:endParaRPr lang="en-US" dirty="0" smtClean="0"/>
          </a:p>
          <a:p>
            <a:endParaRPr lang="en-US" dirty="0"/>
          </a:p>
        </p:txBody>
      </p:sp>
    </p:spTree>
    <p:extLst>
      <p:ext uri="{BB962C8B-B14F-4D97-AF65-F5344CB8AC3E}">
        <p14:creationId xmlns:p14="http://schemas.microsoft.com/office/powerpoint/2010/main" val="885148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Questions ?</a:t>
            </a:r>
            <a:endParaRPr lang="en-US" dirty="0">
              <a:solidFill>
                <a:schemeClr val="bg1"/>
              </a:solidFill>
            </a:endParaRPr>
          </a:p>
        </p:txBody>
      </p:sp>
    </p:spTree>
    <p:extLst>
      <p:ext uri="{BB962C8B-B14F-4D97-AF65-F5344CB8AC3E}">
        <p14:creationId xmlns:p14="http://schemas.microsoft.com/office/powerpoint/2010/main" val="2983383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Problem/Objective/Questions</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t>No pricing mechanism is known to outperform every other on every instance.</a:t>
            </a:r>
          </a:p>
          <a:p>
            <a:r>
              <a:rPr lang="en-US" dirty="0" smtClean="0"/>
              <a:t>Given consumer information or through adaptive expectations, we can choose the best pricing mechanism to implement in a single-minded bidder auction</a:t>
            </a:r>
          </a:p>
          <a:p>
            <a:r>
              <a:rPr lang="en-US" dirty="0" smtClean="0"/>
              <a:t>Truthful vs. fair non-truthful mechanisms. Is it ever convenient to implement fair non-truthful mechanisms?</a:t>
            </a:r>
            <a:endParaRPr lang="en-US" dirty="0"/>
          </a:p>
        </p:txBody>
      </p:sp>
    </p:spTree>
    <p:extLst>
      <p:ext uri="{BB962C8B-B14F-4D97-AF65-F5344CB8AC3E}">
        <p14:creationId xmlns:p14="http://schemas.microsoft.com/office/powerpoint/2010/main" val="3319090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solidFill>
                  <a:schemeClr val="bg1"/>
                </a:solidFill>
              </a:rPr>
              <a:t>Single </a:t>
            </a:r>
            <a:r>
              <a:rPr lang="en-US" dirty="0" smtClean="0">
                <a:solidFill>
                  <a:schemeClr val="bg1"/>
                </a:solidFill>
              </a:rPr>
              <a:t>Minded Case </a:t>
            </a:r>
            <a:br>
              <a:rPr lang="en-US" dirty="0" smtClean="0">
                <a:solidFill>
                  <a:schemeClr val="bg1"/>
                </a:solidFill>
              </a:rPr>
            </a:br>
            <a:r>
              <a:rPr lang="en-US" dirty="0" smtClean="0">
                <a:solidFill>
                  <a:schemeClr val="bg1"/>
                </a:solidFill>
              </a:rPr>
              <a:t>(</a:t>
            </a:r>
            <a:r>
              <a:rPr lang="en-US" dirty="0">
                <a:solidFill>
                  <a:schemeClr val="bg1"/>
                </a:solidFill>
              </a:rPr>
              <a:t>Limited Supply)</a:t>
            </a:r>
            <a:endParaRPr lang="en-US" dirty="0"/>
          </a:p>
        </p:txBody>
      </p:sp>
      <p:sp>
        <p:nvSpPr>
          <p:cNvPr id="14" name="Text Placeholder 13"/>
          <p:cNvSpPr>
            <a:spLocks noGrp="1"/>
          </p:cNvSpPr>
          <p:nvPr>
            <p:ph type="body" idx="1"/>
          </p:nvPr>
        </p:nvSpPr>
        <p:spPr/>
        <p:txBody>
          <a:bodyPr/>
          <a:lstStyle/>
          <a:p>
            <a:r>
              <a:rPr lang="en-US" dirty="0" smtClean="0">
                <a:solidFill>
                  <a:schemeClr val="accent4"/>
                </a:solidFill>
              </a:rPr>
              <a:t>Definition</a:t>
            </a:r>
            <a:endParaRPr lang="en-US" dirty="0">
              <a:solidFill>
                <a:schemeClr val="accent4"/>
              </a:solidFill>
            </a:endParaRPr>
          </a:p>
        </p:txBody>
      </p:sp>
      <mc:AlternateContent xmlns:mc="http://schemas.openxmlformats.org/markup-compatibility/2006" xmlns:a14="http://schemas.microsoft.com/office/drawing/2010/main">
        <mc:Choice Requires="a14">
          <p:sp>
            <p:nvSpPr>
              <p:cNvPr id="15" name="Content Placeholder 14"/>
              <p:cNvSpPr>
                <a:spLocks noGrp="1"/>
              </p:cNvSpPr>
              <p:nvPr>
                <p:ph sz="half" idx="2"/>
              </p:nvPr>
            </p:nvSpPr>
            <p:spPr/>
            <p:txBody>
              <a:bodyPr>
                <a:normAutofit fontScale="92500" lnSpcReduction="10000"/>
              </a:bodyPr>
              <a:lstStyle/>
              <a:p>
                <a:r>
                  <a:rPr lang="en-US" dirty="0" smtClean="0"/>
                  <a:t>The auctioneers has set of </a:t>
                </a:r>
                <a14:m>
                  <m:oMath xmlns:m="http://schemas.openxmlformats.org/officeDocument/2006/math">
                    <m:r>
                      <a:rPr lang="en-US" b="1" i="1" smtClean="0">
                        <a:latin typeface="Cambria Math"/>
                      </a:rPr>
                      <m:t>𝒎</m:t>
                    </m:r>
                  </m:oMath>
                </a14:m>
                <a:r>
                  <a:rPr lang="en-US" dirty="0" smtClean="0"/>
                  <a:t> goods to sell</a:t>
                </a:r>
              </a:p>
              <a:p>
                <a:r>
                  <a:rPr lang="en-US" dirty="0" smtClean="0"/>
                  <a:t>Each bidder </a:t>
                </a:r>
                <a14:m>
                  <m:oMath xmlns:m="http://schemas.openxmlformats.org/officeDocument/2006/math">
                    <m:r>
                      <a:rPr lang="en-US" b="1" i="1" smtClean="0">
                        <a:latin typeface="Cambria Math"/>
                      </a:rPr>
                      <m:t>𝒊</m:t>
                    </m:r>
                  </m:oMath>
                </a14:m>
                <a:r>
                  <a:rPr lang="en-US" dirty="0" smtClean="0"/>
                  <a:t> is only interested in a specific bundle of items </a:t>
                </a:r>
                <a14:m>
                  <m:oMath xmlns:m="http://schemas.openxmlformats.org/officeDocument/2006/math">
                    <m:sSub>
                      <m:sSubPr>
                        <m:ctrlPr>
                          <a:rPr lang="en-US" b="1" i="1" smtClean="0">
                            <a:latin typeface="Cambria Math"/>
                          </a:rPr>
                        </m:ctrlPr>
                      </m:sSubPr>
                      <m:e>
                        <m:r>
                          <a:rPr lang="en-US" b="1" i="1" smtClean="0">
                            <a:latin typeface="Cambria Math"/>
                          </a:rPr>
                          <m:t>𝑺</m:t>
                        </m:r>
                      </m:e>
                      <m:sub>
                        <m:r>
                          <a:rPr lang="en-US" b="1" i="1" smtClean="0">
                            <a:latin typeface="Cambria Math"/>
                          </a:rPr>
                          <m:t>𝒊</m:t>
                        </m:r>
                      </m:sub>
                    </m:sSub>
                  </m:oMath>
                </a14:m>
                <a:endParaRPr lang="en-US" b="1" dirty="0" smtClean="0"/>
              </a:p>
              <a:p>
                <a:r>
                  <a:rPr lang="en-US" dirty="0" smtClean="0"/>
                  <a:t>Each bidder </a:t>
                </a:r>
                <a14:m>
                  <m:oMath xmlns:m="http://schemas.openxmlformats.org/officeDocument/2006/math">
                    <m:r>
                      <a:rPr lang="en-US" b="1" i="1" smtClean="0">
                        <a:latin typeface="Cambria Math"/>
                      </a:rPr>
                      <m:t>𝒊</m:t>
                    </m:r>
                  </m:oMath>
                </a14:m>
                <a:r>
                  <a:rPr lang="en-US" dirty="0" smtClean="0"/>
                  <a:t> has a valuation </a:t>
                </a:r>
                <a14:m>
                  <m:oMath xmlns:m="http://schemas.openxmlformats.org/officeDocument/2006/math">
                    <m:sSub>
                      <m:sSubPr>
                        <m:ctrlPr>
                          <a:rPr lang="en-US" b="1" i="1" smtClean="0">
                            <a:latin typeface="Cambria Math"/>
                          </a:rPr>
                        </m:ctrlPr>
                      </m:sSubPr>
                      <m:e>
                        <m:r>
                          <a:rPr lang="en-US" b="1" i="1" smtClean="0">
                            <a:latin typeface="Cambria Math"/>
                          </a:rPr>
                          <m:t>𝒗</m:t>
                        </m:r>
                      </m:e>
                      <m:sub>
                        <m:r>
                          <a:rPr lang="en-US" b="1" i="1" smtClean="0">
                            <a:latin typeface="Cambria Math"/>
                          </a:rPr>
                          <m:t>𝒊</m:t>
                        </m:r>
                      </m:sub>
                    </m:sSub>
                  </m:oMath>
                </a14:m>
                <a:r>
                  <a:rPr lang="en-US" dirty="0" smtClean="0"/>
                  <a:t> for their bundle</a:t>
                </a:r>
              </a:p>
              <a:p>
                <a:r>
                  <a:rPr lang="en-US" dirty="0" smtClean="0"/>
                  <a:t>The auction mechanism chooses winners and charges winner </a:t>
                </a:r>
                <a14:m>
                  <m:oMath xmlns:m="http://schemas.openxmlformats.org/officeDocument/2006/math">
                    <m:r>
                      <a:rPr lang="en-US" b="1" i="1" smtClean="0">
                        <a:latin typeface="Cambria Math"/>
                      </a:rPr>
                      <m:t>𝒊</m:t>
                    </m:r>
                  </m:oMath>
                </a14:m>
                <a:r>
                  <a:rPr lang="en-US" dirty="0" smtClean="0"/>
                  <a:t> a price </a:t>
                </a:r>
                <a14:m>
                  <m:oMath xmlns:m="http://schemas.openxmlformats.org/officeDocument/2006/math">
                    <m:sSub>
                      <m:sSubPr>
                        <m:ctrlPr>
                          <a:rPr lang="en-US" b="1" i="1" smtClean="0">
                            <a:latin typeface="Cambria Math"/>
                          </a:rPr>
                        </m:ctrlPr>
                      </m:sSubPr>
                      <m:e>
                        <m:r>
                          <a:rPr lang="en-US" b="1" i="1" smtClean="0">
                            <a:latin typeface="Cambria Math"/>
                          </a:rPr>
                          <m:t>𝒑</m:t>
                        </m:r>
                      </m:e>
                      <m:sub>
                        <m:r>
                          <a:rPr lang="en-US" b="1" i="1" smtClean="0">
                            <a:latin typeface="Cambria Math"/>
                          </a:rPr>
                          <m:t>𝒊</m:t>
                        </m:r>
                      </m:sub>
                    </m:sSub>
                  </m:oMath>
                </a14:m>
                <a:endParaRPr lang="en-US" b="1" dirty="0" smtClean="0"/>
              </a:p>
              <a:p>
                <a:r>
                  <a:rPr lang="en-US" dirty="0" smtClean="0"/>
                  <a:t>Social Welfare is the sum of winners’ valuations</a:t>
                </a:r>
              </a:p>
            </p:txBody>
          </p:sp>
        </mc:Choice>
        <mc:Fallback xmlns="">
          <p:sp>
            <p:nvSpPr>
              <p:cNvPr id="15" name="Content Placeholder 14"/>
              <p:cNvSpPr>
                <a:spLocks noGrp="1" noRot="1" noChangeAspect="1" noMove="1" noResize="1" noEditPoints="1" noAdjustHandles="1" noChangeArrowheads="1" noChangeShapeType="1" noTextEdit="1"/>
              </p:cNvSpPr>
              <p:nvPr>
                <p:ph sz="half" idx="2"/>
              </p:nvPr>
            </p:nvSpPr>
            <p:spPr>
              <a:blipFill rotWithShape="1">
                <a:blip r:embed="rId3"/>
                <a:stretch>
                  <a:fillRect l="-1659" t="-1698" r="-3017"/>
                </a:stretch>
              </a:blipFill>
            </p:spPr>
            <p:txBody>
              <a:bodyPr/>
              <a:lstStyle/>
              <a:p>
                <a:r>
                  <a:rPr lang="en-US">
                    <a:noFill/>
                  </a:rPr>
                  <a:t> </a:t>
                </a:r>
              </a:p>
            </p:txBody>
          </p:sp>
        </mc:Fallback>
      </mc:AlternateContent>
      <p:sp>
        <p:nvSpPr>
          <p:cNvPr id="16" name="Text Placeholder 15"/>
          <p:cNvSpPr>
            <a:spLocks noGrp="1"/>
          </p:cNvSpPr>
          <p:nvPr>
            <p:ph type="body" sz="quarter" idx="3"/>
          </p:nvPr>
        </p:nvSpPr>
        <p:spPr/>
        <p:txBody>
          <a:bodyPr/>
          <a:lstStyle/>
          <a:p>
            <a:r>
              <a:rPr lang="en-US" dirty="0" smtClean="0">
                <a:solidFill>
                  <a:schemeClr val="accent4"/>
                </a:solidFill>
              </a:rPr>
              <a:t>Example</a:t>
            </a:r>
            <a:endParaRPr lang="en-US" dirty="0">
              <a:solidFill>
                <a:schemeClr val="accent4"/>
              </a:solidFill>
            </a:endParaRPr>
          </a:p>
        </p:txBody>
      </p:sp>
      <p:sp>
        <p:nvSpPr>
          <p:cNvPr id="17" name="Content Placeholder 16"/>
          <p:cNvSpPr>
            <a:spLocks noGrp="1"/>
          </p:cNvSpPr>
          <p:nvPr>
            <p:ph sz="quarter" idx="4"/>
          </p:nvPr>
        </p:nvSpPr>
        <p:spPr/>
        <p:txBody>
          <a:bodyPr>
            <a:normAutofit fontScale="92500" lnSpcReduction="20000"/>
          </a:bodyPr>
          <a:lstStyle/>
          <a:p>
            <a:r>
              <a:rPr lang="en-US" dirty="0" smtClean="0"/>
              <a:t>Goods : </a:t>
            </a:r>
            <a:r>
              <a:rPr lang="en-US" b="1" dirty="0" smtClean="0"/>
              <a:t>{</a:t>
            </a:r>
            <a:r>
              <a:rPr lang="en-US" b="1" dirty="0" smtClean="0">
                <a:solidFill>
                  <a:schemeClr val="accent2"/>
                </a:solidFill>
              </a:rPr>
              <a:t>A</a:t>
            </a:r>
            <a:r>
              <a:rPr lang="en-US" b="1" dirty="0" smtClean="0"/>
              <a:t>,</a:t>
            </a:r>
            <a:r>
              <a:rPr lang="en-US" b="1" dirty="0" smtClean="0">
                <a:solidFill>
                  <a:schemeClr val="accent6"/>
                </a:solidFill>
              </a:rPr>
              <a:t>B</a:t>
            </a:r>
            <a:r>
              <a:rPr lang="en-US" b="1" dirty="0" smtClean="0"/>
              <a:t>,</a:t>
            </a:r>
            <a:r>
              <a:rPr lang="en-US" b="1" dirty="0" smtClean="0">
                <a:solidFill>
                  <a:srgbClr val="FFFF00"/>
                </a:solidFill>
              </a:rPr>
              <a:t>C</a:t>
            </a:r>
            <a:r>
              <a:rPr lang="en-US" b="1" dirty="0" smtClean="0"/>
              <a:t>,</a:t>
            </a:r>
            <a:r>
              <a:rPr lang="en-US" b="1" dirty="0" smtClean="0">
                <a:solidFill>
                  <a:srgbClr val="FFC000"/>
                </a:solidFill>
              </a:rPr>
              <a:t>D</a:t>
            </a:r>
            <a:r>
              <a:rPr lang="en-US" b="1" dirty="0" smtClean="0"/>
              <a:t>,</a:t>
            </a:r>
            <a:r>
              <a:rPr lang="en-US" b="1" dirty="0" smtClean="0">
                <a:solidFill>
                  <a:srgbClr val="7030A0"/>
                </a:solidFill>
              </a:rPr>
              <a:t>E</a:t>
            </a:r>
            <a:r>
              <a:rPr lang="en-US" b="1" dirty="0" smtClean="0"/>
              <a:t>}</a:t>
            </a:r>
          </a:p>
          <a:p>
            <a:r>
              <a:rPr lang="en-US" b="1" dirty="0" smtClean="0"/>
              <a:t>Input : </a:t>
            </a:r>
          </a:p>
          <a:p>
            <a:r>
              <a:rPr lang="en-US" dirty="0" smtClean="0"/>
              <a:t>Bid 1 : </a:t>
            </a:r>
            <a:r>
              <a:rPr lang="en-US" dirty="0" smtClean="0">
                <a:solidFill>
                  <a:schemeClr val="bg1"/>
                </a:solidFill>
              </a:rPr>
              <a:t>$5</a:t>
            </a:r>
            <a:r>
              <a:rPr lang="en-US" dirty="0" smtClean="0"/>
              <a:t>,   </a:t>
            </a:r>
            <a:r>
              <a:rPr lang="en-US" b="1" dirty="0" smtClean="0"/>
              <a:t>{</a:t>
            </a:r>
            <a:r>
              <a:rPr lang="en-US" b="1" dirty="0" smtClean="0">
                <a:solidFill>
                  <a:schemeClr val="accent6"/>
                </a:solidFill>
              </a:rPr>
              <a:t>B</a:t>
            </a:r>
            <a:r>
              <a:rPr lang="en-US" b="1" dirty="0" smtClean="0"/>
              <a:t>,</a:t>
            </a:r>
            <a:r>
              <a:rPr lang="en-US" b="1" dirty="0" smtClean="0">
                <a:solidFill>
                  <a:srgbClr val="7030A0"/>
                </a:solidFill>
              </a:rPr>
              <a:t>E</a:t>
            </a:r>
            <a:r>
              <a:rPr lang="en-US" b="1" dirty="0" smtClean="0"/>
              <a:t>}</a:t>
            </a:r>
          </a:p>
          <a:p>
            <a:r>
              <a:rPr lang="en-US" dirty="0" smtClean="0"/>
              <a:t>Bid 2 : </a:t>
            </a:r>
            <a:r>
              <a:rPr lang="en-US" dirty="0" smtClean="0">
                <a:solidFill>
                  <a:schemeClr val="bg1"/>
                </a:solidFill>
              </a:rPr>
              <a:t>$10</a:t>
            </a:r>
            <a:r>
              <a:rPr lang="en-US" dirty="0" smtClean="0"/>
              <a:t>, </a:t>
            </a:r>
            <a:r>
              <a:rPr lang="en-US" b="1" dirty="0" smtClean="0"/>
              <a:t>{</a:t>
            </a:r>
            <a:r>
              <a:rPr lang="en-US" b="1" dirty="0" smtClean="0">
                <a:solidFill>
                  <a:schemeClr val="accent2"/>
                </a:solidFill>
              </a:rPr>
              <a:t>A</a:t>
            </a:r>
            <a:r>
              <a:rPr lang="en-US" b="1" dirty="0" smtClean="0"/>
              <a:t>,</a:t>
            </a:r>
            <a:r>
              <a:rPr lang="en-US" b="1" dirty="0" smtClean="0">
                <a:solidFill>
                  <a:srgbClr val="7030A0"/>
                </a:solidFill>
              </a:rPr>
              <a:t>E</a:t>
            </a:r>
            <a:r>
              <a:rPr lang="en-US" b="1" dirty="0" smtClean="0"/>
              <a:t>,</a:t>
            </a:r>
            <a:r>
              <a:rPr lang="en-US" b="1" dirty="0" smtClean="0">
                <a:solidFill>
                  <a:schemeClr val="accent6"/>
                </a:solidFill>
              </a:rPr>
              <a:t>B</a:t>
            </a:r>
            <a:r>
              <a:rPr lang="en-US" b="1" dirty="0"/>
              <a:t>,</a:t>
            </a:r>
            <a:r>
              <a:rPr lang="en-US" b="1" dirty="0">
                <a:solidFill>
                  <a:srgbClr val="FFFF00"/>
                </a:solidFill>
              </a:rPr>
              <a:t>C</a:t>
            </a:r>
            <a:r>
              <a:rPr lang="en-US" b="1" dirty="0" smtClean="0"/>
              <a:t>}</a:t>
            </a:r>
          </a:p>
          <a:p>
            <a:r>
              <a:rPr lang="en-US" dirty="0" smtClean="0"/>
              <a:t>Bid 3 : </a:t>
            </a:r>
            <a:r>
              <a:rPr lang="en-US" dirty="0" smtClean="0">
                <a:solidFill>
                  <a:schemeClr val="bg1"/>
                </a:solidFill>
              </a:rPr>
              <a:t>$8</a:t>
            </a:r>
            <a:r>
              <a:rPr lang="en-US" dirty="0" smtClean="0"/>
              <a:t>,   </a:t>
            </a:r>
            <a:r>
              <a:rPr lang="en-US" b="1" dirty="0" smtClean="0"/>
              <a:t>{</a:t>
            </a:r>
            <a:r>
              <a:rPr lang="en-US" b="1" dirty="0" smtClean="0">
                <a:solidFill>
                  <a:srgbClr val="FFFF00"/>
                </a:solidFill>
              </a:rPr>
              <a:t>C</a:t>
            </a:r>
            <a:r>
              <a:rPr lang="en-US" b="1" dirty="0" smtClean="0"/>
              <a:t>}</a:t>
            </a:r>
          </a:p>
          <a:p>
            <a:r>
              <a:rPr lang="en-US" dirty="0" smtClean="0"/>
              <a:t>Bid 4 : </a:t>
            </a:r>
            <a:r>
              <a:rPr lang="en-US" dirty="0" smtClean="0">
                <a:solidFill>
                  <a:schemeClr val="bg1"/>
                </a:solidFill>
              </a:rPr>
              <a:t>$9</a:t>
            </a:r>
            <a:r>
              <a:rPr lang="en-US" dirty="0" smtClean="0"/>
              <a:t>,   </a:t>
            </a:r>
            <a:r>
              <a:rPr lang="en-US" b="1" dirty="0" smtClean="0"/>
              <a:t>{</a:t>
            </a:r>
            <a:r>
              <a:rPr lang="en-US" b="1" dirty="0" smtClean="0">
                <a:solidFill>
                  <a:srgbClr val="FFC000"/>
                </a:solidFill>
              </a:rPr>
              <a:t>D</a:t>
            </a:r>
            <a:r>
              <a:rPr lang="en-US" b="1" dirty="0" smtClean="0"/>
              <a:t>,</a:t>
            </a:r>
            <a:r>
              <a:rPr lang="en-US" b="1" dirty="0" smtClean="0">
                <a:solidFill>
                  <a:schemeClr val="accent2"/>
                </a:solidFill>
              </a:rPr>
              <a:t>A</a:t>
            </a:r>
            <a:r>
              <a:rPr lang="en-US" b="1" dirty="0" smtClean="0"/>
              <a:t>}</a:t>
            </a:r>
          </a:p>
          <a:p>
            <a:r>
              <a:rPr lang="en-US" b="1" dirty="0" smtClean="0"/>
              <a:t>Optimal Output : </a:t>
            </a:r>
          </a:p>
          <a:p>
            <a:r>
              <a:rPr lang="en-US" dirty="0"/>
              <a:t>Bid 1 : </a:t>
            </a:r>
            <a:r>
              <a:rPr lang="en-US" dirty="0">
                <a:solidFill>
                  <a:schemeClr val="bg1"/>
                </a:solidFill>
              </a:rPr>
              <a:t>$5</a:t>
            </a:r>
            <a:r>
              <a:rPr lang="en-US" dirty="0"/>
              <a:t>,   </a:t>
            </a:r>
            <a:r>
              <a:rPr lang="en-US" b="1" dirty="0"/>
              <a:t>{</a:t>
            </a:r>
            <a:r>
              <a:rPr lang="en-US" b="1" dirty="0">
                <a:solidFill>
                  <a:schemeClr val="accent6"/>
                </a:solidFill>
              </a:rPr>
              <a:t>B</a:t>
            </a:r>
            <a:r>
              <a:rPr lang="en-US" b="1" dirty="0"/>
              <a:t>,</a:t>
            </a:r>
            <a:r>
              <a:rPr lang="en-US" b="1" dirty="0">
                <a:solidFill>
                  <a:srgbClr val="7030A0"/>
                </a:solidFill>
              </a:rPr>
              <a:t>E</a:t>
            </a:r>
            <a:r>
              <a:rPr lang="en-US" b="1" dirty="0"/>
              <a:t>}</a:t>
            </a:r>
          </a:p>
          <a:p>
            <a:r>
              <a:rPr lang="en-US" dirty="0"/>
              <a:t>Bid 3 : </a:t>
            </a:r>
            <a:r>
              <a:rPr lang="en-US" dirty="0">
                <a:solidFill>
                  <a:schemeClr val="bg1"/>
                </a:solidFill>
              </a:rPr>
              <a:t>$8</a:t>
            </a:r>
            <a:r>
              <a:rPr lang="en-US" dirty="0"/>
              <a:t>,   </a:t>
            </a:r>
            <a:r>
              <a:rPr lang="en-US" b="1" dirty="0"/>
              <a:t>{</a:t>
            </a:r>
            <a:r>
              <a:rPr lang="en-US" b="1" dirty="0">
                <a:solidFill>
                  <a:srgbClr val="FFFF00"/>
                </a:solidFill>
              </a:rPr>
              <a:t>C</a:t>
            </a:r>
            <a:r>
              <a:rPr lang="en-US" b="1" dirty="0"/>
              <a:t>}</a:t>
            </a:r>
          </a:p>
          <a:p>
            <a:r>
              <a:rPr lang="en-US" dirty="0"/>
              <a:t>Bid </a:t>
            </a:r>
            <a:r>
              <a:rPr lang="en-US" dirty="0" smtClean="0"/>
              <a:t>4 </a:t>
            </a:r>
            <a:r>
              <a:rPr lang="en-US" dirty="0"/>
              <a:t>: </a:t>
            </a:r>
            <a:r>
              <a:rPr lang="en-US" dirty="0">
                <a:solidFill>
                  <a:schemeClr val="bg1"/>
                </a:solidFill>
              </a:rPr>
              <a:t>$9</a:t>
            </a:r>
            <a:r>
              <a:rPr lang="en-US" dirty="0"/>
              <a:t>,   </a:t>
            </a:r>
            <a:r>
              <a:rPr lang="en-US" b="1" dirty="0"/>
              <a:t>{</a:t>
            </a:r>
            <a:r>
              <a:rPr lang="en-US" b="1" dirty="0">
                <a:solidFill>
                  <a:srgbClr val="FFC000"/>
                </a:solidFill>
              </a:rPr>
              <a:t>D</a:t>
            </a:r>
            <a:r>
              <a:rPr lang="en-US" b="1" dirty="0"/>
              <a:t>,</a:t>
            </a:r>
            <a:r>
              <a:rPr lang="en-US" b="1" dirty="0">
                <a:solidFill>
                  <a:schemeClr val="accent2"/>
                </a:solidFill>
              </a:rPr>
              <a:t>A</a:t>
            </a:r>
            <a:r>
              <a:rPr lang="en-US" b="1" dirty="0" smtClean="0"/>
              <a:t>}</a:t>
            </a:r>
          </a:p>
          <a:p>
            <a:r>
              <a:rPr lang="en-US" b="1" dirty="0" smtClean="0"/>
              <a:t>Optimal Social Welfare : </a:t>
            </a:r>
            <a:r>
              <a:rPr lang="en-US" b="1" dirty="0" smtClean="0">
                <a:solidFill>
                  <a:schemeClr val="bg1"/>
                </a:solidFill>
              </a:rPr>
              <a:t>$22</a:t>
            </a:r>
            <a:endParaRPr lang="en-US" b="1" dirty="0" smtClean="0"/>
          </a:p>
        </p:txBody>
      </p:sp>
    </p:spTree>
    <p:extLst>
      <p:ext uri="{BB962C8B-B14F-4D97-AF65-F5344CB8AC3E}">
        <p14:creationId xmlns:p14="http://schemas.microsoft.com/office/powerpoint/2010/main" val="208585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Pricing Mechanisms Used</a:t>
            </a:r>
            <a:endParaRPr lang="en-US" dirty="0"/>
          </a:p>
        </p:txBody>
      </p:sp>
      <p:sp>
        <p:nvSpPr>
          <p:cNvPr id="3" name="Text Placeholder 2"/>
          <p:cNvSpPr>
            <a:spLocks noGrp="1"/>
          </p:cNvSpPr>
          <p:nvPr>
            <p:ph type="body" idx="1"/>
          </p:nvPr>
        </p:nvSpPr>
        <p:spPr/>
        <p:txBody>
          <a:bodyPr/>
          <a:lstStyle/>
          <a:p>
            <a:r>
              <a:rPr lang="en-US" dirty="0" smtClean="0">
                <a:solidFill>
                  <a:schemeClr val="accent4"/>
                </a:solidFill>
              </a:rPr>
              <a:t>Truthful</a:t>
            </a:r>
            <a:endParaRPr lang="en-US" dirty="0">
              <a:solidFill>
                <a:schemeClr val="accent4"/>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57200" y="2174875"/>
                <a:ext cx="4040188" cy="1863725"/>
              </a:xfrm>
            </p:spPr>
            <p:txBody>
              <a:bodyPr>
                <a:normAutofit fontScale="85000" lnSpcReduction="10000"/>
              </a:bodyPr>
              <a:lstStyle/>
              <a:p>
                <a:r>
                  <a:rPr lang="en-US" dirty="0"/>
                  <a:t>RSOP (Optimal Single Sale Prices)</a:t>
                </a:r>
              </a:p>
              <a:p>
                <a:r>
                  <a:rPr lang="en-US" dirty="0"/>
                  <a:t>RSOP (Optimal Unit Sale Prices)</a:t>
                </a:r>
              </a:p>
              <a:p>
                <a:r>
                  <a:rPr lang="en-US" dirty="0"/>
                  <a:t>Greedy Algorithm (Sorted by </a:t>
                </a:r>
                <a14:m>
                  <m:oMath xmlns:m="http://schemas.openxmlformats.org/officeDocument/2006/math">
                    <m:sSub>
                      <m:sSubPr>
                        <m:ctrlPr>
                          <a:rPr lang="en-US" b="1" i="1">
                            <a:latin typeface="Cambria Math"/>
                          </a:rPr>
                        </m:ctrlPr>
                      </m:sSubPr>
                      <m:e>
                        <m:r>
                          <a:rPr lang="en-US" b="1" i="1">
                            <a:latin typeface="Cambria Math"/>
                          </a:rPr>
                          <m:t>𝒗</m:t>
                        </m:r>
                      </m:e>
                      <m:sub>
                        <m:r>
                          <a:rPr lang="en-US" b="1" i="1">
                            <a:latin typeface="Cambria Math"/>
                          </a:rPr>
                          <m:t>𝒊</m:t>
                        </m:r>
                      </m:sub>
                    </m:sSub>
                  </m:oMath>
                </a14:m>
                <a:r>
                  <a:rPr lang="en-US" dirty="0"/>
                  <a:t>)</a:t>
                </a:r>
              </a:p>
              <a:p>
                <a:r>
                  <a:rPr lang="en-US" dirty="0"/>
                  <a:t>Greedy Algorithm (Sorted by </a:t>
                </a:r>
                <a14:m>
                  <m:oMath xmlns:m="http://schemas.openxmlformats.org/officeDocument/2006/math">
                    <m:f>
                      <m:fPr>
                        <m:ctrlPr>
                          <a:rPr lang="en-US" b="1" i="1">
                            <a:latin typeface="Cambria Math"/>
                          </a:rPr>
                        </m:ctrlPr>
                      </m:fPr>
                      <m:num>
                        <m:sSub>
                          <m:sSubPr>
                            <m:ctrlPr>
                              <a:rPr lang="en-US" b="1" i="1">
                                <a:latin typeface="Cambria Math"/>
                              </a:rPr>
                            </m:ctrlPr>
                          </m:sSubPr>
                          <m:e>
                            <m:r>
                              <a:rPr lang="en-US" b="1" i="1">
                                <a:latin typeface="Cambria Math"/>
                              </a:rPr>
                              <m:t>𝒗</m:t>
                            </m:r>
                          </m:e>
                          <m:sub>
                            <m:r>
                              <a:rPr lang="en-US" b="1" i="1">
                                <a:latin typeface="Cambria Math"/>
                              </a:rPr>
                              <m:t>𝒊</m:t>
                            </m:r>
                          </m:sub>
                        </m:sSub>
                      </m:num>
                      <m:den>
                        <m:rad>
                          <m:radPr>
                            <m:degHide m:val="on"/>
                            <m:ctrlPr>
                              <a:rPr lang="en-US" b="1" i="1">
                                <a:latin typeface="Cambria Math"/>
                              </a:rPr>
                            </m:ctrlPr>
                          </m:radPr>
                          <m:deg/>
                          <m:e>
                            <m:sSub>
                              <m:sSubPr>
                                <m:ctrlPr>
                                  <a:rPr lang="en-US" b="1" i="1">
                                    <a:latin typeface="Cambria Math"/>
                                  </a:rPr>
                                </m:ctrlPr>
                              </m:sSubPr>
                              <m:e>
                                <m:r>
                                  <a:rPr lang="en-US" b="1" i="1">
                                    <a:latin typeface="Cambria Math"/>
                                  </a:rPr>
                                  <m:t>𝒔</m:t>
                                </m:r>
                              </m:e>
                              <m:sub>
                                <m:r>
                                  <a:rPr lang="en-US" b="1" i="1">
                                    <a:latin typeface="Cambria Math"/>
                                  </a:rPr>
                                  <m:t>𝒊</m:t>
                                </m:r>
                              </m:sub>
                            </m:sSub>
                          </m:e>
                        </m:rad>
                      </m:den>
                    </m:f>
                  </m:oMath>
                </a14:m>
                <a:r>
                  <a:rPr lang="en-US" dirty="0"/>
                  <a:t>)</a:t>
                </a:r>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57200" y="2174875"/>
                <a:ext cx="4040188" cy="1863725"/>
              </a:xfrm>
              <a:blipFill rotWithShape="1">
                <a:blip r:embed="rId3"/>
                <a:stretch>
                  <a:fillRect l="-1508" t="-3268" r="-754" b="-6209"/>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solidFill>
                  <a:schemeClr val="accent4"/>
                </a:solidFill>
              </a:rPr>
              <a:t>Non-truthful</a:t>
            </a:r>
            <a:endParaRPr lang="en-US" dirty="0">
              <a:solidFill>
                <a:schemeClr val="accent4"/>
              </a:solidFill>
            </a:endParaRPr>
          </a:p>
        </p:txBody>
      </p:sp>
      <p:sp>
        <p:nvSpPr>
          <p:cNvPr id="6" name="Content Placeholder 5"/>
          <p:cNvSpPr>
            <a:spLocks noGrp="1"/>
          </p:cNvSpPr>
          <p:nvPr>
            <p:ph sz="quarter" idx="4"/>
          </p:nvPr>
        </p:nvSpPr>
        <p:spPr>
          <a:xfrm>
            <a:off x="4645025" y="2174875"/>
            <a:ext cx="4041775" cy="1863725"/>
          </a:xfrm>
        </p:spPr>
        <p:txBody>
          <a:bodyPr/>
          <a:lstStyle/>
          <a:p>
            <a:r>
              <a:rPr lang="en-US" sz="2000" dirty="0"/>
              <a:t>Constant Pricing </a:t>
            </a:r>
          </a:p>
          <a:p>
            <a:r>
              <a:rPr lang="en-US" sz="2000" dirty="0"/>
              <a:t>Proportional Pricing</a:t>
            </a:r>
          </a:p>
          <a:p>
            <a:pPr marL="0" indent="0">
              <a:buNone/>
            </a:pPr>
            <a:endParaRPr lang="en-US" dirty="0"/>
          </a:p>
        </p:txBody>
      </p:sp>
      <p:sp>
        <p:nvSpPr>
          <p:cNvPr id="7" name="TextBox 6"/>
          <p:cNvSpPr txBox="1"/>
          <p:nvPr/>
        </p:nvSpPr>
        <p:spPr>
          <a:xfrm>
            <a:off x="685800" y="4038600"/>
            <a:ext cx="8001000" cy="1384995"/>
          </a:xfrm>
          <a:prstGeom prst="rect">
            <a:avLst/>
          </a:prstGeom>
          <a:noFill/>
        </p:spPr>
        <p:txBody>
          <a:bodyPr wrap="square" rtlCol="0">
            <a:spAutoFit/>
          </a:bodyPr>
          <a:lstStyle/>
          <a:p>
            <a:r>
              <a:rPr lang="en-US" sz="2400" b="1" dirty="0" smtClean="0">
                <a:solidFill>
                  <a:schemeClr val="accent4"/>
                </a:solidFill>
              </a:rPr>
              <a:t>What makes a mechanism truthful in auctions?</a:t>
            </a:r>
            <a:endParaRPr lang="en-US" sz="2400" b="1" dirty="0"/>
          </a:p>
          <a:p>
            <a:pPr marL="342900" indent="-342900">
              <a:buFont typeface="+mj-lt"/>
              <a:buAutoNum type="arabicPeriod"/>
            </a:pPr>
            <a:r>
              <a:rPr lang="en-US" sz="2000" b="1" dirty="0" smtClean="0"/>
              <a:t>Monotone</a:t>
            </a:r>
            <a:r>
              <a:rPr lang="en-US" sz="2000" dirty="0" smtClean="0"/>
              <a:t> </a:t>
            </a:r>
            <a:r>
              <a:rPr lang="en-US" sz="2000" b="1" dirty="0" smtClean="0"/>
              <a:t>:</a:t>
            </a:r>
            <a:r>
              <a:rPr lang="en-US" sz="2000" dirty="0" smtClean="0"/>
              <a:t> </a:t>
            </a:r>
            <a:r>
              <a:rPr lang="en-US" sz="2000" dirty="0"/>
              <a:t>A winning bidder keeps winning if she increases her </a:t>
            </a:r>
            <a:r>
              <a:rPr lang="en-US" sz="2000" dirty="0" smtClean="0"/>
              <a:t>bid</a:t>
            </a:r>
          </a:p>
          <a:p>
            <a:pPr marL="342900" indent="-342900">
              <a:buFont typeface="+mj-lt"/>
              <a:buAutoNum type="arabicPeriod"/>
            </a:pPr>
            <a:r>
              <a:rPr lang="en-US" sz="2000" b="1" dirty="0" smtClean="0"/>
              <a:t>Critical Payments</a:t>
            </a:r>
            <a:r>
              <a:rPr lang="en-US" sz="2000" dirty="0" smtClean="0"/>
              <a:t> </a:t>
            </a:r>
            <a:r>
              <a:rPr lang="en-US" sz="2000" b="1" dirty="0" smtClean="0"/>
              <a:t>:</a:t>
            </a:r>
            <a:r>
              <a:rPr lang="en-US" sz="2000" i="1" dirty="0"/>
              <a:t> </a:t>
            </a:r>
            <a:r>
              <a:rPr lang="en-US" sz="2000" dirty="0"/>
              <a:t>A bidder who wins pays the minimum value needed for winning</a:t>
            </a:r>
            <a:endParaRPr lang="en-US" sz="2000" dirty="0" smtClean="0"/>
          </a:p>
        </p:txBody>
      </p:sp>
    </p:spTree>
    <p:extLst>
      <p:ext uri="{BB962C8B-B14F-4D97-AF65-F5344CB8AC3E}">
        <p14:creationId xmlns:p14="http://schemas.microsoft.com/office/powerpoint/2010/main" val="2589829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chemeClr val="bg1"/>
                </a:solidFill>
              </a:rPr>
              <a:t>Experiment Design &amp; Test Cases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88652052"/>
              </p:ext>
            </p:extLst>
          </p:nvPr>
        </p:nvGraphicFramePr>
        <p:xfrm>
          <a:off x="457200" y="1524000"/>
          <a:ext cx="8229599" cy="2011680"/>
        </p:xfrm>
        <a:graphic>
          <a:graphicData uri="http://schemas.openxmlformats.org/drawingml/2006/table">
            <a:tbl>
              <a:tblPr firstRow="1" bandRow="1">
                <a:tableStyleId>{5C22544A-7EE6-4342-B048-85BDC9FD1C3A}</a:tableStyleId>
              </a:tblPr>
              <a:tblGrid>
                <a:gridCol w="1371600"/>
                <a:gridCol w="3094715"/>
                <a:gridCol w="3763284"/>
              </a:tblGrid>
              <a:tr h="363194">
                <a:tc>
                  <a:txBody>
                    <a:bodyPr/>
                    <a:lstStyle/>
                    <a:p>
                      <a:r>
                        <a:rPr lang="en-US" dirty="0" smtClean="0"/>
                        <a:t>Parameters</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Implementation</a:t>
                      </a:r>
                      <a:endParaRPr lang="en-US" dirty="0"/>
                    </a:p>
                  </a:txBody>
                  <a:tcPr/>
                </a:tc>
              </a:tr>
              <a:tr h="167640">
                <a:tc>
                  <a:txBody>
                    <a:bodyPr/>
                    <a:lstStyle/>
                    <a:p>
                      <a:r>
                        <a:rPr lang="en-US" dirty="0" smtClean="0"/>
                        <a:t>Bids</a:t>
                      </a:r>
                      <a:endParaRPr lang="en-US" dirty="0"/>
                    </a:p>
                  </a:txBody>
                  <a:tcPr/>
                </a:tc>
                <a:tc>
                  <a:txBody>
                    <a:bodyPr/>
                    <a:lstStyle/>
                    <a:p>
                      <a:r>
                        <a:rPr lang="en-US" dirty="0" smtClean="0"/>
                        <a:t>Number of bids</a:t>
                      </a:r>
                      <a:r>
                        <a:rPr lang="en-US" baseline="0" dirty="0" smtClean="0"/>
                        <a:t>                            </a:t>
                      </a:r>
                      <a:endParaRPr lang="en-US" dirty="0"/>
                    </a:p>
                  </a:txBody>
                  <a:tcPr/>
                </a:tc>
                <a:tc>
                  <a:txBody>
                    <a:bodyPr/>
                    <a:lstStyle/>
                    <a:p>
                      <a:r>
                        <a:rPr lang="en-US" dirty="0" smtClean="0"/>
                        <a:t>bids=10; bids&lt;=100; bids+=10</a:t>
                      </a:r>
                      <a:endParaRPr lang="en-US" dirty="0"/>
                    </a:p>
                  </a:txBody>
                  <a:tcPr/>
                </a:tc>
              </a:tr>
              <a:tr h="335280">
                <a:tc>
                  <a:txBody>
                    <a:bodyPr/>
                    <a:lstStyle/>
                    <a:p>
                      <a:r>
                        <a:rPr lang="en-US" dirty="0" smtClean="0"/>
                        <a:t>Supply</a:t>
                      </a:r>
                      <a:endParaRPr lang="en-US" dirty="0"/>
                    </a:p>
                  </a:txBody>
                  <a:tcPr/>
                </a:tc>
                <a:tc>
                  <a:txBody>
                    <a:bodyPr/>
                    <a:lstStyle/>
                    <a:p>
                      <a:r>
                        <a:rPr lang="en-US" dirty="0" smtClean="0"/>
                        <a:t>Number of distinguished goods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supply=10; supply&lt;=100; supply+=10</a:t>
                      </a:r>
                      <a:endParaRPr lang="en-US" dirty="0" smtClean="0"/>
                    </a:p>
                  </a:txBody>
                  <a:tcPr/>
                </a:tc>
              </a:tr>
              <a:tr h="457200">
                <a:tc>
                  <a:txBody>
                    <a:bodyPr/>
                    <a:lstStyle/>
                    <a:p>
                      <a:r>
                        <a:rPr lang="en-US" dirty="0" smtClean="0"/>
                        <a:t>Bid Dist.</a:t>
                      </a:r>
                      <a:endParaRPr lang="en-US" dirty="0"/>
                    </a:p>
                  </a:txBody>
                  <a:tcPr/>
                </a:tc>
                <a:tc>
                  <a:txBody>
                    <a:bodyPr/>
                    <a:lstStyle/>
                    <a:p>
                      <a:r>
                        <a:rPr lang="en-US" dirty="0" smtClean="0"/>
                        <a:t>Size of bid value distribution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t>randInt</a:t>
                      </a:r>
                      <a:r>
                        <a:rPr lang="en-US" baseline="0" dirty="0" smtClean="0"/>
                        <a:t>(</a:t>
                      </a:r>
                      <a:r>
                        <a:rPr lang="en-US" baseline="0" dirty="0" err="1" smtClean="0"/>
                        <a:t>min,max</a:t>
                      </a:r>
                      <a:r>
                        <a:rPr lang="en-US" baseline="0" dirty="0" smtClean="0"/>
                        <a:t>), some constant</a:t>
                      </a:r>
                      <a:endParaRPr lang="en-US" dirty="0" smtClean="0"/>
                    </a:p>
                  </a:txBody>
                  <a:tcPr/>
                </a:tc>
              </a:tr>
              <a:tr h="457200">
                <a:tc>
                  <a:txBody>
                    <a:bodyPr/>
                    <a:lstStyle/>
                    <a:p>
                      <a:r>
                        <a:rPr lang="en-US" dirty="0" smtClean="0"/>
                        <a:t>Bundle Dist.</a:t>
                      </a:r>
                      <a:endParaRPr lang="en-US" dirty="0"/>
                    </a:p>
                  </a:txBody>
                  <a:tcPr/>
                </a:tc>
                <a:tc>
                  <a:txBody>
                    <a:bodyPr/>
                    <a:lstStyle/>
                    <a:p>
                      <a:r>
                        <a:rPr lang="en-US" dirty="0" smtClean="0"/>
                        <a:t>Size of bundle size distribution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t>randInt</a:t>
                      </a:r>
                      <a:r>
                        <a:rPr lang="en-US" baseline="0" dirty="0" smtClean="0"/>
                        <a:t>(</a:t>
                      </a:r>
                      <a:r>
                        <a:rPr lang="en-US" baseline="0" dirty="0" err="1" smtClean="0"/>
                        <a:t>min,max</a:t>
                      </a:r>
                      <a:r>
                        <a:rPr lang="en-US" baseline="0" dirty="0" smtClean="0"/>
                        <a:t>), some constant</a:t>
                      </a:r>
                      <a:endParaRPr lang="en-US" dirty="0" smtClean="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9383107"/>
              </p:ext>
            </p:extLst>
          </p:nvPr>
        </p:nvGraphicFramePr>
        <p:xfrm>
          <a:off x="457200" y="3962400"/>
          <a:ext cx="8229599" cy="2450592"/>
        </p:xfrm>
        <a:graphic>
          <a:graphicData uri="http://schemas.openxmlformats.org/drawingml/2006/table">
            <a:tbl>
              <a:tblPr firstRow="1" bandRow="1">
                <a:tableStyleId>{5C22544A-7EE6-4342-B048-85BDC9FD1C3A}</a:tableStyleId>
              </a:tblPr>
              <a:tblGrid>
                <a:gridCol w="1230594"/>
                <a:gridCol w="3307222"/>
                <a:gridCol w="3691783"/>
              </a:tblGrid>
              <a:tr h="435864">
                <a:tc>
                  <a:txBody>
                    <a:bodyPr/>
                    <a:lstStyle/>
                    <a:p>
                      <a:endParaRPr lang="en-US" dirty="0"/>
                    </a:p>
                  </a:txBody>
                  <a:tcPr/>
                </a:tc>
                <a:tc>
                  <a:txBody>
                    <a:bodyPr/>
                    <a:lstStyle/>
                    <a:p>
                      <a:pPr algn="ctr"/>
                      <a:r>
                        <a:rPr lang="en-US" dirty="0" smtClean="0"/>
                        <a:t>Bid value</a:t>
                      </a:r>
                      <a:r>
                        <a:rPr lang="en-US" baseline="0" dirty="0" smtClean="0"/>
                        <a:t> Distribution</a:t>
                      </a:r>
                    </a:p>
                  </a:txBody>
                  <a:tcPr/>
                </a:tc>
                <a:tc>
                  <a:txBody>
                    <a:bodyPr/>
                    <a:lstStyle/>
                    <a:p>
                      <a:pPr algn="ctr"/>
                      <a:r>
                        <a:rPr lang="en-US" dirty="0" smtClean="0"/>
                        <a:t>Bundle Size</a:t>
                      </a:r>
                      <a:r>
                        <a:rPr lang="en-US" baseline="0" dirty="0" smtClean="0"/>
                        <a:t> Distribution</a:t>
                      </a:r>
                    </a:p>
                  </a:txBody>
                  <a:tcPr/>
                </a:tc>
              </a:tr>
              <a:tr h="402336">
                <a:tc>
                  <a:txBody>
                    <a:bodyPr/>
                    <a:lstStyle/>
                    <a:p>
                      <a:r>
                        <a:rPr lang="en-US" dirty="0" smtClean="0"/>
                        <a:t>X-Small</a:t>
                      </a:r>
                      <a:endParaRPr lang="en-US" dirty="0"/>
                    </a:p>
                  </a:txBody>
                  <a:tcPr/>
                </a:tc>
                <a:tc>
                  <a:txBody>
                    <a:bodyPr/>
                    <a:lstStyle/>
                    <a:p>
                      <a:r>
                        <a:rPr lang="en-US" dirty="0" smtClean="0">
                          <a:solidFill>
                            <a:srgbClr val="00B050"/>
                          </a:solidFill>
                        </a:rPr>
                        <a:t>(95,100)</a:t>
                      </a:r>
                      <a:endParaRPr lang="en-US" dirty="0">
                        <a:solidFill>
                          <a:srgbClr val="00B050"/>
                        </a:solidFill>
                      </a:endParaRPr>
                    </a:p>
                  </a:txBody>
                  <a:tcPr/>
                </a:tc>
                <a:tc>
                  <a:txBody>
                    <a:bodyPr/>
                    <a:lstStyle/>
                    <a:p>
                      <a:r>
                        <a:rPr lang="en-US" dirty="0" smtClean="0"/>
                        <a:t>N/A</a:t>
                      </a:r>
                      <a:endParaRPr lang="en-US" dirty="0"/>
                    </a:p>
                  </a:txBody>
                  <a:tcPr/>
                </a:tc>
              </a:tr>
              <a:tr h="405384">
                <a:tc>
                  <a:txBody>
                    <a:bodyPr/>
                    <a:lstStyle/>
                    <a:p>
                      <a:r>
                        <a:rPr lang="en-US" dirty="0" smtClean="0"/>
                        <a:t>Small</a:t>
                      </a:r>
                      <a:endParaRPr lang="en-US" dirty="0"/>
                    </a:p>
                  </a:txBody>
                  <a:tcPr/>
                </a:tc>
                <a:tc>
                  <a:txBody>
                    <a:bodyPr/>
                    <a:lstStyle/>
                    <a:p>
                      <a:r>
                        <a:rPr lang="en-US" baseline="0" dirty="0" smtClean="0">
                          <a:solidFill>
                            <a:srgbClr val="00B050"/>
                          </a:solidFill>
                        </a:rPr>
                        <a:t>(1,25) </a:t>
                      </a:r>
                      <a:r>
                        <a:rPr lang="en-US" baseline="0" dirty="0" smtClean="0">
                          <a:solidFill>
                            <a:schemeClr val="tx1"/>
                          </a:solidFill>
                        </a:rPr>
                        <a:t>&amp;</a:t>
                      </a:r>
                      <a:r>
                        <a:rPr lang="en-US" baseline="0" dirty="0" smtClean="0">
                          <a:solidFill>
                            <a:srgbClr val="00B050"/>
                          </a:solidFill>
                        </a:rPr>
                        <a:t> (75,100)</a:t>
                      </a:r>
                      <a:endParaRPr lang="en-US" dirty="0">
                        <a:solidFill>
                          <a:srgbClr val="00B050"/>
                        </a:solidFill>
                      </a:endParaRPr>
                    </a:p>
                  </a:txBody>
                  <a:tcPr/>
                </a:tc>
                <a:tc>
                  <a:txBody>
                    <a:bodyPr/>
                    <a:lstStyle/>
                    <a:p>
                      <a:r>
                        <a:rPr lang="en-US" dirty="0" smtClean="0"/>
                        <a:t>N/A</a:t>
                      </a:r>
                      <a:endParaRPr lang="en-US" dirty="0"/>
                    </a:p>
                  </a:txBody>
                  <a:tcPr/>
                </a:tc>
              </a:tr>
              <a:tr h="402336">
                <a:tc>
                  <a:txBody>
                    <a:bodyPr/>
                    <a:lstStyle/>
                    <a:p>
                      <a:r>
                        <a:rPr lang="en-US" dirty="0" smtClean="0"/>
                        <a:t>Medium</a:t>
                      </a:r>
                      <a:endParaRPr lang="en-US" dirty="0"/>
                    </a:p>
                  </a:txBody>
                  <a:tcPr/>
                </a:tc>
                <a:tc>
                  <a:txBody>
                    <a:bodyPr/>
                    <a:lstStyle/>
                    <a:p>
                      <a:r>
                        <a:rPr lang="en-US" dirty="0" smtClean="0">
                          <a:solidFill>
                            <a:srgbClr val="00B050"/>
                          </a:solidFill>
                        </a:rPr>
                        <a:t>(1,50) </a:t>
                      </a:r>
                      <a:r>
                        <a:rPr lang="en-US" dirty="0" smtClean="0">
                          <a:solidFill>
                            <a:schemeClr val="tx1"/>
                          </a:solidFill>
                        </a:rPr>
                        <a:t>&amp;</a:t>
                      </a:r>
                      <a:r>
                        <a:rPr lang="en-US" dirty="0" smtClean="0">
                          <a:solidFill>
                            <a:srgbClr val="00B050"/>
                          </a:solidFill>
                        </a:rPr>
                        <a:t> (50,100)</a:t>
                      </a:r>
                      <a:endParaRPr lang="en-US" dirty="0">
                        <a:solidFill>
                          <a:srgbClr val="00B050"/>
                        </a:solidFill>
                      </a:endParaRPr>
                    </a:p>
                  </a:txBody>
                  <a:tcPr/>
                </a:tc>
                <a:tc>
                  <a:txBody>
                    <a:bodyPr/>
                    <a:lstStyle/>
                    <a:p>
                      <a:r>
                        <a:rPr lang="en-US" dirty="0" smtClean="0">
                          <a:solidFill>
                            <a:schemeClr val="accent2">
                              <a:lumMod val="50000"/>
                            </a:schemeClr>
                          </a:solidFill>
                        </a:rPr>
                        <a:t>(1,size*.6)</a:t>
                      </a:r>
                      <a:endParaRPr lang="en-US" dirty="0">
                        <a:solidFill>
                          <a:schemeClr val="accent2">
                            <a:lumMod val="50000"/>
                          </a:schemeClr>
                        </a:solidFill>
                      </a:endParaRPr>
                    </a:p>
                  </a:txBody>
                  <a:tcPr/>
                </a:tc>
              </a:tr>
              <a:tr h="402336">
                <a:tc>
                  <a:txBody>
                    <a:bodyPr/>
                    <a:lstStyle/>
                    <a:p>
                      <a:r>
                        <a:rPr lang="en-US" dirty="0" smtClean="0"/>
                        <a:t>Large</a:t>
                      </a:r>
                      <a:endParaRPr lang="en-US" dirty="0"/>
                    </a:p>
                  </a:txBody>
                  <a:tcPr/>
                </a:tc>
                <a:tc>
                  <a:txBody>
                    <a:bodyPr/>
                    <a:lstStyle/>
                    <a:p>
                      <a:r>
                        <a:rPr lang="en-US" baseline="0" dirty="0" smtClean="0">
                          <a:solidFill>
                            <a:srgbClr val="00B050"/>
                          </a:solidFill>
                        </a:rPr>
                        <a:t>(1,75) </a:t>
                      </a:r>
                      <a:r>
                        <a:rPr lang="en-US" baseline="0" dirty="0" smtClean="0">
                          <a:solidFill>
                            <a:schemeClr val="tx1"/>
                          </a:solidFill>
                        </a:rPr>
                        <a:t>&amp;</a:t>
                      </a:r>
                      <a:r>
                        <a:rPr lang="en-US" baseline="0" dirty="0" smtClean="0">
                          <a:solidFill>
                            <a:srgbClr val="00B050"/>
                          </a:solidFill>
                        </a:rPr>
                        <a:t> (25,100)</a:t>
                      </a:r>
                      <a:endParaRPr lang="en-US" dirty="0">
                        <a:solidFill>
                          <a:srgbClr val="00B050"/>
                        </a:solidFill>
                      </a:endParaRPr>
                    </a:p>
                  </a:txBody>
                  <a:tcPr/>
                </a:tc>
                <a:tc>
                  <a:txBody>
                    <a:bodyPr/>
                    <a:lstStyle/>
                    <a:p>
                      <a:r>
                        <a:rPr lang="en-US" dirty="0" smtClean="0">
                          <a:solidFill>
                            <a:schemeClr val="accent2">
                              <a:lumMod val="50000"/>
                            </a:schemeClr>
                          </a:solidFill>
                        </a:rPr>
                        <a:t>(1,size*.8)</a:t>
                      </a:r>
                      <a:endParaRPr lang="en-US" dirty="0">
                        <a:solidFill>
                          <a:schemeClr val="accent2">
                            <a:lumMod val="50000"/>
                          </a:schemeClr>
                        </a:solidFill>
                      </a:endParaRPr>
                    </a:p>
                  </a:txBody>
                  <a:tcPr/>
                </a:tc>
              </a:tr>
              <a:tr h="402336">
                <a:tc>
                  <a:txBody>
                    <a:bodyPr/>
                    <a:lstStyle/>
                    <a:p>
                      <a:r>
                        <a:rPr lang="en-US" dirty="0" smtClean="0"/>
                        <a:t>X-Large</a:t>
                      </a:r>
                      <a:endParaRPr lang="en-US" dirty="0"/>
                    </a:p>
                  </a:txBody>
                  <a:tcPr/>
                </a:tc>
                <a:tc>
                  <a:txBody>
                    <a:bodyPr/>
                    <a:lstStyle/>
                    <a:p>
                      <a:r>
                        <a:rPr lang="en-US" dirty="0" smtClean="0">
                          <a:solidFill>
                            <a:srgbClr val="00B050"/>
                          </a:solidFill>
                          <a:sym typeface="Wingdings" pitchFamily="2" charset="2"/>
                        </a:rPr>
                        <a:t>(1,100)</a:t>
                      </a:r>
                      <a:r>
                        <a:rPr lang="en-US" baseline="0" dirty="0" smtClean="0">
                          <a:solidFill>
                            <a:srgbClr val="00B050"/>
                          </a:solidFill>
                        </a:rPr>
                        <a:t> </a:t>
                      </a:r>
                      <a:endParaRPr lang="en-US" dirty="0">
                        <a:solidFill>
                          <a:srgbClr val="00B050"/>
                        </a:solidFill>
                      </a:endParaRPr>
                    </a:p>
                  </a:txBody>
                  <a:tcPr/>
                </a:tc>
                <a:tc>
                  <a:txBody>
                    <a:bodyPr/>
                    <a:lstStyle/>
                    <a:p>
                      <a:r>
                        <a:rPr lang="en-US" dirty="0" smtClean="0">
                          <a:solidFill>
                            <a:schemeClr val="accent2">
                              <a:lumMod val="50000"/>
                            </a:schemeClr>
                          </a:solidFill>
                        </a:rPr>
                        <a:t>(1,size)</a:t>
                      </a:r>
                      <a:endParaRPr lang="en-US" dirty="0">
                        <a:solidFill>
                          <a:schemeClr val="accent2">
                            <a:lumMod val="50000"/>
                          </a:schemeClr>
                        </a:solidFill>
                      </a:endParaRPr>
                    </a:p>
                  </a:txBody>
                  <a:tcPr/>
                </a:tc>
              </a:tr>
            </a:tbl>
          </a:graphicData>
        </a:graphic>
      </p:graphicFrame>
    </p:spTree>
    <p:extLst>
      <p:ext uri="{BB962C8B-B14F-4D97-AF65-F5344CB8AC3E}">
        <p14:creationId xmlns:p14="http://schemas.microsoft.com/office/powerpoint/2010/main" val="3820808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Continued…</a:t>
            </a:r>
            <a:endParaRPr lang="en-US" dirty="0">
              <a:solidFill>
                <a:schemeClr val="bg1"/>
              </a:solidFill>
            </a:endParaRPr>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736501"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97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chemeClr val="bg1"/>
                </a:solidFill>
              </a:rPr>
              <a:t>Results (RSOP vs. Greedy)</a:t>
            </a:r>
            <a:endParaRPr lang="en-US" dirty="0">
              <a:solidFill>
                <a:schemeClr val="bg1"/>
              </a:solidFill>
            </a:endParaRPr>
          </a:p>
        </p:txBody>
      </p:sp>
      <p:graphicFrame>
        <p:nvGraphicFramePr>
          <p:cNvPr id="11" name="Chart 10"/>
          <p:cNvGraphicFramePr>
            <a:graphicFrameLocks/>
          </p:cNvGraphicFramePr>
          <p:nvPr>
            <p:extLst>
              <p:ext uri="{D42A27DB-BD31-4B8C-83A1-F6EECF244321}">
                <p14:modId xmlns:p14="http://schemas.microsoft.com/office/powerpoint/2010/main" val="417574181"/>
              </p:ext>
            </p:extLst>
          </p:nvPr>
        </p:nvGraphicFramePr>
        <p:xfrm>
          <a:off x="12700" y="1143000"/>
          <a:ext cx="4572000" cy="2047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962258397"/>
              </p:ext>
            </p:extLst>
          </p:nvPr>
        </p:nvGraphicFramePr>
        <p:xfrm>
          <a:off x="4572000" y="1143000"/>
          <a:ext cx="4572000" cy="20593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2364755881"/>
              </p:ext>
            </p:extLst>
          </p:nvPr>
        </p:nvGraphicFramePr>
        <p:xfrm>
          <a:off x="0" y="3810000"/>
          <a:ext cx="4572000" cy="24250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p:cNvGraphicFramePr>
            <a:graphicFrameLocks/>
          </p:cNvGraphicFramePr>
          <p:nvPr>
            <p:extLst>
              <p:ext uri="{D42A27DB-BD31-4B8C-83A1-F6EECF244321}">
                <p14:modId xmlns:p14="http://schemas.microsoft.com/office/powerpoint/2010/main" val="3715793878"/>
              </p:ext>
            </p:extLst>
          </p:nvPr>
        </p:nvGraphicFramePr>
        <p:xfrm>
          <a:off x="4572000" y="3810000"/>
          <a:ext cx="4572000" cy="2438400"/>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Box 6"/>
          <p:cNvSpPr txBox="1"/>
          <p:nvPr/>
        </p:nvSpPr>
        <p:spPr>
          <a:xfrm>
            <a:off x="1625600" y="3359666"/>
            <a:ext cx="914400" cy="369332"/>
          </a:xfrm>
          <a:prstGeom prst="rect">
            <a:avLst/>
          </a:prstGeom>
          <a:noFill/>
        </p:spPr>
        <p:txBody>
          <a:bodyPr wrap="square" rtlCol="0">
            <a:spAutoFit/>
          </a:bodyPr>
          <a:lstStyle/>
          <a:p>
            <a:r>
              <a:rPr lang="en-US" b="1" dirty="0" smtClean="0">
                <a:solidFill>
                  <a:srgbClr val="00B050"/>
                </a:solidFill>
              </a:rPr>
              <a:t>(1-100)</a:t>
            </a:r>
            <a:endParaRPr lang="en-US" b="1" dirty="0">
              <a:solidFill>
                <a:srgbClr val="00B050"/>
              </a:solidFill>
            </a:endParaRPr>
          </a:p>
        </p:txBody>
      </p:sp>
      <p:sp>
        <p:nvSpPr>
          <p:cNvPr id="10" name="TextBox 9"/>
          <p:cNvSpPr txBox="1"/>
          <p:nvPr/>
        </p:nvSpPr>
        <p:spPr>
          <a:xfrm>
            <a:off x="6096000" y="3352800"/>
            <a:ext cx="1041400" cy="369332"/>
          </a:xfrm>
          <a:prstGeom prst="rect">
            <a:avLst/>
          </a:prstGeom>
          <a:noFill/>
        </p:spPr>
        <p:txBody>
          <a:bodyPr wrap="square" rtlCol="0">
            <a:spAutoFit/>
          </a:bodyPr>
          <a:lstStyle/>
          <a:p>
            <a:r>
              <a:rPr lang="en-US" b="1" dirty="0" smtClean="0">
                <a:solidFill>
                  <a:srgbClr val="00B050"/>
                </a:solidFill>
              </a:rPr>
              <a:t>(25-100)</a:t>
            </a:r>
            <a:endParaRPr lang="en-US" b="1" dirty="0">
              <a:solidFill>
                <a:srgbClr val="00B050"/>
              </a:solidFill>
            </a:endParaRPr>
          </a:p>
        </p:txBody>
      </p:sp>
      <p:sp>
        <p:nvSpPr>
          <p:cNvPr id="16" name="TextBox 15"/>
          <p:cNvSpPr txBox="1"/>
          <p:nvPr/>
        </p:nvSpPr>
        <p:spPr>
          <a:xfrm>
            <a:off x="1524000" y="6324600"/>
            <a:ext cx="1016000" cy="369332"/>
          </a:xfrm>
          <a:prstGeom prst="rect">
            <a:avLst/>
          </a:prstGeom>
          <a:noFill/>
        </p:spPr>
        <p:txBody>
          <a:bodyPr wrap="square" rtlCol="0">
            <a:spAutoFit/>
          </a:bodyPr>
          <a:lstStyle/>
          <a:p>
            <a:r>
              <a:rPr lang="en-US" b="1" dirty="0" smtClean="0">
                <a:solidFill>
                  <a:srgbClr val="00B050"/>
                </a:solidFill>
              </a:rPr>
              <a:t>(50-100)</a:t>
            </a:r>
            <a:endParaRPr lang="en-US" b="1" dirty="0">
              <a:solidFill>
                <a:srgbClr val="00B050"/>
              </a:solidFill>
            </a:endParaRPr>
          </a:p>
        </p:txBody>
      </p:sp>
      <p:sp>
        <p:nvSpPr>
          <p:cNvPr id="17" name="TextBox 16"/>
          <p:cNvSpPr txBox="1"/>
          <p:nvPr/>
        </p:nvSpPr>
        <p:spPr>
          <a:xfrm>
            <a:off x="6146800" y="6324600"/>
            <a:ext cx="990600" cy="369332"/>
          </a:xfrm>
          <a:prstGeom prst="rect">
            <a:avLst/>
          </a:prstGeom>
          <a:noFill/>
        </p:spPr>
        <p:txBody>
          <a:bodyPr wrap="square" rtlCol="0">
            <a:spAutoFit/>
          </a:bodyPr>
          <a:lstStyle/>
          <a:p>
            <a:r>
              <a:rPr lang="en-US" b="1" dirty="0" smtClean="0">
                <a:solidFill>
                  <a:srgbClr val="00B050"/>
                </a:solidFill>
              </a:rPr>
              <a:t>(75-100)</a:t>
            </a:r>
            <a:endParaRPr lang="en-US" b="1" dirty="0">
              <a:solidFill>
                <a:srgbClr val="00B050"/>
              </a:solidFill>
            </a:endParaRPr>
          </a:p>
        </p:txBody>
      </p:sp>
    </p:spTree>
    <p:extLst>
      <p:ext uri="{BB962C8B-B14F-4D97-AF65-F5344CB8AC3E}">
        <p14:creationId xmlns:p14="http://schemas.microsoft.com/office/powerpoint/2010/main" val="2966770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Continued…</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460235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733800" y="6019800"/>
            <a:ext cx="990600" cy="369332"/>
          </a:xfrm>
          <a:prstGeom prst="rect">
            <a:avLst/>
          </a:prstGeom>
          <a:noFill/>
        </p:spPr>
        <p:txBody>
          <a:bodyPr wrap="square" rtlCol="0">
            <a:spAutoFit/>
          </a:bodyPr>
          <a:lstStyle/>
          <a:p>
            <a:r>
              <a:rPr lang="en-US" dirty="0" smtClean="0">
                <a:solidFill>
                  <a:srgbClr val="00B050"/>
                </a:solidFill>
              </a:rPr>
              <a:t>(95-100)</a:t>
            </a:r>
            <a:endParaRPr lang="en-US" dirty="0">
              <a:solidFill>
                <a:srgbClr val="00B050"/>
              </a:solidFill>
            </a:endParaRPr>
          </a:p>
        </p:txBody>
      </p:sp>
    </p:spTree>
    <p:extLst>
      <p:ext uri="{BB962C8B-B14F-4D97-AF65-F5344CB8AC3E}">
        <p14:creationId xmlns:p14="http://schemas.microsoft.com/office/powerpoint/2010/main" val="3726404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solidFill>
                  <a:schemeClr val="bg1"/>
                </a:solidFill>
              </a:rPr>
              <a:t>Results (Greedy vs. PCP)</a:t>
            </a:r>
            <a:endParaRPr lang="en-US" dirty="0">
              <a:solidFill>
                <a:schemeClr val="bg1"/>
              </a:solidFill>
            </a:endParaRPr>
          </a:p>
        </p:txBody>
      </p:sp>
      <p:graphicFrame>
        <p:nvGraphicFramePr>
          <p:cNvPr id="3" name="Chart 2"/>
          <p:cNvGraphicFramePr>
            <a:graphicFrameLocks/>
          </p:cNvGraphicFramePr>
          <p:nvPr>
            <p:extLst>
              <p:ext uri="{D42A27DB-BD31-4B8C-83A1-F6EECF244321}">
                <p14:modId xmlns:p14="http://schemas.microsoft.com/office/powerpoint/2010/main" val="3442195154"/>
              </p:ext>
            </p:extLst>
          </p:nvPr>
        </p:nvGraphicFramePr>
        <p:xfrm>
          <a:off x="0" y="1143000"/>
          <a:ext cx="4572000" cy="2247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905740817"/>
              </p:ext>
            </p:extLst>
          </p:nvPr>
        </p:nvGraphicFramePr>
        <p:xfrm>
          <a:off x="4572000" y="1066800"/>
          <a:ext cx="4572000" cy="21659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2145415451"/>
              </p:ext>
            </p:extLst>
          </p:nvPr>
        </p:nvGraphicFramePr>
        <p:xfrm>
          <a:off x="0" y="3962400"/>
          <a:ext cx="4572000" cy="21850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p:cNvGraphicFramePr>
          <p:nvPr>
            <p:extLst>
              <p:ext uri="{D42A27DB-BD31-4B8C-83A1-F6EECF244321}">
                <p14:modId xmlns:p14="http://schemas.microsoft.com/office/powerpoint/2010/main" val="1518787491"/>
              </p:ext>
            </p:extLst>
          </p:nvPr>
        </p:nvGraphicFramePr>
        <p:xfrm>
          <a:off x="4572000" y="3962400"/>
          <a:ext cx="4572000" cy="2209800"/>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Box 7"/>
          <p:cNvSpPr txBox="1"/>
          <p:nvPr/>
        </p:nvSpPr>
        <p:spPr>
          <a:xfrm>
            <a:off x="1638300" y="3418364"/>
            <a:ext cx="914400" cy="369332"/>
          </a:xfrm>
          <a:prstGeom prst="rect">
            <a:avLst/>
          </a:prstGeom>
          <a:noFill/>
        </p:spPr>
        <p:txBody>
          <a:bodyPr wrap="square" rtlCol="0">
            <a:spAutoFit/>
          </a:bodyPr>
          <a:lstStyle/>
          <a:p>
            <a:r>
              <a:rPr lang="en-US" b="1" dirty="0" smtClean="0">
                <a:solidFill>
                  <a:srgbClr val="00B050"/>
                </a:solidFill>
              </a:rPr>
              <a:t>(1-100)</a:t>
            </a:r>
            <a:endParaRPr lang="en-US" b="1" dirty="0">
              <a:solidFill>
                <a:srgbClr val="00B050"/>
              </a:solidFill>
            </a:endParaRPr>
          </a:p>
        </p:txBody>
      </p:sp>
      <p:sp>
        <p:nvSpPr>
          <p:cNvPr id="9" name="TextBox 8"/>
          <p:cNvSpPr txBox="1"/>
          <p:nvPr/>
        </p:nvSpPr>
        <p:spPr>
          <a:xfrm>
            <a:off x="6172200" y="3423166"/>
            <a:ext cx="1066800" cy="369332"/>
          </a:xfrm>
          <a:prstGeom prst="rect">
            <a:avLst/>
          </a:prstGeom>
          <a:noFill/>
        </p:spPr>
        <p:txBody>
          <a:bodyPr wrap="square" rtlCol="0">
            <a:spAutoFit/>
          </a:bodyPr>
          <a:lstStyle/>
          <a:p>
            <a:r>
              <a:rPr lang="en-US" b="1" dirty="0" smtClean="0">
                <a:solidFill>
                  <a:srgbClr val="00B050"/>
                </a:solidFill>
              </a:rPr>
              <a:t>(25-100)</a:t>
            </a:r>
            <a:endParaRPr lang="en-US" b="1" dirty="0">
              <a:solidFill>
                <a:srgbClr val="00B050"/>
              </a:solidFill>
            </a:endParaRPr>
          </a:p>
        </p:txBody>
      </p:sp>
      <p:sp>
        <p:nvSpPr>
          <p:cNvPr id="10" name="TextBox 9"/>
          <p:cNvSpPr txBox="1"/>
          <p:nvPr/>
        </p:nvSpPr>
        <p:spPr>
          <a:xfrm>
            <a:off x="1600200" y="6248400"/>
            <a:ext cx="990600" cy="369332"/>
          </a:xfrm>
          <a:prstGeom prst="rect">
            <a:avLst/>
          </a:prstGeom>
          <a:noFill/>
        </p:spPr>
        <p:txBody>
          <a:bodyPr wrap="square" rtlCol="0">
            <a:spAutoFit/>
          </a:bodyPr>
          <a:lstStyle/>
          <a:p>
            <a:r>
              <a:rPr lang="en-US" b="1" dirty="0" smtClean="0">
                <a:solidFill>
                  <a:srgbClr val="00B050"/>
                </a:solidFill>
              </a:rPr>
              <a:t>(50-100)</a:t>
            </a:r>
            <a:endParaRPr lang="en-US" b="1" dirty="0">
              <a:solidFill>
                <a:srgbClr val="00B050"/>
              </a:solidFill>
            </a:endParaRPr>
          </a:p>
        </p:txBody>
      </p:sp>
      <p:sp>
        <p:nvSpPr>
          <p:cNvPr id="11" name="TextBox 10"/>
          <p:cNvSpPr txBox="1"/>
          <p:nvPr/>
        </p:nvSpPr>
        <p:spPr>
          <a:xfrm>
            <a:off x="6210300" y="6274832"/>
            <a:ext cx="990600" cy="369332"/>
          </a:xfrm>
          <a:prstGeom prst="rect">
            <a:avLst/>
          </a:prstGeom>
          <a:noFill/>
        </p:spPr>
        <p:txBody>
          <a:bodyPr wrap="square" rtlCol="0">
            <a:spAutoFit/>
          </a:bodyPr>
          <a:lstStyle/>
          <a:p>
            <a:r>
              <a:rPr lang="en-US" b="1" dirty="0" smtClean="0">
                <a:solidFill>
                  <a:srgbClr val="00B050"/>
                </a:solidFill>
              </a:rPr>
              <a:t>(75-100)</a:t>
            </a:r>
            <a:endParaRPr lang="en-US" b="1" dirty="0">
              <a:solidFill>
                <a:srgbClr val="00B050"/>
              </a:solidFill>
            </a:endParaRPr>
          </a:p>
        </p:txBody>
      </p:sp>
    </p:spTree>
    <p:extLst>
      <p:ext uri="{BB962C8B-B14F-4D97-AF65-F5344CB8AC3E}">
        <p14:creationId xmlns:p14="http://schemas.microsoft.com/office/powerpoint/2010/main" val="194124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4074</TotalTime>
  <Words>2025</Words>
  <Application>Microsoft Office PowerPoint</Application>
  <PresentationFormat>On-screen Show (4:3)</PresentationFormat>
  <Paragraphs>143</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Comparing Different Pricing Mechanisms for Single-Minded Bidders</vt:lpstr>
      <vt:lpstr>Problem/Objective/Questions</vt:lpstr>
      <vt:lpstr>Single Minded Case  (Limited Supply)</vt:lpstr>
      <vt:lpstr>Pricing Mechanisms Used</vt:lpstr>
      <vt:lpstr>Experiment Design &amp; Test Cases</vt:lpstr>
      <vt:lpstr>Continued…</vt:lpstr>
      <vt:lpstr>Results (RSOP vs. Greedy)</vt:lpstr>
      <vt:lpstr>Continued…</vt:lpstr>
      <vt:lpstr>Results (Greedy vs. PCP)</vt:lpstr>
      <vt:lpstr>Results (Bundle Sizes)</vt:lpstr>
      <vt:lpstr>Conclusions</vt:lpstr>
      <vt:lpstr>Future Work</vt:lpstr>
      <vt:lpstr>Questions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Different Pricing Mechanism for Single Minded-Bidders</dc:title>
  <dc:creator>Rodrigo</dc:creator>
  <cp:lastModifiedBy>Rodrigo</cp:lastModifiedBy>
  <cp:revision>424</cp:revision>
  <dcterms:created xsi:type="dcterms:W3CDTF">2015-12-01T21:07:34Z</dcterms:created>
  <dcterms:modified xsi:type="dcterms:W3CDTF">2015-12-15T23:18:22Z</dcterms:modified>
</cp:coreProperties>
</file>