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3" r:id="rId5"/>
    <p:sldId id="261" r:id="rId6"/>
    <p:sldId id="264" r:id="rId7"/>
    <p:sldId id="265" r:id="rId8"/>
    <p:sldId id="266" r:id="rId9"/>
    <p:sldId id="260"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539064-267B-4FBC-B1F9-E33A0811713A}"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CB5D54-B2CD-48E5-A098-9D9545B01D64}" type="slidenum">
              <a:rPr lang="en-IN" smtClean="0"/>
              <a:t>‹#›</a:t>
            </a:fld>
            <a:endParaRPr lang="en-IN"/>
          </a:p>
        </p:txBody>
      </p:sp>
    </p:spTree>
    <p:extLst>
      <p:ext uri="{BB962C8B-B14F-4D97-AF65-F5344CB8AC3E}">
        <p14:creationId xmlns:p14="http://schemas.microsoft.com/office/powerpoint/2010/main" val="394931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39064-267B-4FBC-B1F9-E33A0811713A}"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CB5D54-B2CD-48E5-A098-9D9545B01D64}" type="slidenum">
              <a:rPr lang="en-IN" smtClean="0"/>
              <a:t>‹#›</a:t>
            </a:fld>
            <a:endParaRPr lang="en-IN"/>
          </a:p>
        </p:txBody>
      </p:sp>
    </p:spTree>
    <p:extLst>
      <p:ext uri="{BB962C8B-B14F-4D97-AF65-F5344CB8AC3E}">
        <p14:creationId xmlns:p14="http://schemas.microsoft.com/office/powerpoint/2010/main" val="289978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39064-267B-4FBC-B1F9-E33A0811713A}"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CB5D54-B2CD-48E5-A098-9D9545B01D6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19221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9539064-267B-4FBC-B1F9-E33A0811713A}"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CB5D54-B2CD-48E5-A098-9D9545B01D64}" type="slidenum">
              <a:rPr lang="en-IN" smtClean="0"/>
              <a:t>‹#›</a:t>
            </a:fld>
            <a:endParaRPr lang="en-IN"/>
          </a:p>
        </p:txBody>
      </p:sp>
    </p:spTree>
    <p:extLst>
      <p:ext uri="{BB962C8B-B14F-4D97-AF65-F5344CB8AC3E}">
        <p14:creationId xmlns:p14="http://schemas.microsoft.com/office/powerpoint/2010/main" val="1897540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9539064-267B-4FBC-B1F9-E33A0811713A}"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CB5D54-B2CD-48E5-A098-9D9545B01D6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9448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9539064-267B-4FBC-B1F9-E33A0811713A}"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CB5D54-B2CD-48E5-A098-9D9545B01D64}" type="slidenum">
              <a:rPr lang="en-IN" smtClean="0"/>
              <a:t>‹#›</a:t>
            </a:fld>
            <a:endParaRPr lang="en-IN"/>
          </a:p>
        </p:txBody>
      </p:sp>
    </p:spTree>
    <p:extLst>
      <p:ext uri="{BB962C8B-B14F-4D97-AF65-F5344CB8AC3E}">
        <p14:creationId xmlns:p14="http://schemas.microsoft.com/office/powerpoint/2010/main" val="676123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39064-267B-4FBC-B1F9-E33A0811713A}"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CB5D54-B2CD-48E5-A098-9D9545B01D64}" type="slidenum">
              <a:rPr lang="en-IN" smtClean="0"/>
              <a:t>‹#›</a:t>
            </a:fld>
            <a:endParaRPr lang="en-IN"/>
          </a:p>
        </p:txBody>
      </p:sp>
    </p:spTree>
    <p:extLst>
      <p:ext uri="{BB962C8B-B14F-4D97-AF65-F5344CB8AC3E}">
        <p14:creationId xmlns:p14="http://schemas.microsoft.com/office/powerpoint/2010/main" val="1858922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39064-267B-4FBC-B1F9-E33A0811713A}"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CB5D54-B2CD-48E5-A098-9D9545B01D64}" type="slidenum">
              <a:rPr lang="en-IN" smtClean="0"/>
              <a:t>‹#›</a:t>
            </a:fld>
            <a:endParaRPr lang="en-IN"/>
          </a:p>
        </p:txBody>
      </p:sp>
    </p:spTree>
    <p:extLst>
      <p:ext uri="{BB962C8B-B14F-4D97-AF65-F5344CB8AC3E}">
        <p14:creationId xmlns:p14="http://schemas.microsoft.com/office/powerpoint/2010/main" val="337319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39064-267B-4FBC-B1F9-E33A0811713A}"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CB5D54-B2CD-48E5-A098-9D9545B01D64}" type="slidenum">
              <a:rPr lang="en-IN" smtClean="0"/>
              <a:t>‹#›</a:t>
            </a:fld>
            <a:endParaRPr lang="en-IN"/>
          </a:p>
        </p:txBody>
      </p:sp>
    </p:spTree>
    <p:extLst>
      <p:ext uri="{BB962C8B-B14F-4D97-AF65-F5344CB8AC3E}">
        <p14:creationId xmlns:p14="http://schemas.microsoft.com/office/powerpoint/2010/main" val="254668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39064-267B-4FBC-B1F9-E33A0811713A}"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CB5D54-B2CD-48E5-A098-9D9545B01D64}" type="slidenum">
              <a:rPr lang="en-IN" smtClean="0"/>
              <a:t>‹#›</a:t>
            </a:fld>
            <a:endParaRPr lang="en-IN"/>
          </a:p>
        </p:txBody>
      </p:sp>
    </p:spTree>
    <p:extLst>
      <p:ext uri="{BB962C8B-B14F-4D97-AF65-F5344CB8AC3E}">
        <p14:creationId xmlns:p14="http://schemas.microsoft.com/office/powerpoint/2010/main" val="284422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539064-267B-4FBC-B1F9-E33A0811713A}"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CB5D54-B2CD-48E5-A098-9D9545B01D64}" type="slidenum">
              <a:rPr lang="en-IN" smtClean="0"/>
              <a:t>‹#›</a:t>
            </a:fld>
            <a:endParaRPr lang="en-IN"/>
          </a:p>
        </p:txBody>
      </p:sp>
    </p:spTree>
    <p:extLst>
      <p:ext uri="{BB962C8B-B14F-4D97-AF65-F5344CB8AC3E}">
        <p14:creationId xmlns:p14="http://schemas.microsoft.com/office/powerpoint/2010/main" val="217962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539064-267B-4FBC-B1F9-E33A0811713A}" type="datetimeFigureOut">
              <a:rPr lang="en-IN" smtClean="0"/>
              <a:t>28-02-2021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CB5D54-B2CD-48E5-A098-9D9545B01D64}" type="slidenum">
              <a:rPr lang="en-IN" smtClean="0"/>
              <a:t>‹#›</a:t>
            </a:fld>
            <a:endParaRPr lang="en-IN"/>
          </a:p>
        </p:txBody>
      </p:sp>
    </p:spTree>
    <p:extLst>
      <p:ext uri="{BB962C8B-B14F-4D97-AF65-F5344CB8AC3E}">
        <p14:creationId xmlns:p14="http://schemas.microsoft.com/office/powerpoint/2010/main" val="281978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539064-267B-4FBC-B1F9-E33A0811713A}" type="datetimeFigureOut">
              <a:rPr lang="en-IN" smtClean="0"/>
              <a:t>28-02-2021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CB5D54-B2CD-48E5-A098-9D9545B01D64}" type="slidenum">
              <a:rPr lang="en-IN" smtClean="0"/>
              <a:t>‹#›</a:t>
            </a:fld>
            <a:endParaRPr lang="en-IN"/>
          </a:p>
        </p:txBody>
      </p:sp>
    </p:spTree>
    <p:extLst>
      <p:ext uri="{BB962C8B-B14F-4D97-AF65-F5344CB8AC3E}">
        <p14:creationId xmlns:p14="http://schemas.microsoft.com/office/powerpoint/2010/main" val="426431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39064-267B-4FBC-B1F9-E33A0811713A}" type="datetimeFigureOut">
              <a:rPr lang="en-IN" smtClean="0"/>
              <a:t>28-02-2021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CB5D54-B2CD-48E5-A098-9D9545B01D64}" type="slidenum">
              <a:rPr lang="en-IN" smtClean="0"/>
              <a:t>‹#›</a:t>
            </a:fld>
            <a:endParaRPr lang="en-IN"/>
          </a:p>
        </p:txBody>
      </p:sp>
    </p:spTree>
    <p:extLst>
      <p:ext uri="{BB962C8B-B14F-4D97-AF65-F5344CB8AC3E}">
        <p14:creationId xmlns:p14="http://schemas.microsoft.com/office/powerpoint/2010/main" val="1207352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539064-267B-4FBC-B1F9-E33A0811713A}"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CB5D54-B2CD-48E5-A098-9D9545B01D64}" type="slidenum">
              <a:rPr lang="en-IN" smtClean="0"/>
              <a:t>‹#›</a:t>
            </a:fld>
            <a:endParaRPr lang="en-IN"/>
          </a:p>
        </p:txBody>
      </p:sp>
    </p:spTree>
    <p:extLst>
      <p:ext uri="{BB962C8B-B14F-4D97-AF65-F5344CB8AC3E}">
        <p14:creationId xmlns:p14="http://schemas.microsoft.com/office/powerpoint/2010/main" val="41862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539064-267B-4FBC-B1F9-E33A0811713A}"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CB5D54-B2CD-48E5-A098-9D9545B01D64}" type="slidenum">
              <a:rPr lang="en-IN" smtClean="0"/>
              <a:t>‹#›</a:t>
            </a:fld>
            <a:endParaRPr lang="en-IN"/>
          </a:p>
        </p:txBody>
      </p:sp>
    </p:spTree>
    <p:extLst>
      <p:ext uri="{BB962C8B-B14F-4D97-AF65-F5344CB8AC3E}">
        <p14:creationId xmlns:p14="http://schemas.microsoft.com/office/powerpoint/2010/main" val="157072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9539064-267B-4FBC-B1F9-E33A0811713A}" type="datetimeFigureOut">
              <a:rPr lang="en-IN" smtClean="0"/>
              <a:t>28-02-2021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CB5D54-B2CD-48E5-A098-9D9545B01D64}" type="slidenum">
              <a:rPr lang="en-IN" smtClean="0"/>
              <a:t>‹#›</a:t>
            </a:fld>
            <a:endParaRPr lang="en-IN"/>
          </a:p>
        </p:txBody>
      </p:sp>
    </p:spTree>
    <p:extLst>
      <p:ext uri="{BB962C8B-B14F-4D97-AF65-F5344CB8AC3E}">
        <p14:creationId xmlns:p14="http://schemas.microsoft.com/office/powerpoint/2010/main" val="4624295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EDB73-2517-4257-BC98-EB4DF29E607C}"/>
              </a:ext>
            </a:extLst>
          </p:cNvPr>
          <p:cNvSpPr>
            <a:spLocks noGrp="1"/>
          </p:cNvSpPr>
          <p:nvPr>
            <p:ph type="ctrTitle"/>
          </p:nvPr>
        </p:nvSpPr>
        <p:spPr>
          <a:xfrm>
            <a:off x="3049915" y="889539"/>
            <a:ext cx="8131550" cy="2262781"/>
          </a:xfrm>
        </p:spPr>
        <p:txBody>
          <a:bodyPr>
            <a:normAutofit/>
          </a:bodyPr>
          <a:lstStyle/>
          <a:p>
            <a:r>
              <a:rPr lang="en-US" b="1" dirty="0"/>
              <a:t>Clustering Assignment:</a:t>
            </a:r>
            <a:br>
              <a:rPr lang="en-US" b="1" dirty="0"/>
            </a:br>
            <a:r>
              <a:rPr lang="en-US" sz="2400" b="1" dirty="0"/>
              <a:t>HELP International NGO</a:t>
            </a:r>
            <a:endParaRPr lang="en-IN" b="1" dirty="0"/>
          </a:p>
        </p:txBody>
      </p:sp>
      <p:sp>
        <p:nvSpPr>
          <p:cNvPr id="9" name="Rectangle 8">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2"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3"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4"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5"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6"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7"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8"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9"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0"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1"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2"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3"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5" name="Group 24">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6"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7"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8"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29"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0"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1"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2"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3"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4"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5"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6"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7"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39"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TextBox 2">
            <a:extLst>
              <a:ext uri="{FF2B5EF4-FFF2-40B4-BE49-F238E27FC236}">
                <a16:creationId xmlns:a16="http://schemas.microsoft.com/office/drawing/2014/main" id="{CEF1281E-9D09-4479-AB55-A7C970F0B2F0}"/>
              </a:ext>
            </a:extLst>
          </p:cNvPr>
          <p:cNvSpPr txBox="1"/>
          <p:nvPr/>
        </p:nvSpPr>
        <p:spPr>
          <a:xfrm>
            <a:off x="3070959" y="5581248"/>
            <a:ext cx="3814354" cy="369332"/>
          </a:xfrm>
          <a:prstGeom prst="rect">
            <a:avLst/>
          </a:prstGeom>
          <a:noFill/>
        </p:spPr>
        <p:txBody>
          <a:bodyPr wrap="square" rtlCol="0">
            <a:spAutoFit/>
          </a:bodyPr>
          <a:lstStyle/>
          <a:p>
            <a:r>
              <a:rPr lang="en-US" dirty="0"/>
              <a:t>By: Rohan Bhosle</a:t>
            </a:r>
            <a:endParaRPr lang="en-IN" dirty="0"/>
          </a:p>
        </p:txBody>
      </p:sp>
    </p:spTree>
    <p:extLst>
      <p:ext uri="{BB962C8B-B14F-4D97-AF65-F5344CB8AC3E}">
        <p14:creationId xmlns:p14="http://schemas.microsoft.com/office/powerpoint/2010/main" val="3653123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CB4A-35D6-41F7-8DBD-A28C710E7374}"/>
              </a:ext>
            </a:extLst>
          </p:cNvPr>
          <p:cNvSpPr>
            <a:spLocks noGrp="1"/>
          </p:cNvSpPr>
          <p:nvPr>
            <p:ph type="title"/>
          </p:nvPr>
        </p:nvSpPr>
        <p:spPr>
          <a:xfrm>
            <a:off x="2279416" y="3066864"/>
            <a:ext cx="8911687" cy="1280890"/>
          </a:xfrm>
        </p:spPr>
        <p:txBody>
          <a:bodyPr/>
          <a:lstStyle/>
          <a:p>
            <a:r>
              <a:rPr lang="en-US" dirty="0"/>
              <a:t>Thank You</a:t>
            </a:r>
            <a:endParaRPr lang="en-IN" dirty="0"/>
          </a:p>
        </p:txBody>
      </p:sp>
    </p:spTree>
    <p:extLst>
      <p:ext uri="{BB962C8B-B14F-4D97-AF65-F5344CB8AC3E}">
        <p14:creationId xmlns:p14="http://schemas.microsoft.com/office/powerpoint/2010/main" val="3949117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5A4BF-6656-4799-BCEF-5A2C296DE8E5}"/>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5E5F5770-BDF4-484E-8FB9-6EB213590B2C}"/>
              </a:ext>
            </a:extLst>
          </p:cNvPr>
          <p:cNvSpPr>
            <a:spLocks noGrp="1"/>
          </p:cNvSpPr>
          <p:nvPr>
            <p:ph idx="1"/>
          </p:nvPr>
        </p:nvSpPr>
        <p:spPr>
          <a:xfrm>
            <a:off x="2589212" y="1584960"/>
            <a:ext cx="8915400" cy="2438400"/>
          </a:xfrm>
        </p:spPr>
        <p:txBody>
          <a:bodyPr/>
          <a:lstStyle/>
          <a:p>
            <a:r>
              <a:rPr lang="en-US" dirty="0"/>
              <a:t>Scenario and Problem Statement</a:t>
            </a:r>
          </a:p>
          <a:p>
            <a:r>
              <a:rPr lang="en-US" dirty="0"/>
              <a:t>Solution / Approach</a:t>
            </a:r>
          </a:p>
          <a:p>
            <a:r>
              <a:rPr lang="en-US" dirty="0"/>
              <a:t>Analysis in brief</a:t>
            </a:r>
          </a:p>
          <a:p>
            <a:r>
              <a:rPr lang="en-US" dirty="0"/>
              <a:t>Result</a:t>
            </a:r>
          </a:p>
          <a:p>
            <a:endParaRPr lang="en-US" dirty="0"/>
          </a:p>
          <a:p>
            <a:endParaRPr lang="en-IN" dirty="0"/>
          </a:p>
        </p:txBody>
      </p:sp>
    </p:spTree>
    <p:extLst>
      <p:ext uri="{BB962C8B-B14F-4D97-AF65-F5344CB8AC3E}">
        <p14:creationId xmlns:p14="http://schemas.microsoft.com/office/powerpoint/2010/main" val="3801432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89E6-9DFD-4F40-8AE3-6C6DB2429DCC}"/>
              </a:ext>
            </a:extLst>
          </p:cNvPr>
          <p:cNvSpPr>
            <a:spLocks noGrp="1"/>
          </p:cNvSpPr>
          <p:nvPr>
            <p:ph type="title"/>
          </p:nvPr>
        </p:nvSpPr>
        <p:spPr>
          <a:xfrm>
            <a:off x="2585448" y="592627"/>
            <a:ext cx="6872062" cy="708301"/>
          </a:xfrm>
        </p:spPr>
        <p:txBody>
          <a:bodyPr>
            <a:normAutofit/>
          </a:bodyPr>
          <a:lstStyle/>
          <a:p>
            <a:r>
              <a:rPr lang="en-US" sz="3200" b="1" dirty="0"/>
              <a:t>Scenario:</a:t>
            </a:r>
            <a:endParaRPr lang="en-IN" sz="3200" b="1" dirty="0"/>
          </a:p>
        </p:txBody>
      </p:sp>
      <p:sp>
        <p:nvSpPr>
          <p:cNvPr id="3" name="Content Placeholder 2">
            <a:extLst>
              <a:ext uri="{FF2B5EF4-FFF2-40B4-BE49-F238E27FC236}">
                <a16:creationId xmlns:a16="http://schemas.microsoft.com/office/drawing/2014/main" id="{E1C0D2FB-6B05-42E9-819E-E90D828D553A}"/>
              </a:ext>
            </a:extLst>
          </p:cNvPr>
          <p:cNvSpPr>
            <a:spLocks noGrp="1"/>
          </p:cNvSpPr>
          <p:nvPr>
            <p:ph idx="1"/>
          </p:nvPr>
        </p:nvSpPr>
        <p:spPr>
          <a:xfrm>
            <a:off x="2585448" y="1300928"/>
            <a:ext cx="8915400" cy="1572901"/>
          </a:xfrm>
        </p:spPr>
        <p:txBody>
          <a:bodyPr/>
          <a:lstStyle/>
          <a:p>
            <a:r>
              <a:rPr lang="en-US" dirty="0"/>
              <a:t>HELP International is an international humanitarian NGO that is committed to fighting poverty and providing the people of backward countries with basic amenities and relief during the time of disasters and natural calamities. After the recent funding programs, they have been able to raise around $ 10 million.</a:t>
            </a:r>
            <a:endParaRPr lang="en-IN" dirty="0"/>
          </a:p>
        </p:txBody>
      </p:sp>
      <p:sp>
        <p:nvSpPr>
          <p:cNvPr id="4" name="Title 1">
            <a:extLst>
              <a:ext uri="{FF2B5EF4-FFF2-40B4-BE49-F238E27FC236}">
                <a16:creationId xmlns:a16="http://schemas.microsoft.com/office/drawing/2014/main" id="{A82FFDBC-500D-483D-A8F6-585A702CDB11}"/>
              </a:ext>
            </a:extLst>
          </p:cNvPr>
          <p:cNvSpPr txBox="1">
            <a:spLocks/>
          </p:cNvSpPr>
          <p:nvPr/>
        </p:nvSpPr>
        <p:spPr>
          <a:xfrm>
            <a:off x="2581093" y="3370669"/>
            <a:ext cx="6872062" cy="70830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Problem Statement:</a:t>
            </a:r>
            <a:endParaRPr lang="en-IN" sz="3200" b="1" dirty="0"/>
          </a:p>
        </p:txBody>
      </p:sp>
      <p:sp>
        <p:nvSpPr>
          <p:cNvPr id="5" name="Content Placeholder 2">
            <a:extLst>
              <a:ext uri="{FF2B5EF4-FFF2-40B4-BE49-F238E27FC236}">
                <a16:creationId xmlns:a16="http://schemas.microsoft.com/office/drawing/2014/main" id="{F1C2C8DD-22DA-428F-8564-8B7C5908FB0B}"/>
              </a:ext>
            </a:extLst>
          </p:cNvPr>
          <p:cNvSpPr txBox="1">
            <a:spLocks/>
          </p:cNvSpPr>
          <p:nvPr/>
        </p:nvSpPr>
        <p:spPr>
          <a:xfrm>
            <a:off x="2581093" y="4078970"/>
            <a:ext cx="8915400" cy="15729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CEO of this organization needs to decide how to spend this money strategically and effectively, and they want to make a decision on choosing the countries that are in dire need of this money. Countries are need to be categorized into developed and under-developed based on socio-economic and health factors.</a:t>
            </a:r>
            <a:endParaRPr lang="en-IN" dirty="0"/>
          </a:p>
        </p:txBody>
      </p:sp>
    </p:spTree>
    <p:extLst>
      <p:ext uri="{BB962C8B-B14F-4D97-AF65-F5344CB8AC3E}">
        <p14:creationId xmlns:p14="http://schemas.microsoft.com/office/powerpoint/2010/main" val="2915469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738BDE-DE0B-4216-8078-E28B1FC8FC00}"/>
              </a:ext>
            </a:extLst>
          </p:cNvPr>
          <p:cNvSpPr txBox="1">
            <a:spLocks/>
          </p:cNvSpPr>
          <p:nvPr/>
        </p:nvSpPr>
        <p:spPr>
          <a:xfrm>
            <a:off x="1756901" y="619847"/>
            <a:ext cx="8911687" cy="8823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Solution / Approach:</a:t>
            </a:r>
            <a:endParaRPr lang="en-IN" sz="3200" dirty="0"/>
          </a:p>
        </p:txBody>
      </p:sp>
      <p:sp>
        <p:nvSpPr>
          <p:cNvPr id="5" name="Content Placeholder 2">
            <a:extLst>
              <a:ext uri="{FF2B5EF4-FFF2-40B4-BE49-F238E27FC236}">
                <a16:creationId xmlns:a16="http://schemas.microsoft.com/office/drawing/2014/main" id="{6F90A4E5-2D2B-4AED-9E82-A7466B1928A7}"/>
              </a:ext>
            </a:extLst>
          </p:cNvPr>
          <p:cNvSpPr txBox="1">
            <a:spLocks/>
          </p:cNvSpPr>
          <p:nvPr/>
        </p:nvSpPr>
        <p:spPr>
          <a:xfrm>
            <a:off x="1792800" y="1763665"/>
            <a:ext cx="3249464" cy="38664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dirty="0"/>
              <a:t>Decide algorithm</a:t>
            </a:r>
          </a:p>
          <a:p>
            <a:r>
              <a:rPr lang="en-US" sz="1600" dirty="0"/>
              <a:t>Data cleaning and EDA</a:t>
            </a:r>
          </a:p>
          <a:p>
            <a:r>
              <a:rPr lang="en-US" sz="1600" dirty="0"/>
              <a:t>Check cluster Tendency</a:t>
            </a:r>
          </a:p>
          <a:p>
            <a:r>
              <a:rPr lang="en-US" sz="1600" dirty="0"/>
              <a:t>Identify value of ‘k’</a:t>
            </a:r>
          </a:p>
          <a:p>
            <a:r>
              <a:rPr lang="en-US" sz="1600" dirty="0"/>
              <a:t>Forming clusters</a:t>
            </a:r>
          </a:p>
          <a:p>
            <a:r>
              <a:rPr lang="en-US" sz="1600" dirty="0"/>
              <a:t>Cluster profiling</a:t>
            </a:r>
          </a:p>
          <a:p>
            <a:endParaRPr lang="en-US" sz="1600" dirty="0"/>
          </a:p>
          <a:p>
            <a:endParaRPr lang="en-US" sz="1600" dirty="0"/>
          </a:p>
          <a:p>
            <a:endParaRPr lang="en-US" sz="1600" dirty="0"/>
          </a:p>
          <a:p>
            <a:endParaRPr lang="en-IN" sz="1600" dirty="0"/>
          </a:p>
        </p:txBody>
      </p:sp>
    </p:spTree>
    <p:extLst>
      <p:ext uri="{BB962C8B-B14F-4D97-AF65-F5344CB8AC3E}">
        <p14:creationId xmlns:p14="http://schemas.microsoft.com/office/powerpoint/2010/main" val="71322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738BDE-DE0B-4216-8078-E28B1FC8FC00}"/>
              </a:ext>
            </a:extLst>
          </p:cNvPr>
          <p:cNvSpPr txBox="1">
            <a:spLocks/>
          </p:cNvSpPr>
          <p:nvPr/>
        </p:nvSpPr>
        <p:spPr>
          <a:xfrm>
            <a:off x="1639335" y="214896"/>
            <a:ext cx="8911687" cy="8823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Solution / Approach:</a:t>
            </a:r>
            <a:endParaRPr lang="en-IN" sz="3200" dirty="0"/>
          </a:p>
        </p:txBody>
      </p:sp>
      <p:sp>
        <p:nvSpPr>
          <p:cNvPr id="5" name="Content Placeholder 2">
            <a:extLst>
              <a:ext uri="{FF2B5EF4-FFF2-40B4-BE49-F238E27FC236}">
                <a16:creationId xmlns:a16="http://schemas.microsoft.com/office/drawing/2014/main" id="{6F90A4E5-2D2B-4AED-9E82-A7466B1928A7}"/>
              </a:ext>
            </a:extLst>
          </p:cNvPr>
          <p:cNvSpPr txBox="1">
            <a:spLocks/>
          </p:cNvSpPr>
          <p:nvPr/>
        </p:nvSpPr>
        <p:spPr>
          <a:xfrm>
            <a:off x="4705816" y="1248316"/>
            <a:ext cx="7486183" cy="539478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400" dirty="0"/>
              <a:t>In order to identify the countries which are in dire need of the money, we have used clustering algorithm to make a groups and then profile them based on our requirement.</a:t>
            </a:r>
          </a:p>
          <a:p>
            <a:endParaRPr lang="en-US" sz="1400" dirty="0"/>
          </a:p>
          <a:p>
            <a:r>
              <a:rPr lang="en-US" sz="1400" dirty="0"/>
              <a:t>Before we start building our model we did necessary data cleaning, EDA and checked the clustering tendency using Hopkin’s statistics which found to be more than 94%.</a:t>
            </a:r>
          </a:p>
          <a:p>
            <a:endParaRPr lang="en-US" sz="1400" dirty="0"/>
          </a:p>
          <a:p>
            <a:r>
              <a:rPr lang="en-US" sz="1400" dirty="0"/>
              <a:t>We choose 3 important features ‘</a:t>
            </a:r>
            <a:r>
              <a:rPr lang="en-US" sz="1400" dirty="0" err="1"/>
              <a:t>gdpp</a:t>
            </a:r>
            <a:r>
              <a:rPr lang="en-US" sz="1400" dirty="0"/>
              <a:t>’, ‘</a:t>
            </a:r>
            <a:r>
              <a:rPr lang="en-US" sz="1400" dirty="0" err="1"/>
              <a:t>child_mort</a:t>
            </a:r>
            <a:r>
              <a:rPr lang="en-US" sz="1400" dirty="0"/>
              <a:t>’ and ‘income’ for our model building and we first scaled them to optimize the performance of our algorithm.</a:t>
            </a:r>
          </a:p>
          <a:p>
            <a:endParaRPr lang="en-US" sz="1400" dirty="0"/>
          </a:p>
          <a:p>
            <a:r>
              <a:rPr lang="en-US" sz="1400" dirty="0"/>
              <a:t>During model building, for clustering we used the </a:t>
            </a:r>
            <a:r>
              <a:rPr lang="en-US" sz="1400" dirty="0" err="1"/>
              <a:t>Kmeans</a:t>
            </a:r>
            <a:r>
              <a:rPr lang="en-US" sz="1400" dirty="0"/>
              <a:t> algorithm and using SSD (elbow method) we found the best value for ‘k’ as 3 which we used in </a:t>
            </a:r>
            <a:r>
              <a:rPr lang="en-US" sz="1400" dirty="0" err="1"/>
              <a:t>Kmeans</a:t>
            </a:r>
            <a:r>
              <a:rPr lang="en-US" sz="1400" dirty="0"/>
              <a:t> algorithm.</a:t>
            </a:r>
          </a:p>
          <a:p>
            <a:endParaRPr lang="en-US" sz="1400" dirty="0"/>
          </a:p>
          <a:p>
            <a:r>
              <a:rPr lang="en-US" sz="1400" dirty="0"/>
              <a:t>As we formed the 3 clusters, we now did cluster profiling in order to identify the right cluster which we need to target. We found cluster with label ‘0’ and then sorted its data (</a:t>
            </a:r>
            <a:r>
              <a:rPr lang="en-US" sz="1400" dirty="0" err="1"/>
              <a:t>gdpp</a:t>
            </a:r>
            <a:r>
              <a:rPr lang="en-US" sz="1400" dirty="0"/>
              <a:t>: low to high, </a:t>
            </a:r>
            <a:r>
              <a:rPr lang="en-US" sz="1400" dirty="0" err="1"/>
              <a:t>child_mort</a:t>
            </a:r>
            <a:r>
              <a:rPr lang="en-US" sz="1400" dirty="0"/>
              <a:t>: high to low, income: low to high) in order to get top 5 countries in priority order which are in dire need of the aid.</a:t>
            </a:r>
          </a:p>
          <a:p>
            <a:endParaRPr lang="en-US" sz="1400" dirty="0"/>
          </a:p>
          <a:p>
            <a:endParaRPr lang="en-US" sz="1400" dirty="0"/>
          </a:p>
          <a:p>
            <a:endParaRPr lang="en-US" sz="1400" dirty="0"/>
          </a:p>
          <a:p>
            <a:endParaRPr lang="en-IN" sz="1400" dirty="0"/>
          </a:p>
        </p:txBody>
      </p:sp>
      <p:sp>
        <p:nvSpPr>
          <p:cNvPr id="11" name="Rectangle: Rounded Corners 10">
            <a:extLst>
              <a:ext uri="{FF2B5EF4-FFF2-40B4-BE49-F238E27FC236}">
                <a16:creationId xmlns:a16="http://schemas.microsoft.com/office/drawing/2014/main" id="{8A43319E-6FE2-4AD0-85C4-FE232FB1C81D}"/>
              </a:ext>
            </a:extLst>
          </p:cNvPr>
          <p:cNvSpPr/>
          <p:nvPr/>
        </p:nvSpPr>
        <p:spPr>
          <a:xfrm>
            <a:off x="1639335" y="1398417"/>
            <a:ext cx="2375783" cy="65927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75000"/>
                  </a:schemeClr>
                </a:solidFill>
              </a:rPr>
              <a:t>Decide algorithm</a:t>
            </a:r>
            <a:endParaRPr lang="en-IN" sz="1400" b="1" dirty="0">
              <a:solidFill>
                <a:schemeClr val="accent1">
                  <a:lumMod val="75000"/>
                </a:schemeClr>
              </a:solidFill>
            </a:endParaRPr>
          </a:p>
        </p:txBody>
      </p:sp>
      <p:sp>
        <p:nvSpPr>
          <p:cNvPr id="12" name="Rectangle: Rounded Corners 11">
            <a:extLst>
              <a:ext uri="{FF2B5EF4-FFF2-40B4-BE49-F238E27FC236}">
                <a16:creationId xmlns:a16="http://schemas.microsoft.com/office/drawing/2014/main" id="{EED49503-7B82-45F0-8320-CD6E9C29B81D}"/>
              </a:ext>
            </a:extLst>
          </p:cNvPr>
          <p:cNvSpPr/>
          <p:nvPr/>
        </p:nvSpPr>
        <p:spPr>
          <a:xfrm>
            <a:off x="1637600" y="2516871"/>
            <a:ext cx="2377518" cy="65927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75000"/>
                  </a:schemeClr>
                </a:solidFill>
              </a:rPr>
              <a:t>Data Cleaning, EDA</a:t>
            </a:r>
          </a:p>
          <a:p>
            <a:pPr algn="ctr"/>
            <a:r>
              <a:rPr lang="en-US" sz="1400" b="1" dirty="0">
                <a:solidFill>
                  <a:schemeClr val="accent1">
                    <a:lumMod val="75000"/>
                  </a:schemeClr>
                </a:solidFill>
              </a:rPr>
              <a:t>&amp;</a:t>
            </a:r>
          </a:p>
          <a:p>
            <a:pPr algn="ctr"/>
            <a:r>
              <a:rPr lang="en-US" sz="1400" b="1" dirty="0">
                <a:solidFill>
                  <a:schemeClr val="accent1">
                    <a:lumMod val="75000"/>
                  </a:schemeClr>
                </a:solidFill>
              </a:rPr>
              <a:t>Check Cluster Tendency</a:t>
            </a:r>
            <a:endParaRPr lang="en-IN" sz="1400" b="1" dirty="0">
              <a:solidFill>
                <a:schemeClr val="accent1">
                  <a:lumMod val="75000"/>
                </a:schemeClr>
              </a:solidFill>
            </a:endParaRPr>
          </a:p>
        </p:txBody>
      </p:sp>
      <p:sp>
        <p:nvSpPr>
          <p:cNvPr id="13" name="Rectangle: Rounded Corners 12">
            <a:extLst>
              <a:ext uri="{FF2B5EF4-FFF2-40B4-BE49-F238E27FC236}">
                <a16:creationId xmlns:a16="http://schemas.microsoft.com/office/drawing/2014/main" id="{0D2A311B-79EC-4F2D-8533-8A8E248B39C7}"/>
              </a:ext>
            </a:extLst>
          </p:cNvPr>
          <p:cNvSpPr/>
          <p:nvPr/>
        </p:nvSpPr>
        <p:spPr>
          <a:xfrm>
            <a:off x="1639335" y="3528005"/>
            <a:ext cx="2375783" cy="65927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75000"/>
                  </a:schemeClr>
                </a:solidFill>
              </a:rPr>
              <a:t>Identify value of ‘k’</a:t>
            </a:r>
            <a:endParaRPr lang="en-IN" sz="1400" b="1" dirty="0">
              <a:solidFill>
                <a:schemeClr val="accent1">
                  <a:lumMod val="75000"/>
                </a:schemeClr>
              </a:solidFill>
            </a:endParaRPr>
          </a:p>
        </p:txBody>
      </p:sp>
      <p:sp>
        <p:nvSpPr>
          <p:cNvPr id="14" name="Rectangle: Rounded Corners 13">
            <a:extLst>
              <a:ext uri="{FF2B5EF4-FFF2-40B4-BE49-F238E27FC236}">
                <a16:creationId xmlns:a16="http://schemas.microsoft.com/office/drawing/2014/main" id="{AC38C187-42AD-4FBF-8199-06030551EE8D}"/>
              </a:ext>
            </a:extLst>
          </p:cNvPr>
          <p:cNvSpPr/>
          <p:nvPr/>
        </p:nvSpPr>
        <p:spPr>
          <a:xfrm>
            <a:off x="1648043" y="4555280"/>
            <a:ext cx="2375783" cy="65927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75000"/>
                  </a:schemeClr>
                </a:solidFill>
              </a:rPr>
              <a:t>Forming Clusters</a:t>
            </a:r>
            <a:endParaRPr lang="en-IN" sz="1400" b="1" dirty="0">
              <a:solidFill>
                <a:schemeClr val="accent1">
                  <a:lumMod val="75000"/>
                </a:schemeClr>
              </a:solidFill>
            </a:endParaRPr>
          </a:p>
        </p:txBody>
      </p:sp>
      <p:sp>
        <p:nvSpPr>
          <p:cNvPr id="15" name="Rectangle: Rounded Corners 14">
            <a:extLst>
              <a:ext uri="{FF2B5EF4-FFF2-40B4-BE49-F238E27FC236}">
                <a16:creationId xmlns:a16="http://schemas.microsoft.com/office/drawing/2014/main" id="{03038DBD-FCD1-4750-B9A9-9184D16F9C38}"/>
              </a:ext>
            </a:extLst>
          </p:cNvPr>
          <p:cNvSpPr/>
          <p:nvPr/>
        </p:nvSpPr>
        <p:spPr>
          <a:xfrm>
            <a:off x="1663726" y="5777749"/>
            <a:ext cx="2375783" cy="65927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75000"/>
                  </a:schemeClr>
                </a:solidFill>
              </a:rPr>
              <a:t>Cluster Profiling</a:t>
            </a:r>
            <a:endParaRPr lang="en-IN" sz="1400" b="1" dirty="0">
              <a:solidFill>
                <a:schemeClr val="accent1">
                  <a:lumMod val="75000"/>
                </a:schemeClr>
              </a:solidFill>
            </a:endParaRPr>
          </a:p>
        </p:txBody>
      </p:sp>
      <p:sp>
        <p:nvSpPr>
          <p:cNvPr id="16" name="Arrow: Right 15">
            <a:extLst>
              <a:ext uri="{FF2B5EF4-FFF2-40B4-BE49-F238E27FC236}">
                <a16:creationId xmlns:a16="http://schemas.microsoft.com/office/drawing/2014/main" id="{332ACDCD-30AA-4A9F-A6CD-6A9D402E2CCA}"/>
              </a:ext>
            </a:extLst>
          </p:cNvPr>
          <p:cNvSpPr/>
          <p:nvPr/>
        </p:nvSpPr>
        <p:spPr>
          <a:xfrm>
            <a:off x="4193177" y="1585007"/>
            <a:ext cx="488248" cy="22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B349BE8D-074A-4C20-9C26-C8B309A8DCC6}"/>
              </a:ext>
            </a:extLst>
          </p:cNvPr>
          <p:cNvSpPr/>
          <p:nvPr/>
        </p:nvSpPr>
        <p:spPr>
          <a:xfrm>
            <a:off x="4201884" y="2743248"/>
            <a:ext cx="488248" cy="22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3A915B9C-08F1-472E-8BFF-D5F978782BB0}"/>
              </a:ext>
            </a:extLst>
          </p:cNvPr>
          <p:cNvSpPr/>
          <p:nvPr/>
        </p:nvSpPr>
        <p:spPr>
          <a:xfrm>
            <a:off x="4201885" y="3736028"/>
            <a:ext cx="488248" cy="22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814C7AE8-412E-4ECE-9E8E-FCE974D813FF}"/>
              </a:ext>
            </a:extLst>
          </p:cNvPr>
          <p:cNvSpPr/>
          <p:nvPr/>
        </p:nvSpPr>
        <p:spPr>
          <a:xfrm>
            <a:off x="4214948" y="4767997"/>
            <a:ext cx="488248" cy="22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B39D473E-9432-448F-81A2-E6F72398D970}"/>
              </a:ext>
            </a:extLst>
          </p:cNvPr>
          <p:cNvSpPr/>
          <p:nvPr/>
        </p:nvSpPr>
        <p:spPr>
          <a:xfrm>
            <a:off x="4201885" y="6008972"/>
            <a:ext cx="488248" cy="22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Curved Right 20">
            <a:extLst>
              <a:ext uri="{FF2B5EF4-FFF2-40B4-BE49-F238E27FC236}">
                <a16:creationId xmlns:a16="http://schemas.microsoft.com/office/drawing/2014/main" id="{779522EC-95DA-4443-9531-BD67B6702E91}"/>
              </a:ext>
            </a:extLst>
          </p:cNvPr>
          <p:cNvSpPr/>
          <p:nvPr/>
        </p:nvSpPr>
        <p:spPr>
          <a:xfrm>
            <a:off x="927463" y="1696041"/>
            <a:ext cx="532078" cy="95571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Arrow: Curved Right 22">
            <a:extLst>
              <a:ext uri="{FF2B5EF4-FFF2-40B4-BE49-F238E27FC236}">
                <a16:creationId xmlns:a16="http://schemas.microsoft.com/office/drawing/2014/main" id="{24508D81-F7B4-4F81-AC98-645FA7E513FC}"/>
              </a:ext>
            </a:extLst>
          </p:cNvPr>
          <p:cNvSpPr/>
          <p:nvPr/>
        </p:nvSpPr>
        <p:spPr>
          <a:xfrm>
            <a:off x="923107" y="2854280"/>
            <a:ext cx="532078" cy="95571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Arrow: Curved Right 23">
            <a:extLst>
              <a:ext uri="{FF2B5EF4-FFF2-40B4-BE49-F238E27FC236}">
                <a16:creationId xmlns:a16="http://schemas.microsoft.com/office/drawing/2014/main" id="{A2FEA006-707A-473C-BFE2-56A9957C068F}"/>
              </a:ext>
            </a:extLst>
          </p:cNvPr>
          <p:cNvSpPr/>
          <p:nvPr/>
        </p:nvSpPr>
        <p:spPr>
          <a:xfrm>
            <a:off x="936171" y="3886251"/>
            <a:ext cx="532078" cy="95571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Arrow: Curved Right 24">
            <a:extLst>
              <a:ext uri="{FF2B5EF4-FFF2-40B4-BE49-F238E27FC236}">
                <a16:creationId xmlns:a16="http://schemas.microsoft.com/office/drawing/2014/main" id="{54E8E265-10D2-4D35-979A-0A45668EBF7F}"/>
              </a:ext>
            </a:extLst>
          </p:cNvPr>
          <p:cNvSpPr/>
          <p:nvPr/>
        </p:nvSpPr>
        <p:spPr>
          <a:xfrm>
            <a:off x="988423" y="5009659"/>
            <a:ext cx="532078" cy="95571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16408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7CE52D-3458-4486-8327-CCDCF6838251}"/>
              </a:ext>
            </a:extLst>
          </p:cNvPr>
          <p:cNvSpPr txBox="1">
            <a:spLocks/>
          </p:cNvSpPr>
          <p:nvPr/>
        </p:nvSpPr>
        <p:spPr>
          <a:xfrm>
            <a:off x="1639335" y="214896"/>
            <a:ext cx="8911687" cy="8823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Solution / Approach:</a:t>
            </a:r>
            <a:endParaRPr lang="en-IN" sz="3200" dirty="0"/>
          </a:p>
        </p:txBody>
      </p:sp>
      <p:sp>
        <p:nvSpPr>
          <p:cNvPr id="6" name="TextBox 5">
            <a:extLst>
              <a:ext uri="{FF2B5EF4-FFF2-40B4-BE49-F238E27FC236}">
                <a16:creationId xmlns:a16="http://schemas.microsoft.com/office/drawing/2014/main" id="{DA63B527-29E4-4B9C-84D1-FCB7A7DB0554}"/>
              </a:ext>
            </a:extLst>
          </p:cNvPr>
          <p:cNvSpPr txBox="1"/>
          <p:nvPr/>
        </p:nvSpPr>
        <p:spPr>
          <a:xfrm>
            <a:off x="1639335" y="712746"/>
            <a:ext cx="9326879" cy="307777"/>
          </a:xfrm>
          <a:prstGeom prst="rect">
            <a:avLst/>
          </a:prstGeom>
          <a:noFill/>
        </p:spPr>
        <p:txBody>
          <a:bodyPr wrap="square" rtlCol="0">
            <a:spAutoFit/>
          </a:bodyPr>
          <a:lstStyle/>
          <a:p>
            <a:r>
              <a:rPr lang="en-US" sz="1400" i="1" dirty="0"/>
              <a:t>Few important visualizations we got during model building</a:t>
            </a:r>
            <a:endParaRPr lang="en-IN" sz="1400" i="1" dirty="0"/>
          </a:p>
        </p:txBody>
      </p:sp>
      <p:sp>
        <p:nvSpPr>
          <p:cNvPr id="7" name="Content Placeholder 2">
            <a:extLst>
              <a:ext uri="{FF2B5EF4-FFF2-40B4-BE49-F238E27FC236}">
                <a16:creationId xmlns:a16="http://schemas.microsoft.com/office/drawing/2014/main" id="{592B921C-B8E6-4D3E-B7FD-E1F221CD1BAF}"/>
              </a:ext>
            </a:extLst>
          </p:cNvPr>
          <p:cNvSpPr txBox="1">
            <a:spLocks/>
          </p:cNvSpPr>
          <p:nvPr/>
        </p:nvSpPr>
        <p:spPr>
          <a:xfrm>
            <a:off x="1639335" y="1600841"/>
            <a:ext cx="8915400" cy="4761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a:t>Finding the best value of ‘k’ using SSD (Elbow Method):</a:t>
            </a:r>
            <a:endParaRPr lang="en-IN" b="1" dirty="0"/>
          </a:p>
        </p:txBody>
      </p:sp>
      <p:pic>
        <p:nvPicPr>
          <p:cNvPr id="9" name="Picture 8">
            <a:extLst>
              <a:ext uri="{FF2B5EF4-FFF2-40B4-BE49-F238E27FC236}">
                <a16:creationId xmlns:a16="http://schemas.microsoft.com/office/drawing/2014/main" id="{AF757DA4-24ED-4525-A200-CB1E9BA26D7C}"/>
              </a:ext>
            </a:extLst>
          </p:cNvPr>
          <p:cNvPicPr>
            <a:picLocks noChangeAspect="1"/>
          </p:cNvPicPr>
          <p:nvPr/>
        </p:nvPicPr>
        <p:blipFill>
          <a:blip r:embed="rId2"/>
          <a:stretch>
            <a:fillRect/>
          </a:stretch>
        </p:blipFill>
        <p:spPr>
          <a:xfrm>
            <a:off x="2000250" y="2358488"/>
            <a:ext cx="5659692" cy="3781055"/>
          </a:xfrm>
          <a:prstGeom prst="rect">
            <a:avLst/>
          </a:prstGeom>
        </p:spPr>
      </p:pic>
      <p:sp>
        <p:nvSpPr>
          <p:cNvPr id="10" name="TextBox 9">
            <a:extLst>
              <a:ext uri="{FF2B5EF4-FFF2-40B4-BE49-F238E27FC236}">
                <a16:creationId xmlns:a16="http://schemas.microsoft.com/office/drawing/2014/main" id="{98217188-A5D1-43C6-8DFC-5E04D7FE77B7}"/>
              </a:ext>
            </a:extLst>
          </p:cNvPr>
          <p:cNvSpPr txBox="1"/>
          <p:nvPr/>
        </p:nvSpPr>
        <p:spPr>
          <a:xfrm>
            <a:off x="7659942" y="5338946"/>
            <a:ext cx="4214195" cy="646331"/>
          </a:xfrm>
          <a:prstGeom prst="rect">
            <a:avLst/>
          </a:prstGeom>
          <a:noFill/>
        </p:spPr>
        <p:txBody>
          <a:bodyPr wrap="square" rtlCol="0">
            <a:spAutoFit/>
          </a:bodyPr>
          <a:lstStyle/>
          <a:p>
            <a:r>
              <a:rPr lang="en-US" dirty="0"/>
              <a:t>Note: We can see from this plot that best value of ‘k’ should be 3</a:t>
            </a:r>
            <a:endParaRPr lang="en-IN" dirty="0"/>
          </a:p>
        </p:txBody>
      </p:sp>
    </p:spTree>
    <p:extLst>
      <p:ext uri="{BB962C8B-B14F-4D97-AF65-F5344CB8AC3E}">
        <p14:creationId xmlns:p14="http://schemas.microsoft.com/office/powerpoint/2010/main" val="1786092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EFF7F7-EB21-407F-8D27-1918960BA74F}"/>
              </a:ext>
            </a:extLst>
          </p:cNvPr>
          <p:cNvSpPr txBox="1">
            <a:spLocks/>
          </p:cNvSpPr>
          <p:nvPr/>
        </p:nvSpPr>
        <p:spPr>
          <a:xfrm>
            <a:off x="1639335" y="214896"/>
            <a:ext cx="8911687" cy="8823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Solution / Approach:</a:t>
            </a:r>
            <a:endParaRPr lang="en-IN" sz="3200" dirty="0"/>
          </a:p>
        </p:txBody>
      </p:sp>
      <p:sp>
        <p:nvSpPr>
          <p:cNvPr id="5" name="TextBox 4">
            <a:extLst>
              <a:ext uri="{FF2B5EF4-FFF2-40B4-BE49-F238E27FC236}">
                <a16:creationId xmlns:a16="http://schemas.microsoft.com/office/drawing/2014/main" id="{AAB8C5CA-B183-4A69-B5DA-B86D3D6A5083}"/>
              </a:ext>
            </a:extLst>
          </p:cNvPr>
          <p:cNvSpPr txBox="1"/>
          <p:nvPr/>
        </p:nvSpPr>
        <p:spPr>
          <a:xfrm>
            <a:off x="1639335" y="712746"/>
            <a:ext cx="9326879" cy="307777"/>
          </a:xfrm>
          <a:prstGeom prst="rect">
            <a:avLst/>
          </a:prstGeom>
          <a:noFill/>
        </p:spPr>
        <p:txBody>
          <a:bodyPr wrap="square" rtlCol="0">
            <a:spAutoFit/>
          </a:bodyPr>
          <a:lstStyle/>
          <a:p>
            <a:r>
              <a:rPr lang="en-US" sz="1400" i="1" dirty="0"/>
              <a:t>Few important visualizations we got during model building</a:t>
            </a:r>
            <a:endParaRPr lang="en-IN" sz="1400" i="1" dirty="0"/>
          </a:p>
        </p:txBody>
      </p:sp>
      <p:sp>
        <p:nvSpPr>
          <p:cNvPr id="6" name="Content Placeholder 2">
            <a:extLst>
              <a:ext uri="{FF2B5EF4-FFF2-40B4-BE49-F238E27FC236}">
                <a16:creationId xmlns:a16="http://schemas.microsoft.com/office/drawing/2014/main" id="{88E53495-D5C5-48B2-B71D-BCE77600552B}"/>
              </a:ext>
            </a:extLst>
          </p:cNvPr>
          <p:cNvSpPr txBox="1">
            <a:spLocks/>
          </p:cNvSpPr>
          <p:nvPr/>
        </p:nvSpPr>
        <p:spPr>
          <a:xfrm>
            <a:off x="1661748" y="1357052"/>
            <a:ext cx="8915400" cy="4761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a:t>Visualizing cluster:</a:t>
            </a:r>
            <a:endParaRPr lang="en-IN" b="1" dirty="0"/>
          </a:p>
        </p:txBody>
      </p:sp>
      <p:sp>
        <p:nvSpPr>
          <p:cNvPr id="7" name="TextBox 6">
            <a:extLst>
              <a:ext uri="{FF2B5EF4-FFF2-40B4-BE49-F238E27FC236}">
                <a16:creationId xmlns:a16="http://schemas.microsoft.com/office/drawing/2014/main" id="{B2EE6FD1-C857-40CD-8B7B-CC213C3717FF}"/>
              </a:ext>
            </a:extLst>
          </p:cNvPr>
          <p:cNvSpPr txBox="1"/>
          <p:nvPr/>
        </p:nvSpPr>
        <p:spPr>
          <a:xfrm flipH="1">
            <a:off x="977539" y="2314078"/>
            <a:ext cx="2468882" cy="369332"/>
          </a:xfrm>
          <a:prstGeom prst="rect">
            <a:avLst/>
          </a:prstGeom>
          <a:noFill/>
        </p:spPr>
        <p:txBody>
          <a:bodyPr wrap="square" rtlCol="0">
            <a:spAutoFit/>
          </a:bodyPr>
          <a:lstStyle/>
          <a:p>
            <a:r>
              <a:rPr lang="en-US" dirty="0" err="1"/>
              <a:t>gdpp</a:t>
            </a:r>
            <a:r>
              <a:rPr lang="en-US" dirty="0"/>
              <a:t> v/s income</a:t>
            </a:r>
            <a:endParaRPr lang="en-IN" dirty="0"/>
          </a:p>
        </p:txBody>
      </p:sp>
      <p:pic>
        <p:nvPicPr>
          <p:cNvPr id="9" name="Picture 8">
            <a:extLst>
              <a:ext uri="{FF2B5EF4-FFF2-40B4-BE49-F238E27FC236}">
                <a16:creationId xmlns:a16="http://schemas.microsoft.com/office/drawing/2014/main" id="{1C7B8786-2599-457E-A1CD-0755490453DB}"/>
              </a:ext>
            </a:extLst>
          </p:cNvPr>
          <p:cNvPicPr>
            <a:picLocks noChangeAspect="1"/>
          </p:cNvPicPr>
          <p:nvPr/>
        </p:nvPicPr>
        <p:blipFill>
          <a:blip r:embed="rId2"/>
          <a:stretch>
            <a:fillRect/>
          </a:stretch>
        </p:blipFill>
        <p:spPr>
          <a:xfrm>
            <a:off x="434748" y="3050005"/>
            <a:ext cx="3554465" cy="2303689"/>
          </a:xfrm>
          <a:prstGeom prst="rect">
            <a:avLst/>
          </a:prstGeom>
        </p:spPr>
      </p:pic>
      <p:sp>
        <p:nvSpPr>
          <p:cNvPr id="10" name="TextBox 9">
            <a:extLst>
              <a:ext uri="{FF2B5EF4-FFF2-40B4-BE49-F238E27FC236}">
                <a16:creationId xmlns:a16="http://schemas.microsoft.com/office/drawing/2014/main" id="{24B8DCFB-A11D-456B-AB89-8C4B98B2940A}"/>
              </a:ext>
            </a:extLst>
          </p:cNvPr>
          <p:cNvSpPr txBox="1"/>
          <p:nvPr/>
        </p:nvSpPr>
        <p:spPr>
          <a:xfrm flipH="1">
            <a:off x="5010561" y="2327141"/>
            <a:ext cx="2468882" cy="369332"/>
          </a:xfrm>
          <a:prstGeom prst="rect">
            <a:avLst/>
          </a:prstGeom>
          <a:noFill/>
        </p:spPr>
        <p:txBody>
          <a:bodyPr wrap="square" rtlCol="0">
            <a:spAutoFit/>
          </a:bodyPr>
          <a:lstStyle/>
          <a:p>
            <a:r>
              <a:rPr lang="en-US" dirty="0" err="1"/>
              <a:t>gdpp</a:t>
            </a:r>
            <a:r>
              <a:rPr lang="en-US" dirty="0"/>
              <a:t> v/s </a:t>
            </a:r>
            <a:r>
              <a:rPr lang="en-US" dirty="0" err="1"/>
              <a:t>child_mort</a:t>
            </a:r>
            <a:endParaRPr lang="en-IN" dirty="0"/>
          </a:p>
        </p:txBody>
      </p:sp>
      <p:pic>
        <p:nvPicPr>
          <p:cNvPr id="12" name="Picture 11">
            <a:extLst>
              <a:ext uri="{FF2B5EF4-FFF2-40B4-BE49-F238E27FC236}">
                <a16:creationId xmlns:a16="http://schemas.microsoft.com/office/drawing/2014/main" id="{FA1418C7-D592-471F-A497-E23C5B4E0B9A}"/>
              </a:ext>
            </a:extLst>
          </p:cNvPr>
          <p:cNvPicPr>
            <a:picLocks noChangeAspect="1"/>
          </p:cNvPicPr>
          <p:nvPr/>
        </p:nvPicPr>
        <p:blipFill>
          <a:blip r:embed="rId3"/>
          <a:stretch>
            <a:fillRect/>
          </a:stretch>
        </p:blipFill>
        <p:spPr>
          <a:xfrm>
            <a:off x="4376329" y="3050005"/>
            <a:ext cx="3554465" cy="2303689"/>
          </a:xfrm>
          <a:prstGeom prst="rect">
            <a:avLst/>
          </a:prstGeom>
        </p:spPr>
      </p:pic>
      <p:sp>
        <p:nvSpPr>
          <p:cNvPr id="13" name="TextBox 12">
            <a:extLst>
              <a:ext uri="{FF2B5EF4-FFF2-40B4-BE49-F238E27FC236}">
                <a16:creationId xmlns:a16="http://schemas.microsoft.com/office/drawing/2014/main" id="{BFF80198-15AC-4799-9B2A-6DB45C83B2FF}"/>
              </a:ext>
            </a:extLst>
          </p:cNvPr>
          <p:cNvSpPr txBox="1"/>
          <p:nvPr/>
        </p:nvSpPr>
        <p:spPr>
          <a:xfrm flipH="1">
            <a:off x="8860701" y="2299866"/>
            <a:ext cx="2699928" cy="369332"/>
          </a:xfrm>
          <a:prstGeom prst="rect">
            <a:avLst/>
          </a:prstGeom>
          <a:noFill/>
        </p:spPr>
        <p:txBody>
          <a:bodyPr wrap="square" rtlCol="0">
            <a:spAutoFit/>
          </a:bodyPr>
          <a:lstStyle/>
          <a:p>
            <a:r>
              <a:rPr lang="en-US" dirty="0" err="1"/>
              <a:t>child_mort</a:t>
            </a:r>
            <a:r>
              <a:rPr lang="en-US" dirty="0"/>
              <a:t> v/s income</a:t>
            </a:r>
            <a:endParaRPr lang="en-IN" dirty="0"/>
          </a:p>
        </p:txBody>
      </p:sp>
      <p:pic>
        <p:nvPicPr>
          <p:cNvPr id="15" name="Picture 14">
            <a:extLst>
              <a:ext uri="{FF2B5EF4-FFF2-40B4-BE49-F238E27FC236}">
                <a16:creationId xmlns:a16="http://schemas.microsoft.com/office/drawing/2014/main" id="{0B48DD13-84C9-4200-AD41-7310C78065C5}"/>
              </a:ext>
            </a:extLst>
          </p:cNvPr>
          <p:cNvPicPr>
            <a:picLocks noChangeAspect="1"/>
          </p:cNvPicPr>
          <p:nvPr/>
        </p:nvPicPr>
        <p:blipFill>
          <a:blip r:embed="rId4"/>
          <a:stretch>
            <a:fillRect/>
          </a:stretch>
        </p:blipFill>
        <p:spPr>
          <a:xfrm>
            <a:off x="8317910" y="3047904"/>
            <a:ext cx="3554466" cy="2303690"/>
          </a:xfrm>
          <a:prstGeom prst="rect">
            <a:avLst/>
          </a:prstGeom>
        </p:spPr>
      </p:pic>
      <p:sp>
        <p:nvSpPr>
          <p:cNvPr id="16" name="TextBox 15">
            <a:extLst>
              <a:ext uri="{FF2B5EF4-FFF2-40B4-BE49-F238E27FC236}">
                <a16:creationId xmlns:a16="http://schemas.microsoft.com/office/drawing/2014/main" id="{DA5ADC87-3956-4359-957D-09DD0CB7469E}"/>
              </a:ext>
            </a:extLst>
          </p:cNvPr>
          <p:cNvSpPr txBox="1"/>
          <p:nvPr/>
        </p:nvSpPr>
        <p:spPr>
          <a:xfrm flipH="1">
            <a:off x="947057" y="5747656"/>
            <a:ext cx="10365379" cy="307777"/>
          </a:xfrm>
          <a:prstGeom prst="rect">
            <a:avLst/>
          </a:prstGeom>
          <a:noFill/>
        </p:spPr>
        <p:txBody>
          <a:bodyPr wrap="square" rtlCol="0">
            <a:spAutoFit/>
          </a:bodyPr>
          <a:lstStyle/>
          <a:p>
            <a:r>
              <a:rPr lang="en-US" sz="1400" i="1" dirty="0"/>
              <a:t>Note: We can clearly see that, 3 clusters are formed </a:t>
            </a:r>
            <a:r>
              <a:rPr lang="en-US" sz="1400" i="1" dirty="0" err="1"/>
              <a:t>w.r.t.</a:t>
            </a:r>
            <a:r>
              <a:rPr lang="en-US" sz="1400" i="1" dirty="0"/>
              <a:t> 3 variables i.e. </a:t>
            </a:r>
            <a:r>
              <a:rPr lang="en-US" sz="1400" i="1" dirty="0" err="1"/>
              <a:t>gdpp</a:t>
            </a:r>
            <a:r>
              <a:rPr lang="en-US" sz="1400" i="1" dirty="0"/>
              <a:t>, </a:t>
            </a:r>
            <a:r>
              <a:rPr lang="en-US" sz="1400" i="1" dirty="0" err="1"/>
              <a:t>child_mort</a:t>
            </a:r>
            <a:r>
              <a:rPr lang="en-US" sz="1400" i="1" dirty="0"/>
              <a:t> and income</a:t>
            </a:r>
            <a:endParaRPr lang="en-IN" sz="1400" i="1" dirty="0"/>
          </a:p>
        </p:txBody>
      </p:sp>
    </p:spTree>
    <p:extLst>
      <p:ext uri="{BB962C8B-B14F-4D97-AF65-F5344CB8AC3E}">
        <p14:creationId xmlns:p14="http://schemas.microsoft.com/office/powerpoint/2010/main" val="344390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7CE52D-3458-4486-8327-CCDCF6838251}"/>
              </a:ext>
            </a:extLst>
          </p:cNvPr>
          <p:cNvSpPr txBox="1">
            <a:spLocks/>
          </p:cNvSpPr>
          <p:nvPr/>
        </p:nvSpPr>
        <p:spPr>
          <a:xfrm>
            <a:off x="1639335" y="214896"/>
            <a:ext cx="8911687" cy="8823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Solution / Approach:</a:t>
            </a:r>
            <a:endParaRPr lang="en-IN" sz="3200" dirty="0"/>
          </a:p>
        </p:txBody>
      </p:sp>
      <p:sp>
        <p:nvSpPr>
          <p:cNvPr id="6" name="TextBox 5">
            <a:extLst>
              <a:ext uri="{FF2B5EF4-FFF2-40B4-BE49-F238E27FC236}">
                <a16:creationId xmlns:a16="http://schemas.microsoft.com/office/drawing/2014/main" id="{DA63B527-29E4-4B9C-84D1-FCB7A7DB0554}"/>
              </a:ext>
            </a:extLst>
          </p:cNvPr>
          <p:cNvSpPr txBox="1"/>
          <p:nvPr/>
        </p:nvSpPr>
        <p:spPr>
          <a:xfrm>
            <a:off x="1639335" y="712746"/>
            <a:ext cx="9326879" cy="307777"/>
          </a:xfrm>
          <a:prstGeom prst="rect">
            <a:avLst/>
          </a:prstGeom>
          <a:noFill/>
        </p:spPr>
        <p:txBody>
          <a:bodyPr wrap="square" rtlCol="0">
            <a:spAutoFit/>
          </a:bodyPr>
          <a:lstStyle/>
          <a:p>
            <a:r>
              <a:rPr lang="en-US" sz="1400" i="1" dirty="0"/>
              <a:t>Few important visualizations we got during model building</a:t>
            </a:r>
            <a:endParaRPr lang="en-IN" sz="1400" i="1" dirty="0"/>
          </a:p>
        </p:txBody>
      </p:sp>
      <p:sp>
        <p:nvSpPr>
          <p:cNvPr id="7" name="Content Placeholder 2">
            <a:extLst>
              <a:ext uri="{FF2B5EF4-FFF2-40B4-BE49-F238E27FC236}">
                <a16:creationId xmlns:a16="http://schemas.microsoft.com/office/drawing/2014/main" id="{592B921C-B8E6-4D3E-B7FD-E1F221CD1BAF}"/>
              </a:ext>
            </a:extLst>
          </p:cNvPr>
          <p:cNvSpPr txBox="1">
            <a:spLocks/>
          </p:cNvSpPr>
          <p:nvPr/>
        </p:nvSpPr>
        <p:spPr>
          <a:xfrm>
            <a:off x="1626272" y="1482644"/>
            <a:ext cx="8915400" cy="4761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a:t>Cluster Profiling:</a:t>
            </a:r>
            <a:endParaRPr lang="en-IN" b="1" dirty="0"/>
          </a:p>
        </p:txBody>
      </p:sp>
      <p:pic>
        <p:nvPicPr>
          <p:cNvPr id="3" name="Picture 2">
            <a:extLst>
              <a:ext uri="{FF2B5EF4-FFF2-40B4-BE49-F238E27FC236}">
                <a16:creationId xmlns:a16="http://schemas.microsoft.com/office/drawing/2014/main" id="{FCCB87A4-DFEA-4438-8FE3-1EF2CD5DCD51}"/>
              </a:ext>
            </a:extLst>
          </p:cNvPr>
          <p:cNvPicPr>
            <a:picLocks noChangeAspect="1"/>
          </p:cNvPicPr>
          <p:nvPr/>
        </p:nvPicPr>
        <p:blipFill>
          <a:blip r:embed="rId2"/>
          <a:stretch>
            <a:fillRect/>
          </a:stretch>
        </p:blipFill>
        <p:spPr>
          <a:xfrm>
            <a:off x="1370778" y="1999609"/>
            <a:ext cx="9448800" cy="3257550"/>
          </a:xfrm>
          <a:prstGeom prst="rect">
            <a:avLst/>
          </a:prstGeom>
        </p:spPr>
      </p:pic>
      <p:sp>
        <p:nvSpPr>
          <p:cNvPr id="5" name="TextBox 4">
            <a:extLst>
              <a:ext uri="{FF2B5EF4-FFF2-40B4-BE49-F238E27FC236}">
                <a16:creationId xmlns:a16="http://schemas.microsoft.com/office/drawing/2014/main" id="{89285225-9E34-4814-BF58-6D37694B5542}"/>
              </a:ext>
            </a:extLst>
          </p:cNvPr>
          <p:cNvSpPr txBox="1"/>
          <p:nvPr/>
        </p:nvSpPr>
        <p:spPr>
          <a:xfrm>
            <a:off x="1370778" y="5413567"/>
            <a:ext cx="9595436" cy="1384995"/>
          </a:xfrm>
          <a:prstGeom prst="rect">
            <a:avLst/>
          </a:prstGeom>
          <a:noFill/>
        </p:spPr>
        <p:txBody>
          <a:bodyPr wrap="square" rtlCol="0">
            <a:spAutoFit/>
          </a:bodyPr>
          <a:lstStyle/>
          <a:p>
            <a:r>
              <a:rPr lang="en-US" sz="1400" i="1" dirty="0"/>
              <a:t>Note:</a:t>
            </a:r>
          </a:p>
          <a:p>
            <a:pPr marL="285750" indent="-285750">
              <a:buFont typeface="Arial" panose="020B0604020202020204" pitchFamily="34" charset="0"/>
              <a:buChar char="•"/>
            </a:pPr>
            <a:r>
              <a:rPr lang="en-US" sz="1400" i="1" dirty="0"/>
              <a:t>We can clearly see that we should be looking at the cluster label ‘0’</a:t>
            </a:r>
          </a:p>
          <a:p>
            <a:pPr marL="285750" indent="-285750">
              <a:buFont typeface="Arial" panose="020B0604020202020204" pitchFamily="34" charset="0"/>
              <a:buChar char="•"/>
            </a:pPr>
            <a:r>
              <a:rPr lang="en-US" sz="1400" i="1" dirty="0"/>
              <a:t>As we need to identify those countries which are in dire need of the aid, we need to choose a cluster which has low </a:t>
            </a:r>
            <a:r>
              <a:rPr lang="en-US" sz="1400" i="1" dirty="0" err="1"/>
              <a:t>gdpp</a:t>
            </a:r>
            <a:r>
              <a:rPr lang="en-US" sz="1400" i="1" dirty="0"/>
              <a:t>, low income per person and high child mortality rate. So, we can conclude from the above bar chart that, cluster with 0 label is a clear winner here and we need to identify top 5 countries which are in a direst need of the aid.</a:t>
            </a:r>
            <a:endParaRPr lang="en-IN" sz="1400" i="1" dirty="0"/>
          </a:p>
        </p:txBody>
      </p:sp>
    </p:spTree>
    <p:extLst>
      <p:ext uri="{BB962C8B-B14F-4D97-AF65-F5344CB8AC3E}">
        <p14:creationId xmlns:p14="http://schemas.microsoft.com/office/powerpoint/2010/main" val="3140360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CEFB16-C00E-4D06-B481-CBCA8565B69C}"/>
              </a:ext>
            </a:extLst>
          </p:cNvPr>
          <p:cNvSpPr>
            <a:spLocks noGrp="1"/>
          </p:cNvSpPr>
          <p:nvPr>
            <p:ph type="title"/>
          </p:nvPr>
        </p:nvSpPr>
        <p:spPr>
          <a:xfrm>
            <a:off x="1653219" y="273767"/>
            <a:ext cx="8911687" cy="1280890"/>
          </a:xfrm>
        </p:spPr>
        <p:txBody>
          <a:bodyPr>
            <a:normAutofit/>
          </a:bodyPr>
          <a:lstStyle/>
          <a:p>
            <a:r>
              <a:rPr lang="en-US" sz="3200" b="1" dirty="0"/>
              <a:t>Result:</a:t>
            </a:r>
            <a:endParaRPr lang="en-IN" sz="3200" dirty="0"/>
          </a:p>
        </p:txBody>
      </p:sp>
      <p:sp>
        <p:nvSpPr>
          <p:cNvPr id="5" name="Content Placeholder 2">
            <a:extLst>
              <a:ext uri="{FF2B5EF4-FFF2-40B4-BE49-F238E27FC236}">
                <a16:creationId xmlns:a16="http://schemas.microsoft.com/office/drawing/2014/main" id="{0E86C160-E31B-4477-894B-066356088639}"/>
              </a:ext>
            </a:extLst>
          </p:cNvPr>
          <p:cNvSpPr txBox="1">
            <a:spLocks/>
          </p:cNvSpPr>
          <p:nvPr/>
        </p:nvSpPr>
        <p:spPr>
          <a:xfrm>
            <a:off x="1165783" y="1763665"/>
            <a:ext cx="10042148" cy="39448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dirty="0"/>
              <a:t>After doing the cluster profiling, we sorted the data as </a:t>
            </a:r>
            <a:r>
              <a:rPr lang="en-US" sz="1600" dirty="0" err="1"/>
              <a:t>gdpp</a:t>
            </a:r>
            <a:r>
              <a:rPr lang="en-US" sz="1600" dirty="0"/>
              <a:t>: low to High, </a:t>
            </a:r>
            <a:r>
              <a:rPr lang="en-US" sz="1600" dirty="0" err="1"/>
              <a:t>child_mort</a:t>
            </a:r>
            <a:r>
              <a:rPr lang="en-US" sz="1600" dirty="0"/>
              <a:t>: High to Low, income: Low to High and we can see that below 5 countries are in the direst need of aid when we took the top 5 countries. We can report these countries to CEO of an NGO, so he can take appropriate actions.</a:t>
            </a:r>
          </a:p>
          <a:p>
            <a:endParaRPr lang="en-US" sz="1600" dirty="0"/>
          </a:p>
          <a:p>
            <a:pPr lvl="1">
              <a:buFont typeface="Arial" panose="020B0604020202020204" pitchFamily="34" charset="0"/>
              <a:buChar char="•"/>
            </a:pPr>
            <a:r>
              <a:rPr lang="it-IT" sz="2100" b="1" i="0" dirty="0">
                <a:solidFill>
                  <a:srgbClr val="000000"/>
                </a:solidFill>
                <a:effectLst/>
                <a:latin typeface="Helvetica Neue"/>
              </a:rPr>
              <a:t>Burundi</a:t>
            </a:r>
          </a:p>
          <a:p>
            <a:pPr lvl="1">
              <a:buFont typeface="Arial" panose="020B0604020202020204" pitchFamily="34" charset="0"/>
              <a:buChar char="•"/>
            </a:pPr>
            <a:r>
              <a:rPr lang="it-IT" sz="2100" b="1" i="0" dirty="0">
                <a:solidFill>
                  <a:srgbClr val="000000"/>
                </a:solidFill>
                <a:effectLst/>
                <a:latin typeface="Helvetica Neue"/>
              </a:rPr>
              <a:t>Liberia</a:t>
            </a:r>
          </a:p>
          <a:p>
            <a:pPr lvl="1">
              <a:buFont typeface="Arial" panose="020B0604020202020204" pitchFamily="34" charset="0"/>
              <a:buChar char="•"/>
            </a:pPr>
            <a:r>
              <a:rPr lang="it-IT" sz="2100" b="1" i="0" dirty="0">
                <a:solidFill>
                  <a:srgbClr val="000000"/>
                </a:solidFill>
                <a:effectLst/>
                <a:latin typeface="Helvetica Neue"/>
              </a:rPr>
              <a:t>Congo, Dem. Rep.</a:t>
            </a:r>
          </a:p>
          <a:p>
            <a:pPr lvl="1">
              <a:buFont typeface="Arial" panose="020B0604020202020204" pitchFamily="34" charset="0"/>
              <a:buChar char="•"/>
            </a:pPr>
            <a:r>
              <a:rPr lang="it-IT" sz="2100" b="1" i="0" dirty="0">
                <a:solidFill>
                  <a:srgbClr val="000000"/>
                </a:solidFill>
                <a:effectLst/>
                <a:latin typeface="Helvetica Neue"/>
              </a:rPr>
              <a:t>Niger</a:t>
            </a:r>
          </a:p>
          <a:p>
            <a:pPr lvl="1">
              <a:buFont typeface="Arial" panose="020B0604020202020204" pitchFamily="34" charset="0"/>
              <a:buChar char="•"/>
            </a:pPr>
            <a:r>
              <a:rPr lang="it-IT" sz="2100" b="1" i="0" dirty="0">
                <a:solidFill>
                  <a:srgbClr val="000000"/>
                </a:solidFill>
                <a:effectLst/>
                <a:latin typeface="Helvetica Neue"/>
              </a:rPr>
              <a:t>Sierra Leone</a:t>
            </a:r>
          </a:p>
          <a:p>
            <a:pPr lvl="1">
              <a:buFont typeface="Wingdings" panose="05000000000000000000" pitchFamily="2" charset="2"/>
              <a:buChar char="§"/>
            </a:pPr>
            <a:endParaRPr lang="en-US" sz="1400" dirty="0"/>
          </a:p>
          <a:p>
            <a:endParaRPr lang="en-US" sz="1600" dirty="0"/>
          </a:p>
          <a:p>
            <a:endParaRPr lang="en-US" sz="1600" dirty="0"/>
          </a:p>
          <a:p>
            <a:endParaRPr lang="en-IN" sz="1600" dirty="0"/>
          </a:p>
        </p:txBody>
      </p:sp>
    </p:spTree>
    <p:extLst>
      <p:ext uri="{BB962C8B-B14F-4D97-AF65-F5344CB8AC3E}">
        <p14:creationId xmlns:p14="http://schemas.microsoft.com/office/powerpoint/2010/main" val="11229405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372</TotalTime>
  <Words>694</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Helvetica Neue</vt:lpstr>
      <vt:lpstr>Wingdings</vt:lpstr>
      <vt:lpstr>Wingdings 3</vt:lpstr>
      <vt:lpstr>Wisp</vt:lpstr>
      <vt:lpstr>Clustering Assignment: HELP International NGO</vt:lpstr>
      <vt:lpstr>Agenda:</vt:lpstr>
      <vt:lpstr>Scenario:</vt:lpstr>
      <vt:lpstr>PowerPoint Presentation</vt:lpstr>
      <vt:lpstr>PowerPoint Presentation</vt:lpstr>
      <vt:lpstr>PowerPoint Presentation</vt:lpstr>
      <vt:lpstr>PowerPoint Presentation</vt:lpstr>
      <vt:lpstr>PowerPoint Presentation</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Assignment: HELP International NGO</dc:title>
  <dc:creator>Rohan Bhosle</dc:creator>
  <cp:lastModifiedBy>Rohan Bhosle</cp:lastModifiedBy>
  <cp:revision>15</cp:revision>
  <dcterms:created xsi:type="dcterms:W3CDTF">2021-02-27T18:51:15Z</dcterms:created>
  <dcterms:modified xsi:type="dcterms:W3CDTF">2021-02-28T18:27:04Z</dcterms:modified>
</cp:coreProperties>
</file>