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136089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391317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6892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422723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5865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1060071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1203903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250413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86256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F2CE9-B36F-4C31-8233-C60CDB1DFE52}"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390751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F2CE9-B36F-4C31-8233-C60CDB1DFE52}"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217187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F2CE9-B36F-4C31-8233-C60CDB1DFE52}" type="datetimeFigureOut">
              <a:rPr lang="en-IN" smtClean="0"/>
              <a:t>19-04-2021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1866266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4F2CE9-B36F-4C31-8233-C60CDB1DFE52}" type="datetimeFigureOut">
              <a:rPr lang="en-IN" smtClean="0"/>
              <a:t>19-04-2021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281481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F2CE9-B36F-4C31-8233-C60CDB1DFE52}" type="datetimeFigureOut">
              <a:rPr lang="en-IN" smtClean="0"/>
              <a:t>19-04-2021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17351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F2CE9-B36F-4C31-8233-C60CDB1DFE52}"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242924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F2CE9-B36F-4C31-8233-C60CDB1DFE52}"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902EA-CF74-418C-890D-75B3E6916F44}" type="slidenum">
              <a:rPr lang="en-IN" smtClean="0"/>
              <a:t>‹#›</a:t>
            </a:fld>
            <a:endParaRPr lang="en-IN"/>
          </a:p>
        </p:txBody>
      </p:sp>
    </p:spTree>
    <p:extLst>
      <p:ext uri="{BB962C8B-B14F-4D97-AF65-F5344CB8AC3E}">
        <p14:creationId xmlns:p14="http://schemas.microsoft.com/office/powerpoint/2010/main" val="3088561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4F2CE9-B36F-4C31-8233-C60CDB1DFE52}" type="datetimeFigureOut">
              <a:rPr lang="en-IN" smtClean="0"/>
              <a:t>19-04-2021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6902EA-CF74-418C-890D-75B3E6916F44}" type="slidenum">
              <a:rPr lang="en-IN" smtClean="0"/>
              <a:t>‹#›</a:t>
            </a:fld>
            <a:endParaRPr lang="en-IN"/>
          </a:p>
        </p:txBody>
      </p:sp>
    </p:spTree>
    <p:extLst>
      <p:ext uri="{BB962C8B-B14F-4D97-AF65-F5344CB8AC3E}">
        <p14:creationId xmlns:p14="http://schemas.microsoft.com/office/powerpoint/2010/main" val="42137755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C612-1B07-45FD-B7FC-B03F264BB4B7}"/>
              </a:ext>
            </a:extLst>
          </p:cNvPr>
          <p:cNvSpPr>
            <a:spLocks noGrp="1"/>
          </p:cNvSpPr>
          <p:nvPr>
            <p:ph type="ctrTitle"/>
          </p:nvPr>
        </p:nvSpPr>
        <p:spPr>
          <a:xfrm>
            <a:off x="1167430" y="2417591"/>
            <a:ext cx="7766936" cy="1646302"/>
          </a:xfrm>
        </p:spPr>
        <p:txBody>
          <a:bodyPr/>
          <a:lstStyle/>
          <a:p>
            <a:pPr algn="l"/>
            <a:r>
              <a:rPr lang="en-US" sz="4800" dirty="0">
                <a:solidFill>
                  <a:schemeClr val="accent2">
                    <a:lumMod val="75000"/>
                  </a:schemeClr>
                </a:solidFill>
              </a:rPr>
              <a:t>Retail Giant Sales </a:t>
            </a:r>
            <a:br>
              <a:rPr lang="en-US" sz="4800" dirty="0">
                <a:solidFill>
                  <a:schemeClr val="accent2">
                    <a:lumMod val="75000"/>
                  </a:schemeClr>
                </a:solidFill>
              </a:rPr>
            </a:br>
            <a:r>
              <a:rPr lang="en-US" sz="2800" dirty="0">
                <a:solidFill>
                  <a:schemeClr val="accent2">
                    <a:lumMod val="75000"/>
                  </a:schemeClr>
                </a:solidFill>
              </a:rPr>
              <a:t>Forecasting Assignment</a:t>
            </a: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ECE4603C-7B54-4943-9AA3-8355D7E93F73}"/>
              </a:ext>
            </a:extLst>
          </p:cNvPr>
          <p:cNvSpPr>
            <a:spLocks noGrp="1"/>
          </p:cNvSpPr>
          <p:nvPr>
            <p:ph type="subTitle" idx="1"/>
          </p:nvPr>
        </p:nvSpPr>
        <p:spPr>
          <a:xfrm>
            <a:off x="1180495" y="4338217"/>
            <a:ext cx="7766936" cy="1096899"/>
          </a:xfrm>
        </p:spPr>
        <p:txBody>
          <a:bodyPr>
            <a:normAutofit/>
          </a:bodyPr>
          <a:lstStyle/>
          <a:p>
            <a:pPr algn="l"/>
            <a:r>
              <a:rPr lang="en-US" sz="1600" dirty="0"/>
              <a:t>Presented by: Rohan Bhosle</a:t>
            </a:r>
            <a:endParaRPr lang="en-IN" sz="1600" dirty="0"/>
          </a:p>
        </p:txBody>
      </p:sp>
    </p:spTree>
    <p:extLst>
      <p:ext uri="{BB962C8B-B14F-4D97-AF65-F5344CB8AC3E}">
        <p14:creationId xmlns:p14="http://schemas.microsoft.com/office/powerpoint/2010/main" val="169618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DC63-2346-4F1B-B01B-3DB8423F359A}"/>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E1654FE3-4969-43ED-985A-209403329391}"/>
              </a:ext>
            </a:extLst>
          </p:cNvPr>
          <p:cNvSpPr>
            <a:spLocks noGrp="1"/>
          </p:cNvSpPr>
          <p:nvPr>
            <p:ph idx="1"/>
          </p:nvPr>
        </p:nvSpPr>
        <p:spPr/>
        <p:txBody>
          <a:bodyPr/>
          <a:lstStyle/>
          <a:p>
            <a:r>
              <a:rPr lang="en-US" dirty="0"/>
              <a:t>Problem Statement</a:t>
            </a:r>
          </a:p>
          <a:p>
            <a:r>
              <a:rPr lang="en-IN" dirty="0"/>
              <a:t>About attributes</a:t>
            </a:r>
          </a:p>
          <a:p>
            <a:r>
              <a:rPr lang="en-IN" dirty="0"/>
              <a:t>Coefficient Of Variance (COV)</a:t>
            </a:r>
          </a:p>
          <a:p>
            <a:r>
              <a:rPr lang="en-IN" dirty="0"/>
              <a:t>Choosing the right technique</a:t>
            </a:r>
          </a:p>
          <a:p>
            <a:r>
              <a:rPr lang="en-IN" dirty="0"/>
              <a:t>Comparing models with MAPE and Result</a:t>
            </a:r>
          </a:p>
          <a:p>
            <a:endParaRPr lang="en-IN" dirty="0"/>
          </a:p>
        </p:txBody>
      </p:sp>
    </p:spTree>
    <p:extLst>
      <p:ext uri="{BB962C8B-B14F-4D97-AF65-F5344CB8AC3E}">
        <p14:creationId xmlns:p14="http://schemas.microsoft.com/office/powerpoint/2010/main" val="255672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C702-A60A-41EB-8D7D-E454D6FFF6C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832CFEC-C265-4361-9A03-F480A42D86E4}"/>
              </a:ext>
            </a:extLst>
          </p:cNvPr>
          <p:cNvSpPr>
            <a:spLocks noGrp="1"/>
          </p:cNvSpPr>
          <p:nvPr>
            <p:ph idx="1"/>
          </p:nvPr>
        </p:nvSpPr>
        <p:spPr>
          <a:xfrm>
            <a:off x="286809" y="1758090"/>
            <a:ext cx="8596668" cy="3880773"/>
          </a:xfrm>
        </p:spPr>
        <p:txBody>
          <a:bodyPr>
            <a:normAutofit/>
          </a:bodyPr>
          <a:lstStyle/>
          <a:p>
            <a:pPr algn="l">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Global Mart is an online supergiant store that has worldwide operations</a:t>
            </a:r>
          </a:p>
          <a:p>
            <a:pPr algn="l">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We need to forecast the sales of the products for the next 6 months, so that you have a proper estimate and can plan your inventory and business processes accordingly</a:t>
            </a:r>
          </a:p>
          <a:p>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206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7648-F93F-45DB-A3F0-9ACC395F4C2F}"/>
              </a:ext>
            </a:extLst>
          </p:cNvPr>
          <p:cNvSpPr>
            <a:spLocks noGrp="1"/>
          </p:cNvSpPr>
          <p:nvPr>
            <p:ph type="title"/>
          </p:nvPr>
        </p:nvSpPr>
        <p:spPr/>
        <p:txBody>
          <a:bodyPr/>
          <a:lstStyle/>
          <a:p>
            <a:r>
              <a:rPr lang="en-US" dirty="0"/>
              <a:t>About attributes</a:t>
            </a:r>
            <a:endParaRPr lang="en-IN" dirty="0"/>
          </a:p>
        </p:txBody>
      </p:sp>
      <p:graphicFrame>
        <p:nvGraphicFramePr>
          <p:cNvPr id="4" name="Content Placeholder 3">
            <a:extLst>
              <a:ext uri="{FF2B5EF4-FFF2-40B4-BE49-F238E27FC236}">
                <a16:creationId xmlns:a16="http://schemas.microsoft.com/office/drawing/2014/main" id="{62F1C061-BA45-4580-A330-1DB94419B8E9}"/>
              </a:ext>
            </a:extLst>
          </p:cNvPr>
          <p:cNvGraphicFramePr>
            <a:graphicFrameLocks noGrp="1"/>
          </p:cNvGraphicFramePr>
          <p:nvPr>
            <p:ph idx="1"/>
            <p:extLst>
              <p:ext uri="{D42A27DB-BD31-4B8C-83A1-F6EECF244321}">
                <p14:modId xmlns:p14="http://schemas.microsoft.com/office/powerpoint/2010/main" val="424220734"/>
              </p:ext>
            </p:extLst>
          </p:nvPr>
        </p:nvGraphicFramePr>
        <p:xfrm>
          <a:off x="744009" y="2120648"/>
          <a:ext cx="5351991" cy="1912620"/>
        </p:xfrm>
        <a:graphic>
          <a:graphicData uri="http://schemas.openxmlformats.org/drawingml/2006/table">
            <a:tbl>
              <a:tblPr>
                <a:tableStyleId>{3C2FFA5D-87B4-456A-9821-1D502468CF0F}</a:tableStyleId>
              </a:tblPr>
              <a:tblGrid>
                <a:gridCol w="1393379">
                  <a:extLst>
                    <a:ext uri="{9D8B030D-6E8A-4147-A177-3AD203B41FA5}">
                      <a16:colId xmlns:a16="http://schemas.microsoft.com/office/drawing/2014/main" val="3824951365"/>
                    </a:ext>
                  </a:extLst>
                </a:gridCol>
                <a:gridCol w="3958612">
                  <a:extLst>
                    <a:ext uri="{9D8B030D-6E8A-4147-A177-3AD203B41FA5}">
                      <a16:colId xmlns:a16="http://schemas.microsoft.com/office/drawing/2014/main" val="1775163544"/>
                    </a:ext>
                  </a:extLst>
                </a:gridCol>
              </a:tblGrid>
              <a:tr h="0">
                <a:tc>
                  <a:txBody>
                    <a:bodyPr/>
                    <a:lstStyle/>
                    <a:p>
                      <a:pPr algn="ctr"/>
                      <a:r>
                        <a:rPr lang="en-IN" b="1" dirty="0">
                          <a:solidFill>
                            <a:schemeClr val="accent2">
                              <a:lumMod val="50000"/>
                            </a:schemeClr>
                          </a:solidFill>
                          <a:effectLst/>
                        </a:rPr>
                        <a:t>Attributes</a:t>
                      </a:r>
                    </a:p>
                  </a:txBody>
                  <a:tcPr marL="47625" marR="47625" marT="47625" marB="47625" anchor="ctr"/>
                </a:tc>
                <a:tc>
                  <a:txBody>
                    <a:bodyPr/>
                    <a:lstStyle/>
                    <a:p>
                      <a:pPr algn="ctr"/>
                      <a:r>
                        <a:rPr lang="en-IN" b="1" dirty="0">
                          <a:solidFill>
                            <a:schemeClr val="accent2">
                              <a:lumMod val="50000"/>
                            </a:schemeClr>
                          </a:solidFill>
                          <a:effectLst/>
                        </a:rPr>
                        <a:t>Description</a:t>
                      </a:r>
                    </a:p>
                  </a:txBody>
                  <a:tcPr marL="47625" marR="47625" marT="47625" marB="47625" anchor="ctr"/>
                </a:tc>
                <a:extLst>
                  <a:ext uri="{0D108BD9-81ED-4DB2-BD59-A6C34878D82A}">
                    <a16:rowId xmlns:a16="http://schemas.microsoft.com/office/drawing/2014/main" val="3374795448"/>
                  </a:ext>
                </a:extLst>
              </a:tr>
              <a:tr h="0">
                <a:tc>
                  <a:txBody>
                    <a:bodyPr/>
                    <a:lstStyle/>
                    <a:p>
                      <a:pPr algn="ctr"/>
                      <a:r>
                        <a:rPr lang="en-IN" sz="1400" dirty="0">
                          <a:solidFill>
                            <a:schemeClr val="tx1">
                              <a:lumMod val="75000"/>
                              <a:lumOff val="25000"/>
                            </a:schemeClr>
                          </a:solidFill>
                          <a:effectLst/>
                        </a:rPr>
                        <a:t>Order-Date</a:t>
                      </a:r>
                    </a:p>
                  </a:txBody>
                  <a:tcPr marL="47625" marR="47625" marT="47625" marB="47625" anchor="ctr"/>
                </a:tc>
                <a:tc>
                  <a:txBody>
                    <a:bodyPr/>
                    <a:lstStyle/>
                    <a:p>
                      <a:pPr algn="ctr"/>
                      <a:r>
                        <a:rPr lang="en-US" sz="1400">
                          <a:solidFill>
                            <a:schemeClr val="tx1">
                              <a:lumMod val="75000"/>
                              <a:lumOff val="25000"/>
                            </a:schemeClr>
                          </a:solidFill>
                          <a:effectLst/>
                        </a:rPr>
                        <a:t>The date on which the order was placed</a:t>
                      </a:r>
                    </a:p>
                  </a:txBody>
                  <a:tcPr marL="47625" marR="47625" marT="47625" marB="47625" anchor="ctr"/>
                </a:tc>
                <a:extLst>
                  <a:ext uri="{0D108BD9-81ED-4DB2-BD59-A6C34878D82A}">
                    <a16:rowId xmlns:a16="http://schemas.microsoft.com/office/drawing/2014/main" val="1638942367"/>
                  </a:ext>
                </a:extLst>
              </a:tr>
              <a:tr h="0">
                <a:tc>
                  <a:txBody>
                    <a:bodyPr/>
                    <a:lstStyle/>
                    <a:p>
                      <a:pPr algn="ctr"/>
                      <a:r>
                        <a:rPr lang="en-IN" sz="1400" dirty="0">
                          <a:solidFill>
                            <a:schemeClr val="tx1">
                              <a:lumMod val="75000"/>
                              <a:lumOff val="25000"/>
                            </a:schemeClr>
                          </a:solidFill>
                          <a:effectLst/>
                        </a:rPr>
                        <a:t>Segment</a:t>
                      </a:r>
                    </a:p>
                  </a:txBody>
                  <a:tcPr marL="47625" marR="47625" marT="47625" marB="47625" anchor="ctr"/>
                </a:tc>
                <a:tc>
                  <a:txBody>
                    <a:bodyPr/>
                    <a:lstStyle/>
                    <a:p>
                      <a:pPr algn="ctr"/>
                      <a:r>
                        <a:rPr lang="en-US" sz="1400" dirty="0">
                          <a:solidFill>
                            <a:schemeClr val="tx1">
                              <a:lumMod val="75000"/>
                              <a:lumOff val="25000"/>
                            </a:schemeClr>
                          </a:solidFill>
                          <a:effectLst/>
                        </a:rPr>
                        <a:t>The segment to which the product belongs</a:t>
                      </a:r>
                    </a:p>
                  </a:txBody>
                  <a:tcPr marL="47625" marR="47625" marT="47625" marB="47625" anchor="ctr"/>
                </a:tc>
                <a:extLst>
                  <a:ext uri="{0D108BD9-81ED-4DB2-BD59-A6C34878D82A}">
                    <a16:rowId xmlns:a16="http://schemas.microsoft.com/office/drawing/2014/main" val="2955792850"/>
                  </a:ext>
                </a:extLst>
              </a:tr>
              <a:tr h="0">
                <a:tc>
                  <a:txBody>
                    <a:bodyPr/>
                    <a:lstStyle/>
                    <a:p>
                      <a:pPr algn="ctr"/>
                      <a:r>
                        <a:rPr lang="en-IN" sz="1400" dirty="0">
                          <a:solidFill>
                            <a:schemeClr val="tx1">
                              <a:lumMod val="75000"/>
                              <a:lumOff val="25000"/>
                            </a:schemeClr>
                          </a:solidFill>
                          <a:effectLst/>
                        </a:rPr>
                        <a:t>Market</a:t>
                      </a:r>
                    </a:p>
                  </a:txBody>
                  <a:tcPr marL="47625" marR="47625" marT="47625" marB="47625" anchor="ctr"/>
                </a:tc>
                <a:tc>
                  <a:txBody>
                    <a:bodyPr/>
                    <a:lstStyle/>
                    <a:p>
                      <a:pPr algn="ctr"/>
                      <a:r>
                        <a:rPr lang="en-US" sz="1400" dirty="0">
                          <a:solidFill>
                            <a:schemeClr val="tx1">
                              <a:lumMod val="75000"/>
                              <a:lumOff val="25000"/>
                            </a:schemeClr>
                          </a:solidFill>
                          <a:effectLst/>
                        </a:rPr>
                        <a:t>The market to which the customer belongs</a:t>
                      </a:r>
                    </a:p>
                  </a:txBody>
                  <a:tcPr marL="47625" marR="47625" marT="47625" marB="47625" anchor="ctr"/>
                </a:tc>
                <a:extLst>
                  <a:ext uri="{0D108BD9-81ED-4DB2-BD59-A6C34878D82A}">
                    <a16:rowId xmlns:a16="http://schemas.microsoft.com/office/drawing/2014/main" val="3319023370"/>
                  </a:ext>
                </a:extLst>
              </a:tr>
              <a:tr h="0">
                <a:tc>
                  <a:txBody>
                    <a:bodyPr/>
                    <a:lstStyle/>
                    <a:p>
                      <a:pPr algn="ctr"/>
                      <a:r>
                        <a:rPr lang="en-IN" sz="1400" dirty="0">
                          <a:solidFill>
                            <a:schemeClr val="tx1">
                              <a:lumMod val="75000"/>
                              <a:lumOff val="25000"/>
                            </a:schemeClr>
                          </a:solidFill>
                          <a:effectLst/>
                        </a:rPr>
                        <a:t>Sales</a:t>
                      </a:r>
                    </a:p>
                  </a:txBody>
                  <a:tcPr marL="47625" marR="47625" marT="47625" marB="47625" anchor="ctr"/>
                </a:tc>
                <a:tc>
                  <a:txBody>
                    <a:bodyPr/>
                    <a:lstStyle/>
                    <a:p>
                      <a:pPr algn="ctr"/>
                      <a:r>
                        <a:rPr lang="en-US" sz="1400" dirty="0">
                          <a:solidFill>
                            <a:schemeClr val="tx1">
                              <a:lumMod val="75000"/>
                              <a:lumOff val="25000"/>
                            </a:schemeClr>
                          </a:solidFill>
                          <a:effectLst/>
                        </a:rPr>
                        <a:t>Total sales value of the transaction</a:t>
                      </a:r>
                    </a:p>
                  </a:txBody>
                  <a:tcPr marL="47625" marR="47625" marT="47625" marB="47625" anchor="ctr"/>
                </a:tc>
                <a:extLst>
                  <a:ext uri="{0D108BD9-81ED-4DB2-BD59-A6C34878D82A}">
                    <a16:rowId xmlns:a16="http://schemas.microsoft.com/office/drawing/2014/main" val="2277059797"/>
                  </a:ext>
                </a:extLst>
              </a:tr>
              <a:tr h="0">
                <a:tc>
                  <a:txBody>
                    <a:bodyPr/>
                    <a:lstStyle/>
                    <a:p>
                      <a:pPr algn="ctr"/>
                      <a:r>
                        <a:rPr lang="en-IN" sz="1400" dirty="0">
                          <a:solidFill>
                            <a:schemeClr val="tx1">
                              <a:lumMod val="75000"/>
                              <a:lumOff val="25000"/>
                            </a:schemeClr>
                          </a:solidFill>
                          <a:effectLst/>
                        </a:rPr>
                        <a:t>Profit</a:t>
                      </a:r>
                    </a:p>
                  </a:txBody>
                  <a:tcPr marL="47625" marR="47625" marT="47625" marB="47625" anchor="ctr"/>
                </a:tc>
                <a:tc>
                  <a:txBody>
                    <a:bodyPr/>
                    <a:lstStyle/>
                    <a:p>
                      <a:pPr algn="ctr"/>
                      <a:r>
                        <a:rPr lang="en-US" sz="1400" dirty="0">
                          <a:solidFill>
                            <a:schemeClr val="tx1">
                              <a:lumMod val="75000"/>
                              <a:lumOff val="25000"/>
                            </a:schemeClr>
                          </a:solidFill>
                          <a:effectLst/>
                        </a:rPr>
                        <a:t>Profit made on the transaction</a:t>
                      </a:r>
                    </a:p>
                  </a:txBody>
                  <a:tcPr marL="47625" marR="47625" marT="47625" marB="47625" anchor="ctr"/>
                </a:tc>
                <a:extLst>
                  <a:ext uri="{0D108BD9-81ED-4DB2-BD59-A6C34878D82A}">
                    <a16:rowId xmlns:a16="http://schemas.microsoft.com/office/drawing/2014/main" val="2878019709"/>
                  </a:ext>
                </a:extLst>
              </a:tr>
            </a:tbl>
          </a:graphicData>
        </a:graphic>
      </p:graphicFrame>
      <p:sp>
        <p:nvSpPr>
          <p:cNvPr id="5" name="TextBox 4">
            <a:extLst>
              <a:ext uri="{FF2B5EF4-FFF2-40B4-BE49-F238E27FC236}">
                <a16:creationId xmlns:a16="http://schemas.microsoft.com/office/drawing/2014/main" id="{4D46CBCD-17E9-4888-A5C9-B37798F6B635}"/>
              </a:ext>
            </a:extLst>
          </p:cNvPr>
          <p:cNvSpPr txBox="1"/>
          <p:nvPr/>
        </p:nvSpPr>
        <p:spPr>
          <a:xfrm>
            <a:off x="677334" y="4414427"/>
            <a:ext cx="6704541" cy="261610"/>
          </a:xfrm>
          <a:prstGeom prst="rect">
            <a:avLst/>
          </a:prstGeom>
          <a:noFill/>
        </p:spPr>
        <p:txBody>
          <a:bodyPr wrap="square" rtlCol="0">
            <a:spAutoFit/>
          </a:bodyPr>
          <a:lstStyle/>
          <a:p>
            <a:r>
              <a:rPr lang="en-US" sz="1100" dirty="0">
                <a:solidFill>
                  <a:schemeClr val="bg2">
                    <a:lumMod val="50000"/>
                  </a:schemeClr>
                </a:solidFill>
              </a:rPr>
              <a:t>Note: Dataset has 21 combinations of ‘Market-Segment’ variables.</a:t>
            </a:r>
            <a:endParaRPr lang="en-IN" sz="1100" dirty="0">
              <a:solidFill>
                <a:schemeClr val="bg2">
                  <a:lumMod val="50000"/>
                </a:schemeClr>
              </a:solidFill>
            </a:endParaRPr>
          </a:p>
        </p:txBody>
      </p:sp>
    </p:spTree>
    <p:extLst>
      <p:ext uri="{BB962C8B-B14F-4D97-AF65-F5344CB8AC3E}">
        <p14:creationId xmlns:p14="http://schemas.microsoft.com/office/powerpoint/2010/main" val="24429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BD3C-FEA3-47D0-841D-C84958F5D2D6}"/>
              </a:ext>
            </a:extLst>
          </p:cNvPr>
          <p:cNvSpPr>
            <a:spLocks noGrp="1"/>
          </p:cNvSpPr>
          <p:nvPr>
            <p:ph type="title"/>
          </p:nvPr>
        </p:nvSpPr>
        <p:spPr/>
        <p:txBody>
          <a:bodyPr/>
          <a:lstStyle/>
          <a:p>
            <a:r>
              <a:rPr lang="en-US" dirty="0"/>
              <a:t>Coefficient of Variance (COV)</a:t>
            </a:r>
            <a:endParaRPr lang="en-IN" dirty="0"/>
          </a:p>
        </p:txBody>
      </p:sp>
      <p:graphicFrame>
        <p:nvGraphicFramePr>
          <p:cNvPr id="4" name="Table 3">
            <a:extLst>
              <a:ext uri="{FF2B5EF4-FFF2-40B4-BE49-F238E27FC236}">
                <a16:creationId xmlns:a16="http://schemas.microsoft.com/office/drawing/2014/main" id="{09407103-F209-4E9C-9C32-F22D16B5F664}"/>
              </a:ext>
            </a:extLst>
          </p:cNvPr>
          <p:cNvGraphicFramePr>
            <a:graphicFrameLocks noGrp="1"/>
          </p:cNvGraphicFramePr>
          <p:nvPr>
            <p:extLst>
              <p:ext uri="{D42A27DB-BD31-4B8C-83A1-F6EECF244321}">
                <p14:modId xmlns:p14="http://schemas.microsoft.com/office/powerpoint/2010/main" val="34151762"/>
              </p:ext>
            </p:extLst>
          </p:nvPr>
        </p:nvGraphicFramePr>
        <p:xfrm>
          <a:off x="796154" y="1527469"/>
          <a:ext cx="3174954" cy="4182646"/>
        </p:xfrm>
        <a:graphic>
          <a:graphicData uri="http://schemas.openxmlformats.org/drawingml/2006/table">
            <a:tbl>
              <a:tblPr>
                <a:tableStyleId>{3C2FFA5D-87B4-456A-9821-1D502468CF0F}</a:tableStyleId>
              </a:tblPr>
              <a:tblGrid>
                <a:gridCol w="672838">
                  <a:extLst>
                    <a:ext uri="{9D8B030D-6E8A-4147-A177-3AD203B41FA5}">
                      <a16:colId xmlns:a16="http://schemas.microsoft.com/office/drawing/2014/main" val="3085678460"/>
                    </a:ext>
                  </a:extLst>
                </a:gridCol>
                <a:gridCol w="1713634">
                  <a:extLst>
                    <a:ext uri="{9D8B030D-6E8A-4147-A177-3AD203B41FA5}">
                      <a16:colId xmlns:a16="http://schemas.microsoft.com/office/drawing/2014/main" val="2073473180"/>
                    </a:ext>
                  </a:extLst>
                </a:gridCol>
                <a:gridCol w="788482">
                  <a:extLst>
                    <a:ext uri="{9D8B030D-6E8A-4147-A177-3AD203B41FA5}">
                      <a16:colId xmlns:a16="http://schemas.microsoft.com/office/drawing/2014/main" val="2636438036"/>
                    </a:ext>
                  </a:extLst>
                </a:gridCol>
              </a:tblGrid>
              <a:tr h="190045">
                <a:tc>
                  <a:txBody>
                    <a:bodyPr/>
                    <a:lstStyle/>
                    <a:p>
                      <a:pPr algn="r" fontAlgn="ctr"/>
                      <a:r>
                        <a:rPr lang="en-IN" sz="1200" b="1" u="none" strike="noStrike" dirty="0">
                          <a:effectLst/>
                        </a:rPr>
                        <a:t>Sr. no.</a:t>
                      </a:r>
                      <a:endParaRPr lang="en-IN" sz="1200" b="1" i="0" u="none" strike="noStrike" dirty="0">
                        <a:solidFill>
                          <a:srgbClr val="000000"/>
                        </a:solidFill>
                        <a:effectLst/>
                        <a:latin typeface="Arial" panose="020B0604020202020204" pitchFamily="34" charset="0"/>
                      </a:endParaRPr>
                    </a:p>
                  </a:txBody>
                  <a:tcPr marL="8821" marR="8821" marT="8821" marB="0" anchor="ctr"/>
                </a:tc>
                <a:tc>
                  <a:txBody>
                    <a:bodyPr/>
                    <a:lstStyle/>
                    <a:p>
                      <a:pPr algn="r" fontAlgn="ctr"/>
                      <a:r>
                        <a:rPr lang="en-IN" sz="1200" b="1" u="none" strike="noStrike" dirty="0" err="1">
                          <a:effectLst/>
                        </a:rPr>
                        <a:t>MarketSegment</a:t>
                      </a:r>
                      <a:endParaRPr lang="en-IN" sz="1200" b="1" i="0" u="none" strike="noStrike" dirty="0">
                        <a:solidFill>
                          <a:srgbClr val="000000"/>
                        </a:solidFill>
                        <a:effectLst/>
                        <a:latin typeface="Arial" panose="020B0604020202020204" pitchFamily="34" charset="0"/>
                      </a:endParaRPr>
                    </a:p>
                  </a:txBody>
                  <a:tcPr marL="8821" marR="8821" marT="8821" marB="0" anchor="ctr"/>
                </a:tc>
                <a:tc>
                  <a:txBody>
                    <a:bodyPr/>
                    <a:lstStyle/>
                    <a:p>
                      <a:pPr algn="r" fontAlgn="ctr"/>
                      <a:r>
                        <a:rPr lang="en-IN" sz="1200" b="1" u="none" strike="noStrike" dirty="0">
                          <a:effectLst/>
                        </a:rPr>
                        <a:t>COV</a:t>
                      </a:r>
                      <a:endParaRPr lang="en-IN" sz="1200" b="1"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2920323761"/>
                  </a:ext>
                </a:extLst>
              </a:tr>
              <a:tr h="190045">
                <a:tc>
                  <a:txBody>
                    <a:bodyPr/>
                    <a:lstStyle/>
                    <a:p>
                      <a:pPr algn="ctr" fontAlgn="ctr"/>
                      <a:r>
                        <a:rPr lang="en-IN" sz="1050" b="1" u="none" strike="noStrike" dirty="0">
                          <a:solidFill>
                            <a:schemeClr val="accent4"/>
                          </a:solidFill>
                          <a:effectLst/>
                        </a:rPr>
                        <a:t>1</a:t>
                      </a:r>
                      <a:endParaRPr lang="en-IN" sz="1050" b="1" i="0" u="none" strike="noStrike" dirty="0">
                        <a:solidFill>
                          <a:schemeClr val="accent4"/>
                        </a:solidFill>
                        <a:effectLst/>
                        <a:latin typeface="Arial" panose="020B0604020202020204" pitchFamily="34" charset="0"/>
                      </a:endParaRPr>
                    </a:p>
                  </a:txBody>
                  <a:tcPr marL="8821" marR="8821" marT="8821" marB="0" anchor="ctr"/>
                </a:tc>
                <a:tc>
                  <a:txBody>
                    <a:bodyPr/>
                    <a:lstStyle/>
                    <a:p>
                      <a:pPr algn="ctr" fontAlgn="ctr"/>
                      <a:r>
                        <a:rPr lang="en-IN" sz="1050" b="1" u="none" strike="noStrike" dirty="0">
                          <a:solidFill>
                            <a:schemeClr val="accent4"/>
                          </a:solidFill>
                          <a:effectLst/>
                        </a:rPr>
                        <a:t>APAC-Consumer</a:t>
                      </a:r>
                      <a:endParaRPr lang="en-IN" sz="1050" b="1" i="0" u="none" strike="noStrike" dirty="0">
                        <a:solidFill>
                          <a:schemeClr val="accent4"/>
                        </a:solidFill>
                        <a:effectLst/>
                        <a:latin typeface="Arial" panose="020B0604020202020204" pitchFamily="34" charset="0"/>
                      </a:endParaRPr>
                    </a:p>
                  </a:txBody>
                  <a:tcPr marL="8821" marR="8821" marT="8821" marB="0" anchor="ctr"/>
                </a:tc>
                <a:tc>
                  <a:txBody>
                    <a:bodyPr/>
                    <a:lstStyle/>
                    <a:p>
                      <a:pPr algn="ctr" fontAlgn="ctr"/>
                      <a:r>
                        <a:rPr lang="en-IN" sz="1050" b="1" u="none" strike="noStrike" dirty="0">
                          <a:solidFill>
                            <a:schemeClr val="accent4"/>
                          </a:solidFill>
                          <a:effectLst/>
                        </a:rPr>
                        <a:t>0.596404</a:t>
                      </a:r>
                      <a:endParaRPr lang="en-IN" sz="1050" b="1" i="0" u="none" strike="noStrike" dirty="0">
                        <a:solidFill>
                          <a:schemeClr val="accent4"/>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3179001655"/>
                  </a:ext>
                </a:extLst>
              </a:tr>
              <a:tr h="190045">
                <a:tc>
                  <a:txBody>
                    <a:bodyPr/>
                    <a:lstStyle/>
                    <a:p>
                      <a:pPr algn="ctr" fontAlgn="ctr"/>
                      <a:r>
                        <a:rPr lang="en-IN" sz="1000" u="none" strike="noStrike" dirty="0">
                          <a:effectLst/>
                        </a:rPr>
                        <a:t>2</a:t>
                      </a:r>
                      <a:endParaRPr lang="en-IN" sz="1000" b="1"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EU-Consumer</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0.647485</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252098795"/>
                  </a:ext>
                </a:extLst>
              </a:tr>
              <a:tr h="190045">
                <a:tc>
                  <a:txBody>
                    <a:bodyPr/>
                    <a:lstStyle/>
                    <a:p>
                      <a:pPr algn="ctr" fontAlgn="ctr"/>
                      <a:r>
                        <a:rPr lang="en-IN" sz="1000" u="none" strike="noStrike">
                          <a:effectLst/>
                        </a:rPr>
                        <a:t>3</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LATAM-Consumer</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0.680684</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1265965620"/>
                  </a:ext>
                </a:extLst>
              </a:tr>
              <a:tr h="190045">
                <a:tc>
                  <a:txBody>
                    <a:bodyPr/>
                    <a:lstStyle/>
                    <a:p>
                      <a:pPr algn="ctr" fontAlgn="ctr"/>
                      <a:r>
                        <a:rPr lang="en-IN" sz="1000" u="none" strike="noStrike">
                          <a:effectLst/>
                        </a:rPr>
                        <a:t>4</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EU-Corporate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0.689346</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458534941"/>
                  </a:ext>
                </a:extLst>
              </a:tr>
              <a:tr h="190045">
                <a:tc>
                  <a:txBody>
                    <a:bodyPr/>
                    <a:lstStyle/>
                    <a:p>
                      <a:pPr algn="ctr" fontAlgn="ctr"/>
                      <a:r>
                        <a:rPr lang="en-IN" sz="1000" u="none" strike="noStrike">
                          <a:effectLst/>
                        </a:rPr>
                        <a:t>5</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APAC-Corporate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0.731926</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717052034"/>
                  </a:ext>
                </a:extLst>
              </a:tr>
              <a:tr h="190045">
                <a:tc>
                  <a:txBody>
                    <a:bodyPr/>
                    <a:lstStyle/>
                    <a:p>
                      <a:pPr algn="ctr" fontAlgn="ctr"/>
                      <a:r>
                        <a:rPr lang="en-IN" sz="1000" u="none" strike="noStrike">
                          <a:effectLst/>
                        </a:rPr>
                        <a:t>6</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LATAM-Corporate</a:t>
                      </a:r>
                      <a:endParaRPr lang="en-IN" sz="1000" b="0"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0.88026</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772284796"/>
                  </a:ext>
                </a:extLst>
              </a:tr>
              <a:tr h="190045">
                <a:tc>
                  <a:txBody>
                    <a:bodyPr/>
                    <a:lstStyle/>
                    <a:p>
                      <a:pPr algn="ctr" fontAlgn="ctr"/>
                      <a:r>
                        <a:rPr lang="en-IN" sz="1000" u="none" strike="noStrike">
                          <a:effectLst/>
                        </a:rPr>
                        <a:t>7</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US-Corporate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1.027209</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4152430207"/>
                  </a:ext>
                </a:extLst>
              </a:tr>
              <a:tr h="190045">
                <a:tc>
                  <a:txBody>
                    <a:bodyPr/>
                    <a:lstStyle/>
                    <a:p>
                      <a:pPr algn="ctr" fontAlgn="ctr"/>
                      <a:r>
                        <a:rPr lang="en-IN" sz="1000" u="none" strike="noStrike">
                          <a:effectLst/>
                        </a:rPr>
                        <a:t>8</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APAC-Home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1.048817</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3542279689"/>
                  </a:ext>
                </a:extLst>
              </a:tr>
              <a:tr h="190045">
                <a:tc>
                  <a:txBody>
                    <a:bodyPr/>
                    <a:lstStyle/>
                    <a:p>
                      <a:pPr algn="ctr" fontAlgn="ctr"/>
                      <a:r>
                        <a:rPr lang="en-IN" sz="1000" u="none" strike="noStrike">
                          <a:effectLst/>
                        </a:rPr>
                        <a:t>9</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US-Consumer</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1.095295</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1650740675"/>
                  </a:ext>
                </a:extLst>
              </a:tr>
              <a:tr h="190045">
                <a:tc>
                  <a:txBody>
                    <a:bodyPr/>
                    <a:lstStyle/>
                    <a:p>
                      <a:pPr algn="ctr" fontAlgn="ctr"/>
                      <a:r>
                        <a:rPr lang="en-IN" sz="1000" u="none" strike="noStrike">
                          <a:effectLst/>
                        </a:rPr>
                        <a:t>10</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EU-Home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1.114681</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4201672683"/>
                  </a:ext>
                </a:extLst>
              </a:tr>
              <a:tr h="190045">
                <a:tc>
                  <a:txBody>
                    <a:bodyPr/>
                    <a:lstStyle/>
                    <a:p>
                      <a:pPr algn="ctr" fontAlgn="ctr"/>
                      <a:r>
                        <a:rPr lang="en-IN" sz="1000" u="none" strike="noStrike">
                          <a:effectLst/>
                        </a:rPr>
                        <a:t>11</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Canada-Corporate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1.19722</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852741165"/>
                  </a:ext>
                </a:extLst>
              </a:tr>
              <a:tr h="190045">
                <a:tc>
                  <a:txBody>
                    <a:bodyPr/>
                    <a:lstStyle/>
                    <a:p>
                      <a:pPr algn="ctr" fontAlgn="ctr"/>
                      <a:r>
                        <a:rPr lang="en-IN" sz="1000" u="none" strike="noStrike">
                          <a:effectLst/>
                        </a:rPr>
                        <a:t>12</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US-Home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1.217133</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845868342"/>
                  </a:ext>
                </a:extLst>
              </a:tr>
              <a:tr h="190045">
                <a:tc>
                  <a:txBody>
                    <a:bodyPr/>
                    <a:lstStyle/>
                    <a:p>
                      <a:pPr algn="ctr" fontAlgn="ctr"/>
                      <a:r>
                        <a:rPr lang="en-IN" sz="1000" u="none" strike="noStrike">
                          <a:effectLst/>
                        </a:rPr>
                        <a:t>13</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LATAM-Home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1.343696</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1697724515"/>
                  </a:ext>
                </a:extLst>
              </a:tr>
              <a:tr h="190045">
                <a:tc>
                  <a:txBody>
                    <a:bodyPr/>
                    <a:lstStyle/>
                    <a:p>
                      <a:pPr algn="ctr" fontAlgn="ctr"/>
                      <a:r>
                        <a:rPr lang="en-IN" sz="1000" u="none" strike="noStrike">
                          <a:effectLst/>
                        </a:rPr>
                        <a:t>14</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Africa-Consumer</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1.429335</a:t>
                      </a:r>
                      <a:endParaRPr lang="en-IN" sz="1000" b="0" i="0" u="none" strike="noStrike">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3178497683"/>
                  </a:ext>
                </a:extLst>
              </a:tr>
              <a:tr h="190045">
                <a:tc>
                  <a:txBody>
                    <a:bodyPr/>
                    <a:lstStyle/>
                    <a:p>
                      <a:pPr algn="ctr" fontAlgn="ctr"/>
                      <a:r>
                        <a:rPr lang="en-IN" sz="1000" u="none" strike="noStrike">
                          <a:effectLst/>
                        </a:rPr>
                        <a:t>15</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Canada-Consumer</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1.476093</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396402958"/>
                  </a:ext>
                </a:extLst>
              </a:tr>
              <a:tr h="190045">
                <a:tc>
                  <a:txBody>
                    <a:bodyPr/>
                    <a:lstStyle/>
                    <a:p>
                      <a:pPr algn="ctr" fontAlgn="ctr"/>
                      <a:r>
                        <a:rPr lang="en-IN" sz="1000" u="none" strike="noStrike">
                          <a:effectLst/>
                        </a:rPr>
                        <a:t>16</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Africa-Corporate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1.664827</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898135410"/>
                  </a:ext>
                </a:extLst>
              </a:tr>
              <a:tr h="190045">
                <a:tc>
                  <a:txBody>
                    <a:bodyPr/>
                    <a:lstStyle/>
                    <a:p>
                      <a:pPr algn="ctr" fontAlgn="ctr"/>
                      <a:r>
                        <a:rPr lang="en-IN" sz="1000" u="none" strike="noStrike">
                          <a:effectLst/>
                        </a:rPr>
                        <a:t>17</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Africa-Home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1.989866</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2326785116"/>
                  </a:ext>
                </a:extLst>
              </a:tr>
              <a:tr h="190045">
                <a:tc>
                  <a:txBody>
                    <a:bodyPr/>
                    <a:lstStyle/>
                    <a:p>
                      <a:pPr algn="ctr" fontAlgn="ctr"/>
                      <a:r>
                        <a:rPr lang="en-IN" sz="1000" u="none" strike="noStrike">
                          <a:effectLst/>
                        </a:rPr>
                        <a:t>18</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Canada-Home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2.1883</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2065768865"/>
                  </a:ext>
                </a:extLst>
              </a:tr>
              <a:tr h="190045">
                <a:tc>
                  <a:txBody>
                    <a:bodyPr/>
                    <a:lstStyle/>
                    <a:p>
                      <a:pPr algn="ctr" fontAlgn="ctr"/>
                      <a:r>
                        <a:rPr lang="en-IN" sz="1000" u="none" strike="noStrike">
                          <a:effectLst/>
                        </a:rPr>
                        <a:t>19</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EMEA-Consumer</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2.716992</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306801706"/>
                  </a:ext>
                </a:extLst>
              </a:tr>
              <a:tr h="190045">
                <a:tc>
                  <a:txBody>
                    <a:bodyPr/>
                    <a:lstStyle/>
                    <a:p>
                      <a:pPr algn="ctr" fontAlgn="ctr"/>
                      <a:r>
                        <a:rPr lang="en-IN" sz="1000" u="none" strike="noStrike">
                          <a:effectLst/>
                        </a:rPr>
                        <a:t>20</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EMEA-Home Office</a:t>
                      </a:r>
                      <a:endParaRPr lang="en-IN" sz="1000" b="0" i="0" u="none" strike="noStrike" dirty="0">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6.066684</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1515562392"/>
                  </a:ext>
                </a:extLst>
              </a:tr>
              <a:tr h="190045">
                <a:tc>
                  <a:txBody>
                    <a:bodyPr/>
                    <a:lstStyle/>
                    <a:p>
                      <a:pPr algn="ctr" fontAlgn="ctr"/>
                      <a:r>
                        <a:rPr lang="en-IN" sz="1000" u="none" strike="noStrike">
                          <a:effectLst/>
                        </a:rPr>
                        <a:t>21</a:t>
                      </a:r>
                      <a:endParaRPr lang="en-IN" sz="1000" b="1"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a:effectLst/>
                        </a:rPr>
                        <a:t>EMEA-Corporate</a:t>
                      </a:r>
                      <a:endParaRPr lang="en-IN" sz="1000" b="0" i="0" u="none" strike="noStrike">
                        <a:solidFill>
                          <a:srgbClr val="000000"/>
                        </a:solidFill>
                        <a:effectLst/>
                        <a:latin typeface="Arial" panose="020B0604020202020204" pitchFamily="34" charset="0"/>
                      </a:endParaRPr>
                    </a:p>
                  </a:txBody>
                  <a:tcPr marL="8821" marR="8821" marT="8821" marB="0" anchor="ctr"/>
                </a:tc>
                <a:tc>
                  <a:txBody>
                    <a:bodyPr/>
                    <a:lstStyle/>
                    <a:p>
                      <a:pPr algn="ctr" fontAlgn="ctr"/>
                      <a:r>
                        <a:rPr lang="en-IN" sz="1000" u="none" strike="noStrike" dirty="0">
                          <a:effectLst/>
                        </a:rPr>
                        <a:t>6.779639</a:t>
                      </a:r>
                      <a:endParaRPr lang="en-IN" sz="1000" b="0" i="0" u="none" strike="noStrike" dirty="0">
                        <a:solidFill>
                          <a:srgbClr val="000000"/>
                        </a:solidFill>
                        <a:effectLst/>
                        <a:latin typeface="Arial" panose="020B0604020202020204" pitchFamily="34" charset="0"/>
                      </a:endParaRPr>
                    </a:p>
                  </a:txBody>
                  <a:tcPr marL="8821" marR="8821" marT="8821" marB="0" anchor="ctr"/>
                </a:tc>
                <a:extLst>
                  <a:ext uri="{0D108BD9-81ED-4DB2-BD59-A6C34878D82A}">
                    <a16:rowId xmlns:a16="http://schemas.microsoft.com/office/drawing/2014/main" val="2669667043"/>
                  </a:ext>
                </a:extLst>
              </a:tr>
            </a:tbl>
          </a:graphicData>
        </a:graphic>
      </p:graphicFrame>
      <p:sp>
        <p:nvSpPr>
          <p:cNvPr id="5" name="Oval 4">
            <a:extLst>
              <a:ext uri="{FF2B5EF4-FFF2-40B4-BE49-F238E27FC236}">
                <a16:creationId xmlns:a16="http://schemas.microsoft.com/office/drawing/2014/main" id="{46C5DB96-714C-4E7F-B96A-E99935877770}"/>
              </a:ext>
            </a:extLst>
          </p:cNvPr>
          <p:cNvSpPr/>
          <p:nvPr/>
        </p:nvSpPr>
        <p:spPr>
          <a:xfrm>
            <a:off x="509451" y="1698171"/>
            <a:ext cx="3879670" cy="232229"/>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4C89628-B7EC-44D3-A50A-B14A080DDB05}"/>
              </a:ext>
            </a:extLst>
          </p:cNvPr>
          <p:cNvSpPr txBox="1"/>
          <p:nvPr/>
        </p:nvSpPr>
        <p:spPr>
          <a:xfrm>
            <a:off x="796154" y="6040651"/>
            <a:ext cx="6704541" cy="600164"/>
          </a:xfrm>
          <a:prstGeom prst="rect">
            <a:avLst/>
          </a:prstGeom>
          <a:noFill/>
        </p:spPr>
        <p:txBody>
          <a:bodyPr wrap="square" rtlCol="0">
            <a:spAutoFit/>
          </a:bodyPr>
          <a:lstStyle/>
          <a:p>
            <a:r>
              <a:rPr lang="en-US" sz="1100" dirty="0">
                <a:solidFill>
                  <a:schemeClr val="bg2">
                    <a:lumMod val="50000"/>
                  </a:schemeClr>
                </a:solidFill>
              </a:rPr>
              <a:t>Note: Market-Segment ‘APAC-Consumer’ has low value of COV based on Profit data amongst all Market Segments which concludes that it is more consistent profitable. Hence further analysis and modelling will be based on ‘APAC-Consumer’ data.</a:t>
            </a:r>
            <a:endParaRPr lang="en-IN" sz="1100" dirty="0">
              <a:solidFill>
                <a:schemeClr val="bg2">
                  <a:lumMod val="50000"/>
                </a:schemeClr>
              </a:solidFill>
            </a:endParaRPr>
          </a:p>
        </p:txBody>
      </p:sp>
      <p:sp>
        <p:nvSpPr>
          <p:cNvPr id="8" name="Rectangle: Rounded Corners 7">
            <a:extLst>
              <a:ext uri="{FF2B5EF4-FFF2-40B4-BE49-F238E27FC236}">
                <a16:creationId xmlns:a16="http://schemas.microsoft.com/office/drawing/2014/main" id="{9F9F39F5-591B-4417-ACA7-AAE23C59AAA7}"/>
              </a:ext>
            </a:extLst>
          </p:cNvPr>
          <p:cNvSpPr/>
          <p:nvPr/>
        </p:nvSpPr>
        <p:spPr>
          <a:xfrm>
            <a:off x="4465322" y="2561771"/>
            <a:ext cx="212489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Market segment “APAC-Consumer” is more consistent profitable</a:t>
            </a:r>
            <a:endParaRPr lang="en-IN" sz="1600" dirty="0"/>
          </a:p>
        </p:txBody>
      </p:sp>
      <p:cxnSp>
        <p:nvCxnSpPr>
          <p:cNvPr id="24" name="Connector: Curved 23">
            <a:extLst>
              <a:ext uri="{FF2B5EF4-FFF2-40B4-BE49-F238E27FC236}">
                <a16:creationId xmlns:a16="http://schemas.microsoft.com/office/drawing/2014/main" id="{EB7C78B5-7B62-49A6-AF93-203222D687AE}"/>
              </a:ext>
            </a:extLst>
          </p:cNvPr>
          <p:cNvCxnSpPr>
            <a:cxnSpLocks/>
          </p:cNvCxnSpPr>
          <p:nvPr/>
        </p:nvCxnSpPr>
        <p:spPr>
          <a:xfrm>
            <a:off x="4465322" y="1814285"/>
            <a:ext cx="1188720" cy="697732"/>
          </a:xfrm>
          <a:prstGeom prst="curvedConnector3">
            <a:avLst>
              <a:gd name="adj1" fmla="val 13571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94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2DFB-D898-4016-AB96-8DD3CBFD6BFC}"/>
              </a:ext>
            </a:extLst>
          </p:cNvPr>
          <p:cNvSpPr>
            <a:spLocks noGrp="1"/>
          </p:cNvSpPr>
          <p:nvPr>
            <p:ph type="title"/>
          </p:nvPr>
        </p:nvSpPr>
        <p:spPr>
          <a:xfrm>
            <a:off x="677334" y="595532"/>
            <a:ext cx="8596668" cy="1320800"/>
          </a:xfrm>
        </p:spPr>
        <p:txBody>
          <a:bodyPr/>
          <a:lstStyle/>
          <a:p>
            <a:r>
              <a:rPr lang="en-US" dirty="0"/>
              <a:t>Choosing the right technique</a:t>
            </a:r>
            <a:endParaRPr lang="en-IN" dirty="0"/>
          </a:p>
        </p:txBody>
      </p:sp>
      <p:pic>
        <p:nvPicPr>
          <p:cNvPr id="5" name="Picture 4">
            <a:extLst>
              <a:ext uri="{FF2B5EF4-FFF2-40B4-BE49-F238E27FC236}">
                <a16:creationId xmlns:a16="http://schemas.microsoft.com/office/drawing/2014/main" id="{EE4F88D3-44B4-4E05-9787-4D4ADC8683EF}"/>
              </a:ext>
            </a:extLst>
          </p:cNvPr>
          <p:cNvPicPr>
            <a:picLocks noChangeAspect="1"/>
          </p:cNvPicPr>
          <p:nvPr/>
        </p:nvPicPr>
        <p:blipFill>
          <a:blip r:embed="rId2"/>
          <a:stretch>
            <a:fillRect/>
          </a:stretch>
        </p:blipFill>
        <p:spPr>
          <a:xfrm>
            <a:off x="393895" y="1561514"/>
            <a:ext cx="8880107" cy="4269544"/>
          </a:xfrm>
          <a:prstGeom prst="rect">
            <a:avLst/>
          </a:prstGeom>
        </p:spPr>
      </p:pic>
      <p:sp>
        <p:nvSpPr>
          <p:cNvPr id="7" name="TextBox 6">
            <a:extLst>
              <a:ext uri="{FF2B5EF4-FFF2-40B4-BE49-F238E27FC236}">
                <a16:creationId xmlns:a16="http://schemas.microsoft.com/office/drawing/2014/main" id="{BC820AD9-162F-45A3-A42E-3BC1C4100EC5}"/>
              </a:ext>
            </a:extLst>
          </p:cNvPr>
          <p:cNvSpPr txBox="1"/>
          <p:nvPr/>
        </p:nvSpPr>
        <p:spPr>
          <a:xfrm>
            <a:off x="456516" y="6040651"/>
            <a:ext cx="7955963" cy="430887"/>
          </a:xfrm>
          <a:prstGeom prst="rect">
            <a:avLst/>
          </a:prstGeom>
          <a:noFill/>
        </p:spPr>
        <p:txBody>
          <a:bodyPr wrap="square" rtlCol="0">
            <a:spAutoFit/>
          </a:bodyPr>
          <a:lstStyle/>
          <a:p>
            <a:r>
              <a:rPr lang="en-US" sz="1100" dirty="0">
                <a:solidFill>
                  <a:schemeClr val="bg2">
                    <a:lumMod val="50000"/>
                  </a:schemeClr>
                </a:solidFill>
              </a:rPr>
              <a:t>Note: Our dataset has more than 10 observations, hence we used ‘Exponential Smoothing’ and ‘Auto Regression’ techniques of time series forecasting.</a:t>
            </a:r>
            <a:endParaRPr lang="en-IN" sz="1100" dirty="0">
              <a:solidFill>
                <a:schemeClr val="bg2">
                  <a:lumMod val="50000"/>
                </a:schemeClr>
              </a:solidFill>
            </a:endParaRPr>
          </a:p>
        </p:txBody>
      </p:sp>
      <p:sp>
        <p:nvSpPr>
          <p:cNvPr id="8" name="TextBox 7">
            <a:extLst>
              <a:ext uri="{FF2B5EF4-FFF2-40B4-BE49-F238E27FC236}">
                <a16:creationId xmlns:a16="http://schemas.microsoft.com/office/drawing/2014/main" id="{8C79C408-4AE4-49AF-ACAB-854ECB11F1AD}"/>
              </a:ext>
            </a:extLst>
          </p:cNvPr>
          <p:cNvSpPr txBox="1"/>
          <p:nvPr/>
        </p:nvSpPr>
        <p:spPr>
          <a:xfrm>
            <a:off x="703460" y="1170416"/>
            <a:ext cx="5538651" cy="307777"/>
          </a:xfrm>
          <a:prstGeom prst="rect">
            <a:avLst/>
          </a:prstGeom>
          <a:noFill/>
        </p:spPr>
        <p:txBody>
          <a:bodyPr wrap="square" rtlCol="0">
            <a:spAutoFit/>
          </a:bodyPr>
          <a:lstStyle/>
          <a:p>
            <a:r>
              <a:rPr lang="en-US" sz="1400" dirty="0">
                <a:solidFill>
                  <a:schemeClr val="accent1">
                    <a:lumMod val="60000"/>
                    <a:lumOff val="40000"/>
                  </a:schemeClr>
                </a:solidFill>
                <a:latin typeface="Calibri" panose="020F0502020204030204" pitchFamily="34" charset="0"/>
                <a:cs typeface="Calibri" panose="020F0502020204030204" pitchFamily="34" charset="0"/>
              </a:rPr>
              <a:t>To forecast the data using time series modelling</a:t>
            </a:r>
            <a:endParaRPr lang="en-IN" sz="1400" dirty="0">
              <a:solidFill>
                <a:schemeClr val="accent1">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167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EF57-AF88-40A0-92B1-27650A5BD417}"/>
              </a:ext>
            </a:extLst>
          </p:cNvPr>
          <p:cNvSpPr>
            <a:spLocks noGrp="1"/>
          </p:cNvSpPr>
          <p:nvPr>
            <p:ph type="title"/>
          </p:nvPr>
        </p:nvSpPr>
        <p:spPr>
          <a:xfrm>
            <a:off x="677334" y="609600"/>
            <a:ext cx="8596668" cy="1320800"/>
          </a:xfrm>
        </p:spPr>
        <p:txBody>
          <a:bodyPr/>
          <a:lstStyle/>
          <a:p>
            <a:r>
              <a:rPr lang="en-US" dirty="0"/>
              <a:t>Comparing Models with MAPE and Result</a:t>
            </a:r>
            <a:endParaRPr lang="en-IN" dirty="0"/>
          </a:p>
        </p:txBody>
      </p:sp>
      <p:graphicFrame>
        <p:nvGraphicFramePr>
          <p:cNvPr id="4" name="Table 3">
            <a:extLst>
              <a:ext uri="{FF2B5EF4-FFF2-40B4-BE49-F238E27FC236}">
                <a16:creationId xmlns:a16="http://schemas.microsoft.com/office/drawing/2014/main" id="{730EA852-5E0E-4C5E-8FFB-F944C9767891}"/>
              </a:ext>
            </a:extLst>
          </p:cNvPr>
          <p:cNvGraphicFramePr>
            <a:graphicFrameLocks noGrp="1"/>
          </p:cNvGraphicFramePr>
          <p:nvPr>
            <p:extLst>
              <p:ext uri="{D42A27DB-BD31-4B8C-83A1-F6EECF244321}">
                <p14:modId xmlns:p14="http://schemas.microsoft.com/office/powerpoint/2010/main" val="913774800"/>
              </p:ext>
            </p:extLst>
          </p:nvPr>
        </p:nvGraphicFramePr>
        <p:xfrm>
          <a:off x="755711" y="1564639"/>
          <a:ext cx="7839649" cy="2876733"/>
        </p:xfrm>
        <a:graphic>
          <a:graphicData uri="http://schemas.openxmlformats.org/drawingml/2006/table">
            <a:tbl>
              <a:tblPr>
                <a:tableStyleId>{3C2FFA5D-87B4-456A-9821-1D502468CF0F}</a:tableStyleId>
              </a:tblPr>
              <a:tblGrid>
                <a:gridCol w="1888711">
                  <a:extLst>
                    <a:ext uri="{9D8B030D-6E8A-4147-A177-3AD203B41FA5}">
                      <a16:colId xmlns:a16="http://schemas.microsoft.com/office/drawing/2014/main" val="1303477713"/>
                    </a:ext>
                  </a:extLst>
                </a:gridCol>
                <a:gridCol w="719509">
                  <a:extLst>
                    <a:ext uri="{9D8B030D-6E8A-4147-A177-3AD203B41FA5}">
                      <a16:colId xmlns:a16="http://schemas.microsoft.com/office/drawing/2014/main" val="4207519911"/>
                    </a:ext>
                  </a:extLst>
                </a:gridCol>
                <a:gridCol w="4511920">
                  <a:extLst>
                    <a:ext uri="{9D8B030D-6E8A-4147-A177-3AD203B41FA5}">
                      <a16:colId xmlns:a16="http://schemas.microsoft.com/office/drawing/2014/main" val="2072686396"/>
                    </a:ext>
                  </a:extLst>
                </a:gridCol>
                <a:gridCol w="719509">
                  <a:extLst>
                    <a:ext uri="{9D8B030D-6E8A-4147-A177-3AD203B41FA5}">
                      <a16:colId xmlns:a16="http://schemas.microsoft.com/office/drawing/2014/main" val="3734091777"/>
                    </a:ext>
                  </a:extLst>
                </a:gridCol>
              </a:tblGrid>
              <a:tr h="297593">
                <a:tc>
                  <a:txBody>
                    <a:bodyPr/>
                    <a:lstStyle/>
                    <a:p>
                      <a:pPr algn="ctr" fontAlgn="b"/>
                      <a:r>
                        <a:rPr lang="en-IN" sz="1100" b="1" u="none" strike="noStrike" dirty="0">
                          <a:effectLst/>
                        </a:rPr>
                        <a:t>Type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1" u="none" strike="noStrike" dirty="0">
                          <a:effectLst/>
                        </a:rPr>
                        <a:t>Sr No</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1" u="none" strike="noStrike" dirty="0">
                          <a:effectLst/>
                        </a:rPr>
                        <a:t>Time Series Techniques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1" u="none" strike="noStrike" dirty="0">
                          <a:effectLst/>
                        </a:rPr>
                        <a:t>MAPE</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9527344"/>
                  </a:ext>
                </a:extLst>
              </a:tr>
              <a:tr h="283422">
                <a:tc rowSpan="4">
                  <a:txBody>
                    <a:bodyPr/>
                    <a:lstStyle/>
                    <a:p>
                      <a:pPr algn="ctr" fontAlgn="ctr"/>
                      <a:r>
                        <a:rPr lang="en-IN" sz="1050" b="1" u="none" strike="noStrike" dirty="0">
                          <a:effectLst/>
                        </a:rPr>
                        <a:t>Exponential Smoothing</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dirty="0">
                          <a:effectLst/>
                        </a:rPr>
                        <a:t>1</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900" b="1" u="none" strike="noStrike" dirty="0">
                          <a:effectLst/>
                        </a:rPr>
                        <a:t>Simple exponential smoothing Method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27.82</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84923027"/>
                  </a:ext>
                </a:extLst>
              </a:tr>
              <a:tr h="283422">
                <a:tc vMerge="1">
                  <a:txBody>
                    <a:bodyPr/>
                    <a:lstStyle/>
                    <a:p>
                      <a:endParaRPr lang="en-IN"/>
                    </a:p>
                  </a:txBody>
                  <a:tcPr/>
                </a:tc>
                <a:tc>
                  <a:txBody>
                    <a:bodyPr/>
                    <a:lstStyle/>
                    <a:p>
                      <a:pPr algn="ctr" fontAlgn="ctr"/>
                      <a:r>
                        <a:rPr lang="en-IN" sz="900" u="none" strike="noStrike">
                          <a:effectLst/>
                        </a:rPr>
                        <a:t>2</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IN" sz="900" b="1" u="none" strike="noStrike" dirty="0">
                          <a:effectLst/>
                        </a:rPr>
                        <a:t>Holt's exponential smoothing Method</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42.57</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61860657"/>
                  </a:ext>
                </a:extLst>
              </a:tr>
              <a:tr h="283422">
                <a:tc vMerge="1">
                  <a:txBody>
                    <a:bodyPr/>
                    <a:lstStyle/>
                    <a:p>
                      <a:endParaRPr lang="en-IN"/>
                    </a:p>
                  </a:txBody>
                  <a:tcPr/>
                </a:tc>
                <a:tc>
                  <a:txBody>
                    <a:bodyPr/>
                    <a:lstStyle/>
                    <a:p>
                      <a:pPr algn="ctr" fontAlgn="ctr"/>
                      <a:r>
                        <a:rPr lang="en-IN" sz="1100" b="1" u="none" strike="noStrike" dirty="0">
                          <a:solidFill>
                            <a:schemeClr val="accent4">
                              <a:lumMod val="75000"/>
                            </a:schemeClr>
                          </a:solidFill>
                          <a:effectLst/>
                          <a:highlight>
                            <a:srgbClr val="00FF00"/>
                          </a:highlight>
                        </a:rPr>
                        <a:t>3</a:t>
                      </a:r>
                      <a:endParaRPr lang="en-IN" sz="1100" b="1" i="0" u="none" strike="noStrike" dirty="0">
                        <a:solidFill>
                          <a:schemeClr val="accent4">
                            <a:lumMod val="75000"/>
                          </a:schemeClr>
                        </a:solidFill>
                        <a:effectLst/>
                        <a:highlight>
                          <a:srgbClr val="00FF00"/>
                        </a:highlight>
                        <a:latin typeface="Arial" panose="020B0604020202020204" pitchFamily="34" charset="0"/>
                      </a:endParaRPr>
                    </a:p>
                  </a:txBody>
                  <a:tcPr marL="9525" marR="9525" marT="9525" marB="0" anchor="ctr"/>
                </a:tc>
                <a:tc>
                  <a:txBody>
                    <a:bodyPr/>
                    <a:lstStyle/>
                    <a:p>
                      <a:pPr algn="l" fontAlgn="ctr"/>
                      <a:r>
                        <a:rPr lang="en-IN" sz="1100" b="1" u="none" strike="noStrike" dirty="0">
                          <a:solidFill>
                            <a:schemeClr val="accent4">
                              <a:lumMod val="75000"/>
                            </a:schemeClr>
                          </a:solidFill>
                          <a:effectLst/>
                          <a:highlight>
                            <a:srgbClr val="00FF00"/>
                          </a:highlight>
                        </a:rPr>
                        <a:t>Holt Winters's additive Method</a:t>
                      </a:r>
                      <a:endParaRPr lang="en-IN" sz="1100" b="1" i="0" u="none" strike="noStrike" dirty="0">
                        <a:solidFill>
                          <a:schemeClr val="accent4">
                            <a:lumMod val="75000"/>
                          </a:schemeClr>
                        </a:solidFill>
                        <a:effectLst/>
                        <a:highlight>
                          <a:srgbClr val="00FF00"/>
                        </a:highlight>
                        <a:latin typeface="Arial" panose="020B0604020202020204" pitchFamily="34" charset="0"/>
                      </a:endParaRPr>
                    </a:p>
                  </a:txBody>
                  <a:tcPr marL="9525" marR="9525" marT="9525" marB="0" anchor="ctr"/>
                </a:tc>
                <a:tc>
                  <a:txBody>
                    <a:bodyPr/>
                    <a:lstStyle/>
                    <a:p>
                      <a:pPr algn="ctr" fontAlgn="ctr"/>
                      <a:r>
                        <a:rPr lang="en-IN" sz="1100" b="1" u="none" strike="noStrike" dirty="0">
                          <a:solidFill>
                            <a:schemeClr val="accent4">
                              <a:lumMod val="75000"/>
                            </a:schemeClr>
                          </a:solidFill>
                          <a:effectLst/>
                          <a:highlight>
                            <a:srgbClr val="00FF00"/>
                          </a:highlight>
                        </a:rPr>
                        <a:t>17.61</a:t>
                      </a:r>
                      <a:endParaRPr lang="en-IN" sz="1100" b="1" i="0" u="none" strike="noStrike" dirty="0">
                        <a:solidFill>
                          <a:schemeClr val="accent4">
                            <a:lumMod val="75000"/>
                          </a:schemeClr>
                        </a:solidFill>
                        <a:effectLst/>
                        <a:highlight>
                          <a:srgbClr val="00FF00"/>
                        </a:highlight>
                        <a:latin typeface="Arial" panose="020B0604020202020204" pitchFamily="34" charset="0"/>
                      </a:endParaRPr>
                    </a:p>
                  </a:txBody>
                  <a:tcPr marL="9525" marR="9525" marT="9525" marB="0" anchor="ctr"/>
                </a:tc>
                <a:extLst>
                  <a:ext uri="{0D108BD9-81ED-4DB2-BD59-A6C34878D82A}">
                    <a16:rowId xmlns:a16="http://schemas.microsoft.com/office/drawing/2014/main" val="3760140038"/>
                  </a:ext>
                </a:extLst>
              </a:tr>
              <a:tr h="297593">
                <a:tc vMerge="1">
                  <a:txBody>
                    <a:bodyPr/>
                    <a:lstStyle/>
                    <a:p>
                      <a:endParaRPr lang="en-IN"/>
                    </a:p>
                  </a:txBody>
                  <a:tcPr/>
                </a:tc>
                <a:tc>
                  <a:txBody>
                    <a:bodyPr/>
                    <a:lstStyle/>
                    <a:p>
                      <a:pPr algn="ctr" fontAlgn="ctr"/>
                      <a:r>
                        <a:rPr lang="en-IN" sz="900" u="none" strike="noStrike">
                          <a:effectLst/>
                        </a:rPr>
                        <a:t>4</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IN" sz="900" b="1" u="none" strike="noStrike" dirty="0">
                          <a:effectLst/>
                        </a:rPr>
                        <a:t>Holt Winters's Multiplicative Method</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19.62</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08058715"/>
                  </a:ext>
                </a:extLst>
              </a:tr>
              <a:tr h="283422">
                <a:tc rowSpan="5">
                  <a:txBody>
                    <a:bodyPr/>
                    <a:lstStyle/>
                    <a:p>
                      <a:pPr algn="ctr" fontAlgn="ctr"/>
                      <a:r>
                        <a:rPr lang="en-IN" sz="1050" b="1" u="none" strike="noStrike" dirty="0">
                          <a:effectLst/>
                        </a:rPr>
                        <a:t>Auto Regressive</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5</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IN" sz="900" b="1" u="none" strike="noStrike" dirty="0">
                          <a:effectLst/>
                        </a:rPr>
                        <a:t>(AR) Auto regression Method</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27.27</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81843492"/>
                  </a:ext>
                </a:extLst>
              </a:tr>
              <a:tr h="283422">
                <a:tc vMerge="1">
                  <a:txBody>
                    <a:bodyPr/>
                    <a:lstStyle/>
                    <a:p>
                      <a:endParaRPr lang="en-IN"/>
                    </a:p>
                  </a:txBody>
                  <a:tcPr/>
                </a:tc>
                <a:tc>
                  <a:txBody>
                    <a:bodyPr/>
                    <a:lstStyle/>
                    <a:p>
                      <a:pPr algn="ctr" fontAlgn="ctr"/>
                      <a:r>
                        <a:rPr lang="en-IN" sz="900" u="none" strike="noStrike">
                          <a:effectLst/>
                        </a:rPr>
                        <a:t>6</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IN" sz="900" b="1" u="none" strike="noStrike" dirty="0">
                          <a:effectLst/>
                        </a:rPr>
                        <a:t>(MA) Moving Average Method</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81.64</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72106427"/>
                  </a:ext>
                </a:extLst>
              </a:tr>
              <a:tr h="283422">
                <a:tc vMerge="1">
                  <a:txBody>
                    <a:bodyPr/>
                    <a:lstStyle/>
                    <a:p>
                      <a:endParaRPr lang="en-IN"/>
                    </a:p>
                  </a:txBody>
                  <a:tcPr/>
                </a:tc>
                <a:tc>
                  <a:txBody>
                    <a:bodyPr/>
                    <a:lstStyle/>
                    <a:p>
                      <a:pPr algn="ctr" fontAlgn="ctr"/>
                      <a:r>
                        <a:rPr lang="en-IN" sz="900" u="none" strike="noStrike">
                          <a:effectLst/>
                        </a:rPr>
                        <a:t>7</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IN" sz="900" b="1" u="none" strike="noStrike" dirty="0">
                          <a:effectLst/>
                        </a:rPr>
                        <a:t>(ARMA) Autoregressive Moving Average Method</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77.66</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4137267"/>
                  </a:ext>
                </a:extLst>
              </a:tr>
              <a:tr h="283422">
                <a:tc vMerge="1">
                  <a:txBody>
                    <a:bodyPr/>
                    <a:lstStyle/>
                    <a:p>
                      <a:endParaRPr lang="en-IN"/>
                    </a:p>
                  </a:txBody>
                  <a:tcPr/>
                </a:tc>
                <a:tc>
                  <a:txBody>
                    <a:bodyPr/>
                    <a:lstStyle/>
                    <a:p>
                      <a:pPr algn="ctr" fontAlgn="ctr"/>
                      <a:r>
                        <a:rPr lang="en-IN" sz="900" u="none" strike="noStrike">
                          <a:effectLst/>
                        </a:rPr>
                        <a:t>8</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900" b="1" u="none" strike="noStrike" dirty="0">
                          <a:effectLst/>
                        </a:rPr>
                        <a:t>(ARIMA) Autoregressive Integrated Moving Average Method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a:effectLst/>
                        </a:rPr>
                        <a:t>77.66</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61456246"/>
                  </a:ext>
                </a:extLst>
              </a:tr>
              <a:tr h="297593">
                <a:tc vMerge="1">
                  <a:txBody>
                    <a:bodyPr/>
                    <a:lstStyle/>
                    <a:p>
                      <a:endParaRPr lang="en-IN"/>
                    </a:p>
                  </a:txBody>
                  <a:tcPr/>
                </a:tc>
                <a:tc>
                  <a:txBody>
                    <a:bodyPr/>
                    <a:lstStyle/>
                    <a:p>
                      <a:pPr algn="ctr" fontAlgn="ctr"/>
                      <a:r>
                        <a:rPr lang="en-IN" sz="900" u="none" strike="noStrike">
                          <a:effectLst/>
                        </a:rPr>
                        <a:t>9</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900" b="1" u="none" strike="noStrike" dirty="0">
                          <a:effectLst/>
                        </a:rPr>
                        <a:t>(SARIMA) Seasonal Autoregressive Integrated Moving Average Method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900" u="none" strike="noStrike" dirty="0">
                          <a:effectLst/>
                        </a:rPr>
                        <a:t>18.38</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85820298"/>
                  </a:ext>
                </a:extLst>
              </a:tr>
            </a:tbl>
          </a:graphicData>
        </a:graphic>
      </p:graphicFrame>
      <p:sp>
        <p:nvSpPr>
          <p:cNvPr id="12" name="TextBox 11">
            <a:extLst>
              <a:ext uri="{FF2B5EF4-FFF2-40B4-BE49-F238E27FC236}">
                <a16:creationId xmlns:a16="http://schemas.microsoft.com/office/drawing/2014/main" id="{64F3A3AC-4AC4-4B78-BAC5-8EDA8642C16D}"/>
              </a:ext>
            </a:extLst>
          </p:cNvPr>
          <p:cNvSpPr txBox="1"/>
          <p:nvPr/>
        </p:nvSpPr>
        <p:spPr>
          <a:xfrm>
            <a:off x="677334" y="4656373"/>
            <a:ext cx="8806300" cy="1785104"/>
          </a:xfrm>
          <a:prstGeom prst="rect">
            <a:avLst/>
          </a:prstGeom>
          <a:noFill/>
        </p:spPr>
        <p:txBody>
          <a:bodyPr wrap="square" rtlCol="0">
            <a:spAutoFit/>
          </a:bodyPr>
          <a:lstStyle/>
          <a:p>
            <a:r>
              <a:rPr lang="en-US" sz="1400" b="1" dirty="0">
                <a:solidFill>
                  <a:schemeClr val="bg2">
                    <a:lumMod val="50000"/>
                  </a:schemeClr>
                </a:solidFill>
                <a:latin typeface="Calibri" panose="020F0502020204030204" pitchFamily="34" charset="0"/>
                <a:cs typeface="Calibri" panose="020F0502020204030204" pitchFamily="34" charset="0"/>
              </a:rPr>
              <a:t>Result :</a:t>
            </a:r>
            <a:endParaRPr lang="en-US" sz="1200" b="1" dirty="0">
              <a:solidFill>
                <a:schemeClr val="bg2">
                  <a:lumMod val="50000"/>
                </a:schemeClr>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1200" dirty="0">
                <a:solidFill>
                  <a:schemeClr val="bg2">
                    <a:lumMod val="50000"/>
                  </a:schemeClr>
                </a:solidFill>
                <a:latin typeface="Calibri" panose="020F0502020204030204" pitchFamily="34" charset="0"/>
                <a:cs typeface="Calibri" panose="020F0502020204030204" pitchFamily="34" charset="0"/>
              </a:rPr>
              <a:t>We are done with performing all the time series forecasting methods/models on the Retail store data</a:t>
            </a:r>
          </a:p>
          <a:p>
            <a:pPr marL="171450" indent="-171450">
              <a:buFont typeface="Wingdings" panose="05000000000000000000" pitchFamily="2" charset="2"/>
              <a:buChar char="§"/>
            </a:pPr>
            <a:r>
              <a:rPr lang="en-US" sz="1200" dirty="0">
                <a:solidFill>
                  <a:schemeClr val="bg2">
                    <a:lumMod val="50000"/>
                  </a:schemeClr>
                </a:solidFill>
                <a:latin typeface="Calibri" panose="020F0502020204030204" pitchFamily="34" charset="0"/>
                <a:cs typeface="Calibri" panose="020F0502020204030204" pitchFamily="34" charset="0"/>
              </a:rPr>
              <a:t>If we just look at the smoothing techniques, then </a:t>
            </a:r>
            <a:r>
              <a:rPr lang="en-US" sz="1200" b="1" dirty="0">
                <a:solidFill>
                  <a:schemeClr val="bg2">
                    <a:lumMod val="50000"/>
                  </a:schemeClr>
                </a:solidFill>
                <a:latin typeface="Calibri" panose="020F0502020204030204" pitchFamily="34" charset="0"/>
                <a:cs typeface="Calibri" panose="020F0502020204030204" pitchFamily="34" charset="0"/>
              </a:rPr>
              <a:t>“Holt Winters's additive”</a:t>
            </a:r>
            <a:r>
              <a:rPr lang="en-US" sz="1200" dirty="0">
                <a:solidFill>
                  <a:schemeClr val="bg2">
                    <a:lumMod val="50000"/>
                  </a:schemeClr>
                </a:solidFill>
                <a:latin typeface="Calibri" panose="020F0502020204030204" pitchFamily="34" charset="0"/>
                <a:cs typeface="Calibri" panose="020F0502020204030204" pitchFamily="34" charset="0"/>
              </a:rPr>
              <a:t> forecast performs better with MAPE value of </a:t>
            </a:r>
            <a:r>
              <a:rPr lang="en-US" sz="1200" b="1" dirty="0">
                <a:solidFill>
                  <a:schemeClr val="bg2">
                    <a:lumMod val="50000"/>
                  </a:schemeClr>
                </a:solidFill>
                <a:latin typeface="Calibri" panose="020F0502020204030204" pitchFamily="34" charset="0"/>
                <a:cs typeface="Calibri" panose="020F0502020204030204" pitchFamily="34" charset="0"/>
              </a:rPr>
              <a:t>17.61</a:t>
            </a:r>
          </a:p>
          <a:p>
            <a:pPr marL="171450" indent="-171450">
              <a:buFont typeface="Wingdings" panose="05000000000000000000" pitchFamily="2" charset="2"/>
              <a:buChar char="§"/>
            </a:pPr>
            <a:r>
              <a:rPr lang="en-US" sz="1200" dirty="0">
                <a:solidFill>
                  <a:schemeClr val="bg2">
                    <a:lumMod val="50000"/>
                  </a:schemeClr>
                </a:solidFill>
                <a:latin typeface="Calibri" panose="020F0502020204030204" pitchFamily="34" charset="0"/>
                <a:cs typeface="Calibri" panose="020F0502020204030204" pitchFamily="34" charset="0"/>
              </a:rPr>
              <a:t>And if we look at the Auto Regressive methods, then </a:t>
            </a:r>
            <a:r>
              <a:rPr lang="en-US" sz="1200" b="1" dirty="0">
                <a:solidFill>
                  <a:schemeClr val="bg2">
                    <a:lumMod val="50000"/>
                  </a:schemeClr>
                </a:solidFill>
                <a:latin typeface="Calibri" panose="020F0502020204030204" pitchFamily="34" charset="0"/>
                <a:cs typeface="Calibri" panose="020F0502020204030204" pitchFamily="34" charset="0"/>
              </a:rPr>
              <a:t>“(SARIMA) Seasonal Autoregressive Integrated”</a:t>
            </a:r>
            <a:r>
              <a:rPr lang="en-US" sz="1200" dirty="0">
                <a:solidFill>
                  <a:schemeClr val="bg2">
                    <a:lumMod val="50000"/>
                  </a:schemeClr>
                </a:solidFill>
                <a:latin typeface="Calibri" panose="020F0502020204030204" pitchFamily="34" charset="0"/>
                <a:cs typeface="Calibri" panose="020F0502020204030204" pitchFamily="34" charset="0"/>
              </a:rPr>
              <a:t> method performs better with a MAPE value of </a:t>
            </a:r>
            <a:r>
              <a:rPr lang="en-US" sz="1200" b="1" dirty="0">
                <a:solidFill>
                  <a:schemeClr val="bg2">
                    <a:lumMod val="50000"/>
                  </a:schemeClr>
                </a:solidFill>
                <a:latin typeface="Calibri" panose="020F0502020204030204" pitchFamily="34" charset="0"/>
                <a:cs typeface="Calibri" panose="020F0502020204030204" pitchFamily="34" charset="0"/>
              </a:rPr>
              <a:t>18.38</a:t>
            </a:r>
          </a:p>
          <a:p>
            <a:pPr marL="171450" indent="-171450">
              <a:buFont typeface="Wingdings" panose="05000000000000000000" pitchFamily="2" charset="2"/>
              <a:buChar char="§"/>
            </a:pPr>
            <a:r>
              <a:rPr lang="en-US" sz="1200" dirty="0">
                <a:solidFill>
                  <a:schemeClr val="bg2">
                    <a:lumMod val="50000"/>
                  </a:schemeClr>
                </a:solidFill>
                <a:latin typeface="Calibri" panose="020F0502020204030204" pitchFamily="34" charset="0"/>
                <a:cs typeface="Calibri" panose="020F0502020204030204" pitchFamily="34" charset="0"/>
              </a:rPr>
              <a:t>So, at an overall, looking at the above table of MAPE values for all the forecasting methods, we can clearly see that </a:t>
            </a:r>
            <a:r>
              <a:rPr lang="en-US" sz="1200" b="1" dirty="0">
                <a:solidFill>
                  <a:schemeClr val="bg2">
                    <a:lumMod val="50000"/>
                  </a:schemeClr>
                </a:solidFill>
                <a:latin typeface="Calibri" panose="020F0502020204030204" pitchFamily="34" charset="0"/>
                <a:cs typeface="Calibri" panose="020F0502020204030204" pitchFamily="34" charset="0"/>
              </a:rPr>
              <a:t>“Holt Winters's additive’</a:t>
            </a:r>
            <a:r>
              <a:rPr lang="en-US" sz="1200" dirty="0">
                <a:solidFill>
                  <a:schemeClr val="bg2">
                    <a:lumMod val="50000"/>
                  </a:schemeClr>
                </a:solidFill>
                <a:latin typeface="Calibri" panose="020F0502020204030204" pitchFamily="34" charset="0"/>
                <a:cs typeface="Calibri" panose="020F0502020204030204" pitchFamily="34" charset="0"/>
              </a:rPr>
              <a:t> forecast is clear winner with MAPE value of </a:t>
            </a:r>
            <a:r>
              <a:rPr lang="en-US" sz="1200" b="1" dirty="0">
                <a:solidFill>
                  <a:schemeClr val="bg2">
                    <a:lumMod val="50000"/>
                  </a:schemeClr>
                </a:solidFill>
                <a:latin typeface="Calibri" panose="020F0502020204030204" pitchFamily="34" charset="0"/>
                <a:cs typeface="Calibri" panose="020F0502020204030204" pitchFamily="34" charset="0"/>
              </a:rPr>
              <a:t>17.61</a:t>
            </a:r>
          </a:p>
          <a:p>
            <a:pPr marL="171450" indent="-171450">
              <a:buFont typeface="Wingdings" panose="05000000000000000000" pitchFamily="2" charset="2"/>
              <a:buChar char="§"/>
            </a:pPr>
            <a:r>
              <a:rPr lang="en-US" sz="1200" dirty="0">
                <a:solidFill>
                  <a:schemeClr val="bg2">
                    <a:lumMod val="50000"/>
                  </a:schemeClr>
                </a:solidFill>
                <a:latin typeface="Calibri" panose="020F0502020204030204" pitchFamily="34" charset="0"/>
                <a:cs typeface="Calibri" panose="020F0502020204030204" pitchFamily="34" charset="0"/>
              </a:rPr>
              <a:t>So, we can conclude that, </a:t>
            </a:r>
            <a:r>
              <a:rPr lang="en-US" sz="1200" b="1" dirty="0">
                <a:solidFill>
                  <a:schemeClr val="bg2">
                    <a:lumMod val="50000"/>
                  </a:schemeClr>
                </a:solidFill>
                <a:latin typeface="Calibri" panose="020F0502020204030204" pitchFamily="34" charset="0"/>
                <a:cs typeface="Calibri" panose="020F0502020204030204" pitchFamily="34" charset="0"/>
              </a:rPr>
              <a:t>Holt Winters's additive forecast</a:t>
            </a:r>
            <a:r>
              <a:rPr lang="en-US" sz="1200" dirty="0">
                <a:solidFill>
                  <a:schemeClr val="bg2">
                    <a:lumMod val="50000"/>
                  </a:schemeClr>
                </a:solidFill>
                <a:latin typeface="Calibri" panose="020F0502020204030204" pitchFamily="34" charset="0"/>
                <a:cs typeface="Calibri" panose="020F0502020204030204" pitchFamily="34" charset="0"/>
              </a:rPr>
              <a:t> is more accurate amongst all other forecasting methods on this retail store data due to low MAPE value.</a:t>
            </a:r>
            <a:endParaRPr lang="en-IN" sz="1200"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36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6128-938F-4E21-A61E-86C1A1BE2BCE}"/>
              </a:ext>
            </a:extLst>
          </p:cNvPr>
          <p:cNvSpPr>
            <a:spLocks noGrp="1"/>
          </p:cNvSpPr>
          <p:nvPr>
            <p:ph type="title"/>
          </p:nvPr>
        </p:nvSpPr>
        <p:spPr>
          <a:xfrm>
            <a:off x="546706" y="3100252"/>
            <a:ext cx="8596668" cy="657496"/>
          </a:xfrm>
        </p:spPr>
        <p:txBody>
          <a:bodyPr/>
          <a:lstStyle/>
          <a:p>
            <a:r>
              <a:rPr lang="en-US" dirty="0"/>
              <a:t>Thank You</a:t>
            </a:r>
            <a:endParaRPr lang="en-IN" dirty="0"/>
          </a:p>
        </p:txBody>
      </p:sp>
    </p:spTree>
    <p:extLst>
      <p:ext uri="{BB962C8B-B14F-4D97-AF65-F5344CB8AC3E}">
        <p14:creationId xmlns:p14="http://schemas.microsoft.com/office/powerpoint/2010/main" val="2458068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204</TotalTime>
  <Words>531</Words>
  <Application>Microsoft Office PowerPoint</Application>
  <PresentationFormat>Widescreen</PresentationFormat>
  <Paragraphs>138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Retail Giant Sales  Forecasting Assignment</vt:lpstr>
      <vt:lpstr>Agenda</vt:lpstr>
      <vt:lpstr>Problem Statement</vt:lpstr>
      <vt:lpstr>About attributes</vt:lpstr>
      <vt:lpstr>Coefficient of Variance (COV)</vt:lpstr>
      <vt:lpstr>Choosing the right technique</vt:lpstr>
      <vt:lpstr>Comparing Models with MAPE and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Sales  Forecasting Assignment</dc:title>
  <dc:creator>Rohan Bhosle</dc:creator>
  <cp:lastModifiedBy>Rohan Bhosle</cp:lastModifiedBy>
  <cp:revision>9</cp:revision>
  <dcterms:created xsi:type="dcterms:W3CDTF">2021-04-19T02:32:11Z</dcterms:created>
  <dcterms:modified xsi:type="dcterms:W3CDTF">2021-04-19T06:00:01Z</dcterms:modified>
</cp:coreProperties>
</file>